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67" r:id="rId5"/>
    <p:sldId id="268" r:id="rId6"/>
    <p:sldId id="264" r:id="rId7"/>
    <p:sldId id="266" r:id="rId8"/>
    <p:sldId id="263" r:id="rId9"/>
    <p:sldId id="257" r:id="rId10"/>
    <p:sldId id="258" r:id="rId11"/>
    <p:sldId id="259" r:id="rId12"/>
    <p:sldId id="260" r:id="rId13"/>
    <p:sldId id="261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D055-0246-4F76-9AE9-1CAD8C57AC7D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18EB-483E-4CD6-AD1D-9B868F7C8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D055-0246-4F76-9AE9-1CAD8C57AC7D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18EB-483E-4CD6-AD1D-9B868F7C8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D055-0246-4F76-9AE9-1CAD8C57AC7D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18EB-483E-4CD6-AD1D-9B868F7C8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D055-0246-4F76-9AE9-1CAD8C57AC7D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18EB-483E-4CD6-AD1D-9B868F7C8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D055-0246-4F76-9AE9-1CAD8C57AC7D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18EB-483E-4CD6-AD1D-9B868F7C8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D055-0246-4F76-9AE9-1CAD8C57AC7D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18EB-483E-4CD6-AD1D-9B868F7C8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D055-0246-4F76-9AE9-1CAD8C57AC7D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18EB-483E-4CD6-AD1D-9B868F7C8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D055-0246-4F76-9AE9-1CAD8C57AC7D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18EB-483E-4CD6-AD1D-9B868F7C8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D055-0246-4F76-9AE9-1CAD8C57AC7D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18EB-483E-4CD6-AD1D-9B868F7C8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D055-0246-4F76-9AE9-1CAD8C57AC7D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18EB-483E-4CD6-AD1D-9B868F7C8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D055-0246-4F76-9AE9-1CAD8C57AC7D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18EB-483E-4CD6-AD1D-9B868F7C8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0D055-0246-4F76-9AE9-1CAD8C57AC7D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618EB-483E-4CD6-AD1D-9B868F7C8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d.wikipedia.org/w/index.php?title=Ilya_Bolotowsky&amp;action=edit&amp;redlink=1" TargetMode="External"/><Relationship Id="rId13" Type="http://schemas.openxmlformats.org/officeDocument/2006/relationships/hyperlink" Target="http://id.wikipedia.org/wiki/1958" TargetMode="External"/><Relationship Id="rId18" Type="http://schemas.openxmlformats.org/officeDocument/2006/relationships/hyperlink" Target="http://id.wikipedia.org/wiki/1908" TargetMode="External"/><Relationship Id="rId26" Type="http://schemas.openxmlformats.org/officeDocument/2006/relationships/hyperlink" Target="http://id.wikipedia.org/w/index.php?title=Gerrit_Rietveld&amp;action=edit&amp;redlink=1" TargetMode="External"/><Relationship Id="rId3" Type="http://schemas.openxmlformats.org/officeDocument/2006/relationships/hyperlink" Target="http://id.wikipedia.org/wiki/1872" TargetMode="External"/><Relationship Id="rId21" Type="http://schemas.openxmlformats.org/officeDocument/2006/relationships/hyperlink" Target="http://id.wikipedia.org/wiki/1899" TargetMode="External"/><Relationship Id="rId7" Type="http://schemas.openxmlformats.org/officeDocument/2006/relationships/hyperlink" Target="http://id.wikipedia.org/wiki/1931" TargetMode="External"/><Relationship Id="rId12" Type="http://schemas.openxmlformats.org/officeDocument/2006/relationships/hyperlink" Target="http://id.wikipedia.org/wiki/1890" TargetMode="External"/><Relationship Id="rId17" Type="http://schemas.openxmlformats.org/officeDocument/2006/relationships/hyperlink" Target="http://id.wikipedia.org/w/index.php?title=Max_Bill&amp;action=edit&amp;redlink=1" TargetMode="External"/><Relationship Id="rId25" Type="http://schemas.openxmlformats.org/officeDocument/2006/relationships/hyperlink" Target="http://id.wikipedia.org/w/index.php?title=Georges_Vantongerloo&amp;action=edit&amp;redlink=1" TargetMode="External"/><Relationship Id="rId2" Type="http://schemas.openxmlformats.org/officeDocument/2006/relationships/hyperlink" Target="http://id.wikipedia.org/w/index.php?title=Piet_Mondrian&amp;action=edit&amp;redlink=1" TargetMode="External"/><Relationship Id="rId16" Type="http://schemas.openxmlformats.org/officeDocument/2006/relationships/hyperlink" Target="http://id.wikipedia.org/wiki/1966" TargetMode="External"/><Relationship Id="rId20" Type="http://schemas.openxmlformats.org/officeDocument/2006/relationships/hyperlink" Target="http://id.wikipedia.org/w/index.php?title=Jean_Gorin&amp;action=edit&amp;redlink=1" TargetMode="External"/><Relationship Id="rId29" Type="http://schemas.openxmlformats.org/officeDocument/2006/relationships/hyperlink" Target="http://id.wikipedia.org/w/index.php?title=Bart_van_der_Leck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d.wikipedia.org/wiki/1883" TargetMode="External"/><Relationship Id="rId11" Type="http://schemas.openxmlformats.org/officeDocument/2006/relationships/hyperlink" Target="http://id.wikipedia.org/w/index.php?title=Marlow_Moss&amp;action=edit&amp;redlink=1" TargetMode="External"/><Relationship Id="rId24" Type="http://schemas.openxmlformats.org/officeDocument/2006/relationships/hyperlink" Target="http://id.wikipedia.org/wiki/1965" TargetMode="External"/><Relationship Id="rId5" Type="http://schemas.openxmlformats.org/officeDocument/2006/relationships/hyperlink" Target="http://id.wikipedia.org/w/index.php?title=Theo_van_Doesburg&amp;action=edit&amp;redlink=1" TargetMode="External"/><Relationship Id="rId15" Type="http://schemas.openxmlformats.org/officeDocument/2006/relationships/hyperlink" Target="http://id.wikipedia.org/wiki/1886" TargetMode="External"/><Relationship Id="rId23" Type="http://schemas.openxmlformats.org/officeDocument/2006/relationships/hyperlink" Target="http://id.wikipedia.org/wiki/1906" TargetMode="External"/><Relationship Id="rId28" Type="http://schemas.openxmlformats.org/officeDocument/2006/relationships/hyperlink" Target="http://id.wikipedia.org/wiki/1964" TargetMode="External"/><Relationship Id="rId10" Type="http://schemas.openxmlformats.org/officeDocument/2006/relationships/hyperlink" Target="http://id.wikipedia.org/wiki/1981" TargetMode="External"/><Relationship Id="rId19" Type="http://schemas.openxmlformats.org/officeDocument/2006/relationships/hyperlink" Target="http://id.wikipedia.org/wiki/1994" TargetMode="External"/><Relationship Id="rId4" Type="http://schemas.openxmlformats.org/officeDocument/2006/relationships/hyperlink" Target="http://id.wikipedia.org/wiki/1944" TargetMode="External"/><Relationship Id="rId9" Type="http://schemas.openxmlformats.org/officeDocument/2006/relationships/hyperlink" Target="http://id.wikipedia.org/wiki/1907" TargetMode="External"/><Relationship Id="rId14" Type="http://schemas.openxmlformats.org/officeDocument/2006/relationships/hyperlink" Target="http://id.wikipedia.org/w/index.php?title=Am%C3%A9d%C3%A9e_Ozenfant&amp;action=edit&amp;redlink=1" TargetMode="External"/><Relationship Id="rId22" Type="http://schemas.openxmlformats.org/officeDocument/2006/relationships/hyperlink" Target="http://id.wikipedia.org/w/index.php?title=Burgoyne_Diller&amp;action=edit&amp;redlink=1" TargetMode="External"/><Relationship Id="rId27" Type="http://schemas.openxmlformats.org/officeDocument/2006/relationships/hyperlink" Target="http://id.wikipedia.org/wiki/1888" TargetMode="External"/><Relationship Id="rId30" Type="http://schemas.openxmlformats.org/officeDocument/2006/relationships/hyperlink" Target="http://id.wikipedia.org/wiki/187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295400" y="457200"/>
            <a:ext cx="45720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Arial" charset="0"/>
              </a:rPr>
              <a:t>Plakatstil</a:t>
            </a:r>
            <a:r>
              <a:rPr lang="en-US" b="1" dirty="0">
                <a:latin typeface="Arial" charset="0"/>
              </a:rPr>
              <a:t> (Berliner </a:t>
            </a:r>
            <a:r>
              <a:rPr lang="en-US" b="1" dirty="0" err="1">
                <a:latin typeface="Arial" charset="0"/>
              </a:rPr>
              <a:t>Plakat</a:t>
            </a:r>
            <a:r>
              <a:rPr lang="en-US" b="1" dirty="0">
                <a:latin typeface="Arial" charset="0"/>
              </a:rPr>
              <a:t>) 1900-1930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latin typeface="Arial" charset="0"/>
              </a:rPr>
              <a:t>Dimulai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di</a:t>
            </a:r>
            <a:r>
              <a:rPr lang="en-US" sz="2000" dirty="0">
                <a:latin typeface="Arial" charset="0"/>
              </a:rPr>
              <a:t> Berlin </a:t>
            </a:r>
            <a:r>
              <a:rPr lang="en-US" sz="2000" dirty="0" err="1">
                <a:latin typeface="Arial" charset="0"/>
              </a:rPr>
              <a:t>sebagai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pusat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komersial</a:t>
            </a:r>
            <a:r>
              <a:rPr lang="en-US" sz="2000" dirty="0"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latin typeface="Arial" charset="0"/>
              </a:rPr>
              <a:t>Karya-karya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berbentuk</a:t>
            </a:r>
            <a:r>
              <a:rPr lang="en-US" sz="2000" dirty="0">
                <a:latin typeface="Arial" charset="0"/>
              </a:rPr>
              <a:t> poster.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latin typeface="Arial" charset="0"/>
              </a:rPr>
              <a:t>Merupakan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bentuk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kolaborasi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antara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seniman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pedagang</a:t>
            </a:r>
            <a:endParaRPr lang="en-US" sz="20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err="1">
                <a:latin typeface="Arial" charset="0"/>
              </a:rPr>
              <a:t>Ciri-ciri</a:t>
            </a:r>
            <a:r>
              <a:rPr lang="en-US" sz="2000" dirty="0">
                <a:latin typeface="Arial" charset="0"/>
              </a:rPr>
              <a:t> visual </a:t>
            </a:r>
            <a:r>
              <a:rPr lang="en-US" sz="2000" dirty="0" err="1">
                <a:latin typeface="Arial" charset="0"/>
              </a:rPr>
              <a:t>menampilkan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satu</a:t>
            </a:r>
            <a:r>
              <a:rPr lang="en-US" sz="2000" dirty="0">
                <a:latin typeface="Arial" charset="0"/>
              </a:rPr>
              <a:t> image </a:t>
            </a:r>
            <a:r>
              <a:rPr lang="en-US" sz="2000" dirty="0" err="1">
                <a:latin typeface="Arial" charset="0"/>
              </a:rPr>
              <a:t>produk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tulisan</a:t>
            </a:r>
            <a:r>
              <a:rPr lang="en-US" sz="2000" dirty="0">
                <a:latin typeface="Arial" charset="0"/>
              </a:rPr>
              <a:t> yang </a:t>
            </a:r>
            <a:r>
              <a:rPr lang="en-US" sz="2000" dirty="0" err="1">
                <a:latin typeface="Arial" charset="0"/>
              </a:rPr>
              <a:t>dengan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huruf</a:t>
            </a:r>
            <a:r>
              <a:rPr lang="en-US" sz="2000" dirty="0">
                <a:latin typeface="Arial" charset="0"/>
              </a:rPr>
              <a:t> yang </a:t>
            </a:r>
            <a:r>
              <a:rPr lang="en-US" sz="2000" b="1" dirty="0">
                <a:latin typeface="Arial" charset="0"/>
              </a:rPr>
              <a:t>bold</a:t>
            </a:r>
          </a:p>
        </p:txBody>
      </p:sp>
      <p:pic>
        <p:nvPicPr>
          <p:cNvPr id="15" name="Picture 5" descr="D:\DATA_DATA\TAUFAN\materi Kuliah\TINJAUAN DESAIN\EARLY MODERN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7088" y="457200"/>
            <a:ext cx="28035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Jasa</a:t>
            </a:r>
            <a:r>
              <a:rPr lang="en-US" dirty="0" smtClean="0"/>
              <a:t> Bauhaus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rup</a:t>
            </a:r>
            <a:r>
              <a:rPr lang="en-US" dirty="0" smtClean="0"/>
              <a:t>, </a:t>
            </a:r>
            <a:r>
              <a:rPr lang="en-US" dirty="0" err="1" smtClean="0"/>
              <a:t>desain</a:t>
            </a:r>
            <a:r>
              <a:rPr lang="en-US" dirty="0" smtClean="0"/>
              <a:t>, </a:t>
            </a:r>
            <a:r>
              <a:rPr lang="en-US" dirty="0" err="1" smtClean="0"/>
              <a:t>kriya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terpadu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modern.  </a:t>
            </a:r>
          </a:p>
          <a:p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Bauhaus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ditentang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kalangan</a:t>
            </a:r>
            <a:r>
              <a:rPr lang="en-US" dirty="0" smtClean="0"/>
              <a:t> </a:t>
            </a:r>
            <a:r>
              <a:rPr lang="en-US" dirty="0" err="1" smtClean="0"/>
              <a:t>konservatif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Nazi, </a:t>
            </a:r>
            <a:r>
              <a:rPr lang="en-US" dirty="0" err="1" smtClean="0"/>
              <a:t>akhirnya</a:t>
            </a:r>
            <a:r>
              <a:rPr lang="en-US" dirty="0" smtClean="0"/>
              <a:t> </a:t>
            </a:r>
            <a:r>
              <a:rPr lang="en-US" dirty="0" err="1" smtClean="0"/>
              <a:t>terpaksa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1933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tutup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Tokoh-tokoh</a:t>
            </a:r>
            <a:r>
              <a:rPr lang="en-US" dirty="0" smtClean="0"/>
              <a:t> Bauhaus </a:t>
            </a:r>
            <a:r>
              <a:rPr lang="en-US" dirty="0" err="1" smtClean="0"/>
              <a:t>beremigrasi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Inggris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Amerika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melahirkan</a:t>
            </a:r>
            <a:r>
              <a:rPr lang="en-US" dirty="0" smtClean="0"/>
              <a:t> </a:t>
            </a:r>
            <a:r>
              <a:rPr lang="en-US" dirty="0" err="1" smtClean="0"/>
              <a:t>mazhab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yang </a:t>
            </a:r>
            <a:r>
              <a:rPr lang="en-US" dirty="0" err="1" smtClean="0"/>
              <a:t>mendunia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International Style.</a:t>
            </a:r>
          </a:p>
          <a:p>
            <a:r>
              <a:rPr lang="en-US" dirty="0" err="1" smtClean="0"/>
              <a:t>Tokoh</a:t>
            </a:r>
            <a:r>
              <a:rPr lang="en-US" dirty="0" smtClean="0"/>
              <a:t> Bauhaus: Walter Gropius, Johannes </a:t>
            </a:r>
            <a:r>
              <a:rPr lang="en-US" dirty="0" err="1" smtClean="0"/>
              <a:t>Itten</a:t>
            </a:r>
            <a:r>
              <a:rPr lang="en-US" dirty="0" smtClean="0"/>
              <a:t>, L </a:t>
            </a:r>
            <a:r>
              <a:rPr lang="en-US" dirty="0" err="1" smtClean="0"/>
              <a:t>Mies</a:t>
            </a:r>
            <a:r>
              <a:rPr lang="en-US" dirty="0" smtClean="0"/>
              <a:t> Van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Rohe</a:t>
            </a:r>
            <a:r>
              <a:rPr lang="en-US" dirty="0" smtClean="0"/>
              <a:t>, Piet Mondrian, Theo van </a:t>
            </a:r>
            <a:r>
              <a:rPr lang="en-US" dirty="0" err="1" smtClean="0"/>
              <a:t>Doesberg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tio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73761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tional 1.jpg"/>
          <p:cNvPicPr>
            <a:picLocks noChangeAspect="1"/>
          </p:cNvPicPr>
          <p:nvPr/>
        </p:nvPicPr>
        <p:blipFill>
          <a:blip r:embed="rId2"/>
          <a:srcRect r="-694" b="50000"/>
          <a:stretch>
            <a:fillRect/>
          </a:stretch>
        </p:blipFill>
        <p:spPr>
          <a:xfrm>
            <a:off x="228600" y="304800"/>
            <a:ext cx="8669867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uhaus-19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00"/>
            <a:ext cx="4009606" cy="4876800"/>
          </a:xfrm>
          <a:prstGeom prst="rect">
            <a:avLst/>
          </a:prstGeom>
        </p:spPr>
      </p:pic>
      <p:pic>
        <p:nvPicPr>
          <p:cNvPr id="7" name="Picture 6" descr="bauhaus_1938_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609600"/>
            <a:ext cx="4191000" cy="51902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ESTETIKA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MODERN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Kata</a:t>
            </a:r>
            <a:r>
              <a:rPr lang="en-US" dirty="0" smtClean="0"/>
              <a:t> modern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latin</a:t>
            </a:r>
            <a:r>
              <a:rPr lang="en-US" dirty="0" smtClean="0"/>
              <a:t> </a:t>
            </a:r>
            <a:r>
              <a:rPr lang="en-US" dirty="0" err="1" smtClean="0"/>
              <a:t>Modo</a:t>
            </a:r>
            <a:r>
              <a:rPr lang="en-US" dirty="0" smtClean="0"/>
              <a:t> (</a:t>
            </a:r>
            <a:r>
              <a:rPr lang="en-US" dirty="0" err="1" smtClean="0"/>
              <a:t>kekinian</a:t>
            </a:r>
            <a:r>
              <a:rPr lang="en-US" dirty="0" smtClean="0"/>
              <a:t>/ “</a:t>
            </a:r>
            <a:r>
              <a:rPr lang="en-US" dirty="0" err="1" smtClean="0"/>
              <a:t>barusan</a:t>
            </a:r>
            <a:r>
              <a:rPr lang="en-US" dirty="0" smtClean="0"/>
              <a:t>”)</a:t>
            </a:r>
          </a:p>
          <a:p>
            <a:r>
              <a:rPr lang="en-US" dirty="0" err="1" smtClean="0"/>
              <a:t>Modernisme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serangkaian</a:t>
            </a:r>
            <a:r>
              <a:rPr lang="en-US" dirty="0" smtClean="0"/>
              <a:t> </a:t>
            </a:r>
            <a:r>
              <a:rPr lang="en-US" dirty="0" err="1" smtClean="0"/>
              <a:t>pemikiran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 </a:t>
            </a:r>
            <a:r>
              <a:rPr lang="en-US" dirty="0" err="1" smtClean="0"/>
              <a:t>kehidupan</a:t>
            </a:r>
            <a:r>
              <a:rPr lang="en-US" dirty="0" smtClean="0"/>
              <a:t> yang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1900-1950 yang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industrialisasi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Prinsip-prinsip</a:t>
            </a:r>
            <a:r>
              <a:rPr lang="en-US" dirty="0" smtClean="0"/>
              <a:t> </a:t>
            </a:r>
            <a:r>
              <a:rPr lang="en-US" dirty="0" err="1" smtClean="0"/>
              <a:t>pemikiran</a:t>
            </a:r>
            <a:r>
              <a:rPr lang="en-US" dirty="0" smtClean="0"/>
              <a:t> </a:t>
            </a:r>
            <a:r>
              <a:rPr lang="en-US" dirty="0" err="1" smtClean="0"/>
              <a:t>modernisme</a:t>
            </a:r>
            <a:r>
              <a:rPr lang="en-US" dirty="0" smtClean="0"/>
              <a:t>:</a:t>
            </a:r>
          </a:p>
          <a:p>
            <a:pPr marL="692150" indent="-290513">
              <a:buFont typeface="Wingdings" pitchFamily="2" charset="2"/>
              <a:buChar char="ü"/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.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sebagi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penfafsiran</a:t>
            </a:r>
            <a:r>
              <a:rPr lang="en-US" dirty="0" smtClean="0"/>
              <a:t>  </a:t>
            </a:r>
            <a:r>
              <a:rPr lang="en-US" dirty="0" err="1" smtClean="0"/>
              <a:t>apapun</a:t>
            </a:r>
            <a:r>
              <a:rPr lang="en-US" dirty="0" smtClean="0"/>
              <a:t>.</a:t>
            </a:r>
          </a:p>
          <a:p>
            <a:pPr marL="692150" indent="-290513">
              <a:buFont typeface="Wingdings" pitchFamily="2" charset="2"/>
              <a:buChar char="ü"/>
            </a:pPr>
            <a:r>
              <a:rPr lang="en-US" dirty="0" smtClean="0"/>
              <a:t>Form follow function </a:t>
            </a:r>
            <a:r>
              <a:rPr lang="en-US" dirty="0" err="1" smtClean="0"/>
              <a:t>dan</a:t>
            </a:r>
            <a:r>
              <a:rPr lang="en-US" dirty="0" smtClean="0"/>
              <a:t> Less is More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modern.</a:t>
            </a:r>
          </a:p>
          <a:p>
            <a:pPr marL="692150" indent="-290513">
              <a:buFont typeface="Wingdings" pitchFamily="2" charset="2"/>
              <a:buChar char="ü"/>
            </a:pPr>
            <a:r>
              <a:rPr lang="en-US" dirty="0" err="1" smtClean="0"/>
              <a:t>Menganut</a:t>
            </a:r>
            <a:r>
              <a:rPr lang="en-US" dirty="0" smtClean="0"/>
              <a:t> </a:t>
            </a:r>
            <a:r>
              <a:rPr lang="en-US" dirty="0" err="1" smtClean="0"/>
              <a:t>paham</a:t>
            </a:r>
            <a:r>
              <a:rPr lang="en-US" dirty="0" smtClean="0"/>
              <a:t> </a:t>
            </a:r>
            <a:r>
              <a:rPr lang="en-US" dirty="0" err="1" smtClean="0"/>
              <a:t>universalisme</a:t>
            </a:r>
            <a:r>
              <a:rPr lang="en-US" dirty="0" smtClean="0"/>
              <a:t>. </a:t>
            </a:r>
            <a:r>
              <a:rPr lang="en-US" dirty="0" err="1" smtClean="0"/>
              <a:t>Keindahan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dimanapun</a:t>
            </a:r>
            <a:r>
              <a:rPr lang="en-US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219200" y="381000"/>
            <a:ext cx="4800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Arial" charset="0"/>
              </a:rPr>
              <a:t>Ekspresionis</a:t>
            </a:r>
            <a:r>
              <a:rPr lang="en-US" b="1" dirty="0">
                <a:latin typeface="Arial" charset="0"/>
              </a:rPr>
              <a:t> (1905-1922)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latin typeface="Arial" charset="0"/>
              </a:rPr>
              <a:t>Muncul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Jerman</a:t>
            </a:r>
            <a:r>
              <a:rPr lang="en-US" sz="2000" dirty="0">
                <a:latin typeface="Arial" charset="0"/>
              </a:rPr>
              <a:t>. </a:t>
            </a:r>
            <a:r>
              <a:rPr lang="en-US" sz="2000" dirty="0" err="1">
                <a:latin typeface="Arial" charset="0"/>
              </a:rPr>
              <a:t>Kelompok</a:t>
            </a:r>
            <a:r>
              <a:rPr lang="en-US" sz="2000" dirty="0">
                <a:latin typeface="Arial" charset="0"/>
              </a:rPr>
              <a:t> yang </a:t>
            </a:r>
            <a:r>
              <a:rPr lang="en-US" sz="2000" dirty="0" err="1">
                <a:latin typeface="Arial" charset="0"/>
              </a:rPr>
              <a:t>berpengaruh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adalah</a:t>
            </a:r>
            <a:r>
              <a:rPr lang="en-US" sz="2000" dirty="0">
                <a:latin typeface="Arial" charset="0"/>
              </a:rPr>
              <a:t> Die </a:t>
            </a:r>
            <a:r>
              <a:rPr lang="en-US" sz="2000" dirty="0" err="1">
                <a:latin typeface="Arial" charset="0"/>
              </a:rPr>
              <a:t>Brucke</a:t>
            </a:r>
            <a:r>
              <a:rPr lang="en-US" sz="2000" dirty="0">
                <a:latin typeface="Arial" charset="0"/>
              </a:rPr>
              <a:t> (The Bridge)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latin typeface="Arial" charset="0"/>
              </a:rPr>
              <a:t>Karya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ekspresionis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menggunakan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warna-warna</a:t>
            </a:r>
            <a:r>
              <a:rPr lang="en-US" sz="2000" dirty="0">
                <a:latin typeface="Arial" charset="0"/>
              </a:rPr>
              <a:t> yang </a:t>
            </a:r>
            <a:r>
              <a:rPr lang="en-US" sz="2000" dirty="0" err="1">
                <a:latin typeface="Arial" charset="0"/>
              </a:rPr>
              <a:t>terang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err="1">
                <a:latin typeface="Arial" charset="0"/>
              </a:rPr>
              <a:t>kontras</a:t>
            </a:r>
            <a:r>
              <a:rPr lang="en-US" sz="2000" dirty="0">
                <a:latin typeface="Arial" charset="0"/>
              </a:rPr>
              <a:t>. </a:t>
            </a:r>
            <a:r>
              <a:rPr lang="en-US" sz="2000" dirty="0" err="1">
                <a:latin typeface="Arial" charset="0"/>
              </a:rPr>
              <a:t>Objek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dideformasi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err="1">
                <a:latin typeface="Arial" charset="0"/>
              </a:rPr>
              <a:t>banyak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dipengaruhi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gaya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karikatur</a:t>
            </a:r>
            <a:r>
              <a:rPr lang="en-US" sz="2000" dirty="0"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latin typeface="Arial" charset="0"/>
              </a:rPr>
              <a:t>Tema-temanya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kritik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sosial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err="1">
                <a:latin typeface="Arial" charset="0"/>
              </a:rPr>
              <a:t>politik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err="1">
                <a:latin typeface="Arial" charset="0"/>
              </a:rPr>
              <a:t>agitasi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memperlihatkan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nasionalisme</a:t>
            </a:r>
            <a:r>
              <a:rPr lang="en-US" sz="2000" dirty="0">
                <a:latin typeface="Arial" charset="0"/>
              </a:rPr>
              <a:t> yang </a:t>
            </a:r>
            <a:r>
              <a:rPr lang="en-US" sz="2000" dirty="0" err="1">
                <a:latin typeface="Arial" charset="0"/>
              </a:rPr>
              <a:t>kuat</a:t>
            </a:r>
            <a:r>
              <a:rPr lang="en-US" sz="2000" dirty="0">
                <a:latin typeface="Arial" charset="0"/>
              </a:rPr>
              <a:t>. 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Media yang </a:t>
            </a:r>
            <a:r>
              <a:rPr lang="en-US" sz="2000" dirty="0" err="1">
                <a:latin typeface="Arial" charset="0"/>
              </a:rPr>
              <a:t>digunakan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adalah</a:t>
            </a:r>
            <a:r>
              <a:rPr lang="en-US" sz="2000" dirty="0">
                <a:latin typeface="Arial" charset="0"/>
              </a:rPr>
              <a:t> poster</a:t>
            </a:r>
            <a:endParaRPr lang="en-US" sz="2000" b="1" dirty="0">
              <a:latin typeface="Arial" charset="0"/>
            </a:endParaRPr>
          </a:p>
        </p:txBody>
      </p:sp>
      <p:pic>
        <p:nvPicPr>
          <p:cNvPr id="12" name="Picture 5" descr="D:\DATA_DATA\TAUFAN\materi Kuliah\TINJAUAN DESAIN\EARLY MODERN\5.jpg"/>
          <p:cNvPicPr>
            <a:picLocks noChangeAspect="1" noChangeArrowheads="1"/>
          </p:cNvPicPr>
          <p:nvPr/>
        </p:nvPicPr>
        <p:blipFill>
          <a:blip r:embed="rId2"/>
          <a:srcRect r="31302" b="3030"/>
          <a:stretch>
            <a:fillRect/>
          </a:stretch>
        </p:blipFill>
        <p:spPr bwMode="auto">
          <a:xfrm>
            <a:off x="6172200" y="304800"/>
            <a:ext cx="2362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D:\DATA_DATA\TAUFAN\materi Kuliah\TINJAUAN DESAIN\EARLY MODERN\6.jpg"/>
          <p:cNvPicPr>
            <a:picLocks noChangeAspect="1" noChangeArrowheads="1"/>
          </p:cNvPicPr>
          <p:nvPr/>
        </p:nvPicPr>
        <p:blipFill>
          <a:blip r:embed="rId3"/>
          <a:srcRect l="3758" t="2477" r="2271" b="50464"/>
          <a:stretch>
            <a:fillRect/>
          </a:stretch>
        </p:blipFill>
        <p:spPr bwMode="auto">
          <a:xfrm>
            <a:off x="6172200" y="4648200"/>
            <a:ext cx="236220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228600"/>
            <a:ext cx="4953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Arial" charset="0"/>
              </a:rPr>
              <a:t>Futurisme</a:t>
            </a:r>
            <a:r>
              <a:rPr lang="en-US" sz="2400" b="1" dirty="0">
                <a:latin typeface="Arial" charset="0"/>
              </a:rPr>
              <a:t> (1909-1922)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latin typeface="Arial" charset="0"/>
              </a:rPr>
              <a:t>Muncul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di</a:t>
            </a:r>
            <a:r>
              <a:rPr lang="en-US" sz="2000" dirty="0">
                <a:latin typeface="Arial" charset="0"/>
              </a:rPr>
              <a:t> Italia. </a:t>
            </a:r>
            <a:r>
              <a:rPr lang="en-US" sz="2000" dirty="0" err="1">
                <a:latin typeface="Arial" charset="0"/>
              </a:rPr>
              <a:t>Pencetusnya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Fillipo</a:t>
            </a:r>
            <a:r>
              <a:rPr lang="en-US" sz="2000" dirty="0">
                <a:latin typeface="Arial" charset="0"/>
              </a:rPr>
              <a:t> Marinetti, </a:t>
            </a:r>
            <a:r>
              <a:rPr lang="en-US" sz="2000" dirty="0" err="1">
                <a:latin typeface="Arial" charset="0"/>
              </a:rPr>
              <a:t>seorang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sastrawan</a:t>
            </a:r>
            <a:r>
              <a:rPr lang="en-US" sz="2000" dirty="0">
                <a:latin typeface="Arial" charset="0"/>
              </a:rPr>
              <a:t>. </a:t>
            </a:r>
            <a:r>
              <a:rPr lang="en-US" sz="2000" dirty="0" err="1">
                <a:latin typeface="Arial" charset="0"/>
              </a:rPr>
              <a:t>Manifestasinya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menyuarakan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antusiasme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tinggi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terhadap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perang</a:t>
            </a:r>
            <a:r>
              <a:rPr lang="en-US" sz="2000" dirty="0">
                <a:latin typeface="Arial" charset="0"/>
              </a:rPr>
              <a:t>, era </a:t>
            </a:r>
            <a:r>
              <a:rPr lang="en-US" sz="2000" dirty="0" err="1">
                <a:latin typeface="Arial" charset="0"/>
              </a:rPr>
              <a:t>mesin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err="1">
                <a:latin typeface="Arial" charset="0"/>
              </a:rPr>
              <a:t>kecepatan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kehidupan</a:t>
            </a:r>
            <a:r>
              <a:rPr lang="en-US" sz="2000" dirty="0">
                <a:latin typeface="Arial" charset="0"/>
              </a:rPr>
              <a:t> modern. 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latin typeface="Arial" charset="0"/>
              </a:rPr>
              <a:t>Ciri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visualnya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komposisi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tipografi</a:t>
            </a:r>
            <a:r>
              <a:rPr lang="en-US" sz="2000" dirty="0">
                <a:latin typeface="Arial" charset="0"/>
              </a:rPr>
              <a:t> yang </a:t>
            </a:r>
            <a:r>
              <a:rPr lang="en-US" sz="2000" dirty="0" err="1">
                <a:latin typeface="Arial" charset="0"/>
              </a:rPr>
              <a:t>bebas</a:t>
            </a:r>
            <a:r>
              <a:rPr lang="en-US" sz="2000" dirty="0">
                <a:latin typeface="Arial" charset="0"/>
              </a:rPr>
              <a:t> -“free typography”, </a:t>
            </a:r>
            <a:r>
              <a:rPr lang="en-US" sz="2000" dirty="0" err="1">
                <a:latin typeface="Arial" charset="0"/>
              </a:rPr>
              <a:t>garis</a:t>
            </a:r>
            <a:r>
              <a:rPr lang="en-US" sz="2000" dirty="0">
                <a:latin typeface="Arial" charset="0"/>
              </a:rPr>
              <a:t>  </a:t>
            </a:r>
            <a:r>
              <a:rPr lang="en-US" sz="2000" dirty="0" err="1">
                <a:latin typeface="Arial" charset="0"/>
              </a:rPr>
              <a:t>tidak</a:t>
            </a:r>
            <a:r>
              <a:rPr lang="en-US" sz="2000" dirty="0">
                <a:latin typeface="Arial" charset="0"/>
              </a:rPr>
              <a:t> linear, pictorial yang </a:t>
            </a:r>
            <a:r>
              <a:rPr lang="en-US" sz="2000" dirty="0" err="1">
                <a:latin typeface="Arial" charset="0"/>
              </a:rPr>
              <a:t>dinamis</a:t>
            </a:r>
            <a:r>
              <a:rPr lang="en-US" sz="2000" dirty="0">
                <a:latin typeface="Arial" charset="0"/>
              </a:rPr>
              <a:t>.</a:t>
            </a:r>
            <a:endParaRPr lang="en-US" sz="2000" b="1" dirty="0">
              <a:latin typeface="Arial" charset="0"/>
            </a:endParaRPr>
          </a:p>
        </p:txBody>
      </p:sp>
      <p:pic>
        <p:nvPicPr>
          <p:cNvPr id="5" name="Picture 6" descr="D:\DATA_DATA\TAUFAN\materi Kuliah\TINJAUAN DESAIN\MODERN\4.jpg"/>
          <p:cNvPicPr>
            <a:picLocks noChangeAspect="1" noChangeArrowheads="1"/>
          </p:cNvPicPr>
          <p:nvPr/>
        </p:nvPicPr>
        <p:blipFill>
          <a:blip r:embed="rId2"/>
          <a:srcRect r="31573"/>
          <a:stretch>
            <a:fillRect/>
          </a:stretch>
        </p:blipFill>
        <p:spPr bwMode="auto">
          <a:xfrm>
            <a:off x="5867400" y="990600"/>
            <a:ext cx="3038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D:\DATA_DATA\TAUFAN\materi Kuliah\TINJAUAN DESAIN\MODERN\2 FUTURISM.jpg"/>
          <p:cNvPicPr>
            <a:picLocks noChangeAspect="1" noChangeArrowheads="1"/>
          </p:cNvPicPr>
          <p:nvPr/>
        </p:nvPicPr>
        <p:blipFill>
          <a:blip r:embed="rId3"/>
          <a:srcRect b="44872"/>
          <a:stretch>
            <a:fillRect/>
          </a:stretch>
        </p:blipFill>
        <p:spPr bwMode="auto">
          <a:xfrm>
            <a:off x="2209800" y="3657600"/>
            <a:ext cx="3429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err="1" smtClean="0"/>
              <a:t>Konstruktivisme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4525963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err="1" smtClean="0"/>
              <a:t>Berkembang</a:t>
            </a:r>
            <a:r>
              <a:rPr lang="en-US" sz="8000" dirty="0" smtClean="0"/>
              <a:t> </a:t>
            </a:r>
            <a:r>
              <a:rPr lang="en-US" sz="8000" dirty="0" err="1" smtClean="0"/>
              <a:t>tahun</a:t>
            </a:r>
            <a:r>
              <a:rPr lang="en-US" sz="8000" dirty="0" smtClean="0"/>
              <a:t> 1941-1920</a:t>
            </a:r>
          </a:p>
          <a:p>
            <a:r>
              <a:rPr lang="en-US" sz="8000" dirty="0" err="1" smtClean="0"/>
              <a:t>Muncul</a:t>
            </a:r>
            <a:r>
              <a:rPr lang="en-US" sz="8000" dirty="0" smtClean="0"/>
              <a:t> </a:t>
            </a:r>
            <a:r>
              <a:rPr lang="en-US" sz="8000" dirty="0" err="1" smtClean="0"/>
              <a:t>di</a:t>
            </a:r>
            <a:r>
              <a:rPr lang="en-US" sz="8000" dirty="0" smtClean="0"/>
              <a:t> </a:t>
            </a:r>
            <a:r>
              <a:rPr lang="en-US" sz="8000" dirty="0" err="1" smtClean="0"/>
              <a:t>Rusia</a:t>
            </a:r>
            <a:r>
              <a:rPr lang="en-US" sz="8000" dirty="0" smtClean="0"/>
              <a:t>.</a:t>
            </a:r>
          </a:p>
          <a:p>
            <a:r>
              <a:rPr lang="en-US" sz="8000" dirty="0" err="1" smtClean="0"/>
              <a:t>Berkaitan</a:t>
            </a:r>
            <a:r>
              <a:rPr lang="en-US" sz="8000" dirty="0" smtClean="0"/>
              <a:t> </a:t>
            </a:r>
            <a:r>
              <a:rPr lang="en-US" sz="8000" dirty="0" err="1" smtClean="0"/>
              <a:t>dengan</a:t>
            </a:r>
            <a:r>
              <a:rPr lang="en-US" sz="8000" dirty="0" smtClean="0"/>
              <a:t> </a:t>
            </a:r>
            <a:r>
              <a:rPr lang="en-US" sz="8000" dirty="0" err="1" smtClean="0"/>
              <a:t>pengolahan</a:t>
            </a:r>
            <a:r>
              <a:rPr lang="en-US" sz="8000" dirty="0" smtClean="0"/>
              <a:t> </a:t>
            </a:r>
            <a:r>
              <a:rPr lang="en-US" sz="8000" dirty="0" err="1" smtClean="0"/>
              <a:t>bentuk</a:t>
            </a:r>
            <a:r>
              <a:rPr lang="en-US" sz="8000" dirty="0" smtClean="0"/>
              <a:t> </a:t>
            </a:r>
            <a:r>
              <a:rPr lang="en-US" sz="8000" dirty="0" err="1" smtClean="0"/>
              <a:t>atau</a:t>
            </a:r>
            <a:r>
              <a:rPr lang="en-US" sz="8000" dirty="0" smtClean="0"/>
              <a:t> </a:t>
            </a:r>
            <a:r>
              <a:rPr lang="en-US" sz="8000" dirty="0" err="1" smtClean="0"/>
              <a:t>bidang</a:t>
            </a:r>
            <a:r>
              <a:rPr lang="en-US" sz="8000" dirty="0" smtClean="0"/>
              <a:t> </a:t>
            </a:r>
            <a:r>
              <a:rPr lang="en-US" sz="8000" dirty="0" err="1" smtClean="0"/>
              <a:t>geometris</a:t>
            </a:r>
            <a:r>
              <a:rPr lang="en-US" sz="8000" dirty="0" smtClean="0"/>
              <a:t> </a:t>
            </a:r>
            <a:r>
              <a:rPr lang="en-US" sz="8000" dirty="0" err="1" smtClean="0"/>
              <a:t>kinetik</a:t>
            </a:r>
            <a:r>
              <a:rPr lang="en-US" sz="8000" dirty="0" smtClean="0"/>
              <a:t>, </a:t>
            </a:r>
            <a:r>
              <a:rPr lang="en-US" sz="8000" dirty="0" err="1" smtClean="0"/>
              <a:t>sebagai</a:t>
            </a:r>
            <a:r>
              <a:rPr lang="en-US" sz="8000" dirty="0" smtClean="0"/>
              <a:t> </a:t>
            </a:r>
            <a:r>
              <a:rPr lang="en-US" sz="8000" dirty="0" err="1" smtClean="0"/>
              <a:t>cerminan</a:t>
            </a:r>
            <a:r>
              <a:rPr lang="en-US" sz="8000" dirty="0" smtClean="0"/>
              <a:t> </a:t>
            </a:r>
            <a:r>
              <a:rPr lang="en-US" sz="8000" dirty="0" err="1" smtClean="0"/>
              <a:t>zaman</a:t>
            </a:r>
            <a:r>
              <a:rPr lang="en-US" sz="8000" dirty="0" smtClean="0"/>
              <a:t> modern yang </a:t>
            </a:r>
            <a:r>
              <a:rPr lang="en-US" sz="8000" dirty="0" err="1" smtClean="0"/>
              <a:t>dikuasai</a:t>
            </a:r>
            <a:r>
              <a:rPr lang="en-US" sz="8000" dirty="0" smtClean="0"/>
              <a:t> </a:t>
            </a:r>
            <a:r>
              <a:rPr lang="en-US" sz="8000" dirty="0" err="1" smtClean="0"/>
              <a:t>industri</a:t>
            </a:r>
            <a:r>
              <a:rPr lang="en-US" sz="8000" dirty="0" smtClean="0"/>
              <a:t>/</a:t>
            </a:r>
            <a:r>
              <a:rPr lang="en-US" sz="8000" dirty="0" err="1" smtClean="0"/>
              <a:t>mesin</a:t>
            </a:r>
            <a:r>
              <a:rPr lang="en-US" sz="8000" dirty="0" smtClean="0"/>
              <a:t>.</a:t>
            </a:r>
          </a:p>
          <a:p>
            <a:r>
              <a:rPr lang="en-US" sz="8000" dirty="0" err="1" smtClean="0"/>
              <a:t>Seni</a:t>
            </a:r>
            <a:r>
              <a:rPr lang="en-US" sz="8000" dirty="0" smtClean="0"/>
              <a:t> </a:t>
            </a:r>
            <a:r>
              <a:rPr lang="en-US" sz="8000" dirty="0" err="1" smtClean="0"/>
              <a:t>harus</a:t>
            </a:r>
            <a:r>
              <a:rPr lang="en-US" sz="8000" dirty="0" smtClean="0"/>
              <a:t> </a:t>
            </a:r>
            <a:r>
              <a:rPr lang="en-US" sz="8000" dirty="0" err="1" smtClean="0"/>
              <a:t>dinikmati</a:t>
            </a:r>
            <a:r>
              <a:rPr lang="en-US" sz="8000" dirty="0" smtClean="0"/>
              <a:t> </a:t>
            </a:r>
            <a:r>
              <a:rPr lang="en-US" sz="8000" dirty="0" err="1" smtClean="0"/>
              <a:t>oleh</a:t>
            </a:r>
            <a:r>
              <a:rPr lang="en-US" sz="8000" dirty="0" smtClean="0"/>
              <a:t> </a:t>
            </a:r>
            <a:r>
              <a:rPr lang="en-US" sz="8000" dirty="0" err="1" smtClean="0"/>
              <a:t>semua</a:t>
            </a:r>
            <a:r>
              <a:rPr lang="en-US" sz="8000" dirty="0" smtClean="0"/>
              <a:t> </a:t>
            </a:r>
            <a:r>
              <a:rPr lang="en-US" sz="8000" dirty="0" err="1" smtClean="0"/>
              <a:t>kelas</a:t>
            </a:r>
            <a:r>
              <a:rPr lang="en-US" sz="8000" dirty="0" smtClean="0"/>
              <a:t> </a:t>
            </a:r>
            <a:r>
              <a:rPr lang="en-US" sz="8000" dirty="0" err="1" smtClean="0"/>
              <a:t>masyarakt</a:t>
            </a:r>
            <a:r>
              <a:rPr lang="en-US" sz="8000" dirty="0" smtClean="0"/>
              <a:t>  </a:t>
            </a:r>
            <a:r>
              <a:rPr lang="en-US" sz="8000" dirty="0" err="1" smtClean="0"/>
              <a:t>secara</a:t>
            </a:r>
            <a:r>
              <a:rPr lang="en-US" sz="8000" dirty="0" smtClean="0"/>
              <a:t> </a:t>
            </a:r>
            <a:r>
              <a:rPr lang="en-US" sz="8000" dirty="0" err="1" smtClean="0"/>
              <a:t>merata</a:t>
            </a:r>
            <a:r>
              <a:rPr lang="en-US" sz="8000" dirty="0" smtClean="0"/>
              <a:t>. </a:t>
            </a:r>
            <a:r>
              <a:rPr lang="en-US" sz="8000" dirty="0" err="1" smtClean="0"/>
              <a:t>Tidak</a:t>
            </a:r>
            <a:r>
              <a:rPr lang="en-US" sz="8000" dirty="0" smtClean="0"/>
              <a:t> </a:t>
            </a:r>
            <a:r>
              <a:rPr lang="en-US" sz="8000" dirty="0" err="1" smtClean="0"/>
              <a:t>boleh</a:t>
            </a:r>
            <a:r>
              <a:rPr lang="en-US" sz="8000" dirty="0" smtClean="0"/>
              <a:t> </a:t>
            </a:r>
            <a:r>
              <a:rPr lang="en-US" sz="8000" dirty="0" err="1" smtClean="0"/>
              <a:t>ada</a:t>
            </a:r>
            <a:r>
              <a:rPr lang="en-US" sz="8000" dirty="0" smtClean="0"/>
              <a:t> </a:t>
            </a:r>
            <a:r>
              <a:rPr lang="en-US" sz="8000" dirty="0" err="1" smtClean="0"/>
              <a:t>pembedaan</a:t>
            </a:r>
            <a:r>
              <a:rPr lang="en-US" sz="8000" dirty="0" smtClean="0"/>
              <a:t> </a:t>
            </a:r>
            <a:r>
              <a:rPr lang="en-US" sz="8000" dirty="0" err="1" smtClean="0"/>
              <a:t>selera</a:t>
            </a:r>
            <a:r>
              <a:rPr lang="en-US" sz="8000" dirty="0" smtClean="0"/>
              <a:t> </a:t>
            </a:r>
            <a:r>
              <a:rPr lang="en-US" sz="8000" dirty="0" err="1" smtClean="0"/>
              <a:t>kelas</a:t>
            </a:r>
            <a:r>
              <a:rPr lang="en-US" sz="8000" dirty="0" smtClean="0"/>
              <a:t> </a:t>
            </a:r>
            <a:r>
              <a:rPr lang="en-US" sz="8000" dirty="0" err="1" smtClean="0"/>
              <a:t>borjuis</a:t>
            </a:r>
            <a:r>
              <a:rPr lang="en-US" sz="8000" dirty="0" smtClean="0"/>
              <a:t> </a:t>
            </a:r>
            <a:r>
              <a:rPr lang="en-US" sz="8000" dirty="0" err="1" smtClean="0"/>
              <a:t>dan</a:t>
            </a:r>
            <a:r>
              <a:rPr lang="en-US" sz="8000" dirty="0" smtClean="0"/>
              <a:t> </a:t>
            </a:r>
            <a:r>
              <a:rPr lang="en-US" sz="8000" dirty="0" err="1" smtClean="0"/>
              <a:t>proletar</a:t>
            </a:r>
            <a:r>
              <a:rPr lang="en-US" sz="8000" dirty="0" smtClean="0"/>
              <a:t>.</a:t>
            </a:r>
          </a:p>
          <a:p>
            <a:r>
              <a:rPr lang="en-US" sz="8000" dirty="0" err="1" smtClean="0"/>
              <a:t>Konstruktivisme</a:t>
            </a:r>
            <a:r>
              <a:rPr lang="en-US" sz="8000" dirty="0" smtClean="0"/>
              <a:t> </a:t>
            </a:r>
            <a:r>
              <a:rPr lang="en-US" sz="8000" dirty="0" err="1" smtClean="0"/>
              <a:t>menjadi</a:t>
            </a:r>
            <a:r>
              <a:rPr lang="en-US" sz="8000" dirty="0" smtClean="0"/>
              <a:t> </a:t>
            </a:r>
            <a:r>
              <a:rPr lang="en-US" sz="8000" dirty="0" err="1" smtClean="0"/>
              <a:t>seni</a:t>
            </a:r>
            <a:r>
              <a:rPr lang="en-US" sz="8000" dirty="0" smtClean="0"/>
              <a:t> </a:t>
            </a:r>
            <a:r>
              <a:rPr lang="en-US" sz="8000" dirty="0" err="1" smtClean="0"/>
              <a:t>resmi</a:t>
            </a:r>
            <a:r>
              <a:rPr lang="en-US" sz="8000" dirty="0" smtClean="0"/>
              <a:t> </a:t>
            </a:r>
            <a:r>
              <a:rPr lang="en-US" sz="8000" dirty="0" err="1" smtClean="0"/>
              <a:t>Pemerintahan</a:t>
            </a:r>
            <a:r>
              <a:rPr lang="en-US" sz="8000" dirty="0" smtClean="0"/>
              <a:t> Bolshevik </a:t>
            </a:r>
            <a:r>
              <a:rPr lang="en-US" sz="8000" dirty="0" err="1" smtClean="0"/>
              <a:t>Rusia</a:t>
            </a:r>
            <a:r>
              <a:rPr lang="en-US" sz="8000" dirty="0" smtClean="0"/>
              <a:t>.</a:t>
            </a:r>
          </a:p>
          <a:p>
            <a:r>
              <a:rPr lang="en-US" sz="8000" dirty="0" err="1" smtClean="0"/>
              <a:t>Tokoh</a:t>
            </a:r>
            <a:r>
              <a:rPr lang="en-US" sz="8000" dirty="0" smtClean="0"/>
              <a:t>: </a:t>
            </a:r>
          </a:p>
          <a:p>
            <a:pPr marL="623888" indent="-277813">
              <a:buFont typeface="Wingdings" pitchFamily="2" charset="2"/>
              <a:buChar char="ü"/>
            </a:pPr>
            <a:r>
              <a:rPr lang="en-US" sz="8000" dirty="0" smtClean="0"/>
              <a:t>Ella Bergmann-Michel – (1896-1971)</a:t>
            </a:r>
          </a:p>
          <a:p>
            <a:pPr marL="623888" indent="-277813">
              <a:buFont typeface="Wingdings" pitchFamily="2" charset="2"/>
              <a:buChar char="ü"/>
            </a:pPr>
            <a:r>
              <a:rPr lang="en-US" sz="8000" dirty="0" err="1" smtClean="0"/>
              <a:t>Avgust</a:t>
            </a:r>
            <a:r>
              <a:rPr lang="en-US" sz="8000" dirty="0" smtClean="0"/>
              <a:t> </a:t>
            </a:r>
            <a:r>
              <a:rPr lang="en-US" sz="8000" dirty="0" err="1" smtClean="0"/>
              <a:t>Cernigoj</a:t>
            </a:r>
            <a:r>
              <a:rPr lang="en-US" sz="8000" dirty="0" smtClean="0"/>
              <a:t> – (1898-1985)</a:t>
            </a:r>
          </a:p>
          <a:p>
            <a:pPr marL="623888" indent="-277813">
              <a:buFont typeface="Wingdings" pitchFamily="2" charset="2"/>
              <a:buChar char="ü"/>
            </a:pPr>
            <a:r>
              <a:rPr lang="en-US" sz="8000" dirty="0" smtClean="0"/>
              <a:t>Sergei Eisenstein- filmmaker (1898-1948)</a:t>
            </a:r>
          </a:p>
          <a:p>
            <a:pPr marL="623888" indent="-277813">
              <a:buFont typeface="Wingdings" pitchFamily="2" charset="2"/>
              <a:buChar char="ü"/>
            </a:pPr>
            <a:r>
              <a:rPr lang="en-US" sz="8000" dirty="0" smtClean="0"/>
              <a:t>John Ernest – (1922-1994)</a:t>
            </a:r>
          </a:p>
          <a:p>
            <a:pPr marL="623888" indent="-277813">
              <a:buFont typeface="Wingdings" pitchFamily="2" charset="2"/>
              <a:buChar char="ü"/>
            </a:pPr>
            <a:r>
              <a:rPr lang="en-US" sz="8000" dirty="0" err="1" smtClean="0"/>
              <a:t>Moisei</a:t>
            </a:r>
            <a:r>
              <a:rPr lang="en-US" sz="8000" dirty="0" smtClean="0"/>
              <a:t> </a:t>
            </a:r>
            <a:r>
              <a:rPr lang="en-US" sz="8000" dirty="0" err="1" smtClean="0"/>
              <a:t>Ginzburg</a:t>
            </a:r>
            <a:r>
              <a:rPr lang="en-US" sz="8000" dirty="0" smtClean="0"/>
              <a:t>, architect (1892-1946)</a:t>
            </a:r>
          </a:p>
          <a:p>
            <a:pPr marL="623888" indent="-277813">
              <a:buFont typeface="Wingdings" pitchFamily="2" charset="2"/>
              <a:buChar char="ü"/>
            </a:pPr>
            <a:r>
              <a:rPr lang="en-US" sz="8000" dirty="0" smtClean="0"/>
              <a:t>Don Gummer – sculptor (1946-)</a:t>
            </a:r>
          </a:p>
          <a:p>
            <a:pPr marL="623888" indent="-277813">
              <a:buFont typeface="Wingdings" pitchFamily="2" charset="2"/>
              <a:buChar char="ü"/>
            </a:pPr>
            <a:r>
              <a:rPr lang="en-US" sz="8000" dirty="0" smtClean="0"/>
              <a:t>Erwin </a:t>
            </a:r>
            <a:r>
              <a:rPr lang="en-US" sz="8000" dirty="0" err="1" smtClean="0"/>
              <a:t>Hauer</a:t>
            </a:r>
            <a:r>
              <a:rPr lang="en-US" sz="8000" dirty="0" smtClean="0"/>
              <a:t> – (1926- )</a:t>
            </a:r>
          </a:p>
          <a:p>
            <a:pPr marL="623888" indent="-277813">
              <a:buFont typeface="Wingdings" pitchFamily="2" charset="2"/>
              <a:buChar char="ü"/>
            </a:pPr>
            <a:r>
              <a:rPr lang="en-US" sz="8000" dirty="0" smtClean="0"/>
              <a:t>Gustav </a:t>
            </a:r>
            <a:r>
              <a:rPr lang="en-US" sz="8000" dirty="0" err="1" smtClean="0"/>
              <a:t>Klutsis</a:t>
            </a:r>
            <a:r>
              <a:rPr lang="en-US" sz="8000" dirty="0" smtClean="0"/>
              <a:t> – (1895-1938)</a:t>
            </a:r>
          </a:p>
          <a:p>
            <a:pPr marL="623888" indent="-277813">
              <a:buFont typeface="Wingdings" pitchFamily="2" charset="2"/>
              <a:buChar char="ü"/>
            </a:pPr>
            <a:r>
              <a:rPr lang="en-US" sz="8000" dirty="0" smtClean="0"/>
              <a:t>El </a:t>
            </a:r>
            <a:r>
              <a:rPr lang="en-US" sz="8000" dirty="0" err="1" smtClean="0"/>
              <a:t>Lissitzky</a:t>
            </a:r>
            <a:r>
              <a:rPr lang="en-US" sz="8000" dirty="0" smtClean="0"/>
              <a:t> – (1890-1941)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structivism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90600"/>
            <a:ext cx="4648200" cy="45436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 </a:t>
            </a:r>
            <a:r>
              <a:rPr lang="en-US" b="1" dirty="0" err="1" smtClean="0"/>
              <a:t>Stijl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47500" lnSpcReduction="20000"/>
          </a:bodyPr>
          <a:lstStyle/>
          <a:p>
            <a:r>
              <a:rPr lang="en-US" sz="3600" dirty="0" err="1" smtClean="0"/>
              <a:t>Diambil</a:t>
            </a:r>
            <a:r>
              <a:rPr lang="en-US" sz="3600" dirty="0" smtClean="0"/>
              <a:t> </a:t>
            </a:r>
            <a:r>
              <a:rPr lang="en-US" sz="3600" dirty="0" err="1" smtClean="0"/>
              <a:t>dari</a:t>
            </a:r>
            <a:r>
              <a:rPr lang="en-US" sz="3600" dirty="0" smtClean="0"/>
              <a:t> </a:t>
            </a:r>
            <a:r>
              <a:rPr lang="en-US" sz="3600" dirty="0" err="1" smtClean="0"/>
              <a:t>nama</a:t>
            </a:r>
            <a:r>
              <a:rPr lang="en-US" sz="3600" dirty="0" smtClean="0"/>
              <a:t> </a:t>
            </a:r>
            <a:r>
              <a:rPr lang="en-US" sz="3600" dirty="0" err="1" smtClean="0"/>
              <a:t>majalah</a:t>
            </a:r>
            <a:r>
              <a:rPr lang="en-US" sz="3600" dirty="0" smtClean="0"/>
              <a:t> </a:t>
            </a:r>
            <a:r>
              <a:rPr lang="en-US" sz="3600" dirty="0" err="1" smtClean="0"/>
              <a:t>seni</a:t>
            </a:r>
            <a:r>
              <a:rPr lang="en-US" sz="3600" dirty="0" smtClean="0"/>
              <a:t> </a:t>
            </a:r>
            <a:r>
              <a:rPr lang="en-US" sz="3600" dirty="0" err="1" smtClean="0"/>
              <a:t>di</a:t>
            </a:r>
            <a:r>
              <a:rPr lang="en-US" sz="3600" dirty="0" smtClean="0"/>
              <a:t> </a:t>
            </a:r>
            <a:r>
              <a:rPr lang="en-US" sz="3600" dirty="0" err="1" smtClean="0"/>
              <a:t>Belanda</a:t>
            </a:r>
            <a:r>
              <a:rPr lang="en-US" sz="3600" dirty="0" smtClean="0"/>
              <a:t> yang </a:t>
            </a:r>
            <a:r>
              <a:rPr lang="en-US" sz="3600" dirty="0" err="1" smtClean="0"/>
              <a:t>terbit</a:t>
            </a:r>
            <a:r>
              <a:rPr lang="en-US" sz="3600" dirty="0" smtClean="0"/>
              <a:t> </a:t>
            </a:r>
            <a:r>
              <a:rPr lang="en-US" sz="3600" dirty="0" err="1" smtClean="0"/>
              <a:t>antara</a:t>
            </a:r>
            <a:r>
              <a:rPr lang="en-US" sz="3600" dirty="0" smtClean="0"/>
              <a:t> </a:t>
            </a:r>
            <a:r>
              <a:rPr lang="en-US" sz="3600" dirty="0" err="1" smtClean="0"/>
              <a:t>tahun</a:t>
            </a:r>
            <a:r>
              <a:rPr lang="en-US" sz="3600" dirty="0" smtClean="0"/>
              <a:t> 1917-1931</a:t>
            </a:r>
          </a:p>
          <a:p>
            <a:r>
              <a:rPr lang="en-US" sz="3600" dirty="0" err="1" smtClean="0"/>
              <a:t>Pendiri</a:t>
            </a:r>
            <a:r>
              <a:rPr lang="en-US" sz="3600" dirty="0" smtClean="0"/>
              <a:t>: Piet Mondrian</a:t>
            </a:r>
          </a:p>
          <a:p>
            <a:r>
              <a:rPr lang="en-US" sz="3600" dirty="0" err="1" smtClean="0"/>
              <a:t>Merupakan</a:t>
            </a:r>
            <a:r>
              <a:rPr lang="en-US" sz="3600" dirty="0" smtClean="0"/>
              <a:t> </a:t>
            </a:r>
            <a:r>
              <a:rPr lang="en-US" sz="3600" dirty="0" err="1" smtClean="0"/>
              <a:t>aliran</a:t>
            </a:r>
            <a:r>
              <a:rPr lang="en-US" sz="3600" dirty="0" smtClean="0"/>
              <a:t> </a:t>
            </a:r>
            <a:r>
              <a:rPr lang="en-US" sz="3600" dirty="0" err="1" smtClean="0"/>
              <a:t>seni</a:t>
            </a:r>
            <a:r>
              <a:rPr lang="en-US" sz="3600" dirty="0" smtClean="0"/>
              <a:t>/ </a:t>
            </a:r>
            <a:r>
              <a:rPr lang="en-US" sz="3600" dirty="0" err="1" smtClean="0"/>
              <a:t>desain</a:t>
            </a:r>
            <a:r>
              <a:rPr lang="en-US" sz="3600" dirty="0" smtClean="0"/>
              <a:t> yang </a:t>
            </a:r>
            <a:r>
              <a:rPr lang="en-US" sz="3600" dirty="0" err="1" smtClean="0"/>
              <a:t>tidak</a:t>
            </a:r>
            <a:r>
              <a:rPr lang="en-US" sz="3600" dirty="0" smtClean="0"/>
              <a:t> </a:t>
            </a:r>
            <a:r>
              <a:rPr lang="en-US" sz="3600" dirty="0" err="1" smtClean="0"/>
              <a:t>representatif</a:t>
            </a:r>
            <a:r>
              <a:rPr lang="en-US" sz="3600" dirty="0" smtClean="0"/>
              <a:t>, </a:t>
            </a:r>
            <a:r>
              <a:rPr lang="en-US" sz="3600" dirty="0" err="1" smtClean="0"/>
              <a:t>tidak</a:t>
            </a:r>
            <a:r>
              <a:rPr lang="en-US" sz="3600" dirty="0" smtClean="0"/>
              <a:t> </a:t>
            </a:r>
            <a:r>
              <a:rPr lang="en-US" sz="3600" dirty="0" err="1" smtClean="0"/>
              <a:t>ilustratif</a:t>
            </a:r>
            <a:r>
              <a:rPr lang="en-US" sz="3600" dirty="0" smtClean="0"/>
              <a:t>, </a:t>
            </a:r>
            <a:r>
              <a:rPr lang="en-US" sz="3600" dirty="0" err="1" smtClean="0"/>
              <a:t>tidak</a:t>
            </a:r>
            <a:r>
              <a:rPr lang="en-US" sz="3600" dirty="0" smtClean="0"/>
              <a:t> </a:t>
            </a:r>
            <a:r>
              <a:rPr lang="en-US" sz="3600" dirty="0" err="1" smtClean="0"/>
              <a:t>naratif</a:t>
            </a:r>
            <a:r>
              <a:rPr lang="en-US" sz="3600" dirty="0" smtClean="0"/>
              <a:t>.</a:t>
            </a:r>
          </a:p>
          <a:p>
            <a:r>
              <a:rPr lang="en-US" sz="3600" dirty="0" err="1" smtClean="0"/>
              <a:t>Menggunakan</a:t>
            </a:r>
            <a:r>
              <a:rPr lang="en-US" sz="3600" dirty="0" smtClean="0"/>
              <a:t> </a:t>
            </a:r>
            <a:r>
              <a:rPr lang="en-US" sz="3600" dirty="0" err="1" smtClean="0"/>
              <a:t>bentuk-bentuk</a:t>
            </a:r>
            <a:r>
              <a:rPr lang="en-US" sz="3600" dirty="0" smtClean="0"/>
              <a:t> </a:t>
            </a:r>
            <a:r>
              <a:rPr lang="en-US" sz="3600" dirty="0" err="1" smtClean="0"/>
              <a:t>geometris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susunan</a:t>
            </a:r>
            <a:r>
              <a:rPr lang="en-US" sz="3600" dirty="0" smtClean="0"/>
              <a:t> </a:t>
            </a:r>
            <a:r>
              <a:rPr lang="en-US" sz="3600" dirty="0" err="1" smtClean="0"/>
              <a:t>konstruksi</a:t>
            </a:r>
            <a:r>
              <a:rPr lang="en-US" sz="3600" dirty="0" smtClean="0"/>
              <a:t> yang </a:t>
            </a:r>
            <a:r>
              <a:rPr lang="en-US" sz="3600" dirty="0" err="1" smtClean="0"/>
              <a:t>sangat</a:t>
            </a:r>
            <a:r>
              <a:rPr lang="en-US" sz="3600" dirty="0" smtClean="0"/>
              <a:t> </a:t>
            </a:r>
            <a:r>
              <a:rPr lang="en-US" sz="3600" dirty="0" err="1" smtClean="0"/>
              <a:t>teknis</a:t>
            </a:r>
            <a:r>
              <a:rPr lang="en-US" sz="3600" dirty="0" smtClean="0"/>
              <a:t>.</a:t>
            </a:r>
          </a:p>
          <a:p>
            <a:r>
              <a:rPr lang="en-US" sz="3600" dirty="0" err="1" smtClean="0"/>
              <a:t>Dipengaruhi</a:t>
            </a:r>
            <a:r>
              <a:rPr lang="en-US" sz="3600" dirty="0" smtClean="0"/>
              <a:t> </a:t>
            </a:r>
            <a:r>
              <a:rPr lang="en-US" sz="3600" dirty="0" err="1" smtClean="0"/>
              <a:t>oleh</a:t>
            </a:r>
            <a:r>
              <a:rPr lang="en-US" sz="3600" dirty="0" smtClean="0"/>
              <a:t> </a:t>
            </a:r>
            <a:r>
              <a:rPr lang="en-US" sz="3600" dirty="0" err="1" smtClean="0"/>
              <a:t>aliran</a:t>
            </a:r>
            <a:r>
              <a:rPr lang="en-US" sz="3600" dirty="0" smtClean="0"/>
              <a:t> </a:t>
            </a:r>
            <a:r>
              <a:rPr lang="en-US" sz="3600" dirty="0" err="1" smtClean="0"/>
              <a:t>Kubisme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Gaya </a:t>
            </a:r>
            <a:r>
              <a:rPr lang="en-US" sz="3600" dirty="0" err="1" smtClean="0"/>
              <a:t>ini</a:t>
            </a:r>
            <a:r>
              <a:rPr lang="en-US" sz="3600" dirty="0" smtClean="0"/>
              <a:t> </a:t>
            </a:r>
            <a:r>
              <a:rPr lang="en-US" sz="3600" dirty="0" err="1" smtClean="0"/>
              <a:t>disebut</a:t>
            </a:r>
            <a:r>
              <a:rPr lang="en-US" sz="3600" dirty="0" smtClean="0"/>
              <a:t> </a:t>
            </a:r>
            <a:r>
              <a:rPr lang="en-US" sz="3600" dirty="0" err="1" smtClean="0"/>
              <a:t>juga</a:t>
            </a:r>
            <a:r>
              <a:rPr lang="en-US" sz="3600" dirty="0" smtClean="0"/>
              <a:t> </a:t>
            </a:r>
            <a:r>
              <a:rPr lang="en-US" sz="3600" dirty="0" err="1" smtClean="0"/>
              <a:t>neoplastisisme</a:t>
            </a:r>
            <a:r>
              <a:rPr lang="en-US" sz="3600" dirty="0" smtClean="0"/>
              <a:t> yang </a:t>
            </a:r>
            <a:r>
              <a:rPr lang="en-US" sz="3600" dirty="0" err="1" smtClean="0"/>
              <a:t>menekankan</a:t>
            </a:r>
            <a:r>
              <a:rPr lang="en-US" sz="3600" dirty="0" smtClean="0"/>
              <a:t> </a:t>
            </a:r>
            <a:r>
              <a:rPr lang="en-US" sz="3600" dirty="0" err="1" smtClean="0"/>
              <a:t>kelenturan</a:t>
            </a:r>
            <a:r>
              <a:rPr lang="en-US" sz="3600" dirty="0" smtClean="0"/>
              <a:t> </a:t>
            </a:r>
            <a:r>
              <a:rPr lang="en-US" sz="3600" dirty="0" err="1" smtClean="0"/>
              <a:t>bidang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memanfaatkan</a:t>
            </a:r>
            <a:r>
              <a:rPr lang="en-US" sz="3600" dirty="0" smtClean="0"/>
              <a:t> </a:t>
            </a:r>
            <a:r>
              <a:rPr lang="en-US" sz="3600" dirty="0" err="1" smtClean="0"/>
              <a:t>garis</a:t>
            </a:r>
            <a:r>
              <a:rPr lang="en-US" sz="3600" dirty="0" smtClean="0"/>
              <a:t> </a:t>
            </a:r>
            <a:r>
              <a:rPr lang="en-US" sz="3600" dirty="0" err="1" smtClean="0"/>
              <a:t>vertikal</a:t>
            </a:r>
            <a:r>
              <a:rPr lang="en-US" sz="3600" dirty="0" smtClean="0"/>
              <a:t> horizontal</a:t>
            </a:r>
          </a:p>
          <a:p>
            <a:r>
              <a:rPr lang="en-US" sz="3600" dirty="0" err="1" smtClean="0"/>
              <a:t>Tokoh</a:t>
            </a:r>
            <a:r>
              <a:rPr lang="en-US" sz="3600" dirty="0" smtClean="0"/>
              <a:t> de </a:t>
            </a:r>
            <a:r>
              <a:rPr lang="en-US" sz="3600" dirty="0" err="1" smtClean="0"/>
              <a:t>Stijl</a:t>
            </a:r>
            <a:r>
              <a:rPr lang="en-US" sz="3600" dirty="0" smtClean="0"/>
              <a:t>:</a:t>
            </a:r>
          </a:p>
          <a:p>
            <a:pPr marL="747713" lvl="0" indent="-401638">
              <a:buFont typeface="Wingdings" pitchFamily="2" charset="2"/>
              <a:buChar char="ü"/>
            </a:pPr>
            <a:r>
              <a:rPr lang="en-US" sz="3600" u="sng" dirty="0" smtClean="0">
                <a:hlinkClick r:id="rId2" tooltip="Piet Mondrian (halaman belum tersedia)"/>
              </a:rPr>
              <a:t>Piet Mondrian</a:t>
            </a:r>
            <a:r>
              <a:rPr lang="en-US" sz="3600" u="sng" dirty="0" smtClean="0"/>
              <a:t> (</a:t>
            </a:r>
            <a:r>
              <a:rPr lang="en-US" sz="3600" u="sng" dirty="0" smtClean="0">
                <a:hlinkClick r:id="rId3" tooltip="1872"/>
              </a:rPr>
              <a:t>1872</a:t>
            </a:r>
            <a:r>
              <a:rPr lang="en-US" sz="3600" u="sng" dirty="0" smtClean="0"/>
              <a:t> – </a:t>
            </a:r>
            <a:r>
              <a:rPr lang="en-US" sz="3600" u="sng" dirty="0" smtClean="0">
                <a:hlinkClick r:id="rId4" tooltip="1944"/>
              </a:rPr>
              <a:t>1944</a:t>
            </a:r>
            <a:r>
              <a:rPr lang="en-US" sz="3600" u="sng" dirty="0" smtClean="0"/>
              <a:t>)</a:t>
            </a:r>
          </a:p>
          <a:p>
            <a:pPr marL="747713" lvl="0" indent="-401638">
              <a:buFont typeface="Wingdings" pitchFamily="2" charset="2"/>
              <a:buChar char="ü"/>
            </a:pPr>
            <a:r>
              <a:rPr lang="en-US" sz="3600" u="sng" dirty="0" smtClean="0">
                <a:hlinkClick r:id="rId5" tooltip="Theo van Doesburg (halaman belum &#10;tersedia)"/>
              </a:rPr>
              <a:t>Theo van </a:t>
            </a:r>
            <a:r>
              <a:rPr lang="en-US" sz="3600" u="sng" dirty="0" err="1" smtClean="0">
                <a:hlinkClick r:id="rId5" tooltip="Theo van Doesburg (halaman belum &#10;tersedia)"/>
              </a:rPr>
              <a:t>Doesburg</a:t>
            </a:r>
            <a:r>
              <a:rPr lang="en-US" sz="3600" u="sng" dirty="0" smtClean="0"/>
              <a:t> (</a:t>
            </a:r>
            <a:r>
              <a:rPr lang="en-US" sz="3600" u="sng" dirty="0" smtClean="0">
                <a:hlinkClick r:id="rId6" tooltip="1883"/>
              </a:rPr>
              <a:t>1883</a:t>
            </a:r>
            <a:r>
              <a:rPr lang="en-US" sz="3600" u="sng" dirty="0" smtClean="0"/>
              <a:t> – </a:t>
            </a:r>
            <a:r>
              <a:rPr lang="en-US" sz="3600" u="sng" dirty="0" smtClean="0">
                <a:hlinkClick r:id="rId7" tooltip="1931"/>
              </a:rPr>
              <a:t>1931</a:t>
            </a:r>
            <a:r>
              <a:rPr lang="en-US" sz="3600" u="sng" dirty="0" smtClean="0"/>
              <a:t>)</a:t>
            </a:r>
          </a:p>
          <a:p>
            <a:pPr marL="747713" lvl="0" indent="-401638">
              <a:buFont typeface="Wingdings" pitchFamily="2" charset="2"/>
              <a:buChar char="ü"/>
            </a:pPr>
            <a:r>
              <a:rPr lang="en-US" sz="3600" u="sng" dirty="0" err="1" smtClean="0">
                <a:hlinkClick r:id="rId8" tooltip="Ilya Bolotowsky (halaman belum &#10;tersedia)"/>
              </a:rPr>
              <a:t>Ilya</a:t>
            </a:r>
            <a:r>
              <a:rPr lang="en-US" sz="3600" u="sng" dirty="0" smtClean="0">
                <a:hlinkClick r:id="rId8" tooltip="Ilya Bolotowsky (halaman belum &#10;tersedia)"/>
              </a:rPr>
              <a:t> </a:t>
            </a:r>
            <a:r>
              <a:rPr lang="en-US" sz="3600" u="sng" dirty="0" err="1" smtClean="0">
                <a:hlinkClick r:id="rId8" tooltip="Ilya Bolotowsky (halaman belum &#10;tersedia)"/>
              </a:rPr>
              <a:t>Bolotowsky</a:t>
            </a:r>
            <a:r>
              <a:rPr lang="en-US" sz="3600" u="sng" dirty="0" smtClean="0"/>
              <a:t> (</a:t>
            </a:r>
            <a:r>
              <a:rPr lang="en-US" sz="3600" u="sng" dirty="0" smtClean="0">
                <a:hlinkClick r:id="rId9" tooltip="1907"/>
              </a:rPr>
              <a:t>1907</a:t>
            </a:r>
            <a:r>
              <a:rPr lang="en-US" sz="3600" u="sng" dirty="0" smtClean="0"/>
              <a:t> – </a:t>
            </a:r>
            <a:r>
              <a:rPr lang="en-US" sz="3600" u="sng" dirty="0" smtClean="0">
                <a:hlinkClick r:id="rId10" tooltip="1981"/>
              </a:rPr>
              <a:t>1981</a:t>
            </a:r>
            <a:r>
              <a:rPr lang="en-US" sz="3600" u="sng" dirty="0" smtClean="0"/>
              <a:t>)</a:t>
            </a:r>
          </a:p>
          <a:p>
            <a:pPr marL="747713" lvl="0" indent="-401638">
              <a:buFont typeface="Wingdings" pitchFamily="2" charset="2"/>
              <a:buChar char="ü"/>
            </a:pPr>
            <a:r>
              <a:rPr lang="en-US" sz="3600" u="sng" dirty="0" smtClean="0">
                <a:hlinkClick r:id="rId11" tooltip="Marlow Moss (halaman belum tersedia)"/>
              </a:rPr>
              <a:t>Marlow Moss</a:t>
            </a:r>
            <a:r>
              <a:rPr lang="en-US" sz="3600" u="sng" dirty="0" smtClean="0"/>
              <a:t> (</a:t>
            </a:r>
            <a:r>
              <a:rPr lang="en-US" sz="3600" u="sng" dirty="0" smtClean="0">
                <a:hlinkClick r:id="rId12" tooltip="1890"/>
              </a:rPr>
              <a:t>1890</a:t>
            </a:r>
            <a:r>
              <a:rPr lang="en-US" sz="3600" u="sng" dirty="0" smtClean="0"/>
              <a:t> – </a:t>
            </a:r>
            <a:r>
              <a:rPr lang="en-US" sz="3600" u="sng" dirty="0" smtClean="0">
                <a:hlinkClick r:id="rId13" tooltip="1958"/>
              </a:rPr>
              <a:t>1958</a:t>
            </a:r>
            <a:r>
              <a:rPr lang="en-US" sz="3600" u="sng" dirty="0" smtClean="0"/>
              <a:t>)</a:t>
            </a:r>
          </a:p>
          <a:p>
            <a:pPr marL="747713" lvl="0" indent="-401638">
              <a:buFont typeface="Wingdings" pitchFamily="2" charset="2"/>
              <a:buChar char="ü"/>
            </a:pPr>
            <a:r>
              <a:rPr lang="en-US" sz="3600" u="sng" dirty="0" err="1" smtClean="0">
                <a:hlinkClick r:id="rId14" tooltip="Amédée Ozenfant (halaman belum &#10;tersedia)"/>
              </a:rPr>
              <a:t>Amédée</a:t>
            </a:r>
            <a:r>
              <a:rPr lang="en-US" sz="3600" u="sng" dirty="0" smtClean="0">
                <a:hlinkClick r:id="rId14" tooltip="Amédée Ozenfant (halaman belum &#10;tersedia)"/>
              </a:rPr>
              <a:t> </a:t>
            </a:r>
            <a:r>
              <a:rPr lang="en-US" sz="3600" u="sng" dirty="0" err="1" smtClean="0">
                <a:hlinkClick r:id="rId14" tooltip="Amédée Ozenfant (halaman belum &#10;tersedia)"/>
              </a:rPr>
              <a:t>Ozenfant</a:t>
            </a:r>
            <a:r>
              <a:rPr lang="en-US" sz="3600" u="sng" dirty="0" smtClean="0"/>
              <a:t> (</a:t>
            </a:r>
            <a:r>
              <a:rPr lang="en-US" sz="3600" u="sng" dirty="0" smtClean="0">
                <a:hlinkClick r:id="rId15" tooltip="1886"/>
              </a:rPr>
              <a:t>1886</a:t>
            </a:r>
            <a:r>
              <a:rPr lang="en-US" sz="3600" u="sng" dirty="0" smtClean="0"/>
              <a:t> – </a:t>
            </a:r>
            <a:r>
              <a:rPr lang="en-US" sz="3600" u="sng" dirty="0" smtClean="0">
                <a:hlinkClick r:id="rId16" tooltip="1966"/>
              </a:rPr>
              <a:t>1966</a:t>
            </a:r>
            <a:r>
              <a:rPr lang="en-US" sz="3600" u="sng" dirty="0" smtClean="0"/>
              <a:t>)</a:t>
            </a:r>
          </a:p>
          <a:p>
            <a:pPr marL="747713" lvl="0" indent="-401638">
              <a:buFont typeface="Wingdings" pitchFamily="2" charset="2"/>
              <a:buChar char="ü"/>
            </a:pPr>
            <a:r>
              <a:rPr lang="en-US" sz="3600" u="sng" dirty="0" smtClean="0">
                <a:hlinkClick r:id="rId17" tooltip="Max Bill (halaman belum tersedia)"/>
              </a:rPr>
              <a:t>Max Bill</a:t>
            </a:r>
            <a:r>
              <a:rPr lang="en-US" sz="3600" u="sng" dirty="0" smtClean="0"/>
              <a:t> (</a:t>
            </a:r>
            <a:r>
              <a:rPr lang="en-US" sz="3600" u="sng" dirty="0" smtClean="0">
                <a:hlinkClick r:id="rId18" tooltip="1908"/>
              </a:rPr>
              <a:t>1908</a:t>
            </a:r>
            <a:r>
              <a:rPr lang="en-US" sz="3600" u="sng" dirty="0" smtClean="0"/>
              <a:t> – </a:t>
            </a:r>
            <a:r>
              <a:rPr lang="en-US" sz="3600" u="sng" dirty="0" smtClean="0">
                <a:hlinkClick r:id="rId19" tooltip="1994"/>
              </a:rPr>
              <a:t>1994</a:t>
            </a:r>
            <a:r>
              <a:rPr lang="en-US" sz="3600" u="sng" dirty="0" smtClean="0"/>
              <a:t>)</a:t>
            </a:r>
          </a:p>
          <a:p>
            <a:pPr marL="747713" lvl="0" indent="-401638">
              <a:buFont typeface="Wingdings" pitchFamily="2" charset="2"/>
              <a:buChar char="ü"/>
            </a:pPr>
            <a:r>
              <a:rPr lang="en-US" sz="3600" u="sng" dirty="0" smtClean="0">
                <a:hlinkClick r:id="rId20" tooltip="Jean Gorin (halaman belum tersedia)"/>
              </a:rPr>
              <a:t>Jean </a:t>
            </a:r>
            <a:r>
              <a:rPr lang="en-US" sz="3600" u="sng" dirty="0" err="1" smtClean="0">
                <a:hlinkClick r:id="rId20" tooltip="Jean Gorin (halaman belum tersedia)"/>
              </a:rPr>
              <a:t>Gorin</a:t>
            </a:r>
            <a:r>
              <a:rPr lang="en-US" sz="3600" u="sng" dirty="0" smtClean="0"/>
              <a:t> (</a:t>
            </a:r>
            <a:r>
              <a:rPr lang="en-US" sz="3600" u="sng" dirty="0" smtClean="0">
                <a:hlinkClick r:id="rId21" tooltip="1899"/>
              </a:rPr>
              <a:t>1899</a:t>
            </a:r>
            <a:r>
              <a:rPr lang="en-US" sz="3600" u="sng" dirty="0" smtClean="0"/>
              <a:t> – </a:t>
            </a:r>
            <a:r>
              <a:rPr lang="en-US" sz="3600" u="sng" dirty="0" smtClean="0">
                <a:hlinkClick r:id="rId10" tooltip="1981"/>
              </a:rPr>
              <a:t>1981</a:t>
            </a:r>
            <a:r>
              <a:rPr lang="en-US" sz="3600" u="sng" dirty="0" smtClean="0"/>
              <a:t>)</a:t>
            </a:r>
          </a:p>
          <a:p>
            <a:pPr marL="747713" lvl="0" indent="-401638">
              <a:buFont typeface="Wingdings" pitchFamily="2" charset="2"/>
              <a:buChar char="ü"/>
            </a:pPr>
            <a:r>
              <a:rPr lang="en-US" sz="3600" u="sng" dirty="0" smtClean="0">
                <a:hlinkClick r:id="rId22" tooltip="Burgoyne Diller (halaman belum &#10;tersedia)"/>
              </a:rPr>
              <a:t>Burgoyne Diller</a:t>
            </a:r>
            <a:r>
              <a:rPr lang="en-US" sz="3600" u="sng" dirty="0" smtClean="0"/>
              <a:t> (</a:t>
            </a:r>
            <a:r>
              <a:rPr lang="en-US" sz="3600" u="sng" dirty="0" smtClean="0">
                <a:hlinkClick r:id="rId23" tooltip="1906"/>
              </a:rPr>
              <a:t>1906</a:t>
            </a:r>
            <a:r>
              <a:rPr lang="en-US" sz="3600" u="sng" dirty="0" smtClean="0"/>
              <a:t> – </a:t>
            </a:r>
            <a:r>
              <a:rPr lang="en-US" sz="3600" u="sng" dirty="0" smtClean="0">
                <a:hlinkClick r:id="rId24" tooltip="1965"/>
              </a:rPr>
              <a:t>1965</a:t>
            </a:r>
            <a:r>
              <a:rPr lang="en-US" sz="3600" u="sng" dirty="0" smtClean="0"/>
              <a:t>)</a:t>
            </a:r>
          </a:p>
          <a:p>
            <a:pPr marL="747713" lvl="0" indent="-401638">
              <a:buFont typeface="Wingdings" pitchFamily="2" charset="2"/>
              <a:buChar char="ü"/>
            </a:pPr>
            <a:r>
              <a:rPr lang="en-US" sz="3600" u="sng" dirty="0" smtClean="0">
                <a:hlinkClick r:id="rId25" tooltip="Georges Vantongerloo (halaman belum &#10;tersedia)"/>
              </a:rPr>
              <a:t>Georges </a:t>
            </a:r>
            <a:r>
              <a:rPr lang="en-US" sz="3600" u="sng" dirty="0" err="1" smtClean="0">
                <a:hlinkClick r:id="rId25" tooltip="Georges Vantongerloo (halaman belum &#10;tersedia)"/>
              </a:rPr>
              <a:t>Vantongerloo</a:t>
            </a:r>
            <a:r>
              <a:rPr lang="en-US" sz="3600" u="sng" dirty="0" smtClean="0"/>
              <a:t> (</a:t>
            </a:r>
            <a:r>
              <a:rPr lang="en-US" sz="3600" u="sng" dirty="0" smtClean="0">
                <a:hlinkClick r:id="rId15" tooltip="1886"/>
              </a:rPr>
              <a:t>1886</a:t>
            </a:r>
            <a:r>
              <a:rPr lang="en-US" sz="3600" u="sng" dirty="0" smtClean="0"/>
              <a:t> – </a:t>
            </a:r>
            <a:r>
              <a:rPr lang="en-US" sz="3600" u="sng" dirty="0" smtClean="0">
                <a:hlinkClick r:id="rId24" tooltip="1965"/>
              </a:rPr>
              <a:t>1965</a:t>
            </a:r>
            <a:r>
              <a:rPr lang="en-US" sz="3600" u="sng" dirty="0" smtClean="0"/>
              <a:t>)</a:t>
            </a:r>
          </a:p>
          <a:p>
            <a:pPr marL="747713" lvl="0" indent="-401638">
              <a:buFont typeface="Wingdings" pitchFamily="2" charset="2"/>
              <a:buChar char="ü"/>
            </a:pPr>
            <a:r>
              <a:rPr lang="en-US" sz="3600" u="sng" dirty="0" err="1" smtClean="0">
                <a:hlinkClick r:id="rId26" tooltip="Gerrit Rietveld (halaman belum &#10;tersedia)"/>
              </a:rPr>
              <a:t>Gerrit</a:t>
            </a:r>
            <a:r>
              <a:rPr lang="en-US" sz="3600" u="sng" dirty="0" smtClean="0">
                <a:hlinkClick r:id="rId26" tooltip="Gerrit Rietveld (halaman belum &#10;tersedia)"/>
              </a:rPr>
              <a:t> </a:t>
            </a:r>
            <a:r>
              <a:rPr lang="en-US" sz="3600" u="sng" dirty="0" err="1" smtClean="0">
                <a:hlinkClick r:id="rId26" tooltip="Gerrit Rietveld (halaman belum &#10;tersedia)"/>
              </a:rPr>
              <a:t>Rietveld</a:t>
            </a:r>
            <a:r>
              <a:rPr lang="en-US" sz="3600" u="sng" dirty="0" smtClean="0"/>
              <a:t> (</a:t>
            </a:r>
            <a:r>
              <a:rPr lang="en-US" sz="3600" u="sng" dirty="0" smtClean="0">
                <a:hlinkClick r:id="rId27" tooltip="1888"/>
              </a:rPr>
              <a:t>1888</a:t>
            </a:r>
            <a:r>
              <a:rPr lang="en-US" sz="3600" u="sng" dirty="0" smtClean="0"/>
              <a:t> – </a:t>
            </a:r>
            <a:r>
              <a:rPr lang="en-US" sz="3600" u="sng" dirty="0" smtClean="0">
                <a:hlinkClick r:id="rId28" tooltip="1964"/>
              </a:rPr>
              <a:t>1964</a:t>
            </a:r>
            <a:r>
              <a:rPr lang="en-US" sz="3600" u="sng" dirty="0" smtClean="0"/>
              <a:t>)</a:t>
            </a:r>
          </a:p>
          <a:p>
            <a:pPr marL="747713" lvl="0" indent="-401638">
              <a:buFont typeface="Wingdings" pitchFamily="2" charset="2"/>
              <a:buChar char="ü"/>
            </a:pPr>
            <a:r>
              <a:rPr lang="en-US" sz="3600" u="sng" dirty="0" smtClean="0">
                <a:hlinkClick r:id="rId29" tooltip="Bart van der Leck (halaman belum &#10;tersedia)"/>
              </a:rPr>
              <a:t>Bart van </a:t>
            </a:r>
            <a:r>
              <a:rPr lang="en-US" sz="3600" u="sng" dirty="0" err="1" smtClean="0">
                <a:hlinkClick r:id="rId29" tooltip="Bart van der Leck (halaman belum &#10;tersedia)"/>
              </a:rPr>
              <a:t>der</a:t>
            </a:r>
            <a:r>
              <a:rPr lang="en-US" sz="3600" u="sng" dirty="0" smtClean="0">
                <a:hlinkClick r:id="rId29" tooltip="Bart van der Leck (halaman belum &#10;tersedia)"/>
              </a:rPr>
              <a:t> </a:t>
            </a:r>
            <a:r>
              <a:rPr lang="en-US" sz="3600" u="sng" dirty="0" err="1" smtClean="0">
                <a:hlinkClick r:id="rId29" tooltip="Bart van der Leck (halaman belum &#10;tersedia)"/>
              </a:rPr>
              <a:t>Leck</a:t>
            </a:r>
            <a:r>
              <a:rPr lang="en-US" sz="3600" u="sng" dirty="0" smtClean="0"/>
              <a:t> (</a:t>
            </a:r>
            <a:r>
              <a:rPr lang="en-US" sz="3600" u="sng" dirty="0" smtClean="0">
                <a:hlinkClick r:id="rId30" tooltip="1876"/>
              </a:rPr>
              <a:t>1876</a:t>
            </a:r>
            <a:r>
              <a:rPr lang="en-US" sz="3600" u="sng" dirty="0" smtClean="0"/>
              <a:t> – </a:t>
            </a:r>
            <a:r>
              <a:rPr lang="en-US" sz="3600" u="sng" dirty="0" smtClean="0">
                <a:hlinkClick r:id="rId13" tooltip="1958"/>
              </a:rPr>
              <a:t>1958</a:t>
            </a:r>
            <a:r>
              <a:rPr lang="en-US" sz="3600" u="sng" dirty="0" smtClean="0"/>
              <a:t>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px-Rietveld_chair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04800"/>
            <a:ext cx="3429000" cy="5126355"/>
          </a:xfrm>
          <a:prstGeom prst="rect">
            <a:avLst/>
          </a:prstGeom>
        </p:spPr>
      </p:pic>
      <p:pic>
        <p:nvPicPr>
          <p:cNvPr id="5" name="Picture 4" descr="mondrian8c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38200"/>
            <a:ext cx="4452998" cy="441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58674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Red/Blue Chair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BAUHAUS (1919-1933)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Bauhaus </a:t>
            </a:r>
            <a:r>
              <a:rPr lang="en-US" dirty="0" err="1" smtClean="0"/>
              <a:t>didirikan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suasana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Republik</a:t>
            </a:r>
            <a:r>
              <a:rPr lang="en-US" dirty="0" smtClean="0"/>
              <a:t> Weimar (</a:t>
            </a:r>
            <a:r>
              <a:rPr lang="en-US" dirty="0" err="1" smtClean="0"/>
              <a:t>Jerman</a:t>
            </a:r>
            <a:r>
              <a:rPr lang="en-US" dirty="0" smtClean="0"/>
              <a:t>)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menentu</a:t>
            </a:r>
            <a:r>
              <a:rPr lang="en-US" dirty="0" smtClean="0"/>
              <a:t>.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pemogokan</a:t>
            </a:r>
            <a:r>
              <a:rPr lang="en-US" dirty="0" smtClean="0"/>
              <a:t> </a:t>
            </a:r>
            <a:r>
              <a:rPr lang="en-US" dirty="0" err="1" smtClean="0"/>
              <a:t>buruh</a:t>
            </a:r>
            <a:r>
              <a:rPr lang="en-US" dirty="0" smtClean="0"/>
              <a:t>, </a:t>
            </a:r>
            <a:r>
              <a:rPr lang="en-US" dirty="0" err="1" smtClean="0"/>
              <a:t>pemberontakan</a:t>
            </a:r>
            <a:r>
              <a:rPr lang="en-US" dirty="0" smtClean="0"/>
              <a:t> </a:t>
            </a:r>
            <a:r>
              <a:rPr lang="en-US" dirty="0" err="1" smtClean="0"/>
              <a:t>tentara</a:t>
            </a:r>
            <a:r>
              <a:rPr lang="en-US" dirty="0" smtClean="0"/>
              <a:t> Ruhr </a:t>
            </a:r>
            <a:r>
              <a:rPr lang="en-US" dirty="0" err="1" smtClean="0"/>
              <a:t>Merah</a:t>
            </a:r>
            <a:r>
              <a:rPr lang="en-US" dirty="0" smtClean="0"/>
              <a:t>,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kudeta</a:t>
            </a:r>
            <a:r>
              <a:rPr lang="en-US" dirty="0" smtClean="0"/>
              <a:t> </a:t>
            </a:r>
            <a:r>
              <a:rPr lang="en-US" dirty="0" err="1" smtClean="0"/>
              <a:t>golongan</a:t>
            </a:r>
            <a:r>
              <a:rPr lang="en-US" dirty="0"/>
              <a:t> </a:t>
            </a:r>
            <a:r>
              <a:rPr lang="en-US" dirty="0" err="1" smtClean="0"/>
              <a:t>konservatif</a:t>
            </a:r>
            <a:r>
              <a:rPr lang="en-US" dirty="0"/>
              <a:t> </a:t>
            </a:r>
            <a:r>
              <a:rPr lang="en-US" dirty="0" err="1" smtClean="0"/>
              <a:t>danJerman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ganti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Perang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I (1915-1918).</a:t>
            </a:r>
          </a:p>
          <a:p>
            <a:pPr algn="l"/>
            <a:r>
              <a:rPr lang="en-US" dirty="0" smtClean="0"/>
              <a:t>Bauhaus </a:t>
            </a:r>
            <a:r>
              <a:rPr lang="en-US" dirty="0" err="1" smtClean="0"/>
              <a:t>didirikan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1919 </a:t>
            </a:r>
            <a:r>
              <a:rPr lang="en-US" dirty="0" err="1" smtClean="0"/>
              <a:t>dengan</a:t>
            </a:r>
            <a:r>
              <a:rPr lang="en-US" dirty="0" smtClean="0"/>
              <a:t> Walter Gropius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direktur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.</a:t>
            </a:r>
          </a:p>
          <a:p>
            <a:pPr algn="l"/>
            <a:r>
              <a:rPr lang="en-US" dirty="0" err="1" smtClean="0"/>
              <a:t>Falsafah</a:t>
            </a:r>
            <a:r>
              <a:rPr lang="en-US" dirty="0" smtClean="0"/>
              <a:t> Bauhaus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menyatukan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berkarya</a:t>
            </a:r>
            <a:r>
              <a:rPr lang="en-US" dirty="0" smtClean="0"/>
              <a:t> </a:t>
            </a:r>
            <a:r>
              <a:rPr lang="en-US" dirty="0" err="1" smtClean="0"/>
              <a:t>kekriyaan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sintesa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.</a:t>
            </a:r>
          </a:p>
          <a:p>
            <a:pPr algn="l"/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943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/>
              <a:t>Tujuan</a:t>
            </a:r>
            <a:r>
              <a:rPr lang="en-US" dirty="0" smtClean="0"/>
              <a:t>  Bauhaus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marL="341313" indent="-341313">
              <a:buFont typeface="Wingdings" pitchFamily="2" charset="2"/>
              <a:buChar char="§"/>
            </a:pP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sintesa</a:t>
            </a:r>
            <a:r>
              <a:rPr lang="en-US" dirty="0" smtClean="0"/>
              <a:t> </a:t>
            </a:r>
            <a:r>
              <a:rPr lang="en-US" dirty="0" err="1" smtClean="0"/>
              <a:t>estetik</a:t>
            </a:r>
            <a:r>
              <a:rPr lang="en-US" dirty="0" smtClean="0"/>
              <a:t> yang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integrasi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cabang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.</a:t>
            </a:r>
          </a:p>
          <a:p>
            <a:pPr marL="341313" indent="-341313">
              <a:buFont typeface="Wingdings" pitchFamily="2" charset="2"/>
              <a:buChar char="§"/>
            </a:pP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sintesa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estetis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modern yang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menjawab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Bauhaus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institusi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yang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sistematis</a:t>
            </a:r>
            <a:r>
              <a:rPr lang="en-US" dirty="0" smtClean="0"/>
              <a:t> </a:t>
            </a:r>
            <a:r>
              <a:rPr lang="en-US" dirty="0" err="1" smtClean="0"/>
              <a:t>mengajarkan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Rupa</a:t>
            </a:r>
            <a:r>
              <a:rPr lang="en-US" dirty="0" smtClean="0"/>
              <a:t>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ekskalasi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kematangan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berjenjang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eksperimen</a:t>
            </a:r>
            <a:r>
              <a:rPr lang="en-US" dirty="0" smtClean="0"/>
              <a:t>, </a:t>
            </a:r>
            <a:r>
              <a:rPr lang="en-US" dirty="0" err="1" smtClean="0"/>
              <a:t>diskusi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709</Words>
  <Application>Microsoft Office PowerPoint</Application>
  <PresentationFormat>On-screen Show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Konstruktivisme</vt:lpstr>
      <vt:lpstr>Slide 5</vt:lpstr>
      <vt:lpstr>De Stijl </vt:lpstr>
      <vt:lpstr>Slide 7</vt:lpstr>
      <vt:lpstr>BAUHAUS (1919-1933)</vt:lpstr>
      <vt:lpstr>Slide 9</vt:lpstr>
      <vt:lpstr>Slide 10</vt:lpstr>
      <vt:lpstr>Slide 11</vt:lpstr>
      <vt:lpstr>Slide 12</vt:lpstr>
      <vt:lpstr>Slide 13</vt:lpstr>
      <vt:lpstr>NILAI ESTETIKA DESAIN MODERN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BAUHAUS (1919-1933)</dc:title>
  <dc:creator>axioo</dc:creator>
  <cp:lastModifiedBy>axioo</cp:lastModifiedBy>
  <cp:revision>27</cp:revision>
  <dcterms:created xsi:type="dcterms:W3CDTF">2010-05-26T15:47:45Z</dcterms:created>
  <dcterms:modified xsi:type="dcterms:W3CDTF">2012-05-22T01:47:28Z</dcterms:modified>
</cp:coreProperties>
</file>