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8" r:id="rId3"/>
    <p:sldId id="289" r:id="rId4"/>
    <p:sldId id="260" r:id="rId5"/>
    <p:sldId id="286" r:id="rId6"/>
    <p:sldId id="266" r:id="rId7"/>
    <p:sldId id="290" r:id="rId8"/>
    <p:sldId id="261" r:id="rId9"/>
    <p:sldId id="291" r:id="rId10"/>
    <p:sldId id="262" r:id="rId11"/>
    <p:sldId id="263" r:id="rId12"/>
    <p:sldId id="306" r:id="rId13"/>
    <p:sldId id="265" r:id="rId14"/>
    <p:sldId id="302" r:id="rId15"/>
    <p:sldId id="300" r:id="rId16"/>
    <p:sldId id="298" r:id="rId17"/>
    <p:sldId id="299" r:id="rId18"/>
    <p:sldId id="305" r:id="rId19"/>
    <p:sldId id="303" r:id="rId20"/>
    <p:sldId id="295" r:id="rId21"/>
    <p:sldId id="269" r:id="rId22"/>
    <p:sldId id="304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3C4F9-CA9B-4863-A821-8C2110FE12BA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FC2F9-C913-40B0-9508-EBB11F5B5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C2F9-C913-40B0-9508-EBB11F5B51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FC2F9-C913-40B0-9508-EBB11F5B519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IMASI\bol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905000"/>
            <a:ext cx="8077200" cy="3505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PERILAKU INDIVIDUAL DAN PERBEDAAN INDIVIDUAL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ANIMASI\Background baru\werms_14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990600"/>
            <a:ext cx="13716000" cy="85725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77724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LATAR BELAKANG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26670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dirty="0" smtClean="0"/>
              <a:t>	a. </a:t>
            </a:r>
            <a:r>
              <a:rPr lang="en-US" sz="2400" dirty="0" err="1" smtClean="0"/>
              <a:t>Keluarga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b. </a:t>
            </a:r>
            <a:r>
              <a:rPr lang="en-US" sz="2400" dirty="0" err="1" smtClean="0"/>
              <a:t>Pengalaman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c. Tingkat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1964353"/>
            <a:ext cx="4572000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/>
            <a:r>
              <a:rPr lang="en-US" sz="2400" dirty="0" smtClean="0"/>
              <a:t>	</a:t>
            </a:r>
            <a:r>
              <a:rPr lang="en-US" sz="3600" dirty="0" err="1" smtClean="0"/>
              <a:t>Penelusurannya</a:t>
            </a:r>
            <a:r>
              <a:rPr lang="en-US" sz="3600" dirty="0" smtClean="0"/>
              <a:t> </a:t>
            </a:r>
            <a:r>
              <a:rPr lang="en-US" sz="3600" dirty="0" err="1" smtClean="0"/>
              <a:t>dilakukan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meminta</a:t>
            </a:r>
            <a:r>
              <a:rPr lang="en-US" sz="3600" dirty="0" smtClean="0"/>
              <a:t> </a:t>
            </a:r>
            <a:r>
              <a:rPr lang="en-US" sz="3600" dirty="0" err="1" smtClean="0"/>
              <a:t>referensi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seseorang</a:t>
            </a:r>
            <a:r>
              <a:rPr lang="en-US" sz="3600" dirty="0" smtClean="0"/>
              <a:t> yang </a:t>
            </a:r>
            <a:r>
              <a:rPr lang="en-US" sz="3600" dirty="0" err="1" smtClean="0"/>
              <a:t>benar-benar</a:t>
            </a:r>
            <a:r>
              <a:rPr lang="en-US" sz="3600" dirty="0" smtClean="0"/>
              <a:t> </a:t>
            </a:r>
            <a:r>
              <a:rPr lang="en-US" sz="3600" dirty="0" err="1" smtClean="0"/>
              <a:t>mengenal</a:t>
            </a:r>
            <a:r>
              <a:rPr lang="en-US" sz="3600" dirty="0" smtClean="0"/>
              <a:t> </a:t>
            </a:r>
            <a:r>
              <a:rPr lang="en-US" sz="3600" dirty="0" err="1" smtClean="0"/>
              <a:t>pasti</a:t>
            </a:r>
            <a:r>
              <a:rPr lang="en-US" sz="3600" dirty="0" smtClean="0"/>
              <a:t> </a:t>
            </a:r>
            <a:r>
              <a:rPr lang="en-US" sz="3600" dirty="0" err="1" smtClean="0"/>
              <a:t>kondisi</a:t>
            </a:r>
            <a:r>
              <a:rPr lang="en-US" sz="3600" dirty="0" smtClean="0"/>
              <a:t> </a:t>
            </a:r>
            <a:r>
              <a:rPr lang="en-US" sz="3600" dirty="0" err="1" smtClean="0"/>
              <a:t>latar</a:t>
            </a:r>
            <a:r>
              <a:rPr lang="en-US" sz="3600" dirty="0" smtClean="0"/>
              <a:t> </a:t>
            </a:r>
            <a:r>
              <a:rPr lang="en-US" sz="3600" dirty="0" err="1" smtClean="0"/>
              <a:t>belakang</a:t>
            </a:r>
            <a:r>
              <a:rPr lang="en-US" sz="3600" dirty="0" smtClean="0"/>
              <a:t> </a:t>
            </a:r>
            <a:r>
              <a:rPr lang="en-US" sz="3600" dirty="0" err="1" smtClean="0"/>
              <a:t>ybs</a:t>
            </a:r>
            <a:r>
              <a:rPr lang="en-US" sz="3600" dirty="0" smtClean="0"/>
              <a:t>.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ANIMASI\Background baru\wall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609600"/>
            <a:ext cx="7772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DEMOGRAFIS</a:t>
            </a:r>
            <a:r>
              <a:rPr kumimoji="0" lang="id-ID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d-ID" sz="6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Umur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5400" dirty="0" err="1" smtClean="0">
                <a:solidFill>
                  <a:schemeClr val="bg1"/>
                </a:solidFill>
              </a:rPr>
              <a:t>Jenis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Kelamin</a:t>
            </a:r>
            <a:endParaRPr lang="en-US" sz="54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Asal-usul</a:t>
            </a:r>
            <a:endParaRPr kumimoji="0" lang="id-ID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096000" cy="3886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Turnover</a:t>
            </a:r>
          </a:p>
          <a:p>
            <a:pPr marL="514350" indent="-514350">
              <a:buAutoNum type="arabicPeriod"/>
            </a:pPr>
            <a:r>
              <a:rPr lang="en-US" sz="4800" dirty="0" err="1" smtClean="0"/>
              <a:t>Absensi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err="1" smtClean="0"/>
              <a:t>Produktivitas</a:t>
            </a:r>
            <a:endParaRPr lang="en-US" sz="4800" dirty="0" smtClean="0"/>
          </a:p>
          <a:p>
            <a:pPr marL="514350" indent="-514350">
              <a:buAutoNum type="arabicPeriod"/>
            </a:pPr>
            <a:r>
              <a:rPr lang="en-US" sz="4800" dirty="0" err="1" smtClean="0"/>
              <a:t>Kepuasan</a:t>
            </a:r>
            <a:r>
              <a:rPr lang="en-US" sz="4800" dirty="0" smtClean="0"/>
              <a:t> </a:t>
            </a:r>
            <a:r>
              <a:rPr lang="en-US" sz="4800" dirty="0" err="1" smtClean="0"/>
              <a:t>kerja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D:\ANIMASI\Background baru\stacked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057400"/>
            <a:ext cx="9144000" cy="388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Persepsi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Proses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kognitif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digunakan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oleh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seseorang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untuk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menafsirkan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memahami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dunia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sekitarnya</a:t>
            </a:r>
            <a:r>
              <a:rPr lang="en-US" sz="3200" dirty="0" smtClean="0">
                <a:solidFill>
                  <a:schemeClr val="bg1"/>
                </a:solidFill>
              </a:rPr>
              <a:t> (Gibson)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Kognitif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kegiatan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memperoleh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memperoleh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pengetahuan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0"/>
            <a:ext cx="777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latin typeface="+mj-lt"/>
                <a:ea typeface="+mj-ea"/>
                <a:cs typeface="+mj-cs"/>
              </a:rPr>
              <a:t>Variabel</a:t>
            </a:r>
            <a:r>
              <a:rPr lang="en-US" sz="48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 smtClean="0">
                <a:latin typeface="+mj-lt"/>
                <a:ea typeface="+mj-ea"/>
                <a:cs typeface="+mj-cs"/>
              </a:rPr>
              <a:t>psikologis</a:t>
            </a:r>
            <a:endParaRPr kumimoji="0" lang="id-ID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 descr="D:\ANIMASI\Background baru\stacked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9144000" cy="7391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FFFF00"/>
                </a:solidFill>
              </a:rPr>
              <a:t>Penafsiran</a:t>
            </a:r>
            <a:r>
              <a:rPr lang="en-US" sz="4000" b="1" dirty="0" smtClean="0">
                <a:solidFill>
                  <a:srgbClr val="FFFF00"/>
                </a:solidFill>
              </a:rPr>
              <a:t>  </a:t>
            </a:r>
            <a:r>
              <a:rPr lang="en-US" sz="4000" b="1" dirty="0" err="1" smtClean="0">
                <a:solidFill>
                  <a:srgbClr val="FFFF00"/>
                </a:solidFill>
              </a:rPr>
              <a:t>meliputi</a:t>
            </a:r>
            <a:r>
              <a:rPr lang="en-US" sz="4000" b="1" dirty="0" smtClean="0">
                <a:solidFill>
                  <a:srgbClr val="FFFF00"/>
                </a:solidFill>
              </a:rPr>
              <a:t>………………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Objek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Tanda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Orang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4000" b="1" dirty="0" err="1" smtClean="0">
                <a:solidFill>
                  <a:srgbClr val="FFFF00"/>
                </a:solidFill>
              </a:rPr>
              <a:t>Proses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Persepsi</a:t>
            </a:r>
            <a:r>
              <a:rPr lang="en-US" sz="4000" b="1" dirty="0" smtClean="0">
                <a:solidFill>
                  <a:srgbClr val="FFFF00"/>
                </a:solidFill>
              </a:rPr>
              <a:t> :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Penerimaan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Stimulus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baseline="0" dirty="0" smtClean="0">
                <a:solidFill>
                  <a:schemeClr val="bg1"/>
                </a:solidFill>
              </a:rPr>
              <a:t>	b.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Pengorganisasian</a:t>
            </a:r>
            <a:r>
              <a:rPr lang="en-US" sz="3200" dirty="0" smtClean="0">
                <a:solidFill>
                  <a:schemeClr val="bg1"/>
                </a:solidFill>
              </a:rPr>
              <a:t> Stimulus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Penerjemahan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Penafsiran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Stimulus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62000" y="2286000"/>
            <a:ext cx="8077200" cy="4191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sz="4400" dirty="0" err="1">
                <a:solidFill>
                  <a:schemeClr val="bg1"/>
                </a:solidFill>
              </a:rPr>
              <a:t>suatu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proses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dimana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individu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Mengatur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dan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menginterpretasikan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kesan-kesan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sensoris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mereka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guna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memberi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arti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bagi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lingkungan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mereka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543800" cy="1143000"/>
          </a:xfrm>
          <a:solidFill>
            <a:schemeClr val="bg1"/>
          </a:solidFill>
          <a:ln cap="flat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3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PERSEPSI</a:t>
            </a:r>
            <a:br>
              <a:rPr lang="en-US" sz="53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sz="53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IMASI\bol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113538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819400" y="2286000"/>
            <a:ext cx="2514600" cy="3657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mempengaruhi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Persepsi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Stereotip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Kepandaian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menyaring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Konsep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Diri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Keadaan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Kebutuhan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Emosi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1000" y="685800"/>
            <a:ext cx="22098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Kenyataan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5400000">
            <a:off x="-607367" y="3731567"/>
            <a:ext cx="2286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STIMULUS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200400"/>
            <a:ext cx="23622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Evaluasi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Penafsiran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Kenyataan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105400" y="3429000"/>
            <a:ext cx="4572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609600"/>
            <a:ext cx="53340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Proses</a:t>
            </a:r>
            <a:r>
              <a:rPr lang="en-US" sz="2400" dirty="0" smtClean="0"/>
              <a:t>  </a:t>
            </a:r>
            <a:r>
              <a:rPr lang="en-US" sz="2400" dirty="0" err="1" smtClean="0"/>
              <a:t>Persepsi</a:t>
            </a:r>
            <a:r>
              <a:rPr lang="en-US" sz="2400" dirty="0" smtClean="0"/>
              <a:t> :</a:t>
            </a:r>
          </a:p>
          <a:p>
            <a:pPr algn="ctr"/>
            <a:r>
              <a:rPr lang="en-US" sz="2400" dirty="0" err="1" smtClean="0"/>
              <a:t>Pengorganisasian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Penerjemahan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838200"/>
            <a:ext cx="23622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HASIL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2057400"/>
            <a:ext cx="19812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Perilaku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Tanggapan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4648200"/>
            <a:ext cx="20574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Pembentukan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Sikap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276600"/>
            <a:ext cx="14478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Observasi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Stimulus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286000" y="3352800"/>
            <a:ext cx="4572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09600" y="3352800"/>
            <a:ext cx="457200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7658100" y="4076700"/>
            <a:ext cx="685800" cy="304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7620000" y="3124200"/>
            <a:ext cx="838200" cy="381000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>
          <a:xfrm>
            <a:off x="7620000" y="3505200"/>
            <a:ext cx="3048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IMASI\bol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5800" y="0"/>
            <a:ext cx="107442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81000" y="381000"/>
            <a:ext cx="2362200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Persepsi</a:t>
            </a:r>
            <a:r>
              <a:rPr lang="en-US" sz="2400" dirty="0" smtClean="0"/>
              <a:t> MANAJER</a:t>
            </a:r>
          </a:p>
          <a:p>
            <a:pPr algn="ctr"/>
            <a:r>
              <a:rPr lang="en-US" sz="2400" dirty="0" smtClean="0"/>
              <a:t>“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bebas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3276600"/>
            <a:ext cx="23622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Perilaku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Karyawan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Merasa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tdk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diperdulikan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324600" y="914400"/>
            <a:ext cx="685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609600"/>
            <a:ext cx="35052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KEBEBASAN YANG DIBERIKAN KEPADA KARYAWAN</a:t>
            </a:r>
          </a:p>
          <a:p>
            <a:pPr algn="ctr"/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10400" y="304800"/>
            <a:ext cx="281940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Persepsi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KARYAWAN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</a:rPr>
              <a:t>Saya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tdk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diberi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kebebasan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utk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mengambil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keputusan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5257800"/>
            <a:ext cx="2819400" cy="120032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Perilaku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Karyawan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</a:rPr>
              <a:t>Percaya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bahwa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tak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seorangpun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perduli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04800" y="2895600"/>
            <a:ext cx="2667000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Perilaku</a:t>
            </a:r>
            <a:r>
              <a:rPr lang="en-US" sz="2400" b="1" dirty="0" smtClean="0">
                <a:solidFill>
                  <a:srgbClr val="FFFF00"/>
                </a:solidFill>
              </a:rPr>
              <a:t> MANAJER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</a:t>
            </a:r>
            <a:r>
              <a:rPr lang="en-US" sz="2400" b="1" dirty="0" err="1" smtClean="0">
                <a:solidFill>
                  <a:srgbClr val="FFFF00"/>
                </a:solidFill>
              </a:rPr>
              <a:t>Tidak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perduli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tentang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Kebebasan</a:t>
            </a:r>
            <a:r>
              <a:rPr lang="en-US" sz="2400" b="1" dirty="0" smtClean="0">
                <a:solidFill>
                  <a:srgbClr val="FFFF00"/>
                </a:solidFill>
              </a:rPr>
              <a:t> yang </a:t>
            </a:r>
            <a:r>
              <a:rPr lang="en-US" sz="2400" b="1" dirty="0" err="1" smtClean="0">
                <a:solidFill>
                  <a:srgbClr val="FFFF00"/>
                </a:solidFill>
              </a:rPr>
              <a:t>diberikan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kepada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karyawan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04800" y="5288340"/>
            <a:ext cx="2667000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Perilaku</a:t>
            </a:r>
            <a:r>
              <a:rPr lang="en-US" sz="2400" b="1" dirty="0" smtClean="0">
                <a:solidFill>
                  <a:srgbClr val="FFFF00"/>
                </a:solidFill>
              </a:rPr>
              <a:t> MANAJER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Bingung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karena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catatan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absensi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karyawan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1981200" y="990600"/>
            <a:ext cx="762000" cy="6096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762000" y="2286000"/>
            <a:ext cx="457200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38200" y="4800600"/>
            <a:ext cx="457200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305800" y="4724400"/>
            <a:ext cx="457200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229600" y="2590800"/>
            <a:ext cx="457200" cy="609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ANIMASI\Background baru\ml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762999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it-IT" sz="1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Mengapa persepsi penting Mengapa Persepsi penting dalam studi PO ?</a:t>
            </a:r>
            <a:endParaRPr lang="en-US" sz="1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447800"/>
            <a:ext cx="4343400" cy="3124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Karena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didasarkan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persepsi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tentang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kenyataan,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kenyataan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sendiri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12019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rgbClr val="12019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20193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85800" y="5105400"/>
            <a:ext cx="7010400" cy="1752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r>
              <a:rPr lang="en-US" sz="3200" b="0" dirty="0" err="1">
                <a:solidFill>
                  <a:srgbClr val="120193"/>
                </a:solidFill>
              </a:rPr>
              <a:t>Dunia</a:t>
            </a:r>
            <a:r>
              <a:rPr lang="en-US" sz="3200" b="0" dirty="0">
                <a:solidFill>
                  <a:srgbClr val="120193"/>
                </a:solidFill>
              </a:rPr>
              <a:t> yang </a:t>
            </a:r>
            <a:r>
              <a:rPr lang="en-US" sz="3200" b="0" dirty="0" err="1">
                <a:solidFill>
                  <a:srgbClr val="120193"/>
                </a:solidFill>
              </a:rPr>
              <a:t>dipersepsikan</a:t>
            </a:r>
            <a:r>
              <a:rPr lang="en-US" sz="3200" b="0" dirty="0">
                <a:solidFill>
                  <a:srgbClr val="120193"/>
                </a:solidFill>
              </a:rPr>
              <a:t> </a:t>
            </a:r>
            <a:r>
              <a:rPr lang="en-US" sz="3200" b="0" dirty="0" err="1">
                <a:solidFill>
                  <a:srgbClr val="120193"/>
                </a:solidFill>
              </a:rPr>
              <a:t>individu</a:t>
            </a:r>
            <a:r>
              <a:rPr lang="en-US" sz="3200" b="0" dirty="0">
                <a:solidFill>
                  <a:srgbClr val="120193"/>
                </a:solidFill>
              </a:rPr>
              <a:t> </a:t>
            </a:r>
            <a:r>
              <a:rPr lang="en-US" sz="3200" b="0" dirty="0" err="1">
                <a:solidFill>
                  <a:srgbClr val="120193"/>
                </a:solidFill>
              </a:rPr>
              <a:t>merupakan</a:t>
            </a:r>
            <a:r>
              <a:rPr lang="en-US" sz="3200" b="0" dirty="0">
                <a:solidFill>
                  <a:srgbClr val="120193"/>
                </a:solidFill>
              </a:rPr>
              <a:t> </a:t>
            </a:r>
            <a:r>
              <a:rPr lang="en-US" sz="3200" b="0" dirty="0" err="1">
                <a:solidFill>
                  <a:srgbClr val="120193"/>
                </a:solidFill>
              </a:rPr>
              <a:t>dunia</a:t>
            </a:r>
            <a:r>
              <a:rPr lang="en-US" sz="3200" b="0" dirty="0">
                <a:solidFill>
                  <a:srgbClr val="120193"/>
                </a:solidFill>
              </a:rPr>
              <a:t> yang </a:t>
            </a:r>
            <a:r>
              <a:rPr lang="en-US" sz="3200" b="0" dirty="0" err="1">
                <a:solidFill>
                  <a:srgbClr val="120193"/>
                </a:solidFill>
              </a:rPr>
              <a:t>mementingkan</a:t>
            </a:r>
            <a:r>
              <a:rPr lang="en-US" sz="3200" b="0" dirty="0">
                <a:solidFill>
                  <a:srgbClr val="120193"/>
                </a:solidFill>
              </a:rPr>
              <a:t> </a:t>
            </a:r>
            <a:r>
              <a:rPr lang="en-US" sz="3200" b="0" dirty="0" err="1">
                <a:solidFill>
                  <a:srgbClr val="120193"/>
                </a:solidFill>
              </a:rPr>
              <a:t>perilaku</a:t>
            </a:r>
            <a:endParaRPr lang="en-US" sz="3200" b="0" dirty="0">
              <a:solidFill>
                <a:srgbClr val="120193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w"/>
            </a:pPr>
            <a:endParaRPr lang="en-US" sz="3200" b="0" dirty="0">
              <a:solidFill>
                <a:srgbClr val="1201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20000" cy="1447800"/>
          </a:xfrm>
          <a:solidFill>
            <a:schemeClr val="bg1"/>
          </a:solidFill>
          <a:ln w="3175" cap="flat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Faktor</a:t>
            </a:r>
            <a:r>
              <a:rPr lang="en-US" sz="4000" dirty="0">
                <a:solidFill>
                  <a:srgbClr val="3333FF"/>
                </a:solidFill>
              </a:rPr>
              <a:t> – </a:t>
            </a:r>
            <a:r>
              <a:rPr lang="en-US" sz="4000" dirty="0" err="1">
                <a:solidFill>
                  <a:srgbClr val="3333FF"/>
                </a:solidFill>
              </a:rPr>
              <a:t>faktor</a:t>
            </a:r>
            <a:r>
              <a:rPr lang="en-US" sz="4000" dirty="0">
                <a:solidFill>
                  <a:srgbClr val="3333FF"/>
                </a:solidFill>
              </a:rPr>
              <a:t> yang </a:t>
            </a:r>
            <a:r>
              <a:rPr lang="en-US" sz="4000" dirty="0" err="1">
                <a:solidFill>
                  <a:srgbClr val="3333FF"/>
                </a:solidFill>
              </a:rPr>
              <a:t>mempengaruhi</a:t>
            </a:r>
            <a:r>
              <a:rPr lang="en-US" sz="4000" dirty="0">
                <a:solidFill>
                  <a:srgbClr val="3333FF"/>
                </a:solidFill>
              </a:rPr>
              <a:t> </a:t>
            </a:r>
            <a:r>
              <a:rPr lang="en-US" sz="4000" dirty="0" err="1">
                <a:solidFill>
                  <a:srgbClr val="3333FF"/>
                </a:solidFill>
              </a:rPr>
              <a:t>Persepsi</a:t>
            </a:r>
            <a:endParaRPr lang="en-US" sz="4000" dirty="0">
              <a:solidFill>
                <a:srgbClr val="3333FF"/>
              </a:solidFill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848600" cy="4038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orang</a:t>
            </a:r>
            <a:r>
              <a:rPr lang="en-US" sz="4000" dirty="0">
                <a:solidFill>
                  <a:schemeClr val="bg1"/>
                </a:solidFill>
              </a:rPr>
              <a:t> yang </a:t>
            </a:r>
            <a:r>
              <a:rPr lang="en-US" sz="4000" dirty="0" err="1">
                <a:solidFill>
                  <a:schemeClr val="bg1"/>
                </a:solidFill>
              </a:rPr>
              <a:t>mempersepsikanya</a:t>
            </a:r>
            <a:r>
              <a:rPr lang="en-US" sz="4000" dirty="0">
                <a:solidFill>
                  <a:schemeClr val="bg1"/>
                </a:solidFill>
              </a:rPr>
              <a:t>,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objek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atau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sasaran</a:t>
            </a:r>
            <a:r>
              <a:rPr lang="en-US" sz="4000" dirty="0">
                <a:solidFill>
                  <a:schemeClr val="bg1"/>
                </a:solidFill>
              </a:rPr>
              <a:t> yang </a:t>
            </a:r>
            <a:r>
              <a:rPr lang="en-US" sz="4000" dirty="0" err="1">
                <a:solidFill>
                  <a:schemeClr val="bg1"/>
                </a:solidFill>
              </a:rPr>
              <a:t>dipersepsikan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atau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dirty="0" err="1">
                <a:solidFill>
                  <a:schemeClr val="bg1"/>
                </a:solidFill>
              </a:rPr>
              <a:t>konteks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dimana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persepsi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itu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dibuat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lingkungan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terjadinya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persepsi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itu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IMASI\bol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1000"/>
            <a:ext cx="8077200" cy="274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Faktor-faktor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mempengaruhi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prestasi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810000"/>
            <a:ext cx="3200400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Variabel</a:t>
            </a:r>
            <a:r>
              <a:rPr lang="en-US" sz="3600" dirty="0" smtClean="0"/>
              <a:t> </a:t>
            </a:r>
            <a:r>
              <a:rPr lang="en-US" sz="3600" dirty="0" err="1" smtClean="0"/>
              <a:t>individu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3657600"/>
            <a:ext cx="32004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Variabel</a:t>
            </a:r>
            <a:r>
              <a:rPr lang="en-US" sz="3600" b="1" dirty="0" smtClean="0"/>
              <a:t>   </a:t>
            </a:r>
            <a:r>
              <a:rPr lang="en-US" sz="3600" b="1" dirty="0" err="1" smtClean="0"/>
              <a:t>Organisasi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410200"/>
            <a:ext cx="3200400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Variabel</a:t>
            </a:r>
            <a:r>
              <a:rPr lang="en-US" sz="3200" b="1" dirty="0" smtClean="0">
                <a:solidFill>
                  <a:srgbClr val="FFFF00"/>
                </a:solidFill>
              </a:rPr>
              <a:t>   </a:t>
            </a:r>
            <a:r>
              <a:rPr lang="en-US" sz="3200" b="1" dirty="0" err="1" smtClean="0">
                <a:solidFill>
                  <a:srgbClr val="FFFF00"/>
                </a:solidFill>
              </a:rPr>
              <a:t>PSikologi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743200"/>
            <a:ext cx="7315200" cy="3352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sz="2800" dirty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Tahoma" pitchFamily="34" charset="0"/>
              </a:rPr>
              <a:t>Karakteristik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pribadi</a:t>
            </a:r>
            <a:r>
              <a:rPr lang="en-US" sz="2800" dirty="0">
                <a:latin typeface="Tahoma" pitchFamily="34" charset="0"/>
              </a:rPr>
              <a:t> yang </a:t>
            </a:r>
            <a:r>
              <a:rPr lang="en-US" sz="2800" dirty="0" err="1">
                <a:latin typeface="Tahoma" pitchFamily="34" charset="0"/>
              </a:rPr>
              <a:t>mempengaruhi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persepsi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adalah</a:t>
            </a:r>
            <a:r>
              <a:rPr lang="en-US" sz="2800" dirty="0">
                <a:latin typeface="Tahoma" pitchFamily="34" charset="0"/>
              </a:rPr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	a. 	</a:t>
            </a:r>
            <a:r>
              <a:rPr lang="en-US" sz="2800" dirty="0" err="1">
                <a:latin typeface="Tahoma" pitchFamily="34" charset="0"/>
              </a:rPr>
              <a:t>Sikap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	b. </a:t>
            </a:r>
            <a:r>
              <a:rPr lang="en-US" sz="2800" dirty="0" err="1">
                <a:latin typeface="Tahoma" pitchFamily="34" charset="0"/>
              </a:rPr>
              <a:t>Kepribadian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	c. Motif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	d. </a:t>
            </a:r>
            <a:r>
              <a:rPr lang="en-US" sz="2800" dirty="0" err="1">
                <a:latin typeface="Tahoma" pitchFamily="34" charset="0"/>
              </a:rPr>
              <a:t>Minat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	e. </a:t>
            </a:r>
            <a:r>
              <a:rPr lang="en-US" sz="2800" dirty="0" err="1">
                <a:latin typeface="Tahoma" pitchFamily="34" charset="0"/>
              </a:rPr>
              <a:t>Pengalaman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masa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lalu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>
                <a:latin typeface="Tahoma" pitchFamily="34" charset="0"/>
              </a:rPr>
              <a:t>	f. </a:t>
            </a:r>
            <a:r>
              <a:rPr lang="en-US" sz="2800" dirty="0" err="1">
                <a:latin typeface="Tahoma" pitchFamily="34" charset="0"/>
              </a:rPr>
              <a:t>Harapan-harapan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seseorang</a:t>
            </a:r>
            <a:endParaRPr lang="en-US" sz="2800" dirty="0">
              <a:latin typeface="Tahom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latin typeface="Tahoma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66800" y="381000"/>
            <a:ext cx="7543800" cy="1962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3600" b="0" dirty="0" err="1">
                <a:solidFill>
                  <a:schemeClr val="bg1"/>
                </a:solidFill>
              </a:rPr>
              <a:t>orang</a:t>
            </a:r>
            <a:r>
              <a:rPr lang="en-US" sz="3600" b="0" dirty="0">
                <a:solidFill>
                  <a:schemeClr val="bg1"/>
                </a:solidFill>
              </a:rPr>
              <a:t> yang </a:t>
            </a:r>
            <a:r>
              <a:rPr lang="en-US" sz="3600" b="0" dirty="0" err="1">
                <a:solidFill>
                  <a:schemeClr val="bg1"/>
                </a:solidFill>
              </a:rPr>
              <a:t>mempersepsikanya</a:t>
            </a:r>
            <a:r>
              <a:rPr lang="en-US" sz="3600" b="0" dirty="0" smtClean="0">
                <a:solidFill>
                  <a:schemeClr val="bg1"/>
                </a:solidFill>
              </a:rPr>
              <a:t>,</a:t>
            </a:r>
            <a:r>
              <a:rPr lang="en-US" sz="36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</a:rPr>
              <a:t>Dipengaruhi</a:t>
            </a:r>
            <a:r>
              <a:rPr lang="en-US" sz="3600" dirty="0" smtClean="0">
                <a:latin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</a:rPr>
              <a:t>oleh</a:t>
            </a:r>
            <a:r>
              <a:rPr lang="en-US" sz="3600" dirty="0" smtClean="0">
                <a:latin typeface="Tahoma" pitchFamily="34" charset="0"/>
              </a:rPr>
              <a:t> “KARAKTERISTIK PRIBADI” </a:t>
            </a:r>
            <a:r>
              <a:rPr lang="en-US" sz="3600" dirty="0" err="1" smtClean="0">
                <a:latin typeface="Tahoma" pitchFamily="34" charset="0"/>
              </a:rPr>
              <a:t>dari</a:t>
            </a:r>
            <a:r>
              <a:rPr lang="en-US" sz="3600" dirty="0" smtClean="0">
                <a:latin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</a:rPr>
              <a:t>pembuat</a:t>
            </a:r>
            <a:r>
              <a:rPr lang="en-US" sz="3600" dirty="0" smtClean="0">
                <a:latin typeface="Tahoma" pitchFamily="34" charset="0"/>
              </a:rPr>
              <a:t> </a:t>
            </a:r>
            <a:r>
              <a:rPr lang="en-US" sz="3600" dirty="0" err="1" smtClean="0">
                <a:latin typeface="Tahoma" pitchFamily="34" charset="0"/>
              </a:rPr>
              <a:t>persepsi</a:t>
            </a:r>
            <a:endParaRPr lang="en-US" sz="3600" dirty="0" smtClean="0">
              <a:latin typeface="Tahoma" pitchFamily="34" charset="0"/>
            </a:endParaRPr>
          </a:p>
          <a:p>
            <a:pPr algn="l">
              <a:spcBef>
                <a:spcPct val="20000"/>
              </a:spcBef>
              <a:buFontTx/>
              <a:buChar char="•"/>
            </a:pPr>
            <a:endParaRPr lang="en-US" sz="3600" b="0" dirty="0">
              <a:solidFill>
                <a:srgbClr val="66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ANIMASI\Background baru\memOfMorningPast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7400" y="762000"/>
            <a:ext cx="7467600" cy="60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konteks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persepsi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dibuat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lingkungan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terjadinya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persepsi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Konteks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melihat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peristiwa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Waktu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peristiwa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dilihat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mempengaruhi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pemahaman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seperti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lokasi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cahaya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sejumlah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factor- factor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situasional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lainya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ANIMASI\Background baru\valent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2743200"/>
            <a:ext cx="7467600" cy="15819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WASSALAM……………………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SAMPAI JUMPA LAGI</a:t>
            </a:r>
            <a:endParaRPr lang="en-US" sz="44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ANIMASI\Background baru\magic_mushrooms_green_128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ANIMASI\Background baru\mcqueen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ANIMASI\Background baru\magik-lantern_djnjp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ANIMASI\Background baru\life-on-other-planets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ANIMASI\Background baru\lemon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ANIMASI\Background baru\lake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ANIMASI\Background baru\heart-shape-wet-le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IMASI\bol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990600"/>
            <a:ext cx="3505200" cy="274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dikerjakan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Prestasi</a:t>
            </a:r>
            <a:r>
              <a:rPr lang="en-US" sz="2800" b="1" dirty="0" smtClean="0">
                <a:solidFill>
                  <a:schemeClr val="tx1"/>
                </a:solidFill>
              </a:rPr>
              <a:t> (</a:t>
            </a:r>
            <a:r>
              <a:rPr lang="en-US" sz="2800" b="1" dirty="0" err="1" smtClean="0">
                <a:solidFill>
                  <a:schemeClr val="tx1"/>
                </a:solidFill>
              </a:rPr>
              <a:t>Hasil</a:t>
            </a:r>
            <a:r>
              <a:rPr lang="en-US" sz="2800" b="1" dirty="0" smtClean="0">
                <a:solidFill>
                  <a:schemeClr val="tx1"/>
                </a:solidFill>
              </a:rPr>
              <a:t> yang </a:t>
            </a:r>
            <a:r>
              <a:rPr lang="en-US" sz="2800" b="1" dirty="0" err="1" smtClean="0">
                <a:solidFill>
                  <a:schemeClr val="tx1"/>
                </a:solidFill>
              </a:rPr>
              <a:t>diharapkan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47800"/>
            <a:ext cx="2895600" cy="41549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Variabel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: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Kemampuan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Keterampilan</a:t>
            </a:r>
            <a:r>
              <a:rPr lang="en-US" sz="2400" dirty="0" smtClean="0"/>
              <a:t> </a:t>
            </a:r>
          </a:p>
          <a:p>
            <a:pPr marL="457200" indent="-457200" algn="just"/>
            <a:r>
              <a:rPr lang="en-US" sz="2400" dirty="0" smtClean="0"/>
              <a:t>	a. </a:t>
            </a:r>
            <a:r>
              <a:rPr lang="en-US" sz="2400" dirty="0" err="1" smtClean="0"/>
              <a:t>Fisik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b. Mental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a. </a:t>
            </a:r>
            <a:r>
              <a:rPr lang="en-US" sz="2400" dirty="0" err="1" smtClean="0"/>
              <a:t>Keluarga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b. </a:t>
            </a:r>
            <a:r>
              <a:rPr lang="en-US" sz="2400" dirty="0" err="1" smtClean="0"/>
              <a:t>Pengalaman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c. Tingkat </a:t>
            </a:r>
            <a:r>
              <a:rPr lang="en-US" sz="2400" dirty="0" err="1" smtClean="0"/>
              <a:t>Sosial</a:t>
            </a:r>
            <a:r>
              <a:rPr lang="en-US" sz="2400" dirty="0" smtClean="0"/>
              <a:t> 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Demografi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4549676"/>
            <a:ext cx="3200400" cy="230832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Variabel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Organisasi</a:t>
            </a:r>
            <a:r>
              <a:rPr lang="en-US" sz="2400" b="1" dirty="0" smtClean="0"/>
              <a:t> :</a:t>
            </a:r>
          </a:p>
          <a:p>
            <a:pPr marL="457200" indent="-457200" algn="just">
              <a:buAutoNum type="arabicPeriod"/>
            </a:pPr>
            <a:r>
              <a:rPr lang="en-US" sz="2400" b="1" dirty="0" smtClean="0"/>
              <a:t>SDM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Kepemimpinan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Imbalan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Struktur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r>
              <a:rPr lang="en-US" sz="2400" b="1" dirty="0" err="1" smtClean="0"/>
              <a:t>Desain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Pekerjaan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2133600"/>
            <a:ext cx="2362200" cy="23083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Variabel</a:t>
            </a:r>
            <a:r>
              <a:rPr lang="en-US" sz="2400" b="1" dirty="0" smtClean="0">
                <a:solidFill>
                  <a:srgbClr val="FFFF00"/>
                </a:solidFill>
              </a:rPr>
              <a:t>   </a:t>
            </a:r>
            <a:r>
              <a:rPr lang="en-US" sz="2400" b="1" dirty="0" err="1" smtClean="0">
                <a:solidFill>
                  <a:srgbClr val="FFFF00"/>
                </a:solidFill>
              </a:rPr>
              <a:t>Psikologi</a:t>
            </a:r>
            <a:r>
              <a:rPr lang="en-US" sz="2400" b="1" dirty="0" smtClean="0">
                <a:solidFill>
                  <a:srgbClr val="FFFF00"/>
                </a:solidFill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Persepsi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Sikap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Belajar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400" b="1" dirty="0" err="1" smtClean="0">
                <a:solidFill>
                  <a:srgbClr val="FFFF00"/>
                </a:solidFill>
              </a:rPr>
              <a:t>Motivasi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43200" y="2667000"/>
            <a:ext cx="457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400800" y="2514600"/>
            <a:ext cx="6096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67200" y="3657600"/>
            <a:ext cx="685800" cy="99060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ANIMASI\Background baru\garden-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ANIMASI\Background baru\fireflywallpaper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ANIMASI\Background baru\flying_lemons_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ANIMASI\Background baru\Cup_of_Tea_1280x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ANIMASI\Background baru\chesapeake-bay_mary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ANIMASI\Background baru\butternut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53000" y="-3714750"/>
            <a:ext cx="19050000" cy="1428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D:\ANIMASI\Background baru\aspen-leaves_eastern-sierra_califor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ANIMASI\animasi\art's 21\laputae1024_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04800"/>
            <a:ext cx="8763000" cy="62674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Faktor-faktor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mempengaruhi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B = </a:t>
            </a:r>
            <a:r>
              <a:rPr lang="en-US" sz="3200" dirty="0" err="1" smtClean="0">
                <a:solidFill>
                  <a:schemeClr val="bg1"/>
                </a:solidFill>
              </a:rPr>
              <a:t>Perilaku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Individu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I  = </a:t>
            </a:r>
            <a:r>
              <a:rPr lang="en-US" sz="3200" dirty="0" err="1" smtClean="0">
                <a:solidFill>
                  <a:schemeClr val="bg1"/>
                </a:solidFill>
              </a:rPr>
              <a:t>Variabel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Individu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O= </a:t>
            </a:r>
            <a:r>
              <a:rPr lang="en-US" sz="3200" dirty="0" err="1" smtClean="0">
                <a:solidFill>
                  <a:schemeClr val="bg1"/>
                </a:solidFill>
              </a:rPr>
              <a:t>variabel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Organisasi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P = </a:t>
            </a:r>
            <a:r>
              <a:rPr lang="en-US" sz="3200" dirty="0" err="1" smtClean="0">
                <a:solidFill>
                  <a:schemeClr val="bg1"/>
                </a:solidFill>
              </a:rPr>
              <a:t>Variabel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Psikologi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0" y="2057400"/>
            <a:ext cx="49530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= f ( I, O, P )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ANIMASI\teknologi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799" cy="6858000"/>
          </a:xfrm>
          <a:prstGeom prst="rect">
            <a:avLst/>
          </a:prstGeom>
          <a:noFill/>
        </p:spPr>
      </p:pic>
      <p:pic>
        <p:nvPicPr>
          <p:cNvPr id="3075" name="Picture 3" descr="D:\ANIMASI\lampu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495800"/>
            <a:ext cx="1371600" cy="1838325"/>
          </a:xfrm>
          <a:prstGeom prst="rect">
            <a:avLst/>
          </a:prstGeom>
          <a:noFill/>
        </p:spPr>
      </p:pic>
      <p:pic>
        <p:nvPicPr>
          <p:cNvPr id="3076" name="Picture 4" descr="D:\ANIMASI\learn org.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828800"/>
            <a:ext cx="1323975" cy="132397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66800" y="2071654"/>
            <a:ext cx="7615262" cy="478634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Timbul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karena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sebab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2.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</a:t>
            </a:r>
            <a:r>
              <a:rPr lang="en-US" sz="3200" dirty="0" err="1" smtClean="0"/>
              <a:t>diarahkan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diamati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masih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dapat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diukur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4. </a:t>
            </a:r>
            <a:r>
              <a:rPr lang="en-US" sz="3200" dirty="0" err="1" smtClean="0"/>
              <a:t>Perilaku</a:t>
            </a:r>
            <a:r>
              <a:rPr lang="en-US" sz="3200" dirty="0" smtClean="0"/>
              <a:t>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langsung</a:t>
            </a:r>
            <a:r>
              <a:rPr lang="en-US" sz="3200" dirty="0" smtClean="0"/>
              <a:t> </a:t>
            </a:r>
            <a:r>
              <a:rPr lang="en-US" sz="3200" dirty="0" err="1" smtClean="0"/>
              <a:t>dapat</a:t>
            </a:r>
            <a:r>
              <a:rPr lang="en-US" sz="3200" dirty="0" smtClean="0"/>
              <a:t> </a:t>
            </a:r>
            <a:r>
              <a:rPr lang="en-US" sz="3200" dirty="0" err="1" smtClean="0"/>
              <a:t>diamati</a:t>
            </a:r>
            <a:r>
              <a:rPr lang="en-US" sz="3200" dirty="0" smtClean="0"/>
              <a:t> (</a:t>
            </a:r>
            <a:r>
              <a:rPr lang="en-US" sz="3200" dirty="0" err="1" smtClean="0"/>
              <a:t>Berfikir,berpersepsi</a:t>
            </a:r>
            <a:r>
              <a:rPr lang="en-US" sz="3200" dirty="0" smtClean="0"/>
              <a:t>) </a:t>
            </a:r>
            <a:r>
              <a:rPr lang="en-US" sz="3200" dirty="0" err="1" smtClean="0"/>
              <a:t>jg</a:t>
            </a:r>
            <a:r>
              <a:rPr lang="en-US" sz="3200" dirty="0" smtClean="0"/>
              <a:t> </a:t>
            </a:r>
            <a:r>
              <a:rPr lang="en-US" sz="3200" dirty="0" err="1" smtClean="0"/>
              <a:t>penting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pencapaian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Perilaku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bermotivasi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0" y="381000"/>
            <a:ext cx="7939062" cy="126204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Kesimpulan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tentang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Perilaku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Individu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NIMASI\Background baru\WaterD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438400"/>
            <a:ext cx="25146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 smtClean="0"/>
              <a:t>Kemampuan</a:t>
            </a:r>
            <a:endParaRPr lang="en-US" sz="2400" dirty="0" smtClean="0"/>
          </a:p>
          <a:p>
            <a:pPr marL="457200" indent="-457200" algn="just"/>
            <a:r>
              <a:rPr lang="en-US" sz="2400" dirty="0" smtClean="0"/>
              <a:t>	Mental = </a:t>
            </a:r>
            <a:r>
              <a:rPr lang="en-US" sz="2400" dirty="0" err="1" smtClean="0"/>
              <a:t>Intelegensia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0"/>
            <a:ext cx="3505200" cy="563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Mengingat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Mengutarakan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ide,kata-kata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Merumuskan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sesuatu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Kecakapan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dalam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angka-angka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Kecepatan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berpersepsi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Berfikir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Pemahaman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ANIMASI\Background baru\WaterD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31242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3600" dirty="0" err="1" smtClean="0"/>
              <a:t>Ketrampilan</a:t>
            </a:r>
            <a:endParaRPr lang="en-US" sz="3600" dirty="0" smtClean="0"/>
          </a:p>
          <a:p>
            <a:pPr marL="457200" indent="-457200" algn="just"/>
            <a:r>
              <a:rPr lang="en-US" sz="3600" dirty="0" smtClean="0"/>
              <a:t>	b. </a:t>
            </a:r>
            <a:r>
              <a:rPr lang="en-US" sz="3600" dirty="0" err="1" smtClean="0"/>
              <a:t>Fisik</a:t>
            </a:r>
            <a:endParaRPr lang="en-US" sz="3600" dirty="0" smtClean="0"/>
          </a:p>
          <a:p>
            <a:pPr algn="ctr"/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0"/>
            <a:ext cx="3505200" cy="403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Ketahan</a:t>
            </a:r>
            <a:r>
              <a:rPr lang="en-US" sz="2800" b="1" dirty="0" smtClean="0">
                <a:solidFill>
                  <a:schemeClr val="tx1"/>
                </a:solidFill>
              </a:rPr>
              <a:t>an </a:t>
            </a:r>
            <a:r>
              <a:rPr lang="en-US" sz="2800" b="1" dirty="0" err="1" smtClean="0">
                <a:solidFill>
                  <a:schemeClr val="tx1"/>
                </a:solidFill>
              </a:rPr>
              <a:t>Otot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Kelenturan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Tubuh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Koordinasi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Tubuh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800" b="1" dirty="0" err="1" smtClean="0">
                <a:solidFill>
                  <a:schemeClr val="tx1"/>
                </a:solidFill>
              </a:rPr>
              <a:t>Keseimbangan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Tubuh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Stamina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tubuh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ANIMASI\Background baru\What_makes_you_happy_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4200" y="-2286000"/>
            <a:ext cx="15240000" cy="11430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95600" y="0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Kesimpulan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2195498"/>
            <a:ext cx="8610600" cy="5195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Masing-masing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memiliki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kemampuan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mental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ketrampilan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fisik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berbeda-beda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baseline="0" dirty="0" err="1" smtClean="0">
                <a:solidFill>
                  <a:srgbClr val="002060"/>
                </a:solidFill>
              </a:rPr>
              <a:t>Manajer</a:t>
            </a:r>
            <a:r>
              <a:rPr lang="en-US" sz="3600" dirty="0" smtClean="0">
                <a:solidFill>
                  <a:srgbClr val="002060"/>
                </a:solidFill>
              </a:rPr>
              <a:t> 		</a:t>
            </a:r>
            <a:r>
              <a:rPr lang="en-US" sz="3600" dirty="0" err="1" smtClean="0">
                <a:solidFill>
                  <a:srgbClr val="002060"/>
                </a:solidFill>
              </a:rPr>
              <a:t>Harus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pandai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mencocokan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antara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kemampuan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ketrampilan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individu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dengan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persyaratan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masing-masing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pekerjaan</a:t>
            </a:r>
            <a:r>
              <a:rPr lang="en-US" sz="3600" dirty="0" smtClean="0">
                <a:solidFill>
                  <a:srgbClr val="002060"/>
                </a:solidFill>
              </a:rPr>
              <a:t>. (Agar </a:t>
            </a:r>
            <a:r>
              <a:rPr lang="en-US" sz="3600" dirty="0" err="1" smtClean="0">
                <a:solidFill>
                  <a:srgbClr val="002060"/>
                </a:solidFill>
              </a:rPr>
              <a:t>kinerja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unggul</a:t>
            </a:r>
            <a:r>
              <a:rPr lang="en-US" sz="3600" dirty="0" smtClean="0">
                <a:solidFill>
                  <a:srgbClr val="002060"/>
                </a:solidFill>
              </a:rPr>
              <a:t> ) = ANALISIS PEKERJAAN</a:t>
            </a:r>
            <a:endParaRPr kumimoji="0" lang="id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0" y="4114800"/>
            <a:ext cx="533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ANIMASI\bol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2590800"/>
            <a:ext cx="26670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DESKRIPSI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PEKERJAAN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2362200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ANALISIS</a:t>
            </a:r>
          </a:p>
          <a:p>
            <a:pPr algn="ctr"/>
            <a:r>
              <a:rPr lang="en-US" sz="2800" dirty="0" smtClean="0"/>
              <a:t> PEKERJAAN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3048000"/>
            <a:ext cx="236220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SPESIFIKASI PEKERJAAN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819400" y="3048000"/>
            <a:ext cx="4572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172200" y="3048000"/>
            <a:ext cx="4572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432</Words>
  <Application>Microsoft Office PowerPoint</Application>
  <PresentationFormat>On-screen Show (4:3)</PresentationFormat>
  <Paragraphs>162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Bagaimana Hubungan Umur dengan :</vt:lpstr>
      <vt:lpstr>Slide 13</vt:lpstr>
      <vt:lpstr>Slide 14</vt:lpstr>
      <vt:lpstr> PERSEPSI </vt:lpstr>
      <vt:lpstr>Slide 16</vt:lpstr>
      <vt:lpstr>Slide 17</vt:lpstr>
      <vt:lpstr>Slide 18</vt:lpstr>
      <vt:lpstr>  Faktor – faktor yang mempengaruhi Persepsi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TOSHIBA</cp:lastModifiedBy>
  <cp:revision>23</cp:revision>
  <dcterms:created xsi:type="dcterms:W3CDTF">2006-08-16T00:00:00Z</dcterms:created>
  <dcterms:modified xsi:type="dcterms:W3CDTF">2008-08-05T14:01:31Z</dcterms:modified>
</cp:coreProperties>
</file>