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6E13A7-C58F-4A3F-8B6B-2C86BCA54CF3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5F3F77-8001-4810-8A2B-B83607F8AE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E13A7-C58F-4A3F-8B6B-2C86BCA54CF3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5F3F77-8001-4810-8A2B-B83607F8AE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E13A7-C58F-4A3F-8B6B-2C86BCA54CF3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5F3F77-8001-4810-8A2B-B83607F8AE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E13A7-C58F-4A3F-8B6B-2C86BCA54CF3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5F3F77-8001-4810-8A2B-B83607F8AE2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E13A7-C58F-4A3F-8B6B-2C86BCA54CF3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5F3F77-8001-4810-8A2B-B83607F8AE2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E13A7-C58F-4A3F-8B6B-2C86BCA54CF3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5F3F77-8001-4810-8A2B-B83607F8AE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E13A7-C58F-4A3F-8B6B-2C86BCA54CF3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5F3F77-8001-4810-8A2B-B83607F8AE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E13A7-C58F-4A3F-8B6B-2C86BCA54CF3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5F3F77-8001-4810-8A2B-B83607F8AE2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E13A7-C58F-4A3F-8B6B-2C86BCA54CF3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5F3F77-8001-4810-8A2B-B83607F8AE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F6E13A7-C58F-4A3F-8B6B-2C86BCA54CF3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5F3F77-8001-4810-8A2B-B83607F8AE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6E13A7-C58F-4A3F-8B6B-2C86BCA54CF3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5F3F77-8001-4810-8A2B-B83607F8AE2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6E13A7-C58F-4A3F-8B6B-2C86BCA54CF3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F5F3F77-8001-4810-8A2B-B83607F8AE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z="4000" dirty="0" smtClean="0"/>
              <a:t>TEORI BAHASA DAN AUTOMATA</a:t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TATA BAHASA</a:t>
            </a:r>
            <a:br>
              <a:rPr lang="en-US" sz="3600" dirty="0" smtClean="0"/>
            </a:br>
            <a:r>
              <a:rPr lang="en-US" sz="3600" dirty="0" smtClean="0"/>
              <a:t>LEVEL BAHASA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419600"/>
            <a:ext cx="7772400" cy="818704"/>
          </a:xfrm>
        </p:spPr>
        <p:txBody>
          <a:bodyPr/>
          <a:lstStyle/>
          <a:p>
            <a:r>
              <a:rPr lang="en-US" dirty="0" err="1" smtClean="0"/>
              <a:t>Gentisya</a:t>
            </a:r>
            <a:r>
              <a:rPr lang="en-US" dirty="0" smtClean="0"/>
              <a:t> Tri </a:t>
            </a:r>
            <a:r>
              <a:rPr lang="en-US" dirty="0" err="1" smtClean="0"/>
              <a:t>Mardiani</a:t>
            </a:r>
            <a:r>
              <a:rPr lang="en-US" dirty="0" smtClean="0"/>
              <a:t>, </a:t>
            </a:r>
            <a:r>
              <a:rPr lang="en-US" dirty="0" err="1" smtClean="0"/>
              <a:t>S.Kom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Documents and Settings\Sumardji\My Documents\My Pictures\uniko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715000"/>
            <a:ext cx="10668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Hierarki</a:t>
            </a:r>
            <a:r>
              <a:rPr lang="en-US" dirty="0" smtClean="0"/>
              <a:t> Chomsky</a:t>
            </a:r>
            <a:endParaRPr lang="en-US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" y="3276600"/>
            <a:ext cx="1035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3</a:t>
            </a:r>
          </a:p>
          <a:p>
            <a:r>
              <a:rPr lang="en-US" dirty="0" smtClean="0"/>
              <a:t>Regular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76400" y="3276600"/>
            <a:ext cx="1811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2</a:t>
            </a:r>
          </a:p>
          <a:p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0" y="3352800"/>
            <a:ext cx="2127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1</a:t>
            </a:r>
          </a:p>
          <a:p>
            <a:r>
              <a:rPr lang="en-US" dirty="0" smtClean="0"/>
              <a:t>Context Sensitive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0" y="3276600"/>
            <a:ext cx="2648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0</a:t>
            </a:r>
          </a:p>
          <a:p>
            <a:r>
              <a:rPr lang="en-US" dirty="0" smtClean="0"/>
              <a:t>Unrestricted grammar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28600" y="2819400"/>
            <a:ext cx="12954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28600" y="2438400"/>
            <a:ext cx="3352800" cy="2209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28600" y="2057400"/>
            <a:ext cx="5867400" cy="2895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28600" y="1600200"/>
            <a:ext cx="8686800" cy="3733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kedalam</a:t>
            </a:r>
            <a:r>
              <a:rPr lang="en-US" sz="2800" dirty="0" smtClean="0"/>
              <a:t> </a:t>
            </a:r>
            <a:r>
              <a:rPr lang="en-US" sz="2800" dirty="0" err="1" smtClean="0"/>
              <a:t>tipe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,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batasan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aturan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produksinya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Contoh</a:t>
            </a:r>
            <a:r>
              <a:rPr lang="en-US" sz="2800" dirty="0" smtClean="0"/>
              <a:t> :	</a:t>
            </a:r>
          </a:p>
          <a:p>
            <a:pPr lvl="1"/>
            <a:r>
              <a:rPr lang="en-US" sz="2400" dirty="0" err="1" smtClean="0"/>
              <a:t>Abc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 </a:t>
            </a:r>
            <a:r>
              <a:rPr lang="en-US" sz="2400" dirty="0" err="1" smtClean="0"/>
              <a:t>aa</a:t>
            </a:r>
            <a:endParaRPr lang="en-US" sz="2400" dirty="0" smtClean="0"/>
          </a:p>
          <a:p>
            <a:pPr lvl="1"/>
            <a:r>
              <a:rPr lang="en-US" sz="2400" dirty="0" err="1" smtClean="0"/>
              <a:t>Bc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 </a:t>
            </a:r>
            <a:r>
              <a:rPr lang="en-US" sz="2400" dirty="0" err="1" smtClean="0"/>
              <a:t>aBaB</a:t>
            </a:r>
            <a:endParaRPr lang="en-US" sz="2400" dirty="0" smtClean="0"/>
          </a:p>
          <a:p>
            <a:pPr lvl="1"/>
            <a:r>
              <a:rPr lang="en-US" sz="2400" dirty="0" err="1" smtClean="0"/>
              <a:t>CaB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 </a:t>
            </a:r>
            <a:r>
              <a:rPr lang="en-US" sz="2400" dirty="0" err="1" smtClean="0"/>
              <a:t>aaBaaBa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 smtClean="0"/>
              <a:t>Level 0 (Natural Language</a:t>
            </a:r>
            <a:r>
              <a:rPr lang="en-US" sz="4400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Panjang</a:t>
            </a:r>
            <a:r>
              <a:rPr lang="en-US" sz="2800" dirty="0" smtClean="0"/>
              <a:t> </a:t>
            </a:r>
            <a:r>
              <a:rPr lang="en-US" sz="2800" dirty="0" smtClean="0"/>
              <a:t>string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ruas</a:t>
            </a:r>
            <a:r>
              <a:rPr lang="en-US" sz="2800" dirty="0" smtClean="0"/>
              <a:t> </a:t>
            </a:r>
            <a:r>
              <a:rPr lang="en-US" sz="2800" dirty="0" err="1" smtClean="0"/>
              <a:t>kiri</a:t>
            </a:r>
            <a:r>
              <a:rPr lang="en-US" sz="2800" dirty="0" smtClean="0"/>
              <a:t> (</a:t>
            </a:r>
            <a:r>
              <a:rPr lang="en-US" sz="2800" dirty="0" smtClean="0">
                <a:sym typeface="Symbol"/>
              </a:rPr>
              <a:t></a:t>
            </a:r>
            <a:r>
              <a:rPr lang="en-US" sz="2800" dirty="0" smtClean="0"/>
              <a:t>) </a:t>
            </a:r>
            <a:r>
              <a:rPr lang="en-US" sz="2800" dirty="0" smtClean="0">
                <a:sym typeface="Symbol"/>
              </a:rPr>
              <a:t></a:t>
            </a:r>
            <a:r>
              <a:rPr lang="en-US" sz="2800" dirty="0" smtClean="0"/>
              <a:t>   </a:t>
            </a:r>
            <a:r>
              <a:rPr lang="en-US" sz="2800" dirty="0" err="1" smtClean="0"/>
              <a:t>panjang</a:t>
            </a:r>
            <a:r>
              <a:rPr lang="en-US" sz="2800" dirty="0" smtClean="0"/>
              <a:t> string </a:t>
            </a:r>
            <a:r>
              <a:rPr lang="en-US" sz="2800" dirty="0" err="1" smtClean="0"/>
              <a:t>ruas</a:t>
            </a:r>
            <a:r>
              <a:rPr lang="en-US" sz="2800" dirty="0" smtClean="0"/>
              <a:t> </a:t>
            </a:r>
            <a:r>
              <a:rPr lang="en-US" sz="2800" dirty="0" err="1" smtClean="0"/>
              <a:t>kanan</a:t>
            </a:r>
            <a:r>
              <a:rPr lang="en-US" sz="2800" dirty="0" smtClean="0"/>
              <a:t> (</a:t>
            </a:r>
            <a:r>
              <a:rPr lang="en-US" sz="2800" dirty="0" smtClean="0">
                <a:sym typeface="Symbol"/>
              </a:rPr>
              <a:t></a:t>
            </a:r>
            <a:r>
              <a:rPr lang="en-US" sz="2800" dirty="0" smtClean="0"/>
              <a:t> ).</a:t>
            </a:r>
          </a:p>
          <a:p>
            <a:r>
              <a:rPr lang="en-US" sz="2800" dirty="0" err="1" smtClean="0"/>
              <a:t>Contoh</a:t>
            </a:r>
            <a:r>
              <a:rPr lang="en-US" sz="2800" dirty="0" smtClean="0"/>
              <a:t> :</a:t>
            </a:r>
          </a:p>
          <a:p>
            <a:pPr lvl="1"/>
            <a:r>
              <a:rPr lang="en-US" sz="2400" dirty="0" err="1" smtClean="0"/>
              <a:t>Ab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 </a:t>
            </a:r>
            <a:r>
              <a:rPr lang="en-US" sz="2400" dirty="0" err="1" smtClean="0"/>
              <a:t>aBa</a:t>
            </a:r>
            <a:endParaRPr lang="en-US" sz="2400" dirty="0" smtClean="0"/>
          </a:p>
          <a:p>
            <a:pPr lvl="1"/>
            <a:r>
              <a:rPr lang="en-US" sz="2400" dirty="0" err="1" smtClean="0"/>
              <a:t>cD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 </a:t>
            </a:r>
            <a:r>
              <a:rPr lang="en-US" sz="2400" dirty="0" err="1" smtClean="0"/>
              <a:t>aB</a:t>
            </a:r>
            <a:endParaRPr lang="en-US" sz="2400" dirty="0" smtClean="0"/>
          </a:p>
          <a:p>
            <a:pPr lvl="1"/>
            <a:r>
              <a:rPr lang="en-US" sz="2400" dirty="0" err="1" smtClean="0"/>
              <a:t>dEd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 </a:t>
            </a:r>
            <a:r>
              <a:rPr lang="en-US" sz="2400" dirty="0" err="1" smtClean="0"/>
              <a:t>FabCa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 smtClean="0"/>
              <a:t>Level 1 (</a:t>
            </a:r>
            <a:r>
              <a:rPr lang="en-US" sz="4400" dirty="0" smtClean="0"/>
              <a:t>Context </a:t>
            </a:r>
            <a:r>
              <a:rPr lang="en-US" sz="4400" dirty="0" smtClean="0"/>
              <a:t>sensitive)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α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simbol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batasannya</a:t>
            </a:r>
            <a:r>
              <a:rPr lang="en-US" sz="2800" dirty="0" smtClean="0"/>
              <a:t> </a:t>
            </a:r>
            <a:r>
              <a:rPr lang="en-US" sz="2800" dirty="0" err="1" smtClean="0"/>
              <a:t>bertambah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ruas</a:t>
            </a:r>
            <a:r>
              <a:rPr lang="en-US" sz="2800" dirty="0" smtClean="0"/>
              <a:t> </a:t>
            </a:r>
            <a:r>
              <a:rPr lang="en-US" sz="2800" dirty="0" err="1" smtClean="0"/>
              <a:t>kiri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tetap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simbol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Contoh</a:t>
            </a:r>
            <a:r>
              <a:rPr lang="en-US" sz="2800" dirty="0" smtClean="0"/>
              <a:t> :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 </a:t>
            </a:r>
            <a:r>
              <a:rPr lang="en-US" sz="2400" dirty="0" err="1" smtClean="0"/>
              <a:t>aa</a:t>
            </a:r>
            <a:endParaRPr lang="en-US" sz="2400" dirty="0" smtClean="0"/>
          </a:p>
          <a:p>
            <a:pPr lvl="1"/>
            <a:r>
              <a:rPr lang="en-US" sz="2400" dirty="0" smtClean="0"/>
              <a:t>B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 </a:t>
            </a:r>
            <a:r>
              <a:rPr lang="en-US" sz="2400" dirty="0" err="1" smtClean="0"/>
              <a:t>aBD</a:t>
            </a:r>
            <a:endParaRPr lang="en-US" sz="2400" dirty="0" smtClean="0"/>
          </a:p>
          <a:p>
            <a:pPr lvl="1"/>
            <a:r>
              <a:rPr lang="en-US" sz="2800" dirty="0" smtClean="0"/>
              <a:t>C </a:t>
            </a:r>
            <a:r>
              <a:rPr lang="en-US" sz="2800" dirty="0" smtClean="0">
                <a:sym typeface="Wingdings"/>
              </a:rPr>
              <a:t></a:t>
            </a:r>
            <a:r>
              <a:rPr lang="en-US" sz="2800" dirty="0" smtClean="0"/>
              <a:t> </a:t>
            </a:r>
            <a:r>
              <a:rPr lang="en-US" sz="2800" dirty="0" err="1" smtClean="0"/>
              <a:t>FGaa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 smtClean="0"/>
              <a:t>Level 2 (</a:t>
            </a:r>
            <a:r>
              <a:rPr lang="en-US" sz="4400" dirty="0" err="1" smtClean="0"/>
              <a:t>Bebas</a:t>
            </a:r>
            <a:r>
              <a:rPr lang="en-US" sz="4400" dirty="0" smtClean="0"/>
              <a:t> </a:t>
            </a:r>
            <a:r>
              <a:rPr lang="en-US" sz="4400" dirty="0" err="1" smtClean="0"/>
              <a:t>Konteks</a:t>
            </a:r>
            <a:r>
              <a:rPr lang="en-US" sz="4400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err="1" smtClean="0"/>
              <a:t>Batasannya</a:t>
            </a:r>
            <a:r>
              <a:rPr lang="en-US" sz="2800" dirty="0" smtClean="0"/>
              <a:t> </a:t>
            </a:r>
            <a:r>
              <a:rPr lang="en-US" sz="2800" dirty="0" err="1" smtClean="0"/>
              <a:t>bertambah</a:t>
            </a:r>
            <a:r>
              <a:rPr lang="en-US" sz="2800" dirty="0" smtClean="0"/>
              <a:t> </a:t>
            </a:r>
            <a:r>
              <a:rPr lang="en-US" sz="2800" dirty="0" err="1" smtClean="0"/>
              <a:t>lagi</a:t>
            </a:r>
            <a:r>
              <a:rPr lang="en-US" sz="2800" dirty="0" smtClean="0"/>
              <a:t>,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ruas</a:t>
            </a:r>
            <a:r>
              <a:rPr lang="en-US" sz="2800" dirty="0" smtClean="0"/>
              <a:t> </a:t>
            </a:r>
            <a:r>
              <a:rPr lang="en-US" sz="2800" dirty="0" err="1" smtClean="0"/>
              <a:t>kanan</a:t>
            </a:r>
            <a:r>
              <a:rPr lang="en-US" sz="2800" dirty="0" smtClean="0"/>
              <a:t> </a:t>
            </a:r>
            <a:r>
              <a:rPr lang="en-US" sz="2800" dirty="0" err="1" smtClean="0"/>
              <a:t>maksimal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simbol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terletak</a:t>
            </a:r>
            <a:r>
              <a:rPr lang="en-US" sz="2800" dirty="0" smtClean="0"/>
              <a:t> paling </a:t>
            </a:r>
            <a:r>
              <a:rPr lang="en-US" sz="2800" dirty="0" err="1" smtClean="0"/>
              <a:t>kanan</a:t>
            </a:r>
            <a:r>
              <a:rPr lang="en-US" sz="2800" dirty="0" smtClean="0"/>
              <a:t>. </a:t>
            </a:r>
            <a:r>
              <a:rPr lang="en-US" sz="2800" dirty="0" err="1" smtClean="0"/>
              <a:t>Artinya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simbol</a:t>
            </a:r>
            <a:r>
              <a:rPr lang="en-US" sz="2800" dirty="0" smtClean="0"/>
              <a:t> terminal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dibatasi</a:t>
            </a:r>
            <a:r>
              <a:rPr lang="en-US" sz="2800" dirty="0" smtClean="0"/>
              <a:t>,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simbol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simbol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berjumlah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(1)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terletak</a:t>
            </a:r>
            <a:r>
              <a:rPr lang="en-US" sz="2800" dirty="0" smtClean="0"/>
              <a:t> paling </a:t>
            </a:r>
            <a:r>
              <a:rPr lang="en-US" sz="2800" dirty="0" err="1" smtClean="0"/>
              <a:t>kanan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Contoh</a:t>
            </a:r>
            <a:r>
              <a:rPr lang="en-US" sz="2800" dirty="0" smtClean="0"/>
              <a:t> :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 </a:t>
            </a:r>
            <a:r>
              <a:rPr lang="en-US" sz="2400" dirty="0" err="1" smtClean="0"/>
              <a:t>aa</a:t>
            </a:r>
            <a:endParaRPr lang="en-US" sz="2400" dirty="0" smtClean="0"/>
          </a:p>
          <a:p>
            <a:pPr lvl="1"/>
            <a:r>
              <a:rPr lang="en-US" sz="2400" dirty="0" smtClean="0"/>
              <a:t>B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 </a:t>
            </a:r>
            <a:r>
              <a:rPr lang="en-US" sz="2400" dirty="0" err="1" smtClean="0"/>
              <a:t>aaB</a:t>
            </a:r>
            <a:endParaRPr lang="en-US" sz="2400" dirty="0" smtClean="0"/>
          </a:p>
          <a:p>
            <a:pPr lvl="1"/>
            <a:r>
              <a:rPr lang="en-US" sz="2400" dirty="0" smtClean="0"/>
              <a:t>C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 </a:t>
            </a:r>
            <a:r>
              <a:rPr lang="en-US" sz="2400" dirty="0" err="1" smtClean="0"/>
              <a:t>aaaaa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dirty="0" smtClean="0"/>
              <a:t>Level 3 (Regular</a:t>
            </a:r>
            <a:r>
              <a:rPr lang="en-US" sz="4400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lvl="0" indent="-514350">
              <a:buClrTx/>
              <a:buFont typeface="+mj-lt"/>
              <a:buAutoNum type="arabicPeriod"/>
            </a:pPr>
            <a:r>
              <a:rPr lang="en-US" sz="2800" dirty="0" err="1" smtClean="0"/>
              <a:t>Pilihlah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sekian</a:t>
            </a:r>
            <a:r>
              <a:rPr lang="en-US" sz="2800" dirty="0" smtClean="0"/>
              <a:t> </a:t>
            </a:r>
            <a:r>
              <a:rPr lang="en-US" sz="2800" dirty="0" err="1" smtClean="0"/>
              <a:t>aturan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 </a:t>
            </a:r>
            <a:r>
              <a:rPr lang="en-US" sz="2800" dirty="0" err="1" smtClean="0"/>
              <a:t>dibawah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kedalam</a:t>
            </a:r>
            <a:r>
              <a:rPr lang="en-US" sz="2800" dirty="0" smtClean="0"/>
              <a:t> level-level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:</a:t>
            </a:r>
          </a:p>
          <a:p>
            <a:pPr marL="1031875" lvl="1" indent="-398463" defTabSz="973138">
              <a:buFont typeface="+mj-lt"/>
              <a:buAutoNum type="alphaLcParenR"/>
            </a:pPr>
            <a:r>
              <a:rPr lang="en-US" sz="2600" dirty="0" smtClean="0"/>
              <a:t>E </a:t>
            </a:r>
            <a:r>
              <a:rPr lang="en-US" sz="2600" dirty="0" smtClean="0">
                <a:sym typeface="Wingdings"/>
              </a:rPr>
              <a:t></a:t>
            </a:r>
            <a:r>
              <a:rPr lang="en-US" sz="2600" dirty="0" smtClean="0"/>
              <a:t> </a:t>
            </a:r>
            <a:r>
              <a:rPr lang="en-US" sz="2600" dirty="0" err="1" smtClean="0"/>
              <a:t>fgH</a:t>
            </a:r>
            <a:r>
              <a:rPr lang="en-US" sz="2600" dirty="0" smtClean="0"/>
              <a:t>       </a:t>
            </a:r>
          </a:p>
          <a:p>
            <a:pPr marL="1031875" lvl="1" indent="-398463" defTabSz="973138">
              <a:buFont typeface="+mj-lt"/>
              <a:buAutoNum type="alphaLcParenR"/>
            </a:pPr>
            <a:r>
              <a:rPr lang="en-US" sz="2600" dirty="0" smtClean="0"/>
              <a:t>E </a:t>
            </a:r>
            <a:r>
              <a:rPr lang="en-US" sz="2600" dirty="0" smtClean="0">
                <a:sym typeface="Wingdings"/>
              </a:rPr>
              <a:t></a:t>
            </a:r>
            <a:r>
              <a:rPr lang="en-US" sz="2600" dirty="0" smtClean="0"/>
              <a:t> </a:t>
            </a:r>
            <a:r>
              <a:rPr lang="en-US" sz="2600" dirty="0" err="1" smtClean="0"/>
              <a:t>HgB</a:t>
            </a:r>
            <a:r>
              <a:rPr lang="en-US" sz="2600" dirty="0" smtClean="0"/>
              <a:t>      </a:t>
            </a:r>
          </a:p>
          <a:p>
            <a:pPr marL="1031875" lvl="1" indent="-398463" defTabSz="973138">
              <a:buFont typeface="+mj-lt"/>
              <a:buAutoNum type="alphaLcParenR"/>
            </a:pPr>
            <a:r>
              <a:rPr lang="en-US" sz="2600" dirty="0" smtClean="0"/>
              <a:t>EF </a:t>
            </a:r>
            <a:r>
              <a:rPr lang="en-US" sz="2600" dirty="0" smtClean="0">
                <a:sym typeface="Wingdings"/>
              </a:rPr>
              <a:t></a:t>
            </a:r>
            <a:r>
              <a:rPr lang="en-US" sz="2600" dirty="0" smtClean="0"/>
              <a:t> a       </a:t>
            </a:r>
          </a:p>
          <a:p>
            <a:pPr marL="1031875" lvl="1" indent="-398463" defTabSz="973138">
              <a:buFont typeface="+mj-lt"/>
              <a:buAutoNum type="alphaLcParenR"/>
            </a:pPr>
            <a:r>
              <a:rPr lang="en-US" sz="2600" dirty="0" smtClean="0"/>
              <a:t>A</a:t>
            </a:r>
            <a:r>
              <a:rPr lang="en-US" sz="2600" dirty="0" smtClean="0">
                <a:sym typeface="Wingdings"/>
              </a:rPr>
              <a:t></a:t>
            </a:r>
            <a:r>
              <a:rPr lang="en-US" sz="2600" dirty="0" smtClean="0"/>
              <a:t> </a:t>
            </a:r>
            <a:r>
              <a:rPr lang="en-US" sz="2600" dirty="0" err="1" smtClean="0"/>
              <a:t>aeGab</a:t>
            </a:r>
            <a:endParaRPr lang="en-US" sz="2600" dirty="0" smtClean="0"/>
          </a:p>
          <a:p>
            <a:pPr marL="1031875" lvl="1" indent="-398463" defTabSz="973138">
              <a:buFont typeface="+mj-lt"/>
              <a:buAutoNum type="alphaLcParenR"/>
            </a:pPr>
            <a:r>
              <a:rPr lang="en-US" sz="2600" dirty="0" err="1" smtClean="0"/>
              <a:t>Abc</a:t>
            </a:r>
            <a:r>
              <a:rPr lang="en-US" sz="2600" dirty="0" smtClean="0"/>
              <a:t> </a:t>
            </a:r>
            <a:r>
              <a:rPr lang="en-US" sz="2600" dirty="0" smtClean="0">
                <a:sym typeface="Wingdings"/>
              </a:rPr>
              <a:t></a:t>
            </a:r>
            <a:r>
              <a:rPr lang="en-US" sz="2600" dirty="0" smtClean="0"/>
              <a:t> </a:t>
            </a:r>
            <a:r>
              <a:rPr lang="en-US" sz="2600" dirty="0" err="1" smtClean="0"/>
              <a:t>dEF</a:t>
            </a:r>
            <a:r>
              <a:rPr lang="en-US" sz="2600" dirty="0" smtClean="0"/>
              <a:t>	</a:t>
            </a:r>
            <a:endParaRPr lang="en-US" sz="2600" dirty="0" smtClean="0"/>
          </a:p>
          <a:p>
            <a:pPr marL="1031875" lvl="1" indent="-398463" defTabSz="973138">
              <a:buFont typeface="+mj-lt"/>
              <a:buAutoNum type="alphaLcParenR"/>
            </a:pPr>
            <a:r>
              <a:rPr lang="en-US" sz="2600" dirty="0" smtClean="0"/>
              <a:t>D </a:t>
            </a:r>
            <a:r>
              <a:rPr lang="en-US" sz="2600" dirty="0" smtClean="0">
                <a:sym typeface="Wingdings"/>
              </a:rPr>
              <a:t></a:t>
            </a:r>
            <a:r>
              <a:rPr lang="en-US" sz="2600" dirty="0" smtClean="0"/>
              <a:t> </a:t>
            </a:r>
            <a:r>
              <a:rPr lang="en-US" sz="2600" dirty="0" err="1" smtClean="0"/>
              <a:t>Ddd</a:t>
            </a:r>
            <a:r>
              <a:rPr lang="en-US" sz="2600" dirty="0" smtClean="0"/>
              <a:t>	</a:t>
            </a:r>
            <a:endParaRPr lang="en-US" sz="2600" dirty="0" smtClean="0"/>
          </a:p>
          <a:p>
            <a:pPr marL="1031875" lvl="1" indent="-398463" defTabSz="973138">
              <a:buFont typeface="+mj-lt"/>
              <a:buAutoNum type="alphaLcParenR"/>
            </a:pPr>
            <a:r>
              <a:rPr lang="en-US" sz="2600" dirty="0" smtClean="0"/>
              <a:t>A </a:t>
            </a:r>
            <a:r>
              <a:rPr lang="en-US" sz="2600" dirty="0" smtClean="0">
                <a:sym typeface="Wingdings"/>
              </a:rPr>
              <a:t></a:t>
            </a:r>
            <a:r>
              <a:rPr lang="en-US" sz="2600" dirty="0" smtClean="0"/>
              <a:t> AAA	</a:t>
            </a:r>
            <a:endParaRPr lang="en-US" sz="2600" dirty="0" smtClean="0"/>
          </a:p>
          <a:p>
            <a:pPr marL="1031875" lvl="1" indent="-398463" defTabSz="973138">
              <a:buFont typeface="+mj-lt"/>
              <a:buAutoNum type="alphaLcParenR"/>
            </a:pPr>
            <a:r>
              <a:rPr lang="en-US" sz="2600" dirty="0" smtClean="0"/>
              <a:t>FGH </a:t>
            </a:r>
            <a:r>
              <a:rPr lang="en-US" sz="2600" dirty="0" smtClean="0">
                <a:sym typeface="Wingdings"/>
              </a:rPr>
              <a:t></a:t>
            </a:r>
            <a:r>
              <a:rPr lang="en-US" sz="2600" dirty="0" smtClean="0"/>
              <a:t> </a:t>
            </a:r>
            <a:r>
              <a:rPr lang="en-US" sz="2600" dirty="0" err="1" smtClean="0"/>
              <a:t>abc</a:t>
            </a:r>
            <a:endParaRPr lang="en-US" sz="2600" dirty="0" smtClean="0"/>
          </a:p>
          <a:p>
            <a:pPr marL="624078" lvl="0" indent="-514350">
              <a:buClrTx/>
              <a:buFont typeface="+mj-lt"/>
              <a:buAutoNum type="arabicPeriod"/>
            </a:pPr>
            <a:r>
              <a:rPr lang="en-US" sz="2800" dirty="0" err="1" smtClean="0"/>
              <a:t>Buatlah</a:t>
            </a:r>
            <a:r>
              <a:rPr lang="en-US" sz="2800" dirty="0" smtClean="0"/>
              <a:t> </a:t>
            </a:r>
            <a:r>
              <a:rPr lang="en-US" sz="2800" dirty="0" err="1" smtClean="0"/>
              <a:t>alasan-alasan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jawaban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soal</a:t>
            </a:r>
            <a:r>
              <a:rPr lang="en-US" sz="2800" dirty="0" smtClean="0"/>
              <a:t> </a:t>
            </a:r>
            <a:r>
              <a:rPr lang="en-US" sz="2800" dirty="0" err="1" smtClean="0"/>
              <a:t>diatas</a:t>
            </a:r>
            <a:r>
              <a:rPr lang="en-US" sz="2800" dirty="0" smtClean="0"/>
              <a:t> 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String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deretan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berhingga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simbol-simbol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Panjang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string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simbol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membentuk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string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String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kosong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dinyatakan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2400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didefinisikan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panjangnya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0,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fi-FI" sz="2400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0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simbol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‘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a’,’b’,’c’,’d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string : ‘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abad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 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panjang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string 4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Alphabet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himpunan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berhingga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simbol-simbol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himpunan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string-string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simbol-simbol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alphabet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rangkaian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simbol-simbol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makna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Kosong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string-string,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dinotasikan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∅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kosong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string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kosong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sejumlah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berhingga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menyatakan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input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memori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fungsi-fungsi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digital.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Menerima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input,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output,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penyimpanan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sementara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mentransformasikan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input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output.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otomata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aturannya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Otomata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MESIN OTOMATA SEDERHANA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Tata </a:t>
            </a:r>
            <a:r>
              <a:rPr lang="en-US" dirty="0" err="1" smtClean="0"/>
              <a:t>Bahasa</a:t>
            </a:r>
            <a:r>
              <a:rPr lang="en-US" dirty="0" smtClean="0"/>
              <a:t> (grammar)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formal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himpunan-himpunan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, </a:t>
            </a:r>
            <a:r>
              <a:rPr lang="en-US" dirty="0" err="1" smtClean="0"/>
              <a:t>simbol-simbol</a:t>
            </a:r>
            <a:r>
              <a:rPr lang="en-US" dirty="0" smtClean="0"/>
              <a:t> </a:t>
            </a:r>
            <a:r>
              <a:rPr lang="en-US" dirty="0" smtClean="0"/>
              <a:t>terminal,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, yang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aturan-aturan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Noam Chomsky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penggolongan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4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produksinya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Hierarki</a:t>
            </a:r>
            <a:r>
              <a:rPr lang="en-US" dirty="0" smtClean="0"/>
              <a:t> Chomsky (1959)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Tata </a:t>
            </a:r>
            <a:r>
              <a:rPr lang="en-US" dirty="0" err="1" smtClean="0"/>
              <a:t>Bahasa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cs typeface="Times New Roman" pitchFamily="18" charset="0"/>
              </a:rPr>
              <a:t>Aturan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produksi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menspesifikasikan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bagaimana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suatu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tatabahasa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melakukan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transformasi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suatu</a:t>
            </a:r>
            <a:r>
              <a:rPr lang="en-US" sz="2400" dirty="0" smtClean="0">
                <a:cs typeface="Times New Roman" pitchFamily="18" charset="0"/>
              </a:rPr>
              <a:t> string </a:t>
            </a:r>
            <a:r>
              <a:rPr lang="en-US" sz="2400" dirty="0" err="1" smtClean="0">
                <a:cs typeface="Times New Roman" pitchFamily="18" charset="0"/>
              </a:rPr>
              <a:t>ke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bentuk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lainnya</a:t>
            </a:r>
            <a:endParaRPr lang="en-US" sz="2400" dirty="0" smtClean="0">
              <a:cs typeface="Times New Roman" pitchFamily="18" charset="0"/>
            </a:endParaRPr>
          </a:p>
          <a:p>
            <a:r>
              <a:rPr lang="en-US" sz="2400" dirty="0" err="1" smtClean="0">
                <a:cs typeface="Times New Roman" pitchFamily="18" charset="0"/>
              </a:rPr>
              <a:t>Melalui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aturan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produksi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didefinisikan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suatu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bahasa</a:t>
            </a:r>
            <a:r>
              <a:rPr lang="en-US" sz="2400" dirty="0" smtClean="0">
                <a:cs typeface="Times New Roman" pitchFamily="18" charset="0"/>
              </a:rPr>
              <a:t> yang </a:t>
            </a:r>
            <a:r>
              <a:rPr lang="en-US" sz="2400" dirty="0" err="1" smtClean="0">
                <a:cs typeface="Times New Roman" pitchFamily="18" charset="0"/>
              </a:rPr>
              <a:t>berhubungan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dengan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tata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bahasa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tersebut</a:t>
            </a:r>
            <a:endParaRPr lang="en-US" sz="2400" dirty="0" smtClean="0">
              <a:cs typeface="Times New Roman" pitchFamily="18" charset="0"/>
            </a:endParaRPr>
          </a:p>
          <a:p>
            <a:r>
              <a:rPr lang="en-US" sz="2400" dirty="0" err="1" smtClean="0">
                <a:cs typeface="Times New Roman" pitchFamily="18" charset="0"/>
              </a:rPr>
              <a:t>Aturan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produksi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dinyatakan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dalam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bentuk</a:t>
            </a:r>
            <a:r>
              <a:rPr lang="en-US" sz="2400" dirty="0" smtClean="0"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  </a:t>
            </a:r>
            <a:r>
              <a:rPr lang="en-US" sz="2400" b="1" dirty="0" err="1" smtClean="0"/>
              <a:t>α</a:t>
            </a:r>
            <a:r>
              <a:rPr lang="en-US" sz="2400" b="1" dirty="0" err="1" smtClean="0">
                <a:sym typeface="Symbol"/>
              </a:rPr>
              <a:t></a:t>
            </a:r>
            <a:r>
              <a:rPr lang="en-US" sz="2400" b="1" dirty="0" err="1" smtClean="0"/>
              <a:t>β</a:t>
            </a:r>
            <a:r>
              <a:rPr lang="en-US" sz="2400" dirty="0" smtClean="0"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  (</a:t>
            </a:r>
            <a:r>
              <a:rPr lang="en-US" sz="2400" dirty="0" err="1" smtClean="0">
                <a:cs typeface="Times New Roman" pitchFamily="18" charset="0"/>
              </a:rPr>
              <a:t>bisa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dibaca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smtClean="0"/>
              <a:t>α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menghasilkan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smtClean="0"/>
              <a:t>β</a:t>
            </a:r>
            <a:r>
              <a:rPr lang="en-US" sz="2400" dirty="0" smtClean="0"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  </a:t>
            </a:r>
            <a:r>
              <a:rPr lang="en-US" sz="2400" dirty="0" err="1" smtClean="0">
                <a:cs typeface="Times New Roman" pitchFamily="18" charset="0"/>
              </a:rPr>
              <a:t>dimana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smtClean="0"/>
              <a:t>α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menyatakan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simbol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pada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ruas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kiri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aturan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produksi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dirty="0" err="1" smtClean="0">
                <a:cs typeface="Times New Roman" pitchFamily="18" charset="0"/>
              </a:rPr>
              <a:t>dan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smtClean="0"/>
              <a:t>β </a:t>
            </a:r>
            <a:r>
              <a:rPr lang="en-US" sz="2400" dirty="0" err="1" smtClean="0">
                <a:cs typeface="Times New Roman" pitchFamily="18" charset="0"/>
              </a:rPr>
              <a:t>menyatakan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simbol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pada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ruas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kanan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aturan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produksi</a:t>
            </a:r>
            <a:r>
              <a:rPr lang="en-US" sz="2400" dirty="0" smtClean="0">
                <a:cs typeface="Times New Roman" pitchFamily="18" charset="0"/>
              </a:rPr>
              <a:t> (</a:t>
            </a:r>
            <a:r>
              <a:rPr lang="en-US" sz="2400" dirty="0" err="1" smtClean="0">
                <a:cs typeface="Times New Roman" pitchFamily="18" charset="0"/>
              </a:rPr>
              <a:t>hasil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produksi</a:t>
            </a:r>
            <a:r>
              <a:rPr lang="en-US" sz="2400" dirty="0" smtClean="0">
                <a:cs typeface="Times New Roman" pitchFamily="18" charset="0"/>
              </a:rPr>
              <a:t>)</a:t>
            </a:r>
          </a:p>
          <a:p>
            <a:endParaRPr lang="en-US" sz="2400" dirty="0"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Simbol</a:t>
            </a:r>
            <a:r>
              <a:rPr lang="en-US" dirty="0" smtClean="0"/>
              <a:t> terminal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diturunkan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, </a:t>
            </a:r>
            <a:r>
              <a:rPr lang="en-US" dirty="0" err="1" smtClean="0"/>
              <a:t>misal</a:t>
            </a:r>
            <a:r>
              <a:rPr lang="en-US" dirty="0" smtClean="0"/>
              <a:t>: ‘</a:t>
            </a:r>
            <a:r>
              <a:rPr lang="en-US" dirty="0" err="1" smtClean="0"/>
              <a:t>a’,’b’,’c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/non terminal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diturunkan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besar,misal:’A</a:t>
            </a:r>
            <a:r>
              <a:rPr lang="en-US" dirty="0" err="1" smtClean="0"/>
              <a:t>’,’B’,’C</a:t>
            </a:r>
            <a:r>
              <a:rPr lang="en-US" dirty="0" smtClean="0"/>
              <a:t>’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1524000"/>
          <a:ext cx="7620000" cy="4648198"/>
        </p:xfrm>
        <a:graphic>
          <a:graphicData uri="http://schemas.openxmlformats.org/drawingml/2006/table">
            <a:tbl>
              <a:tblPr/>
              <a:tblGrid>
                <a:gridCol w="1905000"/>
                <a:gridCol w="2819400"/>
                <a:gridCol w="2895600"/>
              </a:tblGrid>
              <a:tr h="3575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Bahasa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Mesin Automata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Aturan Produksi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532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Regular (Tipe 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Finite State Automata (FSA)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meliputi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Deterministic Finite Automata (DFA),  Non-deterministic</a:t>
                      </a:r>
                      <a:r>
                        <a:rPr lang="en-US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Finite Automata (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NFA)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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 adalah sebuah simbol variabel.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 maksimal memiliki sebuah simbol variabel yang bila ada terletak diposisi paling kanan.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10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Bebas Konteks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(Tipe 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Push Down Automata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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 berupa sebuah simbol variable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1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Context Sensitive (Tipe 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Linear Bounded Automata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| 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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 | 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 | 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 |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1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Natural Language (Tipe 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Mesin Turing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Tidak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ada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Times New Roman"/>
                        </a:rPr>
                        <a:t>batasan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Hierarki</a:t>
            </a:r>
            <a:r>
              <a:rPr lang="en-US" dirty="0" smtClean="0"/>
              <a:t> Chomsky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</TotalTime>
  <Words>644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TEORI BAHASA DAN AUTOMATA  TATA BAHASA LEVEL BAHASA</vt:lpstr>
      <vt:lpstr>Konsep Bahasa</vt:lpstr>
      <vt:lpstr>Konsep Bahasa</vt:lpstr>
      <vt:lpstr>Otomata</vt:lpstr>
      <vt:lpstr>Contoh</vt:lpstr>
      <vt:lpstr>Tata Bahasa</vt:lpstr>
      <vt:lpstr>Slide 7</vt:lpstr>
      <vt:lpstr>Slide 8</vt:lpstr>
      <vt:lpstr>Hierarki Chomsky</vt:lpstr>
      <vt:lpstr>Hierarki Chomsky</vt:lpstr>
      <vt:lpstr>Level 0 (Natural Language)</vt:lpstr>
      <vt:lpstr>Level 1 (Context sensitive) </vt:lpstr>
      <vt:lpstr>Level 2 (Bebas Konteks)</vt:lpstr>
      <vt:lpstr>Level 3 (Regular)</vt:lpstr>
      <vt:lpstr>Latihan</vt:lpstr>
    </vt:vector>
  </TitlesOfParts>
  <Company>PT Telkom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BAHASA DAN AUTOMATA  TATA BAHASA LEVEL BAHASA</dc:title>
  <dc:creator>Sumardji</dc:creator>
  <cp:lastModifiedBy>Sumardji</cp:lastModifiedBy>
  <cp:revision>1</cp:revision>
  <dcterms:created xsi:type="dcterms:W3CDTF">2012-09-20T14:53:23Z</dcterms:created>
  <dcterms:modified xsi:type="dcterms:W3CDTF">2012-09-20T16:06:17Z</dcterms:modified>
</cp:coreProperties>
</file>