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80FE0B-F3E6-4344-B9A8-F1958EE86C68}" type="datetimeFigureOut">
              <a:rPr lang="en-US" smtClean="0"/>
              <a:pPr/>
              <a:t>10/12/2012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64286E-BFF1-454E-B68B-6A985FBE9B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EKUIVALENSI</a:t>
            </a:r>
            <a:br>
              <a:rPr lang="en-US" dirty="0" smtClean="0"/>
            </a:br>
            <a:r>
              <a:rPr lang="en-US" dirty="0" smtClean="0"/>
              <a:t>NFA KE DFA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NFA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DFA yang </a:t>
            </a:r>
            <a:r>
              <a:rPr lang="en-US" dirty="0" err="1" smtClean="0"/>
              <a:t>ekuivalen</a:t>
            </a:r>
            <a:r>
              <a:rPr lang="en-US" dirty="0" smtClean="0"/>
              <a:t> (</a:t>
            </a:r>
            <a:r>
              <a:rPr lang="en-US" dirty="0" err="1" smtClean="0"/>
              <a:t>bersesuaian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Ekuivalen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mampu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memproduksi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menerima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bahasan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pengubahan</a:t>
            </a:r>
            <a:r>
              <a:rPr lang="en-US" dirty="0" smtClean="0"/>
              <a:t> NFA </a:t>
            </a:r>
            <a:r>
              <a:rPr lang="en-US" dirty="0" err="1" smtClean="0"/>
              <a:t>ke</a:t>
            </a:r>
            <a:r>
              <a:rPr lang="en-US" dirty="0" smtClean="0"/>
              <a:t> DFA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Konfigurasi</a:t>
            </a:r>
            <a:r>
              <a:rPr lang="en-US" sz="2400" dirty="0" smtClean="0"/>
              <a:t> NFA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formal:</a:t>
            </a:r>
          </a:p>
          <a:p>
            <a:pPr>
              <a:buNone/>
            </a:pPr>
            <a:r>
              <a:rPr lang="en-US" sz="2400" dirty="0" smtClean="0"/>
              <a:t>Q= {q0,q1}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= {0,1}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S=q0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F={q1}</a:t>
            </a:r>
          </a:p>
          <a:p>
            <a:pPr>
              <a:buNone/>
            </a:pPr>
            <a:r>
              <a:rPr lang="en-US" sz="2400" dirty="0" err="1" smtClean="0">
                <a:sym typeface="Symbol"/>
              </a:rPr>
              <a:t>Tabel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sym typeface="Symbol"/>
              </a:rPr>
              <a:t>transisi</a:t>
            </a:r>
            <a:r>
              <a:rPr lang="en-US" sz="2400" dirty="0" smtClean="0">
                <a:sym typeface="Symbol"/>
              </a:rPr>
              <a:t>: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5781" t="56065" r="43750" b="28355"/>
          <a:stretch>
            <a:fillRect/>
          </a:stretch>
        </p:blipFill>
        <p:spPr bwMode="auto">
          <a:xfrm>
            <a:off x="2514600" y="76200"/>
            <a:ext cx="349623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4099560"/>
          <a:ext cx="5334000" cy="1097280"/>
        </p:xfrm>
        <a:graphic>
          <a:graphicData uri="http://schemas.openxmlformats.org/drawingml/2006/table">
            <a:tbl>
              <a:tblPr/>
              <a:tblGrid>
                <a:gridCol w="1090338"/>
                <a:gridCol w="2336437"/>
                <a:gridCol w="1907225"/>
              </a:tblGrid>
              <a:tr h="360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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q0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{q0, 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{q1}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q1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{q0, 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state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state-state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setiap</a:t>
            </a:r>
            <a:r>
              <a:rPr lang="en-US" sz="2000" dirty="0" smtClean="0"/>
              <a:t> state yang </a:t>
            </a:r>
            <a:r>
              <a:rPr lang="en-US" sz="2000" dirty="0" err="1" smtClean="0"/>
              <a:t>terbentuk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diikuti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transisinya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ter</a:t>
            </a:r>
            <a:r>
              <a:rPr lang="en-US" sz="2000" dirty="0" smtClean="0"/>
              <a:t> ‘cover’ </a:t>
            </a:r>
            <a:r>
              <a:rPr lang="en-US" sz="2000" dirty="0" err="1" smtClean="0"/>
              <a:t>semua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state </a:t>
            </a:r>
            <a:r>
              <a:rPr lang="en-US" sz="2000" dirty="0" err="1" smtClean="0"/>
              <a:t>awal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b="1" dirty="0" smtClean="0"/>
              <a:t>q0</a:t>
            </a:r>
          </a:p>
          <a:p>
            <a:pPr>
              <a:buNone/>
            </a:pPr>
            <a:r>
              <a:rPr lang="en-US" sz="2000" b="1" dirty="0" smtClean="0"/>
              <a:t>       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>
                <a:sym typeface="Symbol"/>
              </a:rPr>
              <a:t> (q0,0)={q0,q1}</a:t>
            </a:r>
          </a:p>
          <a:p>
            <a:pPr>
              <a:buNone/>
            </a:pPr>
            <a:r>
              <a:rPr lang="en-US" sz="2000" dirty="0" smtClean="0">
                <a:sym typeface="Symbol"/>
              </a:rPr>
              <a:t> (q0,1)={q1}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5781" t="56065" r="43750" b="28355"/>
          <a:stretch>
            <a:fillRect/>
          </a:stretch>
        </p:blipFill>
        <p:spPr bwMode="auto">
          <a:xfrm>
            <a:off x="381000" y="152400"/>
            <a:ext cx="349623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0" y="381000"/>
          <a:ext cx="5105400" cy="914400"/>
        </p:xfrm>
        <a:graphic>
          <a:graphicData uri="http://schemas.openxmlformats.org/drawingml/2006/table">
            <a:tbl>
              <a:tblPr/>
              <a:tblGrid>
                <a:gridCol w="1043609"/>
                <a:gridCol w="2236304"/>
                <a:gridCol w="1825487"/>
              </a:tblGrid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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q0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{q0, 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{q1}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q1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{q0, 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143000" y="33528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676400" y="3048000"/>
            <a:ext cx="685800" cy="609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q0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10" idx="2"/>
          </p:cNvCxnSpPr>
          <p:nvPr/>
        </p:nvCxnSpPr>
        <p:spPr>
          <a:xfrm>
            <a:off x="1295400" y="57912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828800" y="5486400"/>
            <a:ext cx="685800" cy="609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q0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7"/>
            <a:endCxn id="15" idx="2"/>
          </p:cNvCxnSpPr>
          <p:nvPr/>
        </p:nvCxnSpPr>
        <p:spPr>
          <a:xfrm rot="5400000" flipH="1" flipV="1">
            <a:off x="2629296" y="4699771"/>
            <a:ext cx="660774" cy="10910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6"/>
            <a:endCxn id="16" idx="2"/>
          </p:cNvCxnSpPr>
          <p:nvPr/>
        </p:nvCxnSpPr>
        <p:spPr>
          <a:xfrm>
            <a:off x="2514600" y="5791200"/>
            <a:ext cx="12192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05200" y="4419600"/>
            <a:ext cx="12954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{q0,q1}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33800" y="5791200"/>
            <a:ext cx="838200" cy="762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{q1}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43200" y="487680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95600" y="60314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5" grpId="0" animBg="1"/>
      <p:bldP spid="16" grpId="0" animBg="1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788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q1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smtClean="0">
                <a:sym typeface="Symbol"/>
              </a:rPr>
              <a:t> (q1,0)={</a:t>
            </a:r>
            <a:r>
              <a:rPr lang="en-US" sz="1800" dirty="0" smtClean="0"/>
              <a:t>Ø</a:t>
            </a:r>
            <a:r>
              <a:rPr lang="en-US" sz="1800" dirty="0" smtClean="0">
                <a:sym typeface="Symbol"/>
              </a:rPr>
              <a:t>}</a:t>
            </a:r>
          </a:p>
          <a:p>
            <a:pPr>
              <a:buNone/>
            </a:pPr>
            <a:r>
              <a:rPr lang="en-US" sz="1800" dirty="0" smtClean="0">
                <a:sym typeface="Symbol"/>
              </a:rPr>
              <a:t>     (q1,1)={q0,q1}</a:t>
            </a:r>
          </a:p>
          <a:p>
            <a:pPr>
              <a:buNone/>
            </a:pPr>
            <a:endParaRPr lang="en-US" sz="1800" dirty="0" smtClean="0">
              <a:sym typeface="Symbol"/>
            </a:endParaRP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r>
              <a:rPr lang="en-US" sz="1800" b="1" dirty="0" smtClean="0"/>
              <a:t>q0 q1</a:t>
            </a:r>
          </a:p>
          <a:p>
            <a:pPr marL="0" indent="109538">
              <a:buNone/>
            </a:pPr>
            <a:r>
              <a:rPr lang="en-US" sz="1800" dirty="0" smtClean="0">
                <a:sym typeface="Symbol"/>
              </a:rPr>
              <a:t>  ({q0,q1},0)={q0,q1} </a:t>
            </a:r>
            <a:r>
              <a:rPr lang="en-US" sz="1800" dirty="0" err="1" smtClean="0">
                <a:sym typeface="Symbol"/>
              </a:rPr>
              <a:t>diperoleh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dari</a:t>
            </a:r>
            <a:r>
              <a:rPr lang="en-US" sz="1800" dirty="0" smtClean="0">
                <a:sym typeface="Symbol"/>
              </a:rPr>
              <a:t>  (q0,0)={q0,q1}   (q1,0)={</a:t>
            </a:r>
            <a:r>
              <a:rPr lang="en-US" sz="1800" dirty="0" smtClean="0"/>
              <a:t>Ø</a:t>
            </a:r>
            <a:r>
              <a:rPr lang="en-US" sz="1800" dirty="0" smtClean="0">
                <a:sym typeface="Symbol"/>
              </a:rPr>
              <a:t>}</a:t>
            </a:r>
          </a:p>
          <a:p>
            <a:pPr marL="0" indent="109538">
              <a:buNone/>
            </a:pPr>
            <a:r>
              <a:rPr lang="en-US" sz="1800" dirty="0" smtClean="0">
                <a:sym typeface="Symbol"/>
              </a:rPr>
              <a:t>  ({q0,q1},1)={q0,q1} </a:t>
            </a:r>
            <a:r>
              <a:rPr lang="en-US" sz="1800" dirty="0" err="1" smtClean="0">
                <a:sym typeface="Symbol"/>
              </a:rPr>
              <a:t>diperoleh</a:t>
            </a:r>
            <a:r>
              <a:rPr lang="en-US" sz="1800" dirty="0" smtClean="0">
                <a:sym typeface="Symbol"/>
              </a:rPr>
              <a:t> </a:t>
            </a:r>
            <a:r>
              <a:rPr lang="en-US" sz="1800" dirty="0" err="1" smtClean="0">
                <a:sym typeface="Symbol"/>
              </a:rPr>
              <a:t>dari</a:t>
            </a:r>
            <a:r>
              <a:rPr lang="en-US" sz="1800" dirty="0" smtClean="0">
                <a:sym typeface="Symbol"/>
              </a:rPr>
              <a:t>  (q0,1)={q1}        (q1,1)={q0,q1}</a:t>
            </a:r>
            <a:endParaRPr lang="en-US" sz="1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5781" t="56065" r="43750" b="28355"/>
          <a:stretch>
            <a:fillRect/>
          </a:stretch>
        </p:blipFill>
        <p:spPr bwMode="auto">
          <a:xfrm>
            <a:off x="381000" y="0"/>
            <a:ext cx="349623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0" y="152400"/>
          <a:ext cx="5105400" cy="914400"/>
        </p:xfrm>
        <a:graphic>
          <a:graphicData uri="http://schemas.openxmlformats.org/drawingml/2006/table">
            <a:tbl>
              <a:tblPr/>
              <a:tblGrid>
                <a:gridCol w="1043609"/>
                <a:gridCol w="2236304"/>
                <a:gridCol w="1825487"/>
              </a:tblGrid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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q0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{q0, 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{q1}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q1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{q0, 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>
            <a:endCxn id="7" idx="2"/>
          </p:cNvCxnSpPr>
          <p:nvPr/>
        </p:nvCxnSpPr>
        <p:spPr>
          <a:xfrm flipV="1">
            <a:off x="1219200" y="2891041"/>
            <a:ext cx="609600" cy="45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828800" y="2573216"/>
            <a:ext cx="685800" cy="6356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q0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7"/>
            <a:endCxn id="10" idx="2"/>
          </p:cNvCxnSpPr>
          <p:nvPr/>
        </p:nvCxnSpPr>
        <p:spPr>
          <a:xfrm rot="5400000" flipH="1" flipV="1">
            <a:off x="2608664" y="1769770"/>
            <a:ext cx="702038" cy="10910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6"/>
            <a:endCxn id="11" idx="2"/>
          </p:cNvCxnSpPr>
          <p:nvPr/>
        </p:nvCxnSpPr>
        <p:spPr>
          <a:xfrm>
            <a:off x="2514600" y="2891041"/>
            <a:ext cx="1219200" cy="4370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505200" y="1447800"/>
            <a:ext cx="1295400" cy="10329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{q0,q1}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33800" y="2930769"/>
            <a:ext cx="838200" cy="79456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{q1}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9860" y="2373868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32120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14" name="Straight Arrow Connector 13"/>
          <p:cNvCxnSpPr>
            <a:stCxn id="11" idx="6"/>
            <a:endCxn id="17" idx="2"/>
          </p:cNvCxnSpPr>
          <p:nvPr/>
        </p:nvCxnSpPr>
        <p:spPr>
          <a:xfrm flipV="1">
            <a:off x="4572000" y="3223846"/>
            <a:ext cx="1676400" cy="1042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248400" y="2866292"/>
            <a:ext cx="762000" cy="7151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{Ø}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4460" y="29834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1" idx="7"/>
            <a:endCxn id="10" idx="5"/>
          </p:cNvCxnSpPr>
          <p:nvPr/>
        </p:nvCxnSpPr>
        <p:spPr>
          <a:xfrm rot="5400000" flipH="1" flipV="1">
            <a:off x="4171237" y="2607475"/>
            <a:ext cx="717666" cy="1616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546260" y="2614745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44" name="Straight Arrow Connector 43"/>
          <p:cNvCxnSpPr>
            <a:endCxn id="45" idx="2"/>
          </p:cNvCxnSpPr>
          <p:nvPr/>
        </p:nvCxnSpPr>
        <p:spPr>
          <a:xfrm flipV="1">
            <a:off x="1143000" y="5939041"/>
            <a:ext cx="609600" cy="45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1752600" y="5621216"/>
            <a:ext cx="685800" cy="6356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q0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5" idx="7"/>
            <a:endCxn id="48" idx="2"/>
          </p:cNvCxnSpPr>
          <p:nvPr/>
        </p:nvCxnSpPr>
        <p:spPr>
          <a:xfrm rot="5400000" flipH="1" flipV="1">
            <a:off x="2532464" y="4817770"/>
            <a:ext cx="702038" cy="10910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5" idx="6"/>
            <a:endCxn id="49" idx="2"/>
          </p:cNvCxnSpPr>
          <p:nvPr/>
        </p:nvCxnSpPr>
        <p:spPr>
          <a:xfrm>
            <a:off x="2438400" y="5939041"/>
            <a:ext cx="1219200" cy="4370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429000" y="4495800"/>
            <a:ext cx="1295400" cy="10329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{q0,q1}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3657600" y="5978769"/>
            <a:ext cx="838200" cy="79456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{q1}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93660" y="5421868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819400" y="62600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52" name="Straight Arrow Connector 51"/>
          <p:cNvCxnSpPr>
            <a:stCxn id="49" idx="6"/>
            <a:endCxn id="53" idx="2"/>
          </p:cNvCxnSpPr>
          <p:nvPr/>
        </p:nvCxnSpPr>
        <p:spPr>
          <a:xfrm flipV="1">
            <a:off x="4495800" y="6271846"/>
            <a:ext cx="1676400" cy="1042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172200" y="5914292"/>
            <a:ext cx="762000" cy="7151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{Ø}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308260" y="60314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49" idx="7"/>
            <a:endCxn id="48" idx="5"/>
          </p:cNvCxnSpPr>
          <p:nvPr/>
        </p:nvCxnSpPr>
        <p:spPr>
          <a:xfrm rot="5400000" flipH="1" flipV="1">
            <a:off x="4095037" y="5655475"/>
            <a:ext cx="717666" cy="1616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470060" y="5662745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57" name="Straight Arrow Connector 56"/>
          <p:cNvCxnSpPr>
            <a:stCxn id="48" idx="6"/>
            <a:endCxn id="48" idx="7"/>
          </p:cNvCxnSpPr>
          <p:nvPr/>
        </p:nvCxnSpPr>
        <p:spPr>
          <a:xfrm flipH="1" flipV="1">
            <a:off x="4534693" y="4647070"/>
            <a:ext cx="189707" cy="365197"/>
          </a:xfrm>
          <a:prstGeom prst="bentConnector4">
            <a:avLst>
              <a:gd name="adj1" fmla="val -244891"/>
              <a:gd name="adj2" fmla="val 99018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232060" y="481226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/>
      <p:bldP spid="13" grpId="0"/>
      <p:bldP spid="17" grpId="0" animBg="1"/>
      <p:bldP spid="24" grpId="0"/>
      <p:bldP spid="36" grpId="0"/>
      <p:bldP spid="45" grpId="0" animBg="1"/>
      <p:bldP spid="48" grpId="0" animBg="1"/>
      <p:bldP spid="49" grpId="0" animBg="1"/>
      <p:bldP spid="50" grpId="0"/>
      <p:bldP spid="51" grpId="0"/>
      <p:bldP spid="53" grpId="0" animBg="1"/>
      <p:bldP spid="54" grpId="0"/>
      <p:bldP spid="56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Ø</a:t>
            </a:r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 (</a:t>
            </a:r>
            <a:r>
              <a:rPr lang="en-US" sz="2000" dirty="0" smtClean="0"/>
              <a:t>Ø</a:t>
            </a:r>
            <a:r>
              <a:rPr lang="en-US" sz="2000" dirty="0" smtClean="0">
                <a:sym typeface="Symbol"/>
              </a:rPr>
              <a:t>,0)={</a:t>
            </a:r>
            <a:r>
              <a:rPr lang="en-US" sz="2000" dirty="0" smtClean="0"/>
              <a:t>Ø</a:t>
            </a:r>
            <a:r>
              <a:rPr lang="en-US" sz="2000" dirty="0" smtClean="0">
                <a:sym typeface="Symbol"/>
              </a:rPr>
              <a:t>}</a:t>
            </a:r>
          </a:p>
          <a:p>
            <a:pPr>
              <a:buNone/>
            </a:pPr>
            <a:r>
              <a:rPr lang="en-US" sz="2000" dirty="0" smtClean="0">
                <a:sym typeface="Symbol"/>
              </a:rPr>
              <a:t>  (</a:t>
            </a:r>
            <a:r>
              <a:rPr lang="en-US" sz="2000" dirty="0" smtClean="0"/>
              <a:t>Ø</a:t>
            </a:r>
            <a:r>
              <a:rPr lang="en-US" sz="2000" dirty="0" smtClean="0">
                <a:sym typeface="Symbol"/>
              </a:rPr>
              <a:t>,1)={</a:t>
            </a:r>
            <a:r>
              <a:rPr lang="en-US" sz="2000" dirty="0" smtClean="0"/>
              <a:t>Ø</a:t>
            </a:r>
            <a:r>
              <a:rPr lang="en-US" sz="2000" dirty="0" smtClean="0">
                <a:sym typeface="Symbol"/>
              </a:rPr>
              <a:t>}</a:t>
            </a:r>
          </a:p>
          <a:p>
            <a:pPr>
              <a:buNone/>
            </a:pPr>
            <a:endParaRPr lang="en-US" sz="2000" dirty="0" smtClean="0">
              <a:sym typeface="Symbol"/>
            </a:endParaRPr>
          </a:p>
          <a:p>
            <a:pPr>
              <a:buNone/>
            </a:pPr>
            <a:endParaRPr lang="en-US" sz="2000" dirty="0" smtClean="0">
              <a:sym typeface="Symbol"/>
            </a:endParaRPr>
          </a:p>
          <a:p>
            <a:pPr>
              <a:buNone/>
            </a:pPr>
            <a:endParaRPr lang="en-US" sz="2000" dirty="0" smtClean="0">
              <a:sym typeface="Symbol"/>
            </a:endParaRPr>
          </a:p>
          <a:p>
            <a:pPr>
              <a:buNone/>
            </a:pPr>
            <a:endParaRPr lang="en-US" sz="2000" dirty="0" smtClean="0">
              <a:sym typeface="Symbol"/>
            </a:endParaRPr>
          </a:p>
          <a:p>
            <a:pPr marL="0" indent="0">
              <a:buNone/>
            </a:pPr>
            <a:r>
              <a:rPr lang="en-US" sz="2000" dirty="0" err="1" smtClean="0">
                <a:sym typeface="Symbol"/>
              </a:rPr>
              <a:t>Himpunan</a:t>
            </a:r>
            <a:r>
              <a:rPr lang="en-US" sz="2000" dirty="0" smtClean="0">
                <a:sym typeface="Symbol"/>
              </a:rPr>
              <a:t> state </a:t>
            </a:r>
            <a:r>
              <a:rPr lang="en-US" sz="2000" dirty="0" err="1" smtClean="0">
                <a:sym typeface="Symbol"/>
              </a:rPr>
              <a:t>akhir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adalah</a:t>
            </a:r>
            <a:r>
              <a:rPr lang="en-US" sz="2000" dirty="0" smtClean="0">
                <a:sym typeface="Symbol"/>
              </a:rPr>
              <a:t> {q1} </a:t>
            </a:r>
            <a:r>
              <a:rPr lang="en-US" sz="2000" dirty="0" err="1" smtClean="0">
                <a:sym typeface="Symbol"/>
              </a:rPr>
              <a:t>maka</a:t>
            </a:r>
            <a:r>
              <a:rPr lang="en-US" sz="2000" dirty="0" smtClean="0">
                <a:sym typeface="Symbol"/>
              </a:rPr>
              <a:t> state </a:t>
            </a:r>
            <a:r>
              <a:rPr lang="en-US" sz="2000" dirty="0" err="1" smtClean="0">
                <a:sym typeface="Symbol"/>
              </a:rPr>
              <a:t>akhir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adalah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dirty="0" err="1" smtClean="0">
                <a:sym typeface="Symbol"/>
              </a:rPr>
              <a:t>semua</a:t>
            </a:r>
            <a:r>
              <a:rPr lang="en-US" sz="2000" dirty="0" smtClean="0">
                <a:sym typeface="Symbol"/>
              </a:rPr>
              <a:t> state yang </a:t>
            </a:r>
            <a:r>
              <a:rPr lang="en-US" sz="2000" dirty="0" err="1" smtClean="0">
                <a:sym typeface="Symbol"/>
              </a:rPr>
              <a:t>mengandung</a:t>
            </a:r>
            <a:r>
              <a:rPr lang="en-US" sz="2000" dirty="0" smtClean="0">
                <a:sym typeface="Symbol"/>
              </a:rPr>
              <a:t>  state {q1}.</a:t>
            </a:r>
          </a:p>
          <a:p>
            <a:pPr marL="0" indent="0">
              <a:buNone/>
            </a:pPr>
            <a:r>
              <a:rPr lang="en-US" sz="2000" dirty="0" smtClean="0">
                <a:sym typeface="Symbol"/>
              </a:rPr>
              <a:t>F={{q1},{q0q1}}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25781" t="56065" r="43750" b="28355"/>
          <a:stretch>
            <a:fillRect/>
          </a:stretch>
        </p:blipFill>
        <p:spPr bwMode="auto">
          <a:xfrm>
            <a:off x="381000" y="0"/>
            <a:ext cx="349623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0" y="152400"/>
          <a:ext cx="5105400" cy="914400"/>
        </p:xfrm>
        <a:graphic>
          <a:graphicData uri="http://schemas.openxmlformats.org/drawingml/2006/table">
            <a:tbl>
              <a:tblPr/>
              <a:tblGrid>
                <a:gridCol w="1043609"/>
                <a:gridCol w="2236304"/>
                <a:gridCol w="1825487"/>
              </a:tblGrid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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q0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{q0, 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{q1}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q1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{q0, 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0" name="Straight Arrow Connector 19"/>
          <p:cNvCxnSpPr>
            <a:endCxn id="21" idx="2"/>
          </p:cNvCxnSpPr>
          <p:nvPr/>
        </p:nvCxnSpPr>
        <p:spPr>
          <a:xfrm flipV="1">
            <a:off x="1143000" y="2967241"/>
            <a:ext cx="609600" cy="45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752600" y="2649416"/>
            <a:ext cx="685800" cy="6356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q0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7"/>
            <a:endCxn id="24" idx="2"/>
          </p:cNvCxnSpPr>
          <p:nvPr/>
        </p:nvCxnSpPr>
        <p:spPr>
          <a:xfrm rot="5400000" flipH="1" flipV="1">
            <a:off x="2532464" y="1845970"/>
            <a:ext cx="702038" cy="10910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6"/>
            <a:endCxn id="25" idx="2"/>
          </p:cNvCxnSpPr>
          <p:nvPr/>
        </p:nvCxnSpPr>
        <p:spPr>
          <a:xfrm>
            <a:off x="2438400" y="2967241"/>
            <a:ext cx="1219200" cy="4370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429000" y="1524000"/>
            <a:ext cx="1295400" cy="10329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{q0,q1}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57600" y="3006969"/>
            <a:ext cx="838200" cy="79456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{q1}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93660" y="2450068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819400" y="32882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28" name="Straight Arrow Connector 27"/>
          <p:cNvCxnSpPr>
            <a:stCxn id="25" idx="6"/>
            <a:endCxn id="29" idx="2"/>
          </p:cNvCxnSpPr>
          <p:nvPr/>
        </p:nvCxnSpPr>
        <p:spPr>
          <a:xfrm flipV="1">
            <a:off x="4495800" y="3300046"/>
            <a:ext cx="1676400" cy="1042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72200" y="2942492"/>
            <a:ext cx="762000" cy="7151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{Ø}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08260" y="30596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25" idx="7"/>
            <a:endCxn id="24" idx="5"/>
          </p:cNvCxnSpPr>
          <p:nvPr/>
        </p:nvCxnSpPr>
        <p:spPr>
          <a:xfrm rot="5400000" flipH="1" flipV="1">
            <a:off x="4095037" y="2683675"/>
            <a:ext cx="717666" cy="1616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70060" y="2690945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3" name="Straight Arrow Connector 56"/>
          <p:cNvCxnSpPr>
            <a:stCxn id="24" idx="6"/>
            <a:endCxn id="24" idx="7"/>
          </p:cNvCxnSpPr>
          <p:nvPr/>
        </p:nvCxnSpPr>
        <p:spPr>
          <a:xfrm flipH="1" flipV="1">
            <a:off x="4534693" y="1675270"/>
            <a:ext cx="189707" cy="365197"/>
          </a:xfrm>
          <a:prstGeom prst="bentConnector4">
            <a:avLst>
              <a:gd name="adj1" fmla="val -244891"/>
              <a:gd name="adj2" fmla="val 99018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232060" y="184046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  <p:cxnSp>
        <p:nvCxnSpPr>
          <p:cNvPr id="35" name="Straight Arrow Connector 56"/>
          <p:cNvCxnSpPr>
            <a:stCxn id="29" idx="6"/>
            <a:endCxn id="29" idx="7"/>
          </p:cNvCxnSpPr>
          <p:nvPr/>
        </p:nvCxnSpPr>
        <p:spPr>
          <a:xfrm flipH="1" flipV="1">
            <a:off x="6822608" y="3047217"/>
            <a:ext cx="111592" cy="252829"/>
          </a:xfrm>
          <a:prstGeom prst="bentConnector4">
            <a:avLst>
              <a:gd name="adj1" fmla="val -429532"/>
              <a:gd name="adj2" fmla="val 10350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91400" y="3135868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  <p:cxnSp>
        <p:nvCxnSpPr>
          <p:cNvPr id="44" name="Straight Arrow Connector 43"/>
          <p:cNvCxnSpPr>
            <a:endCxn id="45" idx="2"/>
          </p:cNvCxnSpPr>
          <p:nvPr/>
        </p:nvCxnSpPr>
        <p:spPr>
          <a:xfrm flipV="1">
            <a:off x="1507249" y="5947507"/>
            <a:ext cx="609600" cy="45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116849" y="5629682"/>
            <a:ext cx="685800" cy="63565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q0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45" idx="7"/>
            <a:endCxn id="61" idx="2"/>
          </p:cNvCxnSpPr>
          <p:nvPr/>
        </p:nvCxnSpPr>
        <p:spPr>
          <a:xfrm rot="5400000" flipH="1" flipV="1">
            <a:off x="2871223" y="4860194"/>
            <a:ext cx="693571" cy="10315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5" idx="6"/>
            <a:endCxn id="49" idx="2"/>
          </p:cNvCxnSpPr>
          <p:nvPr/>
        </p:nvCxnSpPr>
        <p:spPr>
          <a:xfrm>
            <a:off x="2802649" y="5947507"/>
            <a:ext cx="1219200" cy="43701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793249" y="4504266"/>
            <a:ext cx="1295400" cy="103293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{q0,q1}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021849" y="5987235"/>
            <a:ext cx="838200" cy="79456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{q1}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157909" y="5430334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183649" y="62685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52" name="Straight Arrow Connector 51"/>
          <p:cNvCxnSpPr>
            <a:stCxn id="49" idx="6"/>
            <a:endCxn id="53" idx="2"/>
          </p:cNvCxnSpPr>
          <p:nvPr/>
        </p:nvCxnSpPr>
        <p:spPr>
          <a:xfrm flipV="1">
            <a:off x="4860049" y="6280312"/>
            <a:ext cx="1676400" cy="1042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536449" y="5922758"/>
            <a:ext cx="762000" cy="71510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{Ø}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72509" y="603993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55" name="Straight Arrow Connector 54"/>
          <p:cNvCxnSpPr>
            <a:stCxn id="49" idx="7"/>
            <a:endCxn id="48" idx="5"/>
          </p:cNvCxnSpPr>
          <p:nvPr/>
        </p:nvCxnSpPr>
        <p:spPr>
          <a:xfrm rot="5400000" flipH="1" flipV="1">
            <a:off x="4459286" y="5663941"/>
            <a:ext cx="717666" cy="1616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834309" y="5671211"/>
            <a:ext cx="330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57" name="Straight Arrow Connector 56"/>
          <p:cNvCxnSpPr>
            <a:stCxn id="61" idx="6"/>
            <a:endCxn id="61" idx="7"/>
          </p:cNvCxnSpPr>
          <p:nvPr/>
        </p:nvCxnSpPr>
        <p:spPr>
          <a:xfrm flipH="1" flipV="1">
            <a:off x="4969574" y="4598148"/>
            <a:ext cx="212026" cy="431052"/>
          </a:xfrm>
          <a:prstGeom prst="bentConnector4">
            <a:avLst>
              <a:gd name="adj1" fmla="val -246936"/>
              <a:gd name="adj2" fmla="val 10207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596309" y="482073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  <p:cxnSp>
        <p:nvCxnSpPr>
          <p:cNvPr id="59" name="Straight Arrow Connector 56"/>
          <p:cNvCxnSpPr>
            <a:stCxn id="53" idx="6"/>
            <a:endCxn id="53" idx="7"/>
          </p:cNvCxnSpPr>
          <p:nvPr/>
        </p:nvCxnSpPr>
        <p:spPr>
          <a:xfrm flipH="1" flipV="1">
            <a:off x="7186857" y="6027483"/>
            <a:ext cx="111592" cy="252829"/>
          </a:xfrm>
          <a:prstGeom prst="bentConnector4">
            <a:avLst>
              <a:gd name="adj1" fmla="val -429532"/>
              <a:gd name="adj2" fmla="val 10350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755649" y="611613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3733800" y="4419600"/>
            <a:ext cx="1447800" cy="1219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962400" y="5943600"/>
            <a:ext cx="990600" cy="914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5" grpId="0" animBg="1"/>
      <p:bldP spid="26" grpId="0"/>
      <p:bldP spid="27" grpId="0"/>
      <p:bldP spid="29" grpId="0" animBg="1"/>
      <p:bldP spid="30" grpId="0"/>
      <p:bldP spid="32" grpId="0"/>
      <p:bldP spid="34" grpId="0"/>
      <p:bldP spid="42" grpId="0"/>
      <p:bldP spid="45" grpId="0" animBg="1"/>
      <p:bldP spid="48" grpId="0" animBg="1"/>
      <p:bldP spid="49" grpId="0" animBg="1"/>
      <p:bldP spid="50" grpId="0"/>
      <p:bldP spid="51" grpId="0"/>
      <p:bldP spid="53" grpId="0" animBg="1"/>
      <p:bldP spid="54" grpId="0"/>
      <p:bldP spid="56" grpId="0"/>
      <p:bldP spid="58" grpId="0"/>
      <p:bldP spid="60" grpId="0"/>
      <p:bldP spid="61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err="1" smtClean="0"/>
              <a:t>Buatlah</a:t>
            </a:r>
            <a:r>
              <a:rPr lang="en-US" sz="2000" dirty="0" smtClean="0"/>
              <a:t> DFA yang </a:t>
            </a:r>
            <a:r>
              <a:rPr lang="en-US" sz="2000" dirty="0" err="1" smtClean="0"/>
              <a:t>ekuivalen</a:t>
            </a:r>
            <a:r>
              <a:rPr lang="en-US" sz="2000" dirty="0" smtClean="0"/>
              <a:t>!</a:t>
            </a:r>
          </a:p>
          <a:p>
            <a:pPr marL="566928" lvl="0" indent="-457200"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NFA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  <a:p>
            <a:pPr marL="566928" lvl="0" indent="-457200">
              <a:buNone/>
            </a:pPr>
            <a:endParaRPr lang="en-US" sz="2000" dirty="0" smtClean="0"/>
          </a:p>
          <a:p>
            <a:pPr marL="566928" lvl="0" indent="-457200">
              <a:buNone/>
            </a:pPr>
            <a:endParaRPr lang="en-US" sz="2000" dirty="0" smtClean="0"/>
          </a:p>
          <a:p>
            <a:pPr marL="566928" indent="-457200">
              <a:buNone/>
            </a:pPr>
            <a:endParaRPr lang="en-US" sz="2000" dirty="0" smtClean="0"/>
          </a:p>
          <a:p>
            <a:pPr marL="566928" indent="-457200">
              <a:buNone/>
            </a:pPr>
            <a:r>
              <a:rPr lang="en-US" sz="2000" dirty="0" smtClean="0"/>
              <a:t>  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 </a:t>
            </a:r>
            <a:r>
              <a:rPr lang="en-US" sz="2000" dirty="0" err="1" smtClean="0"/>
              <a:t>transisi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</a:p>
          <a:p>
            <a:pPr marL="566928" lvl="0" indent="-457200">
              <a:buNone/>
            </a:pPr>
            <a:endParaRPr lang="en-US" sz="2000" dirty="0" smtClean="0"/>
          </a:p>
          <a:p>
            <a:pPr marL="566928" lvl="0" indent="-457200">
              <a:buNone/>
            </a:pPr>
            <a:endParaRPr lang="en-US" sz="2000" dirty="0" smtClean="0"/>
          </a:p>
          <a:p>
            <a:pPr marL="566928" lvl="0" indent="-457200">
              <a:buNone/>
            </a:pPr>
            <a:endParaRPr lang="en-US" sz="2000" dirty="0" smtClean="0"/>
          </a:p>
          <a:p>
            <a:pPr marL="566928" lvl="0" indent="-457200">
              <a:buNone/>
            </a:pPr>
            <a:endParaRPr lang="en-US" sz="2000" dirty="0" smtClean="0"/>
          </a:p>
          <a:p>
            <a:pPr marL="566928" lvl="0" indent="-457200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NFA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>
                <a:sym typeface="Symbol"/>
              </a:rPr>
              <a:t>                                          </a:t>
            </a:r>
            <a:r>
              <a:rPr lang="en-US" sz="2000" dirty="0" smtClean="0"/>
              <a:t> = {0, 1}, </a:t>
            </a:r>
          </a:p>
          <a:p>
            <a:pPr>
              <a:buNone/>
            </a:pPr>
            <a:r>
              <a:rPr lang="en-US" sz="2000" dirty="0" smtClean="0"/>
              <a:t>                                          F = {q0},</a:t>
            </a:r>
          </a:p>
          <a:p>
            <a:pPr>
              <a:buNone/>
            </a:pPr>
            <a:r>
              <a:rPr lang="en-US" sz="2000" dirty="0" smtClean="0"/>
              <a:t>                                          S = q0.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 l="25000" t="31120" r="45313" b="57706"/>
          <a:stretch>
            <a:fillRect/>
          </a:stretch>
        </p:blipFill>
        <p:spPr bwMode="auto">
          <a:xfrm>
            <a:off x="2438399" y="2133600"/>
            <a:ext cx="335280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 l="25000" t="65768" r="63281" b="18059"/>
          <a:stretch>
            <a:fillRect/>
          </a:stretch>
        </p:blipFill>
        <p:spPr bwMode="auto">
          <a:xfrm>
            <a:off x="2362200" y="51054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09800" y="3581400"/>
          <a:ext cx="3914140" cy="822960"/>
        </p:xfrm>
        <a:graphic>
          <a:graphicData uri="http://schemas.openxmlformats.org/drawingml/2006/table">
            <a:tbl>
              <a:tblPr/>
              <a:tblGrid>
                <a:gridCol w="800100"/>
                <a:gridCol w="1714500"/>
                <a:gridCol w="1399540"/>
              </a:tblGrid>
              <a:tr h="0">
                <a:tc>
                  <a:txBody>
                    <a:bodyPr/>
                    <a:lstStyle/>
                    <a:p>
                      <a:pPr marL="1422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sym typeface="Symbol"/>
                        </a:rPr>
                        <a:t>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422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q0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{q0, 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{q1}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422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q1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340</TotalTime>
  <Words>408</Words>
  <Application>Microsoft Office PowerPoint</Application>
  <PresentationFormat>On-screen Show (4:3)</PresentationFormat>
  <Paragraphs>140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EKUIVALENSI NFA KE DFA</vt:lpstr>
      <vt:lpstr>Tahapan pengubahan NFA ke DFA</vt:lpstr>
      <vt:lpstr>Slide 3</vt:lpstr>
      <vt:lpstr>Slide 4</vt:lpstr>
      <vt:lpstr>Slide 5</vt:lpstr>
      <vt:lpstr>Slide 6</vt:lpstr>
      <vt:lpstr>Latihan </vt:lpstr>
    </vt:vector>
  </TitlesOfParts>
  <Company>PT Telkom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EKUIVALENSI NFA KE DFA</dc:title>
  <dc:creator>Sumardji</dc:creator>
  <cp:lastModifiedBy>Sumardji</cp:lastModifiedBy>
  <cp:revision>2</cp:revision>
  <dcterms:created xsi:type="dcterms:W3CDTF">2012-10-11T14:06:23Z</dcterms:created>
  <dcterms:modified xsi:type="dcterms:W3CDTF">2012-10-12T10:12:43Z</dcterms:modified>
</cp:coreProperties>
</file>