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F8C106-4E29-44F9-A117-F17906F7C8C1}" type="datetimeFigureOut">
              <a:rPr lang="id-ID" smtClean="0"/>
              <a:pPr/>
              <a:t>19/10/2012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399F45-A6FB-4438-9A5F-D4DD148BE6F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8124852" cy="1828800"/>
          </a:xfrm>
        </p:spPr>
        <p:txBody>
          <a:bodyPr/>
          <a:lstStyle/>
          <a:p>
            <a:r>
              <a:rPr lang="id-ID" dirty="0" smtClean="0"/>
              <a:t>NFA dengan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</a:t>
            </a:r>
            <a:r>
              <a:rPr lang="id-ID" dirty="0" smtClean="0"/>
              <a:t>move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0438"/>
            <a:ext cx="7772400" cy="1199704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5616" y="2132855"/>
          <a:ext cx="5832649" cy="2880320"/>
        </p:xfrm>
        <a:graphic>
          <a:graphicData uri="http://schemas.openxmlformats.org/drawingml/2006/table">
            <a:tbl>
              <a:tblPr/>
              <a:tblGrid>
                <a:gridCol w="1352884"/>
                <a:gridCol w="2249563"/>
                <a:gridCol w="2230202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sym typeface="Symbol"/>
                        </a:rPr>
                        <a:t>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’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a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b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q0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q2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q1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q2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q2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  <a:tabLst>
                <a:tab pos="2743200" algn="ctr"/>
                <a:tab pos="5486400" algn="r"/>
                <a:tab pos="457200" algn="l"/>
              </a:tabLst>
            </a:pPr>
            <a:r>
              <a:rPr lang="en-US" dirty="0" smtClean="0"/>
              <a:t>3</a:t>
            </a:r>
            <a:r>
              <a:rPr lang="id-ID" dirty="0" smtClean="0"/>
              <a:t>. </a:t>
            </a:r>
            <a:r>
              <a:rPr lang="id-ID" dirty="0" smtClean="0"/>
              <a:t>Buat Tabel </a:t>
            </a:r>
            <a:r>
              <a:rPr lang="en-US" sz="4400" dirty="0" smtClean="0">
                <a:latin typeface="Times New Roman"/>
                <a:ea typeface="Times New Roman"/>
                <a:sym typeface="Symbol"/>
              </a:rPr>
              <a:t></a:t>
            </a:r>
            <a:r>
              <a:rPr lang="en-US" sz="4400" dirty="0" smtClean="0">
                <a:latin typeface="Times New Roman"/>
                <a:ea typeface="Times New Roman"/>
              </a:rPr>
              <a:t>’</a:t>
            </a:r>
            <a:endParaRPr lang="id-ID" sz="44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id-ID" dirty="0" smtClean="0"/>
              <a:t>. </a:t>
            </a:r>
            <a:r>
              <a:rPr lang="id-ID" dirty="0" smtClean="0"/>
              <a:t>Gambarkan NFA yang baru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Himpunan</a:t>
            </a:r>
            <a:r>
              <a:rPr lang="en-US" dirty="0" smtClean="0"/>
              <a:t> state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{q3}.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state lain yang ε-</a:t>
            </a:r>
            <a:r>
              <a:rPr lang="en-US" dirty="0" err="1" smtClean="0"/>
              <a:t>closurenya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q3,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state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{q3}.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id-ID" smtClean="0"/>
              <a:t>. </a:t>
            </a:r>
            <a:r>
              <a:rPr lang="id-ID" dirty="0" smtClean="0"/>
              <a:t>Tentukan F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Pada NFA dengan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-move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(transisi ε), diperbolehkan merubah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state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tanpa membaca input.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Disebut dengan transisi ε karena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tidak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bergantung pada suatu input ketika melakukan transisi.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NFA dengan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id-ID" dirty="0" smtClean="0"/>
              <a:t>move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8438" t="31068" r="44961" b="36899"/>
          <a:stretch>
            <a:fillRect/>
          </a:stretch>
        </p:blipFill>
        <p:spPr bwMode="auto">
          <a:xfrm>
            <a:off x="971599" y="2060848"/>
            <a:ext cx="645911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9251"/>
            <a:ext cx="8229600" cy="2597137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Dari 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berpindah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Dari 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berpindah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Dari 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berpindah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8438" t="31068" r="44961" b="36899"/>
          <a:stretch>
            <a:fillRect/>
          </a:stretch>
        </p:blipFill>
        <p:spPr bwMode="auto">
          <a:xfrm>
            <a:off x="1785918" y="465277"/>
            <a:ext cx="4572032" cy="234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 adalah himpunan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state-state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yang dapat dicapai dari suatu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tanpa membaca input. 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state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ε,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ε-closure-nya adalah </a:t>
            </a:r>
            <a:r>
              <a:rPr lang="it-IT" i="1" dirty="0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itu sendiri.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820472" cy="9906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 untuk Suatu NFA dengan ε-Move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9251"/>
            <a:ext cx="8229600" cy="29543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},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},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},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},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8438" t="31068" r="44961" b="36899"/>
          <a:stretch>
            <a:fillRect/>
          </a:stretch>
        </p:blipFill>
        <p:spPr bwMode="auto">
          <a:xfrm>
            <a:off x="1928794" y="227112"/>
            <a:ext cx="4572032" cy="234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561" t="31068" r="49654" b="30492"/>
          <a:stretch>
            <a:fillRect/>
          </a:stretch>
        </p:blipFill>
        <p:spPr bwMode="auto">
          <a:xfrm>
            <a:off x="1115615" y="1124744"/>
            <a:ext cx="5170897" cy="344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Ekivalensi NFA dengan ε-Move ke NFA tanpa ε-Move</a:t>
            </a:r>
            <a:endParaRPr lang="id-ID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331772" y="4120581"/>
          <a:ext cx="4954872" cy="1951625"/>
        </p:xfrm>
        <a:graphic>
          <a:graphicData uri="http://schemas.openxmlformats.org/drawingml/2006/table">
            <a:tbl>
              <a:tblPr/>
              <a:tblGrid>
                <a:gridCol w="1149284"/>
                <a:gridCol w="1911018"/>
                <a:gridCol w="1894570"/>
              </a:tblGrid>
              <a:tr h="390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sym typeface="Symbol"/>
                        </a:rPr>
                        <a:t>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b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q1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q2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q3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q2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q3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θ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{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Tentukan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ε-closure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6561" t="31068" r="49654" b="30492"/>
          <a:stretch>
            <a:fillRect/>
          </a:stretch>
        </p:blipFill>
        <p:spPr bwMode="auto">
          <a:xfrm>
            <a:off x="4000497" y="1124744"/>
            <a:ext cx="4929222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28800"/>
            <a:ext cx="8153400" cy="4495800"/>
          </a:xfrm>
        </p:spPr>
        <p:txBody>
          <a:bodyPr/>
          <a:lstStyle/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 yang kita peroleh sebelumnya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=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 (δ(ε-closure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),a))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 (δ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},a))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ε-closure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{q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id-ID" dirty="0" smtClean="0"/>
              <a:t>. </a:t>
            </a:r>
            <a:r>
              <a:rPr lang="id-ID" dirty="0" err="1" smtClean="0"/>
              <a:t>C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</a:t>
            </a:r>
            <a:r>
              <a:rPr lang="en-US" dirty="0" smtClean="0"/>
              <a:t>’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294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NFA dengan ε-move</vt:lpstr>
      <vt:lpstr>NFA dengan ε move</vt:lpstr>
      <vt:lpstr>Contoh</vt:lpstr>
      <vt:lpstr>Slide 4</vt:lpstr>
      <vt:lpstr>ε-Closure untuk Suatu NFA dengan ε-Move</vt:lpstr>
      <vt:lpstr>Slide 6</vt:lpstr>
      <vt:lpstr>Ekivalensi NFA dengan ε-Move ke NFA tanpa ε-Move</vt:lpstr>
      <vt:lpstr>1. Tentukan ε-closure </vt:lpstr>
      <vt:lpstr>2. Cari ’</vt:lpstr>
      <vt:lpstr>3. Buat Tabel ’</vt:lpstr>
      <vt:lpstr>4. Gambarkan NFA yang baru</vt:lpstr>
      <vt:lpstr>5. Tentukan 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NFA dengan empty move</dc:title>
  <dc:creator>General User</dc:creator>
  <cp:lastModifiedBy>Sumardji</cp:lastModifiedBy>
  <cp:revision>8</cp:revision>
  <dcterms:created xsi:type="dcterms:W3CDTF">2012-10-17T09:21:38Z</dcterms:created>
  <dcterms:modified xsi:type="dcterms:W3CDTF">2012-10-19T06:06:13Z</dcterms:modified>
</cp:coreProperties>
</file>