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D177CC4-0A36-4C89-AAE2-BCAF35A7CDA5}" type="datetimeFigureOut">
              <a:rPr lang="id-ID" smtClean="0"/>
              <a:pPr/>
              <a:t>29/10/2012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AD8257-58B1-4F0F-9E76-81C8F82AFDC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177CC4-0A36-4C89-AAE2-BCAF35A7CDA5}" type="datetimeFigureOut">
              <a:rPr lang="id-ID" smtClean="0"/>
              <a:pPr/>
              <a:t>29/10/2012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AD8257-58B1-4F0F-9E76-81C8F82AFDC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177CC4-0A36-4C89-AAE2-BCAF35A7CDA5}" type="datetimeFigureOut">
              <a:rPr lang="id-ID" smtClean="0"/>
              <a:pPr/>
              <a:t>29/10/2012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AD8257-58B1-4F0F-9E76-81C8F82AFDC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177CC4-0A36-4C89-AAE2-BCAF35A7CDA5}" type="datetimeFigureOut">
              <a:rPr lang="id-ID" smtClean="0"/>
              <a:pPr/>
              <a:t>29/10/2012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AD8257-58B1-4F0F-9E76-81C8F82AFDC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177CC4-0A36-4C89-AAE2-BCAF35A7CDA5}" type="datetimeFigureOut">
              <a:rPr lang="id-ID" smtClean="0"/>
              <a:pPr/>
              <a:t>29/10/2012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AD8257-58B1-4F0F-9E76-81C8F82AFDC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177CC4-0A36-4C89-AAE2-BCAF35A7CDA5}" type="datetimeFigureOut">
              <a:rPr lang="id-ID" smtClean="0"/>
              <a:pPr/>
              <a:t>29/10/2012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AD8257-58B1-4F0F-9E76-81C8F82AFDC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177CC4-0A36-4C89-AAE2-BCAF35A7CDA5}" type="datetimeFigureOut">
              <a:rPr lang="id-ID" smtClean="0"/>
              <a:pPr/>
              <a:t>29/10/2012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AD8257-58B1-4F0F-9E76-81C8F82AFDC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177CC4-0A36-4C89-AAE2-BCAF35A7CDA5}" type="datetimeFigureOut">
              <a:rPr lang="id-ID" smtClean="0"/>
              <a:pPr/>
              <a:t>29/10/2012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AD8257-58B1-4F0F-9E76-81C8F82AFDC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177CC4-0A36-4C89-AAE2-BCAF35A7CDA5}" type="datetimeFigureOut">
              <a:rPr lang="id-ID" smtClean="0"/>
              <a:pPr/>
              <a:t>29/10/2012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AD8257-58B1-4F0F-9E76-81C8F82AFDC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D177CC4-0A36-4C89-AAE2-BCAF35A7CDA5}" type="datetimeFigureOut">
              <a:rPr lang="id-ID" smtClean="0"/>
              <a:pPr/>
              <a:t>29/10/2012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AD8257-58B1-4F0F-9E76-81C8F82AFDC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D177CC4-0A36-4C89-AAE2-BCAF35A7CDA5}" type="datetimeFigureOut">
              <a:rPr lang="id-ID" smtClean="0"/>
              <a:pPr/>
              <a:t>29/10/2012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AD8257-58B1-4F0F-9E76-81C8F82AFDC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D177CC4-0A36-4C89-AAE2-BCAF35A7CDA5}" type="datetimeFigureOut">
              <a:rPr lang="id-ID" smtClean="0"/>
              <a:pPr/>
              <a:t>29/10/2012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AD8257-58B1-4F0F-9E76-81C8F82AFDC3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5616" y="1643050"/>
            <a:ext cx="7723584" cy="18288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Ekspresi</a:t>
            </a:r>
            <a:r>
              <a:rPr lang="en-US" dirty="0" smtClean="0"/>
              <a:t> </a:t>
            </a:r>
            <a:r>
              <a:rPr lang="id-ID" dirty="0" smtClean="0"/>
              <a:t>Regular </a:t>
            </a:r>
            <a:r>
              <a:rPr lang="id-ID" dirty="0" smtClean="0"/>
              <a:t>dan </a:t>
            </a:r>
            <a:r>
              <a:rPr lang="en-US" dirty="0" smtClean="0"/>
              <a:t>H</a:t>
            </a:r>
            <a:r>
              <a:rPr lang="id-ID" dirty="0" smtClean="0"/>
              <a:t>ubungannya </a:t>
            </a:r>
            <a:r>
              <a:rPr lang="id-ID" dirty="0" smtClean="0"/>
              <a:t>dengan </a:t>
            </a:r>
            <a:r>
              <a:rPr lang="en-US" dirty="0" smtClean="0"/>
              <a:t>FSA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71876"/>
            <a:ext cx="7772400" cy="1199704"/>
          </a:xfrm>
        </p:spPr>
        <p:txBody>
          <a:bodyPr/>
          <a:lstStyle/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>
              <a:lnSpc>
                <a:spcPct val="150000"/>
              </a:lnSpc>
            </a:pPr>
            <a:r>
              <a:rPr lang="id-ID" dirty="0" smtClean="0"/>
              <a:t>Sebuah bahasa dinyatakan regular jika terdapat </a:t>
            </a:r>
            <a:r>
              <a:rPr lang="id-ID" i="1" dirty="0" smtClean="0"/>
              <a:t>finite state automata</a:t>
            </a:r>
            <a:r>
              <a:rPr lang="id-ID" dirty="0" smtClean="0"/>
              <a:t> yang dapat menerimanya.</a:t>
            </a:r>
          </a:p>
          <a:p>
            <a:pPr lvl="0" algn="just">
              <a:lnSpc>
                <a:spcPct val="150000"/>
              </a:lnSpc>
            </a:pPr>
            <a:r>
              <a:rPr lang="id-ID" dirty="0" smtClean="0"/>
              <a:t>Bahasa-bahasa yang diterima oleh FSA bisa dinyatakan secara sederhana dengan ekspresi regular (regular expression). </a:t>
            </a:r>
          </a:p>
          <a:p>
            <a:pPr algn="just">
              <a:lnSpc>
                <a:spcPct val="150000"/>
              </a:lnSpc>
            </a:pPr>
            <a:r>
              <a:rPr lang="id-ID" dirty="0" smtClean="0"/>
              <a:t>Ekspresi regular memberikan suatu pola (</a:t>
            </a:r>
            <a:r>
              <a:rPr lang="id-ID" i="1" dirty="0" smtClean="0"/>
              <a:t>pattern</a:t>
            </a:r>
            <a:r>
              <a:rPr lang="id-ID" dirty="0" smtClean="0"/>
              <a:t>) atau </a:t>
            </a:r>
            <a:r>
              <a:rPr lang="id-ID" i="1" dirty="0" smtClean="0"/>
              <a:t>template</a:t>
            </a:r>
            <a:r>
              <a:rPr lang="id-ID" dirty="0" smtClean="0"/>
              <a:t> untuk untai/</a:t>
            </a:r>
            <a:r>
              <a:rPr lang="id-ID" i="1" dirty="0" smtClean="0"/>
              <a:t>string </a:t>
            </a:r>
            <a:r>
              <a:rPr lang="id-ID" dirty="0" smtClean="0"/>
              <a:t>dari suatu bahasa.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Hubungan FSA dengan ER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7822" t="47085" r="42146" b="33695"/>
          <a:stretch>
            <a:fillRect/>
          </a:stretch>
        </p:blipFill>
        <p:spPr bwMode="auto">
          <a:xfrm>
            <a:off x="1691681" y="2636912"/>
            <a:ext cx="5094898" cy="191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</a:t>
            </a:r>
            <a:endParaRPr lang="id-ID" dirty="0"/>
          </a:p>
        </p:txBody>
      </p:sp>
      <p:sp>
        <p:nvSpPr>
          <p:cNvPr id="5" name="Rectangle 4"/>
          <p:cNvSpPr/>
          <p:nvPr/>
        </p:nvSpPr>
        <p:spPr>
          <a:xfrm>
            <a:off x="683568" y="1537383"/>
            <a:ext cx="7200800" cy="13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2800" dirty="0"/>
              <a:t>Finite State Automata untuk mengenal bilangan bulat /integer tidak bertanda</a:t>
            </a:r>
          </a:p>
        </p:txBody>
      </p:sp>
      <p:sp>
        <p:nvSpPr>
          <p:cNvPr id="7" name="Rectangle 6"/>
          <p:cNvSpPr/>
          <p:nvPr/>
        </p:nvSpPr>
        <p:spPr>
          <a:xfrm>
            <a:off x="899592" y="4797152"/>
            <a:ext cx="7200800" cy="13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id-ID" sz="2800" dirty="0" smtClean="0"/>
              <a:t>Misal : </a:t>
            </a:r>
            <a:r>
              <a:rPr lang="id-ID" sz="2800" dirty="0"/>
              <a:t>0..9 disimbolkan sebagai digit, </a:t>
            </a:r>
            <a:endParaRPr lang="id-ID" sz="2800" dirty="0" smtClean="0"/>
          </a:p>
          <a:p>
            <a:pPr lvl="0" algn="just">
              <a:lnSpc>
                <a:spcPct val="150000"/>
              </a:lnSpc>
            </a:pPr>
            <a:r>
              <a:rPr lang="id-ID" sz="2800" dirty="0"/>
              <a:t> </a:t>
            </a:r>
            <a:r>
              <a:rPr lang="id-ID" sz="2800" dirty="0" smtClean="0"/>
              <a:t>         maka </a:t>
            </a:r>
            <a:r>
              <a:rPr lang="id-ID" sz="2800" dirty="0"/>
              <a:t>ERnya adalah : (digit)(digit)*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00808"/>
            <a:ext cx="8531352" cy="4495800"/>
          </a:xfrm>
        </p:spPr>
        <p:txBody>
          <a:bodyPr>
            <a:normAutofit/>
          </a:bodyPr>
          <a:lstStyle/>
          <a:p>
            <a:pPr marL="796925" lvl="0" indent="-796925" algn="just">
              <a:lnSpc>
                <a:spcPct val="150000"/>
              </a:lnSpc>
              <a:buNone/>
            </a:pPr>
            <a:r>
              <a:rPr lang="de-DE" sz="2400" dirty="0" smtClean="0"/>
              <a:t>* </a:t>
            </a:r>
            <a:r>
              <a:rPr lang="en-US" sz="2400" dirty="0" smtClean="0"/>
              <a:t> </a:t>
            </a:r>
            <a:r>
              <a:rPr lang="de-DE" sz="2400" dirty="0" smtClean="0"/>
              <a:t>:berarti </a:t>
            </a:r>
            <a:r>
              <a:rPr lang="de-DE" sz="2400" dirty="0" smtClean="0"/>
              <a:t>bisa tidak muncul, bisa juga muncul </a:t>
            </a:r>
            <a:r>
              <a:rPr lang="de-DE" sz="2400" dirty="0" smtClean="0"/>
              <a:t>  berhingga </a:t>
            </a:r>
            <a:r>
              <a:rPr lang="de-DE" sz="2400" dirty="0" smtClean="0"/>
              <a:t>kali (0-n)</a:t>
            </a:r>
            <a:endParaRPr lang="id-ID" sz="2400" dirty="0" smtClean="0"/>
          </a:p>
          <a:p>
            <a:pPr marL="514350" lvl="0" indent="-514350" algn="just">
              <a:lnSpc>
                <a:spcPct val="150000"/>
              </a:lnSpc>
              <a:buNone/>
            </a:pPr>
            <a:r>
              <a:rPr lang="it-IT" sz="2400" baseline="30000" dirty="0" smtClean="0"/>
              <a:t>+</a:t>
            </a:r>
            <a:r>
              <a:rPr lang="it-IT" sz="2400" dirty="0" smtClean="0"/>
              <a:t> </a:t>
            </a:r>
            <a:r>
              <a:rPr lang="id-ID" sz="2400" dirty="0" smtClean="0"/>
              <a:t>   </a:t>
            </a:r>
            <a:r>
              <a:rPr lang="it-IT" sz="2400" dirty="0" smtClean="0"/>
              <a:t>: berarti minimal muncul satu kali (1-n)</a:t>
            </a:r>
            <a:endParaRPr lang="id-ID" sz="2400" dirty="0" smtClean="0"/>
          </a:p>
          <a:p>
            <a:pPr marL="515938" lvl="0" indent="-515938" algn="just">
              <a:lnSpc>
                <a:spcPct val="150000"/>
              </a:lnSpc>
              <a:buNone/>
            </a:pPr>
            <a:r>
              <a:rPr lang="it-IT" sz="2400" dirty="0" smtClean="0"/>
              <a:t>+ </a:t>
            </a:r>
            <a:r>
              <a:rPr lang="en-US" sz="2400" dirty="0" smtClean="0"/>
              <a:t>  </a:t>
            </a:r>
            <a:r>
              <a:rPr lang="it-IT" sz="2400" dirty="0" smtClean="0"/>
              <a:t>: </a:t>
            </a:r>
            <a:r>
              <a:rPr lang="it-IT" sz="2400" dirty="0" smtClean="0"/>
              <a:t>berarti </a:t>
            </a:r>
            <a:r>
              <a:rPr lang="it-IT" sz="2400" dirty="0" smtClean="0"/>
              <a:t>union/ atau bisa </a:t>
            </a:r>
            <a:r>
              <a:rPr lang="it-IT" sz="2400" dirty="0" smtClean="0"/>
              <a:t>diganti dengan notasi </a:t>
            </a:r>
            <a:r>
              <a:rPr lang="it-IT" sz="2400" dirty="0" smtClean="0"/>
              <a:t> </a:t>
            </a:r>
            <a:r>
              <a:rPr lang="it-IT" sz="2400" dirty="0" smtClean="0">
                <a:sym typeface="Symbol"/>
              </a:rPr>
              <a:t></a:t>
            </a:r>
            <a:endParaRPr lang="id-ID" sz="2400" dirty="0" smtClean="0"/>
          </a:p>
          <a:p>
            <a:pPr marL="693738" indent="-693738" algn="just">
              <a:lnSpc>
                <a:spcPct val="150000"/>
              </a:lnSpc>
              <a:buNone/>
            </a:pPr>
            <a:r>
              <a:rPr lang="it-IT" sz="2400" dirty="0" smtClean="0"/>
              <a:t>.  </a:t>
            </a:r>
            <a:r>
              <a:rPr lang="it-IT" sz="2400" dirty="0" smtClean="0"/>
              <a:t> : </a:t>
            </a:r>
            <a:r>
              <a:rPr lang="it-IT" sz="2400" dirty="0" smtClean="0"/>
              <a:t>berarti konkatenasi, biasanya tanpa ditulis titiknya, misal ab sama  dengan a.b</a:t>
            </a:r>
            <a:endParaRPr lang="id-ID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Notasi ER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id-ID" sz="2400" dirty="0" smtClean="0"/>
              <a:t>ER : ab*cc 	   acc, abcc, abbcc, abbbcc, dst</a:t>
            </a:r>
          </a:p>
          <a:p>
            <a:pPr>
              <a:lnSpc>
                <a:spcPct val="150000"/>
              </a:lnSpc>
            </a:pPr>
            <a:r>
              <a:rPr lang="id-ID" sz="2400" dirty="0" smtClean="0"/>
              <a:t>ER : 010*		   01, 010, 0100, 01000, dst</a:t>
            </a:r>
          </a:p>
          <a:p>
            <a:pPr>
              <a:lnSpc>
                <a:spcPct val="150000"/>
              </a:lnSpc>
            </a:pPr>
            <a:r>
              <a:rPr lang="it-IT" sz="2400" dirty="0" smtClean="0"/>
              <a:t>ER : a</a:t>
            </a:r>
            <a:r>
              <a:rPr lang="it-IT" sz="2400" baseline="30000" dirty="0" smtClean="0"/>
              <a:t>+</a:t>
            </a:r>
            <a:r>
              <a:rPr lang="it-IT" sz="2400" dirty="0" smtClean="0"/>
              <a:t>d</a:t>
            </a:r>
            <a:r>
              <a:rPr lang="id-ID" sz="2400" dirty="0" smtClean="0"/>
              <a:t>		   ad, aad, aaad, aaaad, dst</a:t>
            </a:r>
          </a:p>
          <a:p>
            <a:pPr>
              <a:lnSpc>
                <a:spcPct val="150000"/>
              </a:lnSpc>
            </a:pPr>
            <a:r>
              <a:rPr lang="it-IT" sz="2400" dirty="0" smtClean="0"/>
              <a:t>ER : a* </a:t>
            </a:r>
            <a:r>
              <a:rPr lang="it-IT" sz="2400" dirty="0" smtClean="0">
                <a:sym typeface="Symbol"/>
              </a:rPr>
              <a:t></a:t>
            </a:r>
            <a:r>
              <a:rPr lang="it-IT" sz="2400" dirty="0" smtClean="0"/>
              <a:t> </a:t>
            </a:r>
            <a:r>
              <a:rPr lang="it-IT" sz="2400" dirty="0" smtClean="0"/>
              <a:t>b*</a:t>
            </a:r>
            <a:r>
              <a:rPr lang="id-ID" sz="2400" dirty="0" smtClean="0"/>
              <a:t>	   a, b, aa, bb, dst</a:t>
            </a:r>
          </a:p>
          <a:p>
            <a:pPr>
              <a:lnSpc>
                <a:spcPct val="150000"/>
              </a:lnSpc>
            </a:pPr>
            <a:r>
              <a:rPr lang="it-IT" sz="2400" dirty="0" smtClean="0"/>
              <a:t>ER : 01*+0</a:t>
            </a:r>
            <a:r>
              <a:rPr lang="id-ID" sz="2400" dirty="0" smtClean="0"/>
              <a:t>	   0, 01, 011, dst</a:t>
            </a:r>
          </a:p>
          <a:p>
            <a:pPr>
              <a:lnSpc>
                <a:spcPct val="150000"/>
              </a:lnSpc>
            </a:pPr>
            <a:endParaRPr lang="id-ID" sz="2400" dirty="0" smtClean="0"/>
          </a:p>
          <a:p>
            <a:pPr>
              <a:lnSpc>
                <a:spcPct val="150000"/>
              </a:lnSpc>
            </a:pPr>
            <a:endParaRPr lang="id-ID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ER</a:t>
            </a:r>
            <a:endParaRPr lang="id-ID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786050" y="1833424"/>
            <a:ext cx="57606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2786050" y="2428868"/>
            <a:ext cx="57606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786050" y="3071810"/>
            <a:ext cx="57606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786050" y="3643314"/>
            <a:ext cx="57606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786050" y="4286256"/>
            <a:ext cx="57606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5007" t="61191" r="33700" b="14475"/>
          <a:stretch>
            <a:fillRect/>
          </a:stretch>
        </p:blipFill>
        <p:spPr bwMode="auto">
          <a:xfrm>
            <a:off x="467544" y="2357430"/>
            <a:ext cx="8316924" cy="2871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Hubungan ER dan FSA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id-ID" dirty="0" smtClean="0"/>
              <a:t>ER : 010*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id-ID" dirty="0" smtClean="0"/>
              <a:t>ER : 0 (1 U 0)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id-ID" dirty="0" smtClean="0"/>
              <a:t>ER : 0 (1 U 0)*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id-ID" dirty="0" smtClean="0"/>
              <a:t>ER : 01*0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id-ID" dirty="0" smtClean="0"/>
              <a:t>ER : 0*10*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id-ID" dirty="0" smtClean="0"/>
              <a:t>ER : a*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id-ID" dirty="0" smtClean="0"/>
              <a:t>ER : a(ba)*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Buatlah</a:t>
            </a:r>
            <a:r>
              <a:rPr lang="en-US" dirty="0" smtClean="0"/>
              <a:t> FSA </a:t>
            </a:r>
            <a:r>
              <a:rPr lang="en-US" dirty="0" err="1" smtClean="0"/>
              <a:t>dari</a:t>
            </a:r>
            <a:r>
              <a:rPr lang="en-US" dirty="0" smtClean="0"/>
              <a:t> ER: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smtClean="0">
                <a:solidFill>
                  <a:schemeClr val="accent1"/>
                </a:solidFill>
              </a:rPr>
              <a:t>1)</a:t>
            </a:r>
            <a:r>
              <a:rPr lang="en-US" dirty="0" smtClean="0"/>
              <a:t>  </a:t>
            </a:r>
            <a:r>
              <a:rPr lang="en-US" dirty="0" smtClean="0"/>
              <a:t>c * (a </a:t>
            </a:r>
            <a:r>
              <a:rPr lang="en-US" dirty="0" smtClean="0">
                <a:sym typeface="Symbol"/>
              </a:rPr>
              <a:t></a:t>
            </a:r>
            <a:r>
              <a:rPr lang="en-US" dirty="0" smtClean="0"/>
              <a:t> </a:t>
            </a:r>
            <a:r>
              <a:rPr lang="en-US" dirty="0" err="1" smtClean="0"/>
              <a:t>bc</a:t>
            </a:r>
            <a:r>
              <a:rPr lang="en-US" dirty="0" smtClean="0"/>
              <a:t>)*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smtClean="0">
                <a:solidFill>
                  <a:schemeClr val="accent1"/>
                </a:solidFill>
              </a:rPr>
              <a:t>2)</a:t>
            </a:r>
            <a:r>
              <a:rPr lang="en-US" dirty="0" smtClean="0"/>
              <a:t> </a:t>
            </a:r>
            <a:r>
              <a:rPr lang="en-US" dirty="0" smtClean="0"/>
              <a:t>10 + (0 + 11) </a:t>
            </a:r>
            <a:r>
              <a:rPr lang="en-US" dirty="0" smtClean="0"/>
              <a:t>0*1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119</TotalTime>
  <Words>212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Ekspresi Regular dan Hubungannya dengan FSA</vt:lpstr>
      <vt:lpstr>Hubungan FSA dengan ER</vt:lpstr>
      <vt:lpstr>Contoh</vt:lpstr>
      <vt:lpstr>Notasi ER</vt:lpstr>
      <vt:lpstr>Contoh ER</vt:lpstr>
      <vt:lpstr>Hubungan ER dan FSA</vt:lpstr>
      <vt:lpstr>Contoh</vt:lpstr>
      <vt:lpstr>Latihan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Regular dan hubungannya dengan fsa</dc:title>
  <dc:creator>General User</dc:creator>
  <cp:lastModifiedBy>Sumardji</cp:lastModifiedBy>
  <cp:revision>15</cp:revision>
  <dcterms:created xsi:type="dcterms:W3CDTF">2012-10-16T06:28:18Z</dcterms:created>
  <dcterms:modified xsi:type="dcterms:W3CDTF">2012-10-29T14:48:10Z</dcterms:modified>
</cp:coreProperties>
</file>