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4"/>
  </p:handout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62" r:id="rId15"/>
    <p:sldId id="272" r:id="rId16"/>
    <p:sldId id="290" r:id="rId17"/>
    <p:sldId id="291" r:id="rId18"/>
    <p:sldId id="275" r:id="rId19"/>
    <p:sldId id="292" r:id="rId20"/>
    <p:sldId id="293" r:id="rId21"/>
    <p:sldId id="294" r:id="rId22"/>
    <p:sldId id="261" r:id="rId2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CEDB9-8D98-4B0A-AFEA-EEF153F1434C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1FA93-4DBE-4DAE-8F6B-018B92C99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E3535A-D3B8-4FE7-B01C-CC13C2CF9263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8305800" cy="1470025"/>
          </a:xfrm>
        </p:spPr>
        <p:txBody>
          <a:bodyPr/>
          <a:lstStyle/>
          <a:p>
            <a:pPr algn="ctr"/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4953000" cy="533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j-lt"/>
              </a:rPr>
              <a:t>Array</a:t>
            </a:r>
            <a:endParaRPr lang="en-US" b="1" dirty="0" smtClean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304800" y="5791200"/>
            <a:ext cx="8534400" cy="99060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Ken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Kinanti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Purnamasari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S.Kom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000" dirty="0" smtClean="0"/>
              <a:t>UNIVERSITAS KOMPUTER INDONESIA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8763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Tipe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bentukan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endParaRPr lang="en-US" sz="2400" dirty="0" smtClean="0"/>
          </a:p>
          <a:p>
            <a:r>
              <a:rPr lang="en-US" sz="2400" dirty="0" smtClean="0"/>
              <a:t>	</a:t>
            </a:r>
          </a:p>
          <a:p>
            <a:r>
              <a:rPr lang="en-US" sz="2300" b="1" dirty="0" smtClean="0"/>
              <a:t>	</a:t>
            </a:r>
            <a:r>
              <a:rPr lang="en-US" sz="2300" b="1" u="sng" dirty="0" smtClean="0"/>
              <a:t>const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nama_konstanta</a:t>
            </a:r>
            <a:r>
              <a:rPr lang="en-US" sz="2300" b="1" dirty="0" smtClean="0"/>
              <a:t> = </a:t>
            </a:r>
            <a:r>
              <a:rPr lang="en-US" sz="2300" b="1" dirty="0" err="1" smtClean="0"/>
              <a:t>nilai_konstanta</a:t>
            </a:r>
            <a:endParaRPr lang="en-US" sz="2300" b="1" dirty="0" smtClean="0"/>
          </a:p>
          <a:p>
            <a:r>
              <a:rPr lang="en-US" sz="2300" b="1" dirty="0" smtClean="0"/>
              <a:t>	</a:t>
            </a:r>
            <a:r>
              <a:rPr lang="en-US" sz="2300" b="1" u="sng" dirty="0" smtClean="0"/>
              <a:t>type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nama_tipe</a:t>
            </a:r>
            <a:r>
              <a:rPr lang="en-US" sz="2300" b="1" dirty="0" smtClean="0"/>
              <a:t> : </a:t>
            </a:r>
            <a:r>
              <a:rPr lang="en-US" sz="2300" b="1" u="sng" dirty="0" smtClean="0"/>
              <a:t>array</a:t>
            </a:r>
            <a:r>
              <a:rPr lang="en-US" sz="2300" b="1" dirty="0" smtClean="0"/>
              <a:t> [1 .. </a:t>
            </a:r>
            <a:r>
              <a:rPr lang="en-US" sz="2300" b="1" dirty="0" err="1" smtClean="0"/>
              <a:t>nama_konstanta</a:t>
            </a:r>
            <a:r>
              <a:rPr lang="en-US" sz="2300" b="1" dirty="0" smtClean="0"/>
              <a:t> ] </a:t>
            </a:r>
            <a:r>
              <a:rPr lang="en-US" sz="2300" b="1" u="sng" dirty="0" smtClean="0"/>
              <a:t>of</a:t>
            </a:r>
            <a:r>
              <a:rPr lang="en-US" sz="2300" b="1" dirty="0" smtClean="0"/>
              <a:t> </a:t>
            </a:r>
            <a:r>
              <a:rPr lang="en-US" sz="2300" b="1" u="sng" dirty="0" err="1" smtClean="0"/>
              <a:t>tipe_data</a:t>
            </a:r>
            <a:endParaRPr lang="en-US" sz="2300" b="1" dirty="0" smtClean="0"/>
          </a:p>
          <a:p>
            <a:r>
              <a:rPr lang="en-US" sz="2300" b="1" dirty="0" smtClean="0"/>
              <a:t>	           </a:t>
            </a:r>
            <a:r>
              <a:rPr lang="en-US" sz="2300" b="1" dirty="0" err="1" smtClean="0"/>
              <a:t>nama_array</a:t>
            </a:r>
            <a:r>
              <a:rPr lang="en-US" sz="2300" b="1" dirty="0" smtClean="0"/>
              <a:t> : </a:t>
            </a:r>
            <a:r>
              <a:rPr lang="en-US" sz="2300" b="1" dirty="0" err="1" smtClean="0"/>
              <a:t>nama_tipe</a:t>
            </a:r>
            <a:endParaRPr lang="en-US" sz="2300" b="1" dirty="0" smtClean="0"/>
          </a:p>
          <a:p>
            <a:r>
              <a:rPr lang="en-US" sz="2400" b="1" dirty="0" smtClean="0"/>
              <a:t>	</a:t>
            </a:r>
          </a:p>
          <a:p>
            <a:r>
              <a:rPr lang="en-US" sz="2400" b="1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en-US" sz="2300" b="1" u="sng" dirty="0" smtClean="0">
                <a:solidFill>
                  <a:srgbClr val="002060"/>
                </a:solidFill>
              </a:rPr>
              <a:t>const</a:t>
            </a:r>
            <a:r>
              <a:rPr lang="en-US" sz="2300" b="1" dirty="0" smtClean="0">
                <a:solidFill>
                  <a:srgbClr val="002060"/>
                </a:solidFill>
              </a:rPr>
              <a:t> N = 3</a:t>
            </a:r>
            <a:endParaRPr lang="en-US" sz="2300" dirty="0" smtClean="0">
              <a:solidFill>
                <a:srgbClr val="002060"/>
              </a:solidFill>
            </a:endParaRPr>
          </a:p>
          <a:p>
            <a:r>
              <a:rPr lang="en-US" sz="2300" b="1" dirty="0" smtClean="0">
                <a:solidFill>
                  <a:srgbClr val="002060"/>
                </a:solidFill>
              </a:rPr>
              <a:t>	</a:t>
            </a:r>
            <a:r>
              <a:rPr lang="en-US" sz="2300" b="1" u="sng" dirty="0" smtClean="0">
                <a:solidFill>
                  <a:srgbClr val="002060"/>
                </a:solidFill>
              </a:rPr>
              <a:t>type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</a:rPr>
              <a:t>larik</a:t>
            </a:r>
            <a:r>
              <a:rPr lang="en-US" sz="2300" b="1" dirty="0" smtClean="0">
                <a:solidFill>
                  <a:srgbClr val="002060"/>
                </a:solidFill>
              </a:rPr>
              <a:t> : </a:t>
            </a:r>
            <a:r>
              <a:rPr lang="en-US" sz="2300" b="1" u="sng" dirty="0" smtClean="0">
                <a:solidFill>
                  <a:srgbClr val="002060"/>
                </a:solidFill>
              </a:rPr>
              <a:t>array</a:t>
            </a:r>
            <a:r>
              <a:rPr lang="en-US" sz="2300" b="1" dirty="0" smtClean="0">
                <a:solidFill>
                  <a:srgbClr val="002060"/>
                </a:solidFill>
              </a:rPr>
              <a:t> [1 .. N ] </a:t>
            </a:r>
            <a:r>
              <a:rPr lang="en-US" sz="2300" b="1" u="sng" dirty="0" smtClean="0">
                <a:solidFill>
                  <a:srgbClr val="002060"/>
                </a:solidFill>
              </a:rPr>
              <a:t>of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en-US" sz="2300" b="1" u="sng" dirty="0" smtClean="0">
                <a:solidFill>
                  <a:srgbClr val="002060"/>
                </a:solidFill>
              </a:rPr>
              <a:t>integer</a:t>
            </a:r>
            <a:endParaRPr lang="en-US" sz="2300" dirty="0" smtClean="0">
              <a:solidFill>
                <a:srgbClr val="002060"/>
              </a:solidFill>
            </a:endParaRPr>
          </a:p>
          <a:p>
            <a:r>
              <a:rPr lang="en-US" sz="2300" b="1" dirty="0" smtClean="0">
                <a:solidFill>
                  <a:srgbClr val="002060"/>
                </a:solidFill>
              </a:rPr>
              <a:t>	A : </a:t>
            </a:r>
            <a:r>
              <a:rPr lang="en-US" sz="2300" b="1" dirty="0" err="1" smtClean="0">
                <a:solidFill>
                  <a:srgbClr val="002060"/>
                </a:solidFill>
              </a:rPr>
              <a:t>larik</a:t>
            </a:r>
            <a:endParaRPr lang="en-US" sz="23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Inisialisasi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Pseudocode</a:t>
            </a:r>
            <a:endParaRPr lang="en-US" sz="2400" b="1" i="1" dirty="0" smtClean="0"/>
          </a:p>
          <a:p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400" dirty="0" err="1" smtClean="0"/>
              <a:t>Inisialisasi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endParaRPr lang="en-US" sz="2400" dirty="0" smtClean="0"/>
          </a:p>
          <a:p>
            <a:r>
              <a:rPr lang="en-US" sz="2400" dirty="0" smtClean="0"/>
              <a:t> 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0"/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5867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Inisialisasi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Pseudocode</a:t>
            </a:r>
            <a:endParaRPr lang="en-US" sz="2400" b="1" i="1" dirty="0" smtClean="0"/>
          </a:p>
          <a:p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400" dirty="0" err="1" smtClean="0"/>
              <a:t>Inisialisasi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(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perulangan</a:t>
            </a:r>
            <a:r>
              <a:rPr lang="en-US" sz="2400" dirty="0" smtClean="0"/>
              <a:t>)</a:t>
            </a:r>
          </a:p>
          <a:p>
            <a:pPr lvl="0"/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en-US" sz="2300" b="1" u="sng" dirty="0" smtClean="0"/>
              <a:t>for</a:t>
            </a:r>
            <a:r>
              <a:rPr lang="en-US" sz="2300" b="1" dirty="0" smtClean="0"/>
              <a:t>  </a:t>
            </a:r>
            <a:r>
              <a:rPr lang="en-US" sz="2300" b="1" dirty="0" err="1" smtClean="0"/>
              <a:t>i</a:t>
            </a:r>
            <a:r>
              <a:rPr lang="en-US" sz="2300" b="1" dirty="0" smtClean="0"/>
              <a:t> </a:t>
            </a:r>
            <a:r>
              <a:rPr lang="en-US" sz="2300" b="1" dirty="0" smtClean="0">
                <a:sym typeface="Wingdings"/>
              </a:rPr>
              <a:t></a:t>
            </a:r>
            <a:r>
              <a:rPr lang="en-US" sz="2300" b="1" dirty="0" smtClean="0"/>
              <a:t> 1 </a:t>
            </a:r>
            <a:r>
              <a:rPr lang="en-US" sz="2300" b="1" u="sng" dirty="0" smtClean="0"/>
              <a:t>to</a:t>
            </a:r>
            <a:r>
              <a:rPr lang="en-US" sz="2300" b="1" dirty="0" smtClean="0"/>
              <a:t> 3 </a:t>
            </a:r>
            <a:r>
              <a:rPr lang="en-US" sz="2300" b="1" u="sng" dirty="0" smtClean="0"/>
              <a:t>do</a:t>
            </a:r>
            <a:endParaRPr lang="en-US" sz="2300" dirty="0" smtClean="0"/>
          </a:p>
          <a:p>
            <a:r>
              <a:rPr lang="en-US" sz="2300" b="1" dirty="0" smtClean="0"/>
              <a:t>	      </a:t>
            </a:r>
            <a:r>
              <a:rPr lang="en-US" sz="2300" b="1" u="sng" dirty="0" smtClean="0"/>
              <a:t>begin</a:t>
            </a:r>
            <a:endParaRPr lang="en-US" sz="2300" dirty="0" smtClean="0"/>
          </a:p>
          <a:p>
            <a:r>
              <a:rPr lang="en-US" sz="2300" b="1" dirty="0" smtClean="0"/>
              <a:t>	          	</a:t>
            </a:r>
            <a:r>
              <a:rPr lang="en-US" sz="2300" b="1" u="sng" dirty="0" smtClean="0"/>
              <a:t>read</a:t>
            </a:r>
            <a:r>
              <a:rPr lang="en-US" sz="2300" b="1" dirty="0" smtClean="0"/>
              <a:t>( A [ </a:t>
            </a:r>
            <a:r>
              <a:rPr lang="en-US" sz="2300" b="1" dirty="0" err="1" smtClean="0"/>
              <a:t>i</a:t>
            </a:r>
            <a:r>
              <a:rPr lang="en-US" sz="2300" b="1" dirty="0" smtClean="0"/>
              <a:t> ] )</a:t>
            </a:r>
            <a:endParaRPr lang="en-US" sz="2300" dirty="0" smtClean="0"/>
          </a:p>
          <a:p>
            <a:r>
              <a:rPr lang="en-US" sz="2300" b="1" dirty="0" smtClean="0"/>
              <a:t>	      </a:t>
            </a:r>
            <a:r>
              <a:rPr lang="en-US" sz="2300" b="1" u="sng" dirty="0" smtClean="0"/>
              <a:t>end;</a:t>
            </a:r>
            <a:endParaRPr lang="en-US" sz="2300" dirty="0" smtClean="0"/>
          </a:p>
          <a:p>
            <a:r>
              <a:rPr lang="en-US" sz="2300" b="1" dirty="0" smtClean="0"/>
              <a:t> </a:t>
            </a:r>
            <a:endParaRPr lang="en-US" sz="2300" dirty="0" smtClean="0"/>
          </a:p>
          <a:p>
            <a:pPr lvl="0"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400" dirty="0" err="1" smtClean="0"/>
              <a:t>Inisialisasi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Deklarasi</a:t>
            </a:r>
            <a:endParaRPr lang="en-US" sz="2400" dirty="0" smtClean="0"/>
          </a:p>
          <a:p>
            <a:r>
              <a:rPr lang="en-US" sz="2400" dirty="0" smtClean="0"/>
              <a:t> </a:t>
            </a:r>
            <a:r>
              <a:rPr lang="en-US" sz="2400" b="1" dirty="0" smtClean="0"/>
              <a:t>	A 	: </a:t>
            </a:r>
            <a:r>
              <a:rPr lang="en-US" sz="2400" b="1" u="sng" dirty="0" smtClean="0"/>
              <a:t>array</a:t>
            </a:r>
            <a:r>
              <a:rPr lang="en-US" sz="2400" b="1" dirty="0" smtClean="0"/>
              <a:t> [(1 .. 3)]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  <a:r>
              <a:rPr lang="en-US" sz="2400" b="1" dirty="0" smtClean="0"/>
              <a:t> = (90,80,70)</a:t>
            </a:r>
            <a:endParaRPr lang="en-US" sz="2400" dirty="0" smtClean="0"/>
          </a:p>
          <a:p>
            <a:r>
              <a:rPr lang="en-US" sz="2400" b="1" dirty="0" smtClean="0"/>
              <a:t>	B	: </a:t>
            </a:r>
            <a:r>
              <a:rPr lang="en-US" sz="2400" b="1" u="sng" dirty="0" smtClean="0"/>
              <a:t>array</a:t>
            </a:r>
            <a:r>
              <a:rPr lang="en-US" sz="2400" b="1" dirty="0" smtClean="0"/>
              <a:t> [(1 .. 3)]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char</a:t>
            </a:r>
            <a:r>
              <a:rPr lang="en-US" sz="2400" b="1" dirty="0" smtClean="0"/>
              <a:t> = (‘</a:t>
            </a:r>
            <a:r>
              <a:rPr lang="en-US" sz="2400" b="1" dirty="0" err="1" smtClean="0"/>
              <a:t>A’,’b’,’c</a:t>
            </a:r>
            <a:r>
              <a:rPr lang="en-US" sz="2400" b="1" dirty="0" smtClean="0"/>
              <a:t>’)</a:t>
            </a:r>
            <a:endParaRPr lang="en-US" sz="2400" dirty="0" smtClean="0"/>
          </a:p>
          <a:p>
            <a:r>
              <a:rPr lang="en-US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Inisialisasi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7630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PASCAL</a:t>
            </a:r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400" dirty="0" err="1" smtClean="0"/>
              <a:t>Inisialisasi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endParaRPr lang="en-US" sz="2400" dirty="0" smtClean="0"/>
          </a:p>
          <a:p>
            <a:r>
              <a:rPr lang="en-US" sz="2400" dirty="0" smtClean="0"/>
              <a:t> </a:t>
            </a:r>
          </a:p>
          <a:p>
            <a:pPr algn="ctr"/>
            <a:r>
              <a:rPr lang="en-US" sz="2400" b="1" dirty="0" smtClean="0"/>
              <a:t>A [ 1 ] :=  3</a:t>
            </a:r>
            <a:endParaRPr lang="en-US" sz="2400" dirty="0" smtClean="0"/>
          </a:p>
          <a:p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400" dirty="0" err="1" smtClean="0"/>
              <a:t>Inisialisasi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(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perulangan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	for 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:= 1 to 3 do</a:t>
            </a:r>
            <a:endParaRPr lang="en-US" sz="2400" dirty="0" smtClean="0"/>
          </a:p>
          <a:p>
            <a:r>
              <a:rPr lang="en-US" sz="2400" b="1" dirty="0" smtClean="0"/>
              <a:t>    	   begin</a:t>
            </a:r>
            <a:endParaRPr lang="en-US" sz="2400" dirty="0" smtClean="0"/>
          </a:p>
          <a:p>
            <a:r>
              <a:rPr lang="en-US" sz="2400" b="1" dirty="0" smtClean="0"/>
              <a:t>		read( A [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] );</a:t>
            </a:r>
            <a:endParaRPr lang="en-US" sz="2400" dirty="0" smtClean="0"/>
          </a:p>
          <a:p>
            <a:r>
              <a:rPr lang="en-US" sz="2400" b="1" dirty="0" smtClean="0"/>
              <a:t>    	    end;</a:t>
            </a:r>
            <a:endParaRPr lang="en-US" sz="2400" dirty="0" smtClean="0"/>
          </a:p>
          <a:p>
            <a:r>
              <a:rPr lang="en-US" sz="2300" b="1" dirty="0" smtClean="0"/>
              <a:t> </a:t>
            </a:r>
            <a:endParaRPr lang="en-US" sz="2300" dirty="0" smtClean="0"/>
          </a:p>
          <a:p>
            <a:pPr lvl="0"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400" dirty="0" err="1" smtClean="0"/>
              <a:t>Inisialisasi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Deklarasi</a:t>
            </a:r>
            <a:endParaRPr lang="en-US" sz="2400" dirty="0" smtClean="0"/>
          </a:p>
          <a:p>
            <a:r>
              <a:rPr lang="en-US" sz="2400" dirty="0" smtClean="0"/>
              <a:t> </a:t>
            </a:r>
            <a:r>
              <a:rPr lang="en-US" sz="2400" b="1" dirty="0" smtClean="0"/>
              <a:t>	A 	: </a:t>
            </a:r>
            <a:r>
              <a:rPr lang="en-US" sz="2400" b="1" u="sng" dirty="0" smtClean="0"/>
              <a:t>array</a:t>
            </a:r>
            <a:r>
              <a:rPr lang="en-US" sz="2400" b="1" dirty="0" smtClean="0"/>
              <a:t> [(1 .. 3)]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integer</a:t>
            </a:r>
            <a:r>
              <a:rPr lang="en-US" sz="2400" b="1" dirty="0" smtClean="0"/>
              <a:t> = (90,80,70);</a:t>
            </a:r>
            <a:endParaRPr lang="en-US" sz="2400" dirty="0" smtClean="0"/>
          </a:p>
          <a:p>
            <a:r>
              <a:rPr lang="en-US" sz="2400" b="1" dirty="0" smtClean="0"/>
              <a:t>	B	: </a:t>
            </a:r>
            <a:r>
              <a:rPr lang="en-US" sz="2400" b="1" u="sng" dirty="0" smtClean="0"/>
              <a:t>array</a:t>
            </a:r>
            <a:r>
              <a:rPr lang="en-US" sz="2400" b="1" dirty="0" smtClean="0"/>
              <a:t> [(1 .. 3)]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char</a:t>
            </a:r>
            <a:r>
              <a:rPr lang="en-US" sz="2400" b="1" dirty="0" smtClean="0"/>
              <a:t> = (‘</a:t>
            </a:r>
            <a:r>
              <a:rPr lang="en-US" sz="2400" b="1" dirty="0" err="1" smtClean="0"/>
              <a:t>A’,’b’,’c</a:t>
            </a:r>
            <a:r>
              <a:rPr lang="en-US" sz="2400" b="1" dirty="0" smtClean="0"/>
              <a:t>’);</a:t>
            </a:r>
            <a:endParaRPr lang="en-US" sz="2400" dirty="0" smtClean="0"/>
          </a:p>
          <a:p>
            <a:r>
              <a:rPr lang="en-US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Contoh</a:t>
            </a:r>
            <a:r>
              <a:rPr lang="en-US" sz="36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Kasus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8458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cs typeface="Aharoni" pitchFamily="2" charset="-79"/>
              </a:rPr>
              <a:t>  </a:t>
            </a:r>
            <a:r>
              <a:rPr lang="en-US" sz="2800" dirty="0" err="1" smtClean="0">
                <a:cs typeface="Aharoni" pitchFamily="2" charset="-79"/>
              </a:rPr>
              <a:t>Menghitung</a:t>
            </a:r>
            <a:r>
              <a:rPr lang="en-US" sz="2800" dirty="0" smtClean="0">
                <a:cs typeface="Aharoni" pitchFamily="2" charset="-79"/>
              </a:rPr>
              <a:t> rata-rata</a:t>
            </a: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RECORD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895600"/>
            <a:ext cx="891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200" dirty="0" err="1" smtClean="0"/>
              <a:t>Sekumpulan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</a:p>
          <a:p>
            <a:pPr lvl="0" algn="ctr">
              <a:lnSpc>
                <a:spcPct val="150000"/>
              </a:lnSpc>
            </a:pPr>
            <a:r>
              <a:rPr lang="en-US" sz="3600" b="1" dirty="0" err="1" smtClean="0"/>
              <a:t>tipe</a:t>
            </a:r>
            <a:r>
              <a:rPr lang="en-US" sz="3600" b="1" dirty="0" smtClean="0"/>
              <a:t> data </a:t>
            </a:r>
            <a:r>
              <a:rPr lang="en-US" sz="3600" b="1" dirty="0" err="1" smtClean="0"/>
              <a:t>berbeda</a:t>
            </a:r>
            <a:endParaRPr lang="en-US" sz="3600" b="1" dirty="0" smtClean="0"/>
          </a:p>
          <a:p>
            <a:pPr lvl="0">
              <a:lnSpc>
                <a:spcPct val="15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RECORD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759089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i="1" dirty="0" smtClean="0"/>
          </a:p>
          <a:p>
            <a:r>
              <a:rPr lang="en-US" sz="2400" b="1" u="sng" dirty="0" smtClean="0"/>
              <a:t>type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nama_tipe</a:t>
            </a:r>
            <a:r>
              <a:rPr lang="en-US" sz="2400" b="1" dirty="0" smtClean="0"/>
              <a:t> : </a:t>
            </a:r>
            <a:r>
              <a:rPr lang="en-US" sz="2400" b="1" u="sng" dirty="0" smtClean="0"/>
              <a:t>record</a:t>
            </a:r>
            <a:endParaRPr lang="en-US" sz="2400" b="1" dirty="0" smtClean="0"/>
          </a:p>
          <a:p>
            <a:r>
              <a:rPr lang="en-US" sz="2400" b="1" dirty="0" smtClean="0"/>
              <a:t>		              &lt; nama_field_1 : </a:t>
            </a:r>
            <a:r>
              <a:rPr lang="en-US" sz="2400" b="1" dirty="0" err="1" smtClean="0"/>
              <a:t>tipe_data</a:t>
            </a:r>
            <a:r>
              <a:rPr lang="en-US" sz="2400" b="1" dirty="0" smtClean="0"/>
              <a:t>,</a:t>
            </a:r>
          </a:p>
          <a:p>
            <a:r>
              <a:rPr lang="en-US" sz="2400" b="1" dirty="0" smtClean="0"/>
              <a:t>			  nama_field_2  : </a:t>
            </a:r>
            <a:r>
              <a:rPr lang="en-US" sz="2400" b="1" dirty="0" err="1" smtClean="0"/>
              <a:t>tipe_data</a:t>
            </a:r>
            <a:r>
              <a:rPr lang="en-US" sz="2400" b="1" dirty="0" smtClean="0"/>
              <a:t>,</a:t>
            </a:r>
          </a:p>
          <a:p>
            <a:r>
              <a:rPr lang="en-US" sz="2400" b="1" dirty="0" smtClean="0"/>
              <a:t>					.</a:t>
            </a:r>
          </a:p>
          <a:p>
            <a:r>
              <a:rPr lang="en-US" sz="2400" b="1" dirty="0" smtClean="0"/>
              <a:t>					.</a:t>
            </a:r>
          </a:p>
          <a:p>
            <a:r>
              <a:rPr lang="en-US" sz="2400" b="1" dirty="0" smtClean="0"/>
              <a:t>			  </a:t>
            </a:r>
            <a:r>
              <a:rPr lang="en-US" sz="2400" b="1" dirty="0" err="1" smtClean="0"/>
              <a:t>nama_field_n</a:t>
            </a:r>
            <a:r>
              <a:rPr lang="en-US" sz="2400" b="1" dirty="0" smtClean="0"/>
              <a:t>  : </a:t>
            </a:r>
            <a:r>
              <a:rPr lang="en-US" sz="2400" b="1" dirty="0" err="1" smtClean="0"/>
              <a:t>tipe_data</a:t>
            </a:r>
            <a:r>
              <a:rPr lang="en-US" sz="2400" b="1" dirty="0" smtClean="0"/>
              <a:t>&gt;</a:t>
            </a:r>
          </a:p>
          <a:p>
            <a:r>
              <a:rPr lang="en-US" sz="2400" b="1" dirty="0" smtClean="0"/>
              <a:t> </a:t>
            </a:r>
          </a:p>
          <a:p>
            <a:r>
              <a:rPr lang="en-US" sz="2400" b="1" dirty="0" err="1" smtClean="0"/>
              <a:t>nama_variabel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nama_tipe</a:t>
            </a:r>
            <a:endParaRPr lang="en-US" sz="2400" b="1" dirty="0" smtClean="0"/>
          </a:p>
          <a:p>
            <a:r>
              <a:rPr lang="en-US" sz="2400" b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RECORD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8915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 </a:t>
            </a: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r>
              <a:rPr lang="en-US" sz="2800" b="1" u="sng" dirty="0" smtClean="0">
                <a:solidFill>
                  <a:srgbClr val="002060"/>
                </a:solidFill>
              </a:rPr>
              <a:t>type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mhs</a:t>
            </a:r>
            <a:r>
              <a:rPr lang="en-US" sz="2800" b="1" dirty="0" smtClean="0">
                <a:solidFill>
                  <a:srgbClr val="002060"/>
                </a:solidFill>
              </a:rPr>
              <a:t> : </a:t>
            </a:r>
            <a:r>
              <a:rPr lang="en-US" sz="2800" b="1" u="sng" dirty="0" smtClean="0">
                <a:solidFill>
                  <a:srgbClr val="002060"/>
                </a:solidFill>
              </a:rPr>
              <a:t>record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	      &lt; </a:t>
            </a:r>
            <a:r>
              <a:rPr lang="en-US" sz="2800" b="1" dirty="0" err="1" smtClean="0">
                <a:solidFill>
                  <a:srgbClr val="002060"/>
                </a:solidFill>
              </a:rPr>
              <a:t>nim</a:t>
            </a:r>
            <a:r>
              <a:rPr lang="en-US" sz="2800" b="1" dirty="0" smtClean="0">
                <a:solidFill>
                  <a:srgbClr val="002060"/>
                </a:solidFill>
              </a:rPr>
              <a:t> 	: integer,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 	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nama</a:t>
            </a:r>
            <a:r>
              <a:rPr lang="en-US" sz="2800" b="1" dirty="0" smtClean="0">
                <a:solidFill>
                  <a:srgbClr val="002060"/>
                </a:solidFill>
              </a:rPr>
              <a:t>	: string,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	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nilai</a:t>
            </a:r>
            <a:r>
              <a:rPr lang="en-US" sz="2800" b="1" dirty="0" smtClean="0">
                <a:solidFill>
                  <a:srgbClr val="002060"/>
                </a:solidFill>
              </a:rPr>
              <a:t>	: real&gt;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mhs_1 : </a:t>
            </a:r>
            <a:r>
              <a:rPr lang="en-US" sz="2800" b="1" dirty="0" err="1" smtClean="0">
                <a:solidFill>
                  <a:srgbClr val="002060"/>
                </a:solidFill>
              </a:rPr>
              <a:t>mhs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Array of RECORD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37620"/>
            <a:ext cx="8915400" cy="756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800" dirty="0" smtClean="0"/>
              <a:t>Kumpulan Data yang </a:t>
            </a:r>
            <a:r>
              <a:rPr lang="en-US" sz="2800" dirty="0" err="1" smtClean="0"/>
              <a:t>ber</a:t>
            </a:r>
            <a:r>
              <a:rPr lang="en-US" sz="2800" dirty="0" smtClean="0"/>
              <a:t>- </a:t>
            </a:r>
            <a:r>
              <a:rPr lang="en-US" sz="3200" b="1" dirty="0" err="1" smtClean="0"/>
              <a:t>tipe</a:t>
            </a:r>
            <a:r>
              <a:rPr lang="en-US" sz="3200" b="1" dirty="0" smtClean="0"/>
              <a:t>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Array of RECORD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098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800" dirty="0" smtClean="0"/>
              <a:t>Kumpulan Data yang </a:t>
            </a:r>
            <a:r>
              <a:rPr lang="en-US" sz="2800" dirty="0" err="1" smtClean="0"/>
              <a:t>ber</a:t>
            </a:r>
            <a:r>
              <a:rPr lang="en-US" sz="2800" dirty="0" smtClean="0"/>
              <a:t>- </a:t>
            </a:r>
            <a:r>
              <a:rPr lang="en-US" sz="3200" b="1" dirty="0" err="1" smtClean="0"/>
              <a:t>tipe</a:t>
            </a:r>
            <a:r>
              <a:rPr lang="en-US" sz="3200" b="1" dirty="0" smtClean="0"/>
              <a:t> RECORD</a:t>
            </a:r>
          </a:p>
          <a:p>
            <a:pPr lvl="0" algn="ctr">
              <a:lnSpc>
                <a:spcPct val="150000"/>
              </a:lnSpc>
            </a:pPr>
            <a:endParaRPr lang="en-US" sz="3200" b="1" dirty="0" smtClean="0"/>
          </a:p>
          <a:p>
            <a:pPr lvl="0" algn="ctr">
              <a:lnSpc>
                <a:spcPct val="150000"/>
              </a:lnSpc>
            </a:pPr>
            <a:endParaRPr lang="en-US" sz="3200" b="1" dirty="0" smtClean="0"/>
          </a:p>
          <a:p>
            <a:pPr lvl="0" algn="ctr">
              <a:lnSpc>
                <a:spcPct val="150000"/>
              </a:lnSpc>
            </a:pPr>
            <a:endParaRPr lang="en-US" sz="3200" b="1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76600"/>
            <a:ext cx="617621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Pengertian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4384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 smtClean="0">
                <a:cs typeface="Aharoni" pitchFamily="2" charset="-79"/>
              </a:rPr>
              <a:t>Variabel</a:t>
            </a:r>
            <a:r>
              <a:rPr lang="en-US" sz="3600" dirty="0" smtClean="0">
                <a:cs typeface="Aharoni" pitchFamily="2" charset="-79"/>
              </a:rPr>
              <a:t> yang </a:t>
            </a:r>
            <a:r>
              <a:rPr lang="en-US" sz="3600" dirty="0" err="1" smtClean="0">
                <a:cs typeface="Aharoni" pitchFamily="2" charset="-79"/>
              </a:rPr>
              <a:t>menyimpan</a:t>
            </a:r>
            <a:r>
              <a:rPr lang="en-US" sz="3600" dirty="0" smtClean="0">
                <a:cs typeface="Aharoni" pitchFamily="2" charset="-79"/>
              </a:rPr>
              <a:t> </a:t>
            </a:r>
            <a:r>
              <a:rPr lang="en-US" sz="3600" dirty="0" err="1" smtClean="0">
                <a:cs typeface="Aharoni" pitchFamily="2" charset="-79"/>
              </a:rPr>
              <a:t>sekumpulan</a:t>
            </a:r>
            <a:r>
              <a:rPr lang="en-US" sz="3600" dirty="0" smtClean="0">
                <a:cs typeface="Aharoni" pitchFamily="2" charset="-79"/>
              </a:rPr>
              <a:t> </a:t>
            </a:r>
            <a:r>
              <a:rPr lang="en-US" sz="3600" dirty="0" err="1" smtClean="0">
                <a:cs typeface="Aharoni" pitchFamily="2" charset="-79"/>
              </a:rPr>
              <a:t>elemen</a:t>
            </a:r>
            <a:r>
              <a:rPr lang="en-US" sz="3600" dirty="0" smtClean="0">
                <a:cs typeface="Aharoni" pitchFamily="2" charset="-79"/>
              </a:rPr>
              <a:t> </a:t>
            </a:r>
            <a:r>
              <a:rPr lang="en-US" sz="3600" dirty="0" err="1" smtClean="0">
                <a:cs typeface="Aharoni" pitchFamily="2" charset="-79"/>
              </a:rPr>
              <a:t>ber</a:t>
            </a:r>
            <a:r>
              <a:rPr lang="en-US" sz="3600" dirty="0" smtClean="0">
                <a:cs typeface="Aharoni" pitchFamily="2" charset="-79"/>
              </a:rPr>
              <a:t>- </a:t>
            </a:r>
            <a:r>
              <a:rPr lang="en-US" sz="4400" b="1" dirty="0" err="1" smtClean="0">
                <a:cs typeface="Aharoni" pitchFamily="2" charset="-79"/>
              </a:rPr>
              <a:t>tipe</a:t>
            </a:r>
            <a:r>
              <a:rPr lang="en-US" sz="4400" b="1" dirty="0" smtClean="0">
                <a:cs typeface="Aharoni" pitchFamily="2" charset="-79"/>
              </a:rPr>
              <a:t> </a:t>
            </a:r>
            <a:r>
              <a:rPr lang="en-US" sz="4400" b="1" dirty="0" err="1" smtClean="0">
                <a:cs typeface="Aharoni" pitchFamily="2" charset="-79"/>
              </a:rPr>
              <a:t>sama</a:t>
            </a:r>
            <a:endParaRPr lang="en-US" sz="4400" b="1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Array of RECORD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9050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type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nama_tipe</a:t>
            </a:r>
            <a:r>
              <a:rPr lang="en-US" sz="2800" b="1" dirty="0" smtClean="0"/>
              <a:t> : </a:t>
            </a:r>
            <a:r>
              <a:rPr lang="en-US" sz="2800" b="1" u="sng" dirty="0" smtClean="0"/>
              <a:t>record</a:t>
            </a:r>
            <a:endParaRPr lang="en-US" sz="2800" b="1" dirty="0" smtClean="0"/>
          </a:p>
          <a:p>
            <a:r>
              <a:rPr lang="en-US" sz="2800" b="1" dirty="0" smtClean="0"/>
              <a:t>		            &lt; nama_field_1 : </a:t>
            </a:r>
            <a:r>
              <a:rPr lang="en-US" sz="2800" b="1" dirty="0" err="1" smtClean="0"/>
              <a:t>tipe_data</a:t>
            </a:r>
            <a:r>
              <a:rPr lang="en-US" sz="2800" b="1" dirty="0" smtClean="0"/>
              <a:t>,</a:t>
            </a:r>
          </a:p>
          <a:p>
            <a:r>
              <a:rPr lang="en-US" sz="2800" b="1" dirty="0" smtClean="0"/>
              <a:t>			  nama_field_2  : </a:t>
            </a:r>
            <a:r>
              <a:rPr lang="en-US" sz="2800" b="1" dirty="0" err="1" smtClean="0"/>
              <a:t>tipe_data</a:t>
            </a:r>
            <a:r>
              <a:rPr lang="en-US" sz="2800" b="1" dirty="0" smtClean="0"/>
              <a:t>,</a:t>
            </a:r>
          </a:p>
          <a:p>
            <a:r>
              <a:rPr lang="en-US" sz="2800" b="1" dirty="0" smtClean="0"/>
              <a:t>					.</a:t>
            </a:r>
          </a:p>
          <a:p>
            <a:r>
              <a:rPr lang="en-US" sz="2800" b="1" dirty="0" smtClean="0"/>
              <a:t>					.</a:t>
            </a:r>
          </a:p>
          <a:p>
            <a:r>
              <a:rPr lang="en-US" sz="2800" b="1" dirty="0" smtClean="0"/>
              <a:t>			  </a:t>
            </a:r>
            <a:r>
              <a:rPr lang="en-US" sz="2800" b="1" dirty="0" err="1" smtClean="0"/>
              <a:t>nama_field_n</a:t>
            </a:r>
            <a:r>
              <a:rPr lang="en-US" sz="2800" b="1" dirty="0" smtClean="0"/>
              <a:t>  : </a:t>
            </a:r>
            <a:r>
              <a:rPr lang="en-US" sz="2800" b="1" dirty="0" err="1" smtClean="0"/>
              <a:t>tipe_data</a:t>
            </a:r>
            <a:r>
              <a:rPr lang="en-US" sz="2800" b="1" dirty="0" smtClean="0"/>
              <a:t>&gt;</a:t>
            </a:r>
          </a:p>
          <a:p>
            <a:r>
              <a:rPr lang="en-US" sz="2800" b="1" dirty="0" smtClean="0"/>
              <a:t> </a:t>
            </a:r>
          </a:p>
          <a:p>
            <a:r>
              <a:rPr lang="en-US" sz="2800" b="1" dirty="0" err="1" smtClean="0"/>
              <a:t>nama_array</a:t>
            </a:r>
            <a:r>
              <a:rPr lang="en-US" sz="2800" b="1" dirty="0" smtClean="0"/>
              <a:t> : </a:t>
            </a:r>
            <a:r>
              <a:rPr lang="en-US" sz="2800" b="1" u="sng" dirty="0" smtClean="0"/>
              <a:t>array</a:t>
            </a:r>
            <a:r>
              <a:rPr lang="en-US" sz="2800" b="1" dirty="0" smtClean="0"/>
              <a:t> [1 .. </a:t>
            </a:r>
            <a:r>
              <a:rPr lang="en-US" sz="2800" b="1" dirty="0" err="1" smtClean="0"/>
              <a:t>ukuran</a:t>
            </a:r>
            <a:r>
              <a:rPr lang="en-US" sz="2800" b="1" dirty="0" smtClean="0"/>
              <a:t>] </a:t>
            </a:r>
            <a:r>
              <a:rPr lang="en-US" sz="2800" b="1" u="sng" dirty="0" smtClean="0"/>
              <a:t>of</a:t>
            </a:r>
            <a:r>
              <a:rPr lang="en-US" sz="2800" b="1" dirty="0" smtClean="0"/>
              <a:t> </a:t>
            </a:r>
            <a:r>
              <a:rPr lang="en-US" sz="2800" b="1" u="sng" dirty="0" err="1" smtClean="0"/>
              <a:t>nama_tipe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Array of RECORD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9050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endParaRPr lang="en-US" sz="2800" dirty="0" smtClean="0"/>
          </a:p>
          <a:p>
            <a:r>
              <a:rPr lang="en-US" sz="2800" b="1" u="sng" dirty="0" smtClean="0">
                <a:solidFill>
                  <a:srgbClr val="002060"/>
                </a:solidFill>
              </a:rPr>
              <a:t>type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mhs</a:t>
            </a:r>
            <a:r>
              <a:rPr lang="en-US" sz="2800" b="1" dirty="0" smtClean="0">
                <a:solidFill>
                  <a:srgbClr val="002060"/>
                </a:solidFill>
              </a:rPr>
              <a:t> : </a:t>
            </a:r>
            <a:r>
              <a:rPr lang="en-US" sz="2800" b="1" u="sng" dirty="0" smtClean="0">
                <a:solidFill>
                  <a:srgbClr val="002060"/>
                </a:solidFill>
              </a:rPr>
              <a:t>record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	      &lt; </a:t>
            </a:r>
            <a:r>
              <a:rPr lang="en-US" sz="2800" b="1" dirty="0" err="1" smtClean="0">
                <a:solidFill>
                  <a:srgbClr val="002060"/>
                </a:solidFill>
              </a:rPr>
              <a:t>nim</a:t>
            </a:r>
            <a:r>
              <a:rPr lang="en-US" sz="2800" b="1" dirty="0" smtClean="0">
                <a:solidFill>
                  <a:srgbClr val="002060"/>
                </a:solidFill>
              </a:rPr>
              <a:t> 	: integer,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 	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nama</a:t>
            </a:r>
            <a:r>
              <a:rPr lang="en-US" sz="2800" b="1" dirty="0" smtClean="0">
                <a:solidFill>
                  <a:srgbClr val="002060"/>
                </a:solidFill>
              </a:rPr>
              <a:t>	: string,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	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nilai</a:t>
            </a:r>
            <a:r>
              <a:rPr lang="en-US" sz="2800" b="1" dirty="0" smtClean="0">
                <a:solidFill>
                  <a:srgbClr val="002060"/>
                </a:solidFill>
              </a:rPr>
              <a:t>	: real&gt;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mhs_if</a:t>
            </a:r>
            <a:r>
              <a:rPr lang="en-US" sz="2800" b="1" dirty="0" smtClean="0">
                <a:solidFill>
                  <a:srgbClr val="002060"/>
                </a:solidFill>
              </a:rPr>
              <a:t> : </a:t>
            </a:r>
            <a:r>
              <a:rPr lang="en-US" sz="2800" b="1" u="sng" dirty="0" smtClean="0">
                <a:solidFill>
                  <a:srgbClr val="002060"/>
                </a:solidFill>
              </a:rPr>
              <a:t>array</a:t>
            </a:r>
            <a:r>
              <a:rPr lang="en-US" sz="2800" b="1" dirty="0" smtClean="0">
                <a:solidFill>
                  <a:srgbClr val="002060"/>
                </a:solidFill>
              </a:rPr>
              <a:t> [1 .. 100] </a:t>
            </a:r>
            <a:r>
              <a:rPr lang="en-US" sz="2800" b="1" u="sng" dirty="0" smtClean="0">
                <a:solidFill>
                  <a:srgbClr val="002060"/>
                </a:solidFill>
              </a:rPr>
              <a:t>of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</a:rPr>
              <a:t>mhs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Desktop\56the-next-step-op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Pengertian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4384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cs typeface="Aharoni" pitchFamily="2" charset="-79"/>
              </a:rPr>
              <a:t>Elemen</a:t>
            </a:r>
            <a:r>
              <a:rPr lang="en-US" sz="2400" dirty="0" smtClean="0">
                <a:cs typeface="Aharoni" pitchFamily="2" charset="-79"/>
              </a:rPr>
              <a:t> Array </a:t>
            </a:r>
            <a:r>
              <a:rPr lang="en-US" sz="2400" dirty="0" err="1" smtClean="0">
                <a:cs typeface="Aharoni" pitchFamily="2" charset="-79"/>
              </a:rPr>
              <a:t>dibedakan</a:t>
            </a: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 smtClean="0">
                <a:cs typeface="Aharoni" pitchFamily="2" charset="-79"/>
              </a:rPr>
              <a:t>berdasarkan</a:t>
            </a: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3600" b="1" dirty="0" err="1" smtClean="0">
                <a:cs typeface="Aharoni" pitchFamily="2" charset="-79"/>
              </a:rPr>
              <a:t>Indeks</a:t>
            </a:r>
            <a:r>
              <a:rPr lang="en-US" sz="3600" b="1" dirty="0" smtClean="0">
                <a:cs typeface="Aharoni" pitchFamily="2" charset="-79"/>
              </a:rPr>
              <a:t> Array</a:t>
            </a:r>
            <a:endParaRPr lang="en-US" sz="2400" b="1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cs typeface="Aharoni" pitchFamily="2" charset="-79"/>
              </a:rPr>
              <a:t>Indeks</a:t>
            </a:r>
            <a:r>
              <a:rPr lang="en-US" sz="2400" dirty="0" smtClean="0">
                <a:cs typeface="Aharoni" pitchFamily="2" charset="-79"/>
              </a:rPr>
              <a:t> Array </a:t>
            </a:r>
            <a:r>
              <a:rPr lang="en-US" sz="2400" dirty="0" err="1" smtClean="0">
                <a:cs typeface="Aharoni" pitchFamily="2" charset="-79"/>
              </a:rPr>
              <a:t>harus</a:t>
            </a: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 smtClean="0">
                <a:cs typeface="Aharoni" pitchFamily="2" charset="-79"/>
              </a:rPr>
              <a:t>merupakan</a:t>
            </a:r>
            <a:r>
              <a:rPr lang="en-US" sz="2400" dirty="0" smtClean="0">
                <a:cs typeface="Aharoni" pitchFamily="2" charset="-79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cs typeface="Aharoni" pitchFamily="2" charset="-79"/>
              </a:rPr>
              <a:t>tipe</a:t>
            </a:r>
            <a:r>
              <a:rPr lang="en-US" sz="2400" dirty="0" smtClean="0">
                <a:cs typeface="Aharoni" pitchFamily="2" charset="-79"/>
              </a:rPr>
              <a:t> data yang </a:t>
            </a:r>
            <a:r>
              <a:rPr lang="en-US" sz="2400" dirty="0" err="1" smtClean="0">
                <a:cs typeface="Aharoni" pitchFamily="2" charset="-79"/>
              </a:rPr>
              <a:t>menyatakan</a:t>
            </a: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800" b="1" dirty="0" err="1" smtClean="0">
                <a:cs typeface="Aharoni" pitchFamily="2" charset="-79"/>
              </a:rPr>
              <a:t>keterurutan</a:t>
            </a:r>
            <a:r>
              <a:rPr lang="en-US" sz="2400" dirty="0" smtClean="0">
                <a:cs typeface="Aharoni" pitchFamily="2" charset="-79"/>
              </a:rPr>
              <a:t> (integer </a:t>
            </a:r>
            <a:r>
              <a:rPr lang="en-US" sz="2400" dirty="0" err="1" smtClean="0">
                <a:cs typeface="Aharoni" pitchFamily="2" charset="-79"/>
              </a:rPr>
              <a:t>atau</a:t>
            </a:r>
            <a:r>
              <a:rPr lang="en-US" sz="2400" dirty="0" smtClean="0">
                <a:cs typeface="Aharoni" pitchFamily="2" charset="-79"/>
              </a:rPr>
              <a:t> char)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Pengertian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cs typeface="Aharoni" pitchFamily="2" charset="-79"/>
              </a:rPr>
              <a:t>Ilustrasi</a:t>
            </a:r>
            <a:r>
              <a:rPr lang="en-US" sz="2400" dirty="0" smtClean="0">
                <a:cs typeface="Aharoni" pitchFamily="2" charset="-79"/>
              </a:rPr>
              <a:t> :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cs typeface="Aharoni" pitchFamily="2" charset="-79"/>
              </a:rPr>
              <a:t>Tanpa</a:t>
            </a:r>
            <a:r>
              <a:rPr lang="en-US" sz="2400" b="1" dirty="0" smtClean="0">
                <a:cs typeface="Aharoni" pitchFamily="2" charset="-79"/>
              </a:rPr>
              <a:t> Array</a:t>
            </a: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cs typeface="Aharoni" pitchFamily="2" charset="-79"/>
              </a:rPr>
              <a:t>Dengan</a:t>
            </a:r>
            <a:r>
              <a:rPr lang="en-US" sz="2400" b="1" dirty="0" smtClean="0">
                <a:cs typeface="Aharoni" pitchFamily="2" charset="-79"/>
              </a:rPr>
              <a:t> Array</a:t>
            </a:r>
          </a:p>
          <a:p>
            <a:pPr algn="ctr">
              <a:lnSpc>
                <a:spcPct val="150000"/>
              </a:lnSpc>
            </a:pPr>
            <a:endParaRPr lang="en-US" sz="2400" b="1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b="1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1879" y="3343275"/>
            <a:ext cx="4117521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787599"/>
            <a:ext cx="4114800" cy="138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Kenapa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 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763000" cy="4469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	</a:t>
            </a:r>
            <a:r>
              <a:rPr lang="en-US" sz="2400" b="1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data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Deklarasi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Satu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variabel</a:t>
            </a: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b="1" dirty="0" err="1" smtClean="0">
                <a:sym typeface="Wingdings" pitchFamily="2" charset="2"/>
              </a:rPr>
              <a:t>Banyak</a:t>
            </a:r>
            <a:r>
              <a:rPr lang="en-US" sz="2400" dirty="0" smtClean="0">
                <a:sym typeface="Wingdings" pitchFamily="2" charset="2"/>
              </a:rPr>
              <a:t> data	    </a:t>
            </a:r>
            <a:r>
              <a:rPr lang="en-US" sz="2400" dirty="0" err="1" smtClean="0">
                <a:sym typeface="Wingdings" pitchFamily="2" charset="2"/>
              </a:rPr>
              <a:t>Deklarasi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Banyak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variabel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Dengan</a:t>
            </a:r>
            <a:r>
              <a:rPr lang="en-US" sz="2400" dirty="0" smtClean="0"/>
              <a:t> Array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</a:t>
            </a:r>
            <a:r>
              <a:rPr lang="en-US" sz="2400" b="1" dirty="0" err="1" smtClean="0"/>
              <a:t>Banyak</a:t>
            </a:r>
            <a:r>
              <a:rPr lang="en-US" sz="2400" dirty="0" smtClean="0"/>
              <a:t> data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Deklarasi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Satu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variabel</a:t>
            </a:r>
            <a:endParaRPr lang="en-US" sz="2400" b="1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Array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mendeklarasikan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Tipe</a:t>
            </a:r>
            <a:r>
              <a:rPr lang="en-US" sz="2400" dirty="0" smtClean="0"/>
              <a:t> Data.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Format 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400" b="1" dirty="0" err="1" smtClean="0"/>
              <a:t>Tipe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endParaRPr lang="en-US" sz="2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bentukan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Tipe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b="1" dirty="0" smtClean="0">
                <a:latin typeface="Cambria" pitchFamily="18" charset="0"/>
              </a:rPr>
              <a:t>   </a:t>
            </a:r>
          </a:p>
          <a:p>
            <a:r>
              <a:rPr lang="en-US" sz="2400" b="1" dirty="0" smtClean="0">
                <a:latin typeface="Cambria" pitchFamily="18" charset="0"/>
              </a:rPr>
              <a:t>	</a:t>
            </a:r>
            <a:r>
              <a:rPr lang="en-US" sz="2400" b="1" dirty="0" err="1" smtClean="0">
                <a:latin typeface="Cambria" pitchFamily="18" charset="0"/>
              </a:rPr>
              <a:t>Nama_array</a:t>
            </a:r>
            <a:r>
              <a:rPr lang="en-US" sz="2400" b="1" dirty="0" smtClean="0">
                <a:latin typeface="Cambria" pitchFamily="18" charset="0"/>
              </a:rPr>
              <a:t> 	: </a:t>
            </a:r>
            <a:r>
              <a:rPr lang="en-US" sz="2400" b="1" u="sng" dirty="0" smtClean="0">
                <a:latin typeface="Cambria" pitchFamily="18" charset="0"/>
              </a:rPr>
              <a:t>array</a:t>
            </a:r>
            <a:r>
              <a:rPr lang="en-US" sz="2400" b="1" dirty="0" smtClean="0">
                <a:latin typeface="Cambria" pitchFamily="18" charset="0"/>
              </a:rPr>
              <a:t> [1 .. </a:t>
            </a:r>
            <a:r>
              <a:rPr lang="en-US" sz="2400" b="1" dirty="0" err="1" smtClean="0">
                <a:latin typeface="Cambria" pitchFamily="18" charset="0"/>
              </a:rPr>
              <a:t>ukuran</a:t>
            </a:r>
            <a:r>
              <a:rPr lang="en-US" sz="2400" b="1" dirty="0" smtClean="0">
                <a:latin typeface="Cambria" pitchFamily="18" charset="0"/>
              </a:rPr>
              <a:t>] </a:t>
            </a:r>
            <a:r>
              <a:rPr lang="en-US" sz="2400" b="1" u="sng" dirty="0" smtClean="0">
                <a:latin typeface="Cambria" pitchFamily="18" charset="0"/>
              </a:rPr>
              <a:t>of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u="sng" dirty="0" err="1" smtClean="0">
                <a:latin typeface="Cambria" pitchFamily="18" charset="0"/>
              </a:rPr>
              <a:t>tipe_data</a:t>
            </a:r>
            <a:endParaRPr lang="en-US" sz="2400" b="1" dirty="0" smtClean="0">
              <a:latin typeface="Cambria" pitchFamily="18" charset="0"/>
            </a:endParaRPr>
          </a:p>
          <a:p>
            <a:r>
              <a:rPr lang="en-US" sz="2400" b="1" dirty="0" smtClean="0">
                <a:latin typeface="Cambria" pitchFamily="18" charset="0"/>
              </a:rPr>
              <a:t> 	</a:t>
            </a:r>
            <a:r>
              <a:rPr lang="en-US" sz="2400" dirty="0" smtClean="0">
                <a:latin typeface="Cambria" pitchFamily="18" charset="0"/>
              </a:rPr>
              <a:t>   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r>
              <a:rPr lang="en-US" sz="2400" dirty="0" err="1" smtClean="0">
                <a:latin typeface="Cambria" pitchFamily="18" charset="0"/>
              </a:rPr>
              <a:t>contoh</a:t>
            </a:r>
            <a:r>
              <a:rPr lang="en-US" sz="2400" dirty="0" smtClean="0">
                <a:latin typeface="Cambria" pitchFamily="18" charset="0"/>
              </a:rPr>
              <a:t> :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b="1" dirty="0" smtClean="0">
                <a:latin typeface="Cambria" pitchFamily="18" charset="0"/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   A 	: </a:t>
            </a:r>
            <a:r>
              <a:rPr lang="en-US" sz="2400" b="1" u="sng" dirty="0" smtClean="0">
                <a:solidFill>
                  <a:srgbClr val="002060"/>
                </a:solidFill>
                <a:latin typeface="Cambria" pitchFamily="18" charset="0"/>
              </a:rPr>
              <a:t>array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 [1 .. 3 ] </a:t>
            </a:r>
            <a:r>
              <a:rPr lang="en-US" sz="2400" b="1" u="sng" dirty="0" smtClean="0">
                <a:solidFill>
                  <a:srgbClr val="002060"/>
                </a:solidFill>
                <a:latin typeface="Cambria" pitchFamily="18" charset="0"/>
              </a:rPr>
              <a:t>of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400" b="1" u="sng" dirty="0" smtClean="0">
                <a:solidFill>
                  <a:srgbClr val="002060"/>
                </a:solidFill>
                <a:latin typeface="Cambria" pitchFamily="18" charset="0"/>
              </a:rPr>
              <a:t>integer</a:t>
            </a:r>
            <a:endParaRPr lang="en-US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76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Tipe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endParaRPr lang="en-US" sz="2400" dirty="0" smtClean="0"/>
          </a:p>
          <a:p>
            <a:pPr lvl="2">
              <a:lnSpc>
                <a:spcPct val="150000"/>
              </a:lnSpc>
            </a:pPr>
            <a:r>
              <a:rPr lang="en-US" sz="2400" b="1" u="sng" dirty="0" smtClean="0"/>
              <a:t>const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nama_konstanta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nilai_konstanta</a:t>
            </a:r>
            <a:endParaRPr lang="en-US" sz="2400" b="1" dirty="0" smtClean="0"/>
          </a:p>
          <a:p>
            <a:r>
              <a:rPr lang="en-US" sz="2400" dirty="0" smtClean="0"/>
              <a:t>	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r>
              <a:rPr lang="en-US" sz="2400" b="1" dirty="0" smtClean="0"/>
              <a:t>	</a:t>
            </a:r>
          </a:p>
          <a:p>
            <a:r>
              <a:rPr lang="en-US" sz="2400" b="1" dirty="0" smtClean="0"/>
              <a:t>	</a:t>
            </a:r>
            <a:r>
              <a:rPr lang="en-US" sz="2400" b="1" u="sng" dirty="0" smtClean="0">
                <a:solidFill>
                  <a:srgbClr val="002060"/>
                </a:solidFill>
              </a:rPr>
              <a:t>const</a:t>
            </a:r>
            <a:r>
              <a:rPr lang="en-US" sz="2400" b="1" dirty="0" smtClean="0">
                <a:solidFill>
                  <a:srgbClr val="002060"/>
                </a:solidFill>
              </a:rPr>
              <a:t>  N = 3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	A 	: </a:t>
            </a:r>
            <a:r>
              <a:rPr lang="en-US" sz="2400" b="1" u="sng" dirty="0" smtClean="0">
                <a:solidFill>
                  <a:srgbClr val="002060"/>
                </a:solidFill>
              </a:rPr>
              <a:t>array</a:t>
            </a:r>
            <a:r>
              <a:rPr lang="en-US" sz="2400" b="1" dirty="0" smtClean="0">
                <a:solidFill>
                  <a:srgbClr val="002060"/>
                </a:solidFill>
              </a:rPr>
              <a:t> [1 .. N ] </a:t>
            </a:r>
            <a:r>
              <a:rPr lang="en-US" sz="2400" b="1" u="sng" dirty="0" smtClean="0">
                <a:solidFill>
                  <a:srgbClr val="002060"/>
                </a:solidFill>
              </a:rPr>
              <a:t>of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u="sng" dirty="0" smtClean="0">
                <a:solidFill>
                  <a:srgbClr val="002060"/>
                </a:solidFill>
              </a:rPr>
              <a:t>integer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Deklarasi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ARRAY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Tipe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bentukan</a:t>
            </a:r>
            <a:endParaRPr lang="en-US" sz="2400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endParaRPr lang="en-US" sz="2400" dirty="0" smtClean="0"/>
          </a:p>
          <a:p>
            <a:r>
              <a:rPr lang="en-US" sz="2400" dirty="0" smtClean="0"/>
              <a:t>	</a:t>
            </a:r>
          </a:p>
          <a:p>
            <a:r>
              <a:rPr lang="en-US" sz="2400" b="1" dirty="0" smtClean="0"/>
              <a:t>	</a:t>
            </a:r>
            <a:r>
              <a:rPr lang="en-US" sz="2400" b="1" u="sng" dirty="0" smtClean="0"/>
              <a:t>type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nama_tipe</a:t>
            </a:r>
            <a:r>
              <a:rPr lang="en-US" sz="2400" b="1" dirty="0" smtClean="0"/>
              <a:t> : </a:t>
            </a:r>
            <a:r>
              <a:rPr lang="en-US" sz="2400" b="1" u="sng" dirty="0" smtClean="0"/>
              <a:t>array</a:t>
            </a:r>
            <a:r>
              <a:rPr lang="en-US" sz="2400" b="1" dirty="0" smtClean="0"/>
              <a:t> [1 .. </a:t>
            </a:r>
            <a:r>
              <a:rPr lang="en-US" sz="2400" b="1" dirty="0" err="1" smtClean="0"/>
              <a:t>ukuran</a:t>
            </a:r>
            <a:r>
              <a:rPr lang="en-US" sz="2400" b="1" dirty="0" smtClean="0"/>
              <a:t>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</a:t>
            </a:r>
            <a:r>
              <a:rPr lang="en-US" sz="2400" b="1" u="sng" dirty="0" err="1" smtClean="0"/>
              <a:t>tipe_data</a:t>
            </a:r>
            <a:endParaRPr lang="en-US" sz="2400" b="1" dirty="0" smtClean="0"/>
          </a:p>
          <a:p>
            <a:r>
              <a:rPr lang="en-US" sz="2400" b="1" dirty="0" smtClean="0"/>
              <a:t>	</a:t>
            </a:r>
            <a:r>
              <a:rPr lang="en-US" sz="2400" b="1" dirty="0" err="1" smtClean="0"/>
              <a:t>nama_array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nama_tipe</a:t>
            </a:r>
            <a:endParaRPr lang="en-US" sz="2400" b="1" dirty="0" smtClean="0"/>
          </a:p>
          <a:p>
            <a:r>
              <a:rPr lang="en-US" sz="2400" b="1" dirty="0" smtClean="0"/>
              <a:t> 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endParaRPr lang="en-US" sz="2400" dirty="0" smtClean="0"/>
          </a:p>
          <a:p>
            <a:r>
              <a:rPr lang="en-US" sz="2400" b="1" dirty="0" smtClean="0"/>
              <a:t>	</a:t>
            </a:r>
            <a:r>
              <a:rPr lang="en-US" sz="2400" b="1" u="sng" dirty="0" smtClean="0">
                <a:solidFill>
                  <a:srgbClr val="002060"/>
                </a:solidFill>
              </a:rPr>
              <a:t>type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larik</a:t>
            </a:r>
            <a:r>
              <a:rPr lang="en-US" sz="2400" b="1" dirty="0" smtClean="0">
                <a:solidFill>
                  <a:srgbClr val="002060"/>
                </a:solidFill>
              </a:rPr>
              <a:t> : </a:t>
            </a:r>
            <a:r>
              <a:rPr lang="en-US" sz="2400" b="1" u="sng" dirty="0" smtClean="0">
                <a:solidFill>
                  <a:srgbClr val="002060"/>
                </a:solidFill>
              </a:rPr>
              <a:t>array</a:t>
            </a:r>
            <a:r>
              <a:rPr lang="en-US" sz="2400" b="1" dirty="0" smtClean="0">
                <a:solidFill>
                  <a:srgbClr val="002060"/>
                </a:solidFill>
              </a:rPr>
              <a:t> [1 .. 3 ] </a:t>
            </a:r>
            <a:r>
              <a:rPr lang="en-US" sz="2400" b="1" u="sng" dirty="0" smtClean="0">
                <a:solidFill>
                  <a:srgbClr val="002060"/>
                </a:solidFill>
              </a:rPr>
              <a:t>of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u="sng" dirty="0" smtClean="0">
                <a:solidFill>
                  <a:srgbClr val="002060"/>
                </a:solidFill>
              </a:rPr>
              <a:t>integer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	A : </a:t>
            </a:r>
            <a:r>
              <a:rPr lang="en-US" sz="2400" b="1" dirty="0" err="1" smtClean="0">
                <a:solidFill>
                  <a:srgbClr val="002060"/>
                </a:solidFill>
              </a:rPr>
              <a:t>larik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1701</TotalTime>
  <Words>208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Algoritma &amp; Pemrograman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 1</dc:title>
  <dc:creator>Ken</dc:creator>
  <cp:lastModifiedBy>Kenkin</cp:lastModifiedBy>
  <cp:revision>209</cp:revision>
  <dcterms:created xsi:type="dcterms:W3CDTF">2011-09-16T05:33:15Z</dcterms:created>
  <dcterms:modified xsi:type="dcterms:W3CDTF">2012-11-16T00:30:06Z</dcterms:modified>
</cp:coreProperties>
</file>