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46"/>
  </p:notesMasterIdLst>
  <p:handoutMasterIdLst>
    <p:handoutMasterId r:id="rId47"/>
  </p:handoutMasterIdLst>
  <p:sldIdLst>
    <p:sldId id="256" r:id="rId2"/>
    <p:sldId id="407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48" r:id="rId43"/>
    <p:sldId id="406" r:id="rId44"/>
    <p:sldId id="264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7" autoAdjust="0"/>
    <p:restoredTop sz="92773" autoAdjust="0"/>
  </p:normalViewPr>
  <p:slideViewPr>
    <p:cSldViewPr>
      <p:cViewPr varScale="1">
        <p:scale>
          <a:sx n="72" d="100"/>
          <a:sy n="72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2B3B-D207-4719-B985-B726E96575DF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E647-BD40-4C3F-98C9-FE1943A96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82E2-33EC-4D62-B2CF-0260D401D730}" type="datetimeFigureOut">
              <a:rPr lang="en-US" smtClean="0"/>
              <a:pPr/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B825-7D69-4B96-8EED-2C26F7159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4B825-7D69-4B96-8EED-2C26F7159A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8900" y="1033463"/>
            <a:ext cx="5024438" cy="13081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6088" y="4268788"/>
            <a:ext cx="4598987" cy="11017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06375" y="6334125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D0C0F4-31D5-402E-996F-6538A930DE87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97225" y="6346825"/>
            <a:ext cx="3049588" cy="4587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75513" y="6338888"/>
            <a:ext cx="1677987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D2824-7251-4DFE-A2D5-5564A1C107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9E472D-0CCD-49C5-A7B3-AFEBA19E529F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F915-740F-4B69-B0A6-D607CC109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7675" y="68263"/>
            <a:ext cx="2195513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68263"/>
            <a:ext cx="6438900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196AA-1E9D-4B12-A772-CDBD21C7C0BC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FD92-C915-41E1-B33D-DDCF2C179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6375" y="68263"/>
            <a:ext cx="8786813" cy="599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6375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8065C8-3574-4DC5-9FD9-9352F712274F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800" y="62658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38988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E07C18-7FA1-4552-86CE-238044B1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14D12-E709-4415-9A36-9B1D3B30B9A7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AFD2-940B-4F43-8E83-D5CCCCF9D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0C61D-83F2-4E9C-9293-06030138719E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5CA19-A8CD-4625-A0BF-B651A53B47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169988"/>
            <a:ext cx="4316413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169988"/>
            <a:ext cx="4318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0F028-F175-4781-B82E-B47D9986FB47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E158-6B66-4F6D-BE92-BDA6002F0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3008D-95B6-4C5C-919E-EBC9FBB0A038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7AE2-6BB2-49B7-865B-E55D101105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BDC11-1B46-4885-BE75-40B42A0D3301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8B15-BFE5-4E0E-92FE-3C0DD7CB1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3626C-D4F5-41C5-B307-566D8CD41644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CDB4-2179-49A3-BC68-D12A876EC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A336F7-560D-4496-9764-E2A42C1604B5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5D6E-18B5-44B6-BFE7-1FF767F06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CFA94-67A8-489F-B5B8-07AC40258E64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2330-F75E-45E2-BF0C-E502F213A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68263"/>
            <a:ext cx="87868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169988"/>
            <a:ext cx="87868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375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A56A89AA-6B65-4027-9D48-EC858BF4BA9B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5800" y="62658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8988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B08AB8-0B2B-48DF-B5FB-841C332F50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033463"/>
            <a:ext cx="5418138" cy="13081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itchFamily="34" charset="0"/>
              </a:rPr>
              <a:t>FILTER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57600" y="4419600"/>
            <a:ext cx="5638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KK</a:t>
            </a:r>
            <a:r>
              <a:rPr lang="en-US" sz="2600" b="1" kern="0" baseline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-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Komputasi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dan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Kecerdasan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Buatan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Teknik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endParaRPr lang="en-US" sz="2600" b="1" kern="0" dirty="0" smtClean="0">
              <a:solidFill>
                <a:srgbClr val="7030A0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Universitas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600" b="1" kern="0" dirty="0" err="1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Komputer</a:t>
            </a:r>
            <a:r>
              <a:rPr lang="en-US" sz="2600" b="1" kern="0" dirty="0" smtClean="0">
                <a:solidFill>
                  <a:srgbClr val="7030A0"/>
                </a:solidFill>
                <a:latin typeface="Arial Narrow" pitchFamily="34" charset="0"/>
                <a:ea typeface="+mj-ea"/>
                <a:cs typeface="+mj-cs"/>
              </a:rPr>
              <a:t> Indonesia-UNIKOM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05600" y="2743200"/>
            <a:ext cx="2209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John Adler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206374" y="6334124"/>
            <a:ext cx="2613025" cy="523875"/>
          </a:xfrm>
        </p:spPr>
        <p:txBody>
          <a:bodyPr/>
          <a:lstStyle/>
          <a:p>
            <a:fld id="{ED5FC2AD-2BFB-4725-8990-D2635BBAA112}" type="datetime2">
              <a:rPr lang="en-US" altLang="en-US" b="1" smtClean="0">
                <a:solidFill>
                  <a:srgbClr val="FF0000"/>
                </a:solidFill>
              </a:rPr>
              <a:pPr/>
              <a:t>Friday, November 16, 2012</a:t>
            </a:fld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BD2824-7251-4DFE-A2D5-5564A1C107F8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825500"/>
            <a:ext cx="2743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lgerian" pitchFamily="82" charset="0"/>
                <a:ea typeface="+mj-ea"/>
                <a:cs typeface="+mj-cs"/>
              </a:rPr>
              <a:t>Pertemuan-6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1626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895600" y="6019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(Freeman)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Convolution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Convolution kernel g, represented as matrix.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it’s associative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Result is:</a:t>
            </a:r>
          </a:p>
          <a:p>
            <a:pPr marL="742950" lvl="1" indent="-285750">
              <a:spcBef>
                <a:spcPct val="20000"/>
              </a:spcBef>
            </a:pPr>
            <a:endParaRPr lang="en-US"/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5276850"/>
            <a:ext cx="6800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914400"/>
            <a:ext cx="7962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981075"/>
            <a:ext cx="7305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033463"/>
            <a:ext cx="74104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185863"/>
            <a:ext cx="7448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176338"/>
            <a:ext cx="7391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52513"/>
            <a:ext cx="7467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838200"/>
            <a:ext cx="7086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52463"/>
            <a:ext cx="70008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Matlab Tutorial Continued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Files, functions and images.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028700"/>
            <a:ext cx="7905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876300"/>
            <a:ext cx="8105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971550"/>
            <a:ext cx="77819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900113"/>
            <a:ext cx="77819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52513"/>
            <a:ext cx="8001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833438"/>
            <a:ext cx="76485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890588"/>
            <a:ext cx="72485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to reduce noise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/>
              <a:t>Noise is what we’re not interested in.</a:t>
            </a:r>
          </a:p>
          <a:p>
            <a:pPr lvl="1"/>
            <a:r>
              <a:rPr lang="en-US"/>
              <a:t>We’ll discuss simple, low-level noise today: Light fluctuations; Sensor noise; Quantization effects; Finite precision</a:t>
            </a:r>
          </a:p>
          <a:p>
            <a:pPr lvl="1"/>
            <a:r>
              <a:rPr lang="en-US"/>
              <a:t>Not complex: shadows; extraneous objects.</a:t>
            </a:r>
          </a:p>
          <a:p>
            <a:r>
              <a:rPr lang="en-US"/>
              <a:t>A pixel’s neighborhood contains information about its intensity.</a:t>
            </a:r>
          </a:p>
          <a:p>
            <a:r>
              <a:rPr lang="en-US"/>
              <a:t>Averaging noise reduces its effect.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Additive noise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= S + N.  Noise doesn’t depend on signal.</a:t>
            </a:r>
          </a:p>
          <a:p>
            <a:r>
              <a:rPr lang="en-US"/>
              <a:t>We’ll consider: 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4191000" y="3371850"/>
          <a:ext cx="4572000" cy="2419350"/>
        </p:xfrm>
        <a:graphic>
          <a:graphicData uri="http://schemas.openxmlformats.org/presentationml/2006/ole">
            <p:oleObj spid="_x0000_s24578" name="Equation" r:id="rId3" imgW="177768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Average  Filter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096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Mask with positive entries, that sum 1.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Replaces each pixel with an average of its neighborhood.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all weights are equal, it is called a BOX filter.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62600" y="2514600"/>
            <a:ext cx="2209800" cy="2133600"/>
            <a:chOff x="816" y="1584"/>
            <a:chExt cx="1392" cy="134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48" y="1968"/>
              <a:ext cx="960" cy="912"/>
              <a:chOff x="1248" y="2784"/>
              <a:chExt cx="960" cy="912"/>
            </a:xfrm>
          </p:grpSpPr>
          <p:sp>
            <p:nvSpPr>
              <p:cNvPr id="103432" name="Rectangle 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3" name="Line 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4" name="Line 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5" name="Line 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6" name="Line 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37" name="Text Box 13"/>
            <p:cNvSpPr txBox="1">
              <a:spLocks noChangeArrowheads="1"/>
            </p:cNvSpPr>
            <p:nvPr/>
          </p:nvSpPr>
          <p:spPr bwMode="auto">
            <a:xfrm>
              <a:off x="1286" y="199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auto">
            <a:xfrm>
              <a:off x="1584" y="230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1584" y="2016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1248" y="2256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1" name="Text Box 17"/>
            <p:cNvSpPr txBox="1">
              <a:spLocks noChangeArrowheads="1"/>
            </p:cNvSpPr>
            <p:nvPr/>
          </p:nvSpPr>
          <p:spPr bwMode="auto">
            <a:xfrm>
              <a:off x="1632" y="264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1920" y="2592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3" name="Text Box 19"/>
            <p:cNvSpPr txBox="1">
              <a:spLocks noChangeArrowheads="1"/>
            </p:cNvSpPr>
            <p:nvPr/>
          </p:nvSpPr>
          <p:spPr bwMode="auto">
            <a:xfrm>
              <a:off x="1920" y="230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4" name="Text Box 20"/>
            <p:cNvSpPr txBox="1">
              <a:spLocks noChangeArrowheads="1"/>
            </p:cNvSpPr>
            <p:nvPr/>
          </p:nvSpPr>
          <p:spPr bwMode="auto">
            <a:xfrm>
              <a:off x="1920" y="2016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5" name="Text Box 21"/>
            <p:cNvSpPr txBox="1">
              <a:spLocks noChangeArrowheads="1"/>
            </p:cNvSpPr>
            <p:nvPr/>
          </p:nvSpPr>
          <p:spPr bwMode="auto">
            <a:xfrm>
              <a:off x="1296" y="2592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1536" y="15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</a:t>
              </a:r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816" y="2352"/>
              <a:ext cx="4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1/9</a:t>
              </a:r>
            </a:p>
          </p:txBody>
        </p:sp>
      </p:grp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2286000" y="5867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(Camps)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667000" y="23622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/>
              <a:t>Matlab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Does it reduce noise?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096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Intuitively, takes out small variations.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457200" y="2438400"/>
          <a:ext cx="8153400" cy="4046538"/>
        </p:xfrm>
        <a:graphic>
          <a:graphicData uri="http://schemas.openxmlformats.org/presentationml/2006/ole">
            <p:oleObj spid="_x0000_s25602" name="Equation" r:id="rId3" imgW="3530520" imgH="2057400" progId="Equation.3">
              <p:embed/>
            </p:oleObj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2860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(Camps)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828800" y="32908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914400" y="42052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0292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19400"/>
            <a:ext cx="7772400" cy="1143000"/>
          </a:xfrm>
        </p:spPr>
        <p:txBody>
          <a:bodyPr/>
          <a:lstStyle/>
          <a:p>
            <a:r>
              <a:rPr lang="en-US"/>
              <a:t>Matlab Demo of Averaging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Example: Smoothing by Averaging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Smoothing as Inference About the Signal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895600"/>
            <a:ext cx="2438400" cy="2438400"/>
            <a:chOff x="480" y="2112"/>
            <a:chExt cx="2448" cy="1536"/>
          </a:xfrm>
        </p:grpSpPr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480" y="288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 flipV="1">
              <a:off x="1296" y="211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1296" y="211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 flipV="1">
              <a:off x="2112" y="211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2112" y="364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2667000" y="3657600"/>
            <a:ext cx="533400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>
            <a:off x="3276600" y="3814763"/>
            <a:ext cx="1914525" cy="833437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31" y="130"/>
              </a:cxn>
              <a:cxn ang="0">
                <a:pos x="38" y="107"/>
              </a:cxn>
              <a:cxn ang="0">
                <a:pos x="77" y="46"/>
              </a:cxn>
              <a:cxn ang="0">
                <a:pos x="123" y="222"/>
              </a:cxn>
              <a:cxn ang="0">
                <a:pos x="169" y="53"/>
              </a:cxn>
              <a:cxn ang="0">
                <a:pos x="223" y="92"/>
              </a:cxn>
              <a:cxn ang="0">
                <a:pos x="230" y="115"/>
              </a:cxn>
              <a:cxn ang="0">
                <a:pos x="276" y="169"/>
              </a:cxn>
              <a:cxn ang="0">
                <a:pos x="307" y="261"/>
              </a:cxn>
              <a:cxn ang="0">
                <a:pos x="330" y="330"/>
              </a:cxn>
              <a:cxn ang="0">
                <a:pos x="346" y="376"/>
              </a:cxn>
              <a:cxn ang="0">
                <a:pos x="407" y="176"/>
              </a:cxn>
              <a:cxn ang="0">
                <a:pos x="438" y="245"/>
              </a:cxn>
              <a:cxn ang="0">
                <a:pos x="515" y="161"/>
              </a:cxn>
              <a:cxn ang="0">
                <a:pos x="591" y="192"/>
              </a:cxn>
              <a:cxn ang="0">
                <a:pos x="607" y="169"/>
              </a:cxn>
              <a:cxn ang="0">
                <a:pos x="622" y="153"/>
              </a:cxn>
              <a:cxn ang="0">
                <a:pos x="637" y="199"/>
              </a:cxn>
              <a:cxn ang="0">
                <a:pos x="684" y="215"/>
              </a:cxn>
              <a:cxn ang="0">
                <a:pos x="737" y="192"/>
              </a:cxn>
              <a:cxn ang="0">
                <a:pos x="745" y="169"/>
              </a:cxn>
              <a:cxn ang="0">
                <a:pos x="760" y="153"/>
              </a:cxn>
              <a:cxn ang="0">
                <a:pos x="799" y="84"/>
              </a:cxn>
              <a:cxn ang="0">
                <a:pos x="822" y="0"/>
              </a:cxn>
              <a:cxn ang="0">
                <a:pos x="852" y="184"/>
              </a:cxn>
              <a:cxn ang="0">
                <a:pos x="891" y="407"/>
              </a:cxn>
              <a:cxn ang="0">
                <a:pos x="914" y="345"/>
              </a:cxn>
              <a:cxn ang="0">
                <a:pos x="945" y="207"/>
              </a:cxn>
              <a:cxn ang="0">
                <a:pos x="991" y="192"/>
              </a:cxn>
              <a:cxn ang="0">
                <a:pos x="1006" y="222"/>
              </a:cxn>
              <a:cxn ang="0">
                <a:pos x="1037" y="253"/>
              </a:cxn>
              <a:cxn ang="0">
                <a:pos x="1121" y="192"/>
              </a:cxn>
              <a:cxn ang="0">
                <a:pos x="1183" y="153"/>
              </a:cxn>
              <a:cxn ang="0">
                <a:pos x="1206" y="184"/>
              </a:cxn>
            </a:cxnLst>
            <a:rect l="0" t="0" r="r" b="b"/>
            <a:pathLst>
              <a:path w="1206" h="525">
                <a:moveTo>
                  <a:pt x="0" y="176"/>
                </a:moveTo>
                <a:cubicBezTo>
                  <a:pt x="10" y="161"/>
                  <a:pt x="26" y="148"/>
                  <a:pt x="31" y="130"/>
                </a:cubicBezTo>
                <a:cubicBezTo>
                  <a:pt x="33" y="122"/>
                  <a:pt x="34" y="114"/>
                  <a:pt x="38" y="107"/>
                </a:cubicBezTo>
                <a:cubicBezTo>
                  <a:pt x="52" y="85"/>
                  <a:pt x="68" y="73"/>
                  <a:pt x="77" y="46"/>
                </a:cubicBezTo>
                <a:cubicBezTo>
                  <a:pt x="129" y="80"/>
                  <a:pt x="118" y="167"/>
                  <a:pt x="123" y="222"/>
                </a:cubicBezTo>
                <a:cubicBezTo>
                  <a:pt x="169" y="176"/>
                  <a:pt x="160" y="115"/>
                  <a:pt x="169" y="53"/>
                </a:cubicBezTo>
                <a:cubicBezTo>
                  <a:pt x="192" y="65"/>
                  <a:pt x="208" y="69"/>
                  <a:pt x="223" y="92"/>
                </a:cubicBezTo>
                <a:cubicBezTo>
                  <a:pt x="227" y="99"/>
                  <a:pt x="226" y="108"/>
                  <a:pt x="230" y="115"/>
                </a:cubicBezTo>
                <a:cubicBezTo>
                  <a:pt x="243" y="136"/>
                  <a:pt x="265" y="145"/>
                  <a:pt x="276" y="169"/>
                </a:cubicBezTo>
                <a:cubicBezTo>
                  <a:pt x="289" y="198"/>
                  <a:pt x="297" y="231"/>
                  <a:pt x="307" y="261"/>
                </a:cubicBezTo>
                <a:cubicBezTo>
                  <a:pt x="307" y="262"/>
                  <a:pt x="326" y="318"/>
                  <a:pt x="330" y="330"/>
                </a:cubicBezTo>
                <a:cubicBezTo>
                  <a:pt x="335" y="345"/>
                  <a:pt x="346" y="376"/>
                  <a:pt x="346" y="376"/>
                </a:cubicBezTo>
                <a:cubicBezTo>
                  <a:pt x="376" y="330"/>
                  <a:pt x="392" y="234"/>
                  <a:pt x="407" y="176"/>
                </a:cubicBezTo>
                <a:cubicBezTo>
                  <a:pt x="427" y="198"/>
                  <a:pt x="430" y="216"/>
                  <a:pt x="438" y="245"/>
                </a:cubicBezTo>
                <a:cubicBezTo>
                  <a:pt x="482" y="231"/>
                  <a:pt x="483" y="191"/>
                  <a:pt x="515" y="161"/>
                </a:cubicBezTo>
                <a:cubicBezTo>
                  <a:pt x="571" y="198"/>
                  <a:pt x="509" y="205"/>
                  <a:pt x="591" y="192"/>
                </a:cubicBezTo>
                <a:cubicBezTo>
                  <a:pt x="596" y="184"/>
                  <a:pt x="601" y="176"/>
                  <a:pt x="607" y="169"/>
                </a:cubicBezTo>
                <a:cubicBezTo>
                  <a:pt x="612" y="163"/>
                  <a:pt x="615" y="151"/>
                  <a:pt x="622" y="153"/>
                </a:cubicBezTo>
                <a:cubicBezTo>
                  <a:pt x="625" y="154"/>
                  <a:pt x="635" y="197"/>
                  <a:pt x="637" y="199"/>
                </a:cubicBezTo>
                <a:cubicBezTo>
                  <a:pt x="650" y="209"/>
                  <a:pt x="684" y="215"/>
                  <a:pt x="684" y="215"/>
                </a:cubicBezTo>
                <a:cubicBezTo>
                  <a:pt x="737" y="159"/>
                  <a:pt x="641" y="255"/>
                  <a:pt x="737" y="192"/>
                </a:cubicBezTo>
                <a:cubicBezTo>
                  <a:pt x="744" y="188"/>
                  <a:pt x="741" y="176"/>
                  <a:pt x="745" y="169"/>
                </a:cubicBezTo>
                <a:cubicBezTo>
                  <a:pt x="749" y="163"/>
                  <a:pt x="755" y="158"/>
                  <a:pt x="760" y="153"/>
                </a:cubicBezTo>
                <a:cubicBezTo>
                  <a:pt x="769" y="121"/>
                  <a:pt x="780" y="111"/>
                  <a:pt x="799" y="84"/>
                </a:cubicBezTo>
                <a:cubicBezTo>
                  <a:pt x="807" y="56"/>
                  <a:pt x="822" y="0"/>
                  <a:pt x="822" y="0"/>
                </a:cubicBezTo>
                <a:cubicBezTo>
                  <a:pt x="836" y="61"/>
                  <a:pt x="838" y="123"/>
                  <a:pt x="852" y="184"/>
                </a:cubicBezTo>
                <a:cubicBezTo>
                  <a:pt x="858" y="380"/>
                  <a:pt x="814" y="525"/>
                  <a:pt x="891" y="407"/>
                </a:cubicBezTo>
                <a:cubicBezTo>
                  <a:pt x="897" y="386"/>
                  <a:pt x="909" y="366"/>
                  <a:pt x="914" y="345"/>
                </a:cubicBezTo>
                <a:cubicBezTo>
                  <a:pt x="920" y="321"/>
                  <a:pt x="925" y="232"/>
                  <a:pt x="945" y="207"/>
                </a:cubicBezTo>
                <a:cubicBezTo>
                  <a:pt x="946" y="205"/>
                  <a:pt x="989" y="193"/>
                  <a:pt x="991" y="192"/>
                </a:cubicBezTo>
                <a:cubicBezTo>
                  <a:pt x="996" y="202"/>
                  <a:pt x="998" y="214"/>
                  <a:pt x="1006" y="222"/>
                </a:cubicBezTo>
                <a:cubicBezTo>
                  <a:pt x="1047" y="263"/>
                  <a:pt x="1016" y="192"/>
                  <a:pt x="1037" y="253"/>
                </a:cubicBezTo>
                <a:cubicBezTo>
                  <a:pt x="1076" y="196"/>
                  <a:pt x="1058" y="207"/>
                  <a:pt x="1121" y="192"/>
                </a:cubicBezTo>
                <a:cubicBezTo>
                  <a:pt x="1144" y="176"/>
                  <a:pt x="1157" y="162"/>
                  <a:pt x="1183" y="153"/>
                </a:cubicBezTo>
                <a:cubicBezTo>
                  <a:pt x="1202" y="173"/>
                  <a:pt x="1195" y="163"/>
                  <a:pt x="1206" y="1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6400800" y="3051175"/>
            <a:ext cx="2057400" cy="1776413"/>
          </a:xfrm>
          <a:custGeom>
            <a:avLst/>
            <a:gdLst/>
            <a:ahLst/>
            <a:cxnLst>
              <a:cxn ang="0">
                <a:pos x="0" y="651"/>
              </a:cxn>
              <a:cxn ang="0">
                <a:pos x="99" y="605"/>
              </a:cxn>
              <a:cxn ang="0">
                <a:pos x="169" y="643"/>
              </a:cxn>
              <a:cxn ang="0">
                <a:pos x="222" y="605"/>
              </a:cxn>
              <a:cxn ang="0">
                <a:pos x="291" y="658"/>
              </a:cxn>
              <a:cxn ang="0">
                <a:pos x="430" y="620"/>
              </a:cxn>
              <a:cxn ang="0">
                <a:pos x="530" y="589"/>
              </a:cxn>
              <a:cxn ang="0">
                <a:pos x="576" y="566"/>
              </a:cxn>
              <a:cxn ang="0">
                <a:pos x="622" y="735"/>
              </a:cxn>
              <a:cxn ang="0">
                <a:pos x="675" y="666"/>
              </a:cxn>
              <a:cxn ang="0">
                <a:pos x="683" y="551"/>
              </a:cxn>
              <a:cxn ang="0">
                <a:pos x="775" y="175"/>
              </a:cxn>
              <a:cxn ang="0">
                <a:pos x="798" y="182"/>
              </a:cxn>
              <a:cxn ang="0">
                <a:pos x="814" y="152"/>
              </a:cxn>
              <a:cxn ang="0">
                <a:pos x="852" y="36"/>
              </a:cxn>
              <a:cxn ang="0">
                <a:pos x="890" y="44"/>
              </a:cxn>
              <a:cxn ang="0">
                <a:pos x="937" y="90"/>
              </a:cxn>
              <a:cxn ang="0">
                <a:pos x="983" y="106"/>
              </a:cxn>
              <a:cxn ang="0">
                <a:pos x="1090" y="29"/>
              </a:cxn>
              <a:cxn ang="0">
                <a:pos x="1098" y="6"/>
              </a:cxn>
              <a:cxn ang="0">
                <a:pos x="1106" y="44"/>
              </a:cxn>
              <a:cxn ang="0">
                <a:pos x="1152" y="67"/>
              </a:cxn>
              <a:cxn ang="0">
                <a:pos x="1205" y="98"/>
              </a:cxn>
              <a:cxn ang="0">
                <a:pos x="1259" y="136"/>
              </a:cxn>
              <a:cxn ang="0">
                <a:pos x="1321" y="129"/>
              </a:cxn>
              <a:cxn ang="0">
                <a:pos x="1382" y="52"/>
              </a:cxn>
              <a:cxn ang="0">
                <a:pos x="1436" y="213"/>
              </a:cxn>
              <a:cxn ang="0">
                <a:pos x="1459" y="605"/>
              </a:cxn>
              <a:cxn ang="0">
                <a:pos x="1482" y="797"/>
              </a:cxn>
              <a:cxn ang="0">
                <a:pos x="1459" y="1066"/>
              </a:cxn>
              <a:cxn ang="0">
                <a:pos x="1466" y="1104"/>
              </a:cxn>
              <a:cxn ang="0">
                <a:pos x="1497" y="1081"/>
              </a:cxn>
              <a:cxn ang="0">
                <a:pos x="1551" y="1035"/>
              </a:cxn>
              <a:cxn ang="0">
                <a:pos x="1628" y="1019"/>
              </a:cxn>
              <a:cxn ang="0">
                <a:pos x="1682" y="1112"/>
              </a:cxn>
              <a:cxn ang="0">
                <a:pos x="1705" y="1119"/>
              </a:cxn>
              <a:cxn ang="0">
                <a:pos x="1850" y="1019"/>
              </a:cxn>
              <a:cxn ang="0">
                <a:pos x="1996" y="1073"/>
              </a:cxn>
            </a:cxnLst>
            <a:rect l="0" t="0" r="r" b="b"/>
            <a:pathLst>
              <a:path w="1996" h="1119">
                <a:moveTo>
                  <a:pt x="0" y="651"/>
                </a:moveTo>
                <a:cubicBezTo>
                  <a:pt x="37" y="638"/>
                  <a:pt x="66" y="627"/>
                  <a:pt x="99" y="605"/>
                </a:cubicBezTo>
                <a:cubicBezTo>
                  <a:pt x="142" y="613"/>
                  <a:pt x="141" y="616"/>
                  <a:pt x="169" y="643"/>
                </a:cubicBezTo>
                <a:cubicBezTo>
                  <a:pt x="211" y="628"/>
                  <a:pt x="180" y="618"/>
                  <a:pt x="222" y="605"/>
                </a:cubicBezTo>
                <a:cubicBezTo>
                  <a:pt x="250" y="623"/>
                  <a:pt x="260" y="643"/>
                  <a:pt x="291" y="658"/>
                </a:cubicBezTo>
                <a:cubicBezTo>
                  <a:pt x="342" y="649"/>
                  <a:pt x="379" y="628"/>
                  <a:pt x="430" y="620"/>
                </a:cubicBezTo>
                <a:cubicBezTo>
                  <a:pt x="447" y="564"/>
                  <a:pt x="425" y="610"/>
                  <a:pt x="530" y="589"/>
                </a:cubicBezTo>
                <a:cubicBezTo>
                  <a:pt x="547" y="586"/>
                  <a:pt x="560" y="572"/>
                  <a:pt x="576" y="566"/>
                </a:cubicBezTo>
                <a:cubicBezTo>
                  <a:pt x="585" y="623"/>
                  <a:pt x="571" y="701"/>
                  <a:pt x="622" y="735"/>
                </a:cubicBezTo>
                <a:cubicBezTo>
                  <a:pt x="661" y="723"/>
                  <a:pt x="664" y="702"/>
                  <a:pt x="675" y="666"/>
                </a:cubicBezTo>
                <a:cubicBezTo>
                  <a:pt x="678" y="628"/>
                  <a:pt x="681" y="589"/>
                  <a:pt x="683" y="551"/>
                </a:cubicBezTo>
                <a:cubicBezTo>
                  <a:pt x="687" y="437"/>
                  <a:pt x="626" y="220"/>
                  <a:pt x="775" y="175"/>
                </a:cubicBezTo>
                <a:cubicBezTo>
                  <a:pt x="783" y="177"/>
                  <a:pt x="791" y="186"/>
                  <a:pt x="798" y="182"/>
                </a:cubicBezTo>
                <a:cubicBezTo>
                  <a:pt x="808" y="176"/>
                  <a:pt x="809" y="162"/>
                  <a:pt x="814" y="152"/>
                </a:cubicBezTo>
                <a:cubicBezTo>
                  <a:pt x="833" y="114"/>
                  <a:pt x="841" y="77"/>
                  <a:pt x="852" y="36"/>
                </a:cubicBezTo>
                <a:cubicBezTo>
                  <a:pt x="865" y="39"/>
                  <a:pt x="878" y="39"/>
                  <a:pt x="890" y="44"/>
                </a:cubicBezTo>
                <a:cubicBezTo>
                  <a:pt x="910" y="52"/>
                  <a:pt x="918" y="81"/>
                  <a:pt x="937" y="90"/>
                </a:cubicBezTo>
                <a:cubicBezTo>
                  <a:pt x="952" y="97"/>
                  <a:pt x="983" y="106"/>
                  <a:pt x="983" y="106"/>
                </a:cubicBezTo>
                <a:cubicBezTo>
                  <a:pt x="1051" y="76"/>
                  <a:pt x="1052" y="79"/>
                  <a:pt x="1090" y="29"/>
                </a:cubicBezTo>
                <a:cubicBezTo>
                  <a:pt x="1093" y="21"/>
                  <a:pt x="1092" y="0"/>
                  <a:pt x="1098" y="6"/>
                </a:cubicBezTo>
                <a:cubicBezTo>
                  <a:pt x="1107" y="15"/>
                  <a:pt x="1099" y="33"/>
                  <a:pt x="1106" y="44"/>
                </a:cubicBezTo>
                <a:cubicBezTo>
                  <a:pt x="1113" y="55"/>
                  <a:pt x="1141" y="63"/>
                  <a:pt x="1152" y="67"/>
                </a:cubicBezTo>
                <a:cubicBezTo>
                  <a:pt x="1192" y="53"/>
                  <a:pt x="1179" y="71"/>
                  <a:pt x="1205" y="98"/>
                </a:cubicBezTo>
                <a:cubicBezTo>
                  <a:pt x="1217" y="133"/>
                  <a:pt x="1225" y="126"/>
                  <a:pt x="1259" y="136"/>
                </a:cubicBezTo>
                <a:cubicBezTo>
                  <a:pt x="1288" y="156"/>
                  <a:pt x="1296" y="153"/>
                  <a:pt x="1321" y="129"/>
                </a:cubicBezTo>
                <a:cubicBezTo>
                  <a:pt x="1331" y="97"/>
                  <a:pt x="1354" y="70"/>
                  <a:pt x="1382" y="52"/>
                </a:cubicBezTo>
                <a:cubicBezTo>
                  <a:pt x="1412" y="99"/>
                  <a:pt x="1427" y="159"/>
                  <a:pt x="1436" y="213"/>
                </a:cubicBezTo>
                <a:cubicBezTo>
                  <a:pt x="1440" y="342"/>
                  <a:pt x="1437" y="477"/>
                  <a:pt x="1459" y="605"/>
                </a:cubicBezTo>
                <a:cubicBezTo>
                  <a:pt x="1464" y="667"/>
                  <a:pt x="1461" y="738"/>
                  <a:pt x="1482" y="797"/>
                </a:cubicBezTo>
                <a:cubicBezTo>
                  <a:pt x="1478" y="894"/>
                  <a:pt x="1480" y="975"/>
                  <a:pt x="1459" y="1066"/>
                </a:cubicBezTo>
                <a:cubicBezTo>
                  <a:pt x="1461" y="1079"/>
                  <a:pt x="1454" y="1099"/>
                  <a:pt x="1466" y="1104"/>
                </a:cubicBezTo>
                <a:cubicBezTo>
                  <a:pt x="1478" y="1109"/>
                  <a:pt x="1487" y="1089"/>
                  <a:pt x="1497" y="1081"/>
                </a:cubicBezTo>
                <a:cubicBezTo>
                  <a:pt x="1517" y="1065"/>
                  <a:pt x="1530" y="1049"/>
                  <a:pt x="1551" y="1035"/>
                </a:cubicBezTo>
                <a:cubicBezTo>
                  <a:pt x="1581" y="988"/>
                  <a:pt x="1581" y="988"/>
                  <a:pt x="1628" y="1019"/>
                </a:cubicBezTo>
                <a:cubicBezTo>
                  <a:pt x="1693" y="977"/>
                  <a:pt x="1668" y="1081"/>
                  <a:pt x="1682" y="1112"/>
                </a:cubicBezTo>
                <a:cubicBezTo>
                  <a:pt x="1685" y="1119"/>
                  <a:pt x="1697" y="1117"/>
                  <a:pt x="1705" y="1119"/>
                </a:cubicBezTo>
                <a:cubicBezTo>
                  <a:pt x="1726" y="1028"/>
                  <a:pt x="1760" y="1029"/>
                  <a:pt x="1850" y="1019"/>
                </a:cubicBezTo>
                <a:cubicBezTo>
                  <a:pt x="1908" y="1094"/>
                  <a:pt x="1845" y="1073"/>
                  <a:pt x="1996" y="107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5638800" y="36576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=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429000" y="51816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Nearby points tell more about the signal than distant ones.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086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6629400" y="3352800"/>
            <a:ext cx="914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Neighborhood for averaging.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Averaging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/>
              <a:t>Rotationally symmetric.</a:t>
            </a:r>
          </a:p>
          <a:p>
            <a:r>
              <a:rPr lang="en-US"/>
              <a:t>Weights nearby pixels more than distant ones.</a:t>
            </a:r>
          </a:p>
          <a:p>
            <a:pPr lvl="1"/>
            <a:r>
              <a:rPr lang="en-US"/>
              <a:t>This makes sense as probabalistic inference.</a:t>
            </a: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800600" y="5105400"/>
            <a:ext cx="411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Gaussian gives a good model of a fuzzy blob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407035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3435350" cy="3435350"/>
          </a:xfrm>
          <a:prstGeom prst="rect">
            <a:avLst/>
          </a:prstGeom>
          <a:noFill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467100"/>
            <a:ext cx="22606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An Isotropic Gaussian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724400" y="1905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 picture shows a smoothing kernel proportional to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(which is a reasonable model of a circularly symmetric fuzzy blob)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Smoothing with a Gaussian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6032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019800" y="1981200"/>
            <a:ext cx="29829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" pitchFamily="18" charset="0"/>
              </a:rPr>
              <a:t>The effects of smoothing</a:t>
            </a:r>
            <a:r>
              <a:rPr lang="en-US" sz="2000">
                <a:latin typeface="Times" pitchFamily="18" charset="0"/>
              </a:rPr>
              <a:t> 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Each row shows smoothing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with gaussians of different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width; each column shows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different realizations of </a:t>
            </a:r>
          </a:p>
          <a:p>
            <a:pPr eaLnBrk="0" hangingPunct="0"/>
            <a:r>
              <a:rPr lang="en-US" sz="2000">
                <a:latin typeface="Times" pitchFamily="18" charset="0"/>
              </a:rPr>
              <a:t>an image of gaussian noise.</a:t>
            </a:r>
          </a:p>
          <a:p>
            <a:pPr eaLnBrk="0" hangingPunct="0"/>
            <a:endParaRPr lang="en-US" sz="200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Efficient Implementation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Both, the BOX filter and the Gaussian filter are separable: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First convolve each row with a 1D filter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Then convolve each column with a 1D filter.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Smoothing as Inference About the Signal: Non-linear Filters.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2895600"/>
            <a:ext cx="2438400" cy="2438400"/>
            <a:chOff x="480" y="2112"/>
            <a:chExt cx="2448" cy="1536"/>
          </a:xfrm>
        </p:grpSpPr>
        <p:sp>
          <p:nvSpPr>
            <p:cNvPr id="113669" name="Line 5"/>
            <p:cNvSpPr>
              <a:spLocks noChangeShapeType="1"/>
            </p:cNvSpPr>
            <p:nvPr/>
          </p:nvSpPr>
          <p:spPr bwMode="auto">
            <a:xfrm>
              <a:off x="480" y="288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Line 6"/>
            <p:cNvSpPr>
              <a:spLocks noChangeShapeType="1"/>
            </p:cNvSpPr>
            <p:nvPr/>
          </p:nvSpPr>
          <p:spPr bwMode="auto">
            <a:xfrm flipV="1">
              <a:off x="1296" y="211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1296" y="211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Line 8"/>
            <p:cNvSpPr>
              <a:spLocks noChangeShapeType="1"/>
            </p:cNvSpPr>
            <p:nvPr/>
          </p:nvSpPr>
          <p:spPr bwMode="auto">
            <a:xfrm flipV="1">
              <a:off x="2112" y="2112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Line 9"/>
            <p:cNvSpPr>
              <a:spLocks noChangeShapeType="1"/>
            </p:cNvSpPr>
            <p:nvPr/>
          </p:nvSpPr>
          <p:spPr bwMode="auto">
            <a:xfrm>
              <a:off x="2112" y="364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2667000" y="3657600"/>
            <a:ext cx="533400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</a:p>
        </p:txBody>
      </p:sp>
      <p:sp>
        <p:nvSpPr>
          <p:cNvPr id="113686" name="Freeform 22"/>
          <p:cNvSpPr>
            <a:spLocks/>
          </p:cNvSpPr>
          <p:nvPr/>
        </p:nvSpPr>
        <p:spPr bwMode="auto">
          <a:xfrm>
            <a:off x="3276600" y="3814763"/>
            <a:ext cx="1914525" cy="833437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31" y="130"/>
              </a:cxn>
              <a:cxn ang="0">
                <a:pos x="38" y="107"/>
              </a:cxn>
              <a:cxn ang="0">
                <a:pos x="77" y="46"/>
              </a:cxn>
              <a:cxn ang="0">
                <a:pos x="123" y="222"/>
              </a:cxn>
              <a:cxn ang="0">
                <a:pos x="169" y="53"/>
              </a:cxn>
              <a:cxn ang="0">
                <a:pos x="223" y="92"/>
              </a:cxn>
              <a:cxn ang="0">
                <a:pos x="230" y="115"/>
              </a:cxn>
              <a:cxn ang="0">
                <a:pos x="276" y="169"/>
              </a:cxn>
              <a:cxn ang="0">
                <a:pos x="307" y="261"/>
              </a:cxn>
              <a:cxn ang="0">
                <a:pos x="330" y="330"/>
              </a:cxn>
              <a:cxn ang="0">
                <a:pos x="346" y="376"/>
              </a:cxn>
              <a:cxn ang="0">
                <a:pos x="407" y="176"/>
              </a:cxn>
              <a:cxn ang="0">
                <a:pos x="438" y="245"/>
              </a:cxn>
              <a:cxn ang="0">
                <a:pos x="515" y="161"/>
              </a:cxn>
              <a:cxn ang="0">
                <a:pos x="591" y="192"/>
              </a:cxn>
              <a:cxn ang="0">
                <a:pos x="607" y="169"/>
              </a:cxn>
              <a:cxn ang="0">
                <a:pos x="622" y="153"/>
              </a:cxn>
              <a:cxn ang="0">
                <a:pos x="637" y="199"/>
              </a:cxn>
              <a:cxn ang="0">
                <a:pos x="684" y="215"/>
              </a:cxn>
              <a:cxn ang="0">
                <a:pos x="737" y="192"/>
              </a:cxn>
              <a:cxn ang="0">
                <a:pos x="745" y="169"/>
              </a:cxn>
              <a:cxn ang="0">
                <a:pos x="760" y="153"/>
              </a:cxn>
              <a:cxn ang="0">
                <a:pos x="799" y="84"/>
              </a:cxn>
              <a:cxn ang="0">
                <a:pos x="822" y="0"/>
              </a:cxn>
              <a:cxn ang="0">
                <a:pos x="852" y="184"/>
              </a:cxn>
              <a:cxn ang="0">
                <a:pos x="891" y="407"/>
              </a:cxn>
              <a:cxn ang="0">
                <a:pos x="914" y="345"/>
              </a:cxn>
              <a:cxn ang="0">
                <a:pos x="945" y="207"/>
              </a:cxn>
              <a:cxn ang="0">
                <a:pos x="991" y="192"/>
              </a:cxn>
              <a:cxn ang="0">
                <a:pos x="1006" y="222"/>
              </a:cxn>
              <a:cxn ang="0">
                <a:pos x="1037" y="253"/>
              </a:cxn>
              <a:cxn ang="0">
                <a:pos x="1121" y="192"/>
              </a:cxn>
              <a:cxn ang="0">
                <a:pos x="1183" y="153"/>
              </a:cxn>
              <a:cxn ang="0">
                <a:pos x="1206" y="184"/>
              </a:cxn>
            </a:cxnLst>
            <a:rect l="0" t="0" r="r" b="b"/>
            <a:pathLst>
              <a:path w="1206" h="525">
                <a:moveTo>
                  <a:pt x="0" y="176"/>
                </a:moveTo>
                <a:cubicBezTo>
                  <a:pt x="10" y="161"/>
                  <a:pt x="26" y="148"/>
                  <a:pt x="31" y="130"/>
                </a:cubicBezTo>
                <a:cubicBezTo>
                  <a:pt x="33" y="122"/>
                  <a:pt x="34" y="114"/>
                  <a:pt x="38" y="107"/>
                </a:cubicBezTo>
                <a:cubicBezTo>
                  <a:pt x="52" y="85"/>
                  <a:pt x="68" y="73"/>
                  <a:pt x="77" y="46"/>
                </a:cubicBezTo>
                <a:cubicBezTo>
                  <a:pt x="129" y="80"/>
                  <a:pt x="118" y="167"/>
                  <a:pt x="123" y="222"/>
                </a:cubicBezTo>
                <a:cubicBezTo>
                  <a:pt x="169" y="176"/>
                  <a:pt x="160" y="115"/>
                  <a:pt x="169" y="53"/>
                </a:cubicBezTo>
                <a:cubicBezTo>
                  <a:pt x="192" y="65"/>
                  <a:pt x="208" y="69"/>
                  <a:pt x="223" y="92"/>
                </a:cubicBezTo>
                <a:cubicBezTo>
                  <a:pt x="227" y="99"/>
                  <a:pt x="226" y="108"/>
                  <a:pt x="230" y="115"/>
                </a:cubicBezTo>
                <a:cubicBezTo>
                  <a:pt x="243" y="136"/>
                  <a:pt x="265" y="145"/>
                  <a:pt x="276" y="169"/>
                </a:cubicBezTo>
                <a:cubicBezTo>
                  <a:pt x="289" y="198"/>
                  <a:pt x="297" y="231"/>
                  <a:pt x="307" y="261"/>
                </a:cubicBezTo>
                <a:cubicBezTo>
                  <a:pt x="307" y="262"/>
                  <a:pt x="326" y="318"/>
                  <a:pt x="330" y="330"/>
                </a:cubicBezTo>
                <a:cubicBezTo>
                  <a:pt x="335" y="345"/>
                  <a:pt x="346" y="376"/>
                  <a:pt x="346" y="376"/>
                </a:cubicBezTo>
                <a:cubicBezTo>
                  <a:pt x="376" y="330"/>
                  <a:pt x="392" y="234"/>
                  <a:pt x="407" y="176"/>
                </a:cubicBezTo>
                <a:cubicBezTo>
                  <a:pt x="427" y="198"/>
                  <a:pt x="430" y="216"/>
                  <a:pt x="438" y="245"/>
                </a:cubicBezTo>
                <a:cubicBezTo>
                  <a:pt x="482" y="231"/>
                  <a:pt x="483" y="191"/>
                  <a:pt x="515" y="161"/>
                </a:cubicBezTo>
                <a:cubicBezTo>
                  <a:pt x="571" y="198"/>
                  <a:pt x="509" y="205"/>
                  <a:pt x="591" y="192"/>
                </a:cubicBezTo>
                <a:cubicBezTo>
                  <a:pt x="596" y="184"/>
                  <a:pt x="601" y="176"/>
                  <a:pt x="607" y="169"/>
                </a:cubicBezTo>
                <a:cubicBezTo>
                  <a:pt x="612" y="163"/>
                  <a:pt x="615" y="151"/>
                  <a:pt x="622" y="153"/>
                </a:cubicBezTo>
                <a:cubicBezTo>
                  <a:pt x="625" y="154"/>
                  <a:pt x="635" y="197"/>
                  <a:pt x="637" y="199"/>
                </a:cubicBezTo>
                <a:cubicBezTo>
                  <a:pt x="650" y="209"/>
                  <a:pt x="684" y="215"/>
                  <a:pt x="684" y="215"/>
                </a:cubicBezTo>
                <a:cubicBezTo>
                  <a:pt x="737" y="159"/>
                  <a:pt x="641" y="255"/>
                  <a:pt x="737" y="192"/>
                </a:cubicBezTo>
                <a:cubicBezTo>
                  <a:pt x="744" y="188"/>
                  <a:pt x="741" y="176"/>
                  <a:pt x="745" y="169"/>
                </a:cubicBezTo>
                <a:cubicBezTo>
                  <a:pt x="749" y="163"/>
                  <a:pt x="755" y="158"/>
                  <a:pt x="760" y="153"/>
                </a:cubicBezTo>
                <a:cubicBezTo>
                  <a:pt x="769" y="121"/>
                  <a:pt x="780" y="111"/>
                  <a:pt x="799" y="84"/>
                </a:cubicBezTo>
                <a:cubicBezTo>
                  <a:pt x="807" y="56"/>
                  <a:pt x="822" y="0"/>
                  <a:pt x="822" y="0"/>
                </a:cubicBezTo>
                <a:cubicBezTo>
                  <a:pt x="836" y="61"/>
                  <a:pt x="838" y="123"/>
                  <a:pt x="852" y="184"/>
                </a:cubicBezTo>
                <a:cubicBezTo>
                  <a:pt x="858" y="380"/>
                  <a:pt x="814" y="525"/>
                  <a:pt x="891" y="407"/>
                </a:cubicBezTo>
                <a:cubicBezTo>
                  <a:pt x="897" y="386"/>
                  <a:pt x="909" y="366"/>
                  <a:pt x="914" y="345"/>
                </a:cubicBezTo>
                <a:cubicBezTo>
                  <a:pt x="920" y="321"/>
                  <a:pt x="925" y="232"/>
                  <a:pt x="945" y="207"/>
                </a:cubicBezTo>
                <a:cubicBezTo>
                  <a:pt x="946" y="205"/>
                  <a:pt x="989" y="193"/>
                  <a:pt x="991" y="192"/>
                </a:cubicBezTo>
                <a:cubicBezTo>
                  <a:pt x="996" y="202"/>
                  <a:pt x="998" y="214"/>
                  <a:pt x="1006" y="222"/>
                </a:cubicBezTo>
                <a:cubicBezTo>
                  <a:pt x="1047" y="263"/>
                  <a:pt x="1016" y="192"/>
                  <a:pt x="1037" y="253"/>
                </a:cubicBezTo>
                <a:cubicBezTo>
                  <a:pt x="1076" y="196"/>
                  <a:pt x="1058" y="207"/>
                  <a:pt x="1121" y="192"/>
                </a:cubicBezTo>
                <a:cubicBezTo>
                  <a:pt x="1144" y="176"/>
                  <a:pt x="1157" y="162"/>
                  <a:pt x="1183" y="153"/>
                </a:cubicBezTo>
                <a:cubicBezTo>
                  <a:pt x="1202" y="173"/>
                  <a:pt x="1195" y="163"/>
                  <a:pt x="1206" y="1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7" name="Freeform 23"/>
          <p:cNvSpPr>
            <a:spLocks/>
          </p:cNvSpPr>
          <p:nvPr/>
        </p:nvSpPr>
        <p:spPr bwMode="auto">
          <a:xfrm>
            <a:off x="6400800" y="3051175"/>
            <a:ext cx="2057400" cy="1776413"/>
          </a:xfrm>
          <a:custGeom>
            <a:avLst/>
            <a:gdLst/>
            <a:ahLst/>
            <a:cxnLst>
              <a:cxn ang="0">
                <a:pos x="0" y="651"/>
              </a:cxn>
              <a:cxn ang="0">
                <a:pos x="99" y="605"/>
              </a:cxn>
              <a:cxn ang="0">
                <a:pos x="169" y="643"/>
              </a:cxn>
              <a:cxn ang="0">
                <a:pos x="222" y="605"/>
              </a:cxn>
              <a:cxn ang="0">
                <a:pos x="291" y="658"/>
              </a:cxn>
              <a:cxn ang="0">
                <a:pos x="430" y="620"/>
              </a:cxn>
              <a:cxn ang="0">
                <a:pos x="530" y="589"/>
              </a:cxn>
              <a:cxn ang="0">
                <a:pos x="576" y="566"/>
              </a:cxn>
              <a:cxn ang="0">
                <a:pos x="622" y="735"/>
              </a:cxn>
              <a:cxn ang="0">
                <a:pos x="675" y="666"/>
              </a:cxn>
              <a:cxn ang="0">
                <a:pos x="683" y="551"/>
              </a:cxn>
              <a:cxn ang="0">
                <a:pos x="775" y="175"/>
              </a:cxn>
              <a:cxn ang="0">
                <a:pos x="798" y="182"/>
              </a:cxn>
              <a:cxn ang="0">
                <a:pos x="814" y="152"/>
              </a:cxn>
              <a:cxn ang="0">
                <a:pos x="852" y="36"/>
              </a:cxn>
              <a:cxn ang="0">
                <a:pos x="890" y="44"/>
              </a:cxn>
              <a:cxn ang="0">
                <a:pos x="937" y="90"/>
              </a:cxn>
              <a:cxn ang="0">
                <a:pos x="983" y="106"/>
              </a:cxn>
              <a:cxn ang="0">
                <a:pos x="1090" y="29"/>
              </a:cxn>
              <a:cxn ang="0">
                <a:pos x="1098" y="6"/>
              </a:cxn>
              <a:cxn ang="0">
                <a:pos x="1106" y="44"/>
              </a:cxn>
              <a:cxn ang="0">
                <a:pos x="1152" y="67"/>
              </a:cxn>
              <a:cxn ang="0">
                <a:pos x="1205" y="98"/>
              </a:cxn>
              <a:cxn ang="0">
                <a:pos x="1259" y="136"/>
              </a:cxn>
              <a:cxn ang="0">
                <a:pos x="1321" y="129"/>
              </a:cxn>
              <a:cxn ang="0">
                <a:pos x="1382" y="52"/>
              </a:cxn>
              <a:cxn ang="0">
                <a:pos x="1436" y="213"/>
              </a:cxn>
              <a:cxn ang="0">
                <a:pos x="1459" y="605"/>
              </a:cxn>
              <a:cxn ang="0">
                <a:pos x="1482" y="797"/>
              </a:cxn>
              <a:cxn ang="0">
                <a:pos x="1459" y="1066"/>
              </a:cxn>
              <a:cxn ang="0">
                <a:pos x="1466" y="1104"/>
              </a:cxn>
              <a:cxn ang="0">
                <a:pos x="1497" y="1081"/>
              </a:cxn>
              <a:cxn ang="0">
                <a:pos x="1551" y="1035"/>
              </a:cxn>
              <a:cxn ang="0">
                <a:pos x="1628" y="1019"/>
              </a:cxn>
              <a:cxn ang="0">
                <a:pos x="1682" y="1112"/>
              </a:cxn>
              <a:cxn ang="0">
                <a:pos x="1705" y="1119"/>
              </a:cxn>
              <a:cxn ang="0">
                <a:pos x="1850" y="1019"/>
              </a:cxn>
              <a:cxn ang="0">
                <a:pos x="1996" y="1073"/>
              </a:cxn>
            </a:cxnLst>
            <a:rect l="0" t="0" r="r" b="b"/>
            <a:pathLst>
              <a:path w="1996" h="1119">
                <a:moveTo>
                  <a:pt x="0" y="651"/>
                </a:moveTo>
                <a:cubicBezTo>
                  <a:pt x="37" y="638"/>
                  <a:pt x="66" y="627"/>
                  <a:pt x="99" y="605"/>
                </a:cubicBezTo>
                <a:cubicBezTo>
                  <a:pt x="142" y="613"/>
                  <a:pt x="141" y="616"/>
                  <a:pt x="169" y="643"/>
                </a:cubicBezTo>
                <a:cubicBezTo>
                  <a:pt x="211" y="628"/>
                  <a:pt x="180" y="618"/>
                  <a:pt x="222" y="605"/>
                </a:cubicBezTo>
                <a:cubicBezTo>
                  <a:pt x="250" y="623"/>
                  <a:pt x="260" y="643"/>
                  <a:pt x="291" y="658"/>
                </a:cubicBezTo>
                <a:cubicBezTo>
                  <a:pt x="342" y="649"/>
                  <a:pt x="379" y="628"/>
                  <a:pt x="430" y="620"/>
                </a:cubicBezTo>
                <a:cubicBezTo>
                  <a:pt x="447" y="564"/>
                  <a:pt x="425" y="610"/>
                  <a:pt x="530" y="589"/>
                </a:cubicBezTo>
                <a:cubicBezTo>
                  <a:pt x="547" y="586"/>
                  <a:pt x="560" y="572"/>
                  <a:pt x="576" y="566"/>
                </a:cubicBezTo>
                <a:cubicBezTo>
                  <a:pt x="585" y="623"/>
                  <a:pt x="571" y="701"/>
                  <a:pt x="622" y="735"/>
                </a:cubicBezTo>
                <a:cubicBezTo>
                  <a:pt x="661" y="723"/>
                  <a:pt x="664" y="702"/>
                  <a:pt x="675" y="666"/>
                </a:cubicBezTo>
                <a:cubicBezTo>
                  <a:pt x="678" y="628"/>
                  <a:pt x="681" y="589"/>
                  <a:pt x="683" y="551"/>
                </a:cubicBezTo>
                <a:cubicBezTo>
                  <a:pt x="687" y="437"/>
                  <a:pt x="626" y="220"/>
                  <a:pt x="775" y="175"/>
                </a:cubicBezTo>
                <a:cubicBezTo>
                  <a:pt x="783" y="177"/>
                  <a:pt x="791" y="186"/>
                  <a:pt x="798" y="182"/>
                </a:cubicBezTo>
                <a:cubicBezTo>
                  <a:pt x="808" y="176"/>
                  <a:pt x="809" y="162"/>
                  <a:pt x="814" y="152"/>
                </a:cubicBezTo>
                <a:cubicBezTo>
                  <a:pt x="833" y="114"/>
                  <a:pt x="841" y="77"/>
                  <a:pt x="852" y="36"/>
                </a:cubicBezTo>
                <a:cubicBezTo>
                  <a:pt x="865" y="39"/>
                  <a:pt x="878" y="39"/>
                  <a:pt x="890" y="44"/>
                </a:cubicBezTo>
                <a:cubicBezTo>
                  <a:pt x="910" y="52"/>
                  <a:pt x="918" y="81"/>
                  <a:pt x="937" y="90"/>
                </a:cubicBezTo>
                <a:cubicBezTo>
                  <a:pt x="952" y="97"/>
                  <a:pt x="983" y="106"/>
                  <a:pt x="983" y="106"/>
                </a:cubicBezTo>
                <a:cubicBezTo>
                  <a:pt x="1051" y="76"/>
                  <a:pt x="1052" y="79"/>
                  <a:pt x="1090" y="29"/>
                </a:cubicBezTo>
                <a:cubicBezTo>
                  <a:pt x="1093" y="21"/>
                  <a:pt x="1092" y="0"/>
                  <a:pt x="1098" y="6"/>
                </a:cubicBezTo>
                <a:cubicBezTo>
                  <a:pt x="1107" y="15"/>
                  <a:pt x="1099" y="33"/>
                  <a:pt x="1106" y="44"/>
                </a:cubicBezTo>
                <a:cubicBezTo>
                  <a:pt x="1113" y="55"/>
                  <a:pt x="1141" y="63"/>
                  <a:pt x="1152" y="67"/>
                </a:cubicBezTo>
                <a:cubicBezTo>
                  <a:pt x="1192" y="53"/>
                  <a:pt x="1179" y="71"/>
                  <a:pt x="1205" y="98"/>
                </a:cubicBezTo>
                <a:cubicBezTo>
                  <a:pt x="1217" y="133"/>
                  <a:pt x="1225" y="126"/>
                  <a:pt x="1259" y="136"/>
                </a:cubicBezTo>
                <a:cubicBezTo>
                  <a:pt x="1288" y="156"/>
                  <a:pt x="1296" y="153"/>
                  <a:pt x="1321" y="129"/>
                </a:cubicBezTo>
                <a:cubicBezTo>
                  <a:pt x="1331" y="97"/>
                  <a:pt x="1354" y="70"/>
                  <a:pt x="1382" y="52"/>
                </a:cubicBezTo>
                <a:cubicBezTo>
                  <a:pt x="1412" y="99"/>
                  <a:pt x="1427" y="159"/>
                  <a:pt x="1436" y="213"/>
                </a:cubicBezTo>
                <a:cubicBezTo>
                  <a:pt x="1440" y="342"/>
                  <a:pt x="1437" y="477"/>
                  <a:pt x="1459" y="605"/>
                </a:cubicBezTo>
                <a:cubicBezTo>
                  <a:pt x="1464" y="667"/>
                  <a:pt x="1461" y="738"/>
                  <a:pt x="1482" y="797"/>
                </a:cubicBezTo>
                <a:cubicBezTo>
                  <a:pt x="1478" y="894"/>
                  <a:pt x="1480" y="975"/>
                  <a:pt x="1459" y="1066"/>
                </a:cubicBezTo>
                <a:cubicBezTo>
                  <a:pt x="1461" y="1079"/>
                  <a:pt x="1454" y="1099"/>
                  <a:pt x="1466" y="1104"/>
                </a:cubicBezTo>
                <a:cubicBezTo>
                  <a:pt x="1478" y="1109"/>
                  <a:pt x="1487" y="1089"/>
                  <a:pt x="1497" y="1081"/>
                </a:cubicBezTo>
                <a:cubicBezTo>
                  <a:pt x="1517" y="1065"/>
                  <a:pt x="1530" y="1049"/>
                  <a:pt x="1551" y="1035"/>
                </a:cubicBezTo>
                <a:cubicBezTo>
                  <a:pt x="1581" y="988"/>
                  <a:pt x="1581" y="988"/>
                  <a:pt x="1628" y="1019"/>
                </a:cubicBezTo>
                <a:cubicBezTo>
                  <a:pt x="1693" y="977"/>
                  <a:pt x="1668" y="1081"/>
                  <a:pt x="1682" y="1112"/>
                </a:cubicBezTo>
                <a:cubicBezTo>
                  <a:pt x="1685" y="1119"/>
                  <a:pt x="1697" y="1117"/>
                  <a:pt x="1705" y="1119"/>
                </a:cubicBezTo>
                <a:cubicBezTo>
                  <a:pt x="1726" y="1028"/>
                  <a:pt x="1760" y="1029"/>
                  <a:pt x="1850" y="1019"/>
                </a:cubicBezTo>
                <a:cubicBezTo>
                  <a:pt x="1908" y="1094"/>
                  <a:pt x="1845" y="1073"/>
                  <a:pt x="1996" y="107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638800" y="36576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=</a:t>
            </a:r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auto">
          <a:xfrm>
            <a:off x="7086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4648200" y="50292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What’s the best neighborhood for inference?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Format: function o = test(x,y)</a:t>
            </a:r>
          </a:p>
          <a:p>
            <a:r>
              <a:rPr lang="en-US"/>
              <a:t>Name function and file the same.</a:t>
            </a:r>
          </a:p>
          <a:p>
            <a:r>
              <a:rPr lang="en-US"/>
              <a:t>Only first function in file is visible outside the file.</a:t>
            </a:r>
          </a:p>
          <a:p>
            <a:r>
              <a:rPr lang="en-US" i="1"/>
              <a:t>Look at sample function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Filtering to reduce noise: Lessons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Noise reduction is probabilistic inference.</a:t>
            </a:r>
          </a:p>
          <a:p>
            <a:r>
              <a:rPr lang="en-US"/>
              <a:t>Depends on knowledge of signal and noise.</a:t>
            </a:r>
          </a:p>
          <a:p>
            <a:r>
              <a:rPr lang="en-US"/>
              <a:t>In practice, simplicity and efficiency important.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Filtering and Signal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Smoothing also smooths signal.</a:t>
            </a:r>
          </a:p>
          <a:p>
            <a:pPr>
              <a:lnSpc>
                <a:spcPct val="90000"/>
              </a:lnSpc>
            </a:pPr>
            <a:r>
              <a:rPr lang="en-US" i="1"/>
              <a:t>Matlab</a:t>
            </a:r>
          </a:p>
          <a:p>
            <a:pPr>
              <a:lnSpc>
                <a:spcPct val="90000"/>
              </a:lnSpc>
            </a:pPr>
            <a:r>
              <a:rPr lang="en-US"/>
              <a:t>Removes detail</a:t>
            </a:r>
          </a:p>
          <a:p>
            <a:pPr>
              <a:lnSpc>
                <a:spcPct val="90000"/>
              </a:lnSpc>
            </a:pPr>
            <a:r>
              <a:rPr lang="en-US" i="1"/>
              <a:t>Matlab</a:t>
            </a:r>
          </a:p>
          <a:p>
            <a:pPr>
              <a:lnSpc>
                <a:spcPct val="90000"/>
              </a:lnSpc>
            </a:pPr>
            <a:r>
              <a:rPr lang="en-US"/>
              <a:t>This is good and bad: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- Bad: can’t remove noise w/out blurring   shape.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- Good: captures large scale structure;  allows subsampling.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Subsampling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2057400"/>
            <a:ext cx="4648200" cy="3810000"/>
            <a:chOff x="528" y="1008"/>
            <a:chExt cx="4416" cy="302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 rot="3863466">
              <a:off x="1416" y="2328"/>
              <a:ext cx="2640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528" y="1008"/>
              <a:ext cx="4416" cy="30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960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Oval 9"/>
            <p:cNvSpPr>
              <a:spLocks noChangeArrowheads="1"/>
            </p:cNvSpPr>
            <p:nvPr/>
          </p:nvSpPr>
          <p:spPr bwMode="auto">
            <a:xfrm>
              <a:off x="4080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3456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2832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Oval 12"/>
            <p:cNvSpPr>
              <a:spLocks noChangeArrowheads="1"/>
            </p:cNvSpPr>
            <p:nvPr/>
          </p:nvSpPr>
          <p:spPr bwMode="auto">
            <a:xfrm>
              <a:off x="2208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Oval 13"/>
            <p:cNvSpPr>
              <a:spLocks noChangeArrowheads="1"/>
            </p:cNvSpPr>
            <p:nvPr/>
          </p:nvSpPr>
          <p:spPr bwMode="auto">
            <a:xfrm>
              <a:off x="1584" y="1536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Oval 17"/>
            <p:cNvSpPr>
              <a:spLocks noChangeArrowheads="1"/>
            </p:cNvSpPr>
            <p:nvPr/>
          </p:nvSpPr>
          <p:spPr bwMode="auto">
            <a:xfrm>
              <a:off x="960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4080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1" name="Oval 19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20"/>
            <p:cNvSpPr>
              <a:spLocks noChangeArrowheads="1"/>
            </p:cNvSpPr>
            <p:nvPr/>
          </p:nvSpPr>
          <p:spPr bwMode="auto">
            <a:xfrm>
              <a:off x="2832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Oval 21"/>
            <p:cNvSpPr>
              <a:spLocks noChangeArrowheads="1"/>
            </p:cNvSpPr>
            <p:nvPr/>
          </p:nvSpPr>
          <p:spPr bwMode="auto">
            <a:xfrm>
              <a:off x="2208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Oval 22"/>
            <p:cNvSpPr>
              <a:spLocks noChangeArrowheads="1"/>
            </p:cNvSpPr>
            <p:nvPr/>
          </p:nvSpPr>
          <p:spPr bwMode="auto">
            <a:xfrm>
              <a:off x="1584" y="2160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Oval 23"/>
            <p:cNvSpPr>
              <a:spLocks noChangeArrowheads="1"/>
            </p:cNvSpPr>
            <p:nvPr/>
          </p:nvSpPr>
          <p:spPr bwMode="auto">
            <a:xfrm>
              <a:off x="960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6" name="Oval 24"/>
            <p:cNvSpPr>
              <a:spLocks noChangeArrowheads="1"/>
            </p:cNvSpPr>
            <p:nvPr/>
          </p:nvSpPr>
          <p:spPr bwMode="auto">
            <a:xfrm>
              <a:off x="4080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5"/>
            <p:cNvSpPr>
              <a:spLocks noChangeArrowheads="1"/>
            </p:cNvSpPr>
            <p:nvPr/>
          </p:nvSpPr>
          <p:spPr bwMode="auto">
            <a:xfrm>
              <a:off x="3456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Oval 26"/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Oval 27"/>
            <p:cNvSpPr>
              <a:spLocks noChangeArrowheads="1"/>
            </p:cNvSpPr>
            <p:nvPr/>
          </p:nvSpPr>
          <p:spPr bwMode="auto">
            <a:xfrm>
              <a:off x="2208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Oval 28"/>
            <p:cNvSpPr>
              <a:spLocks noChangeArrowheads="1"/>
            </p:cNvSpPr>
            <p:nvPr/>
          </p:nvSpPr>
          <p:spPr bwMode="auto">
            <a:xfrm>
              <a:off x="1584" y="27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1" name="Oval 29"/>
            <p:cNvSpPr>
              <a:spLocks noChangeArrowheads="1"/>
            </p:cNvSpPr>
            <p:nvPr/>
          </p:nvSpPr>
          <p:spPr bwMode="auto">
            <a:xfrm>
              <a:off x="960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30"/>
            <p:cNvSpPr>
              <a:spLocks noChangeArrowheads="1"/>
            </p:cNvSpPr>
            <p:nvPr/>
          </p:nvSpPr>
          <p:spPr bwMode="auto">
            <a:xfrm>
              <a:off x="4080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Oval 31"/>
            <p:cNvSpPr>
              <a:spLocks noChangeArrowheads="1"/>
            </p:cNvSpPr>
            <p:nvPr/>
          </p:nvSpPr>
          <p:spPr bwMode="auto">
            <a:xfrm>
              <a:off x="3456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Oval 32"/>
            <p:cNvSpPr>
              <a:spLocks noChangeArrowheads="1"/>
            </p:cNvSpPr>
            <p:nvPr/>
          </p:nvSpPr>
          <p:spPr bwMode="auto">
            <a:xfrm>
              <a:off x="2832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Oval 33"/>
            <p:cNvSpPr>
              <a:spLocks noChangeArrowheads="1"/>
            </p:cNvSpPr>
            <p:nvPr/>
          </p:nvSpPr>
          <p:spPr bwMode="auto">
            <a:xfrm>
              <a:off x="2208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6" name="Oval 34"/>
            <p:cNvSpPr>
              <a:spLocks noChangeArrowheads="1"/>
            </p:cNvSpPr>
            <p:nvPr/>
          </p:nvSpPr>
          <p:spPr bwMode="auto">
            <a:xfrm>
              <a:off x="1584" y="3408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68" name="Line 36"/>
          <p:cNvSpPr>
            <a:spLocks noChangeShapeType="1"/>
          </p:cNvSpPr>
          <p:nvPr/>
        </p:nvSpPr>
        <p:spPr bwMode="auto">
          <a:xfrm>
            <a:off x="5257800" y="3962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6400800" y="2590800"/>
            <a:ext cx="25908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7086600" y="28956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7772400" y="39624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Text Box 46"/>
          <p:cNvSpPr txBox="1">
            <a:spLocks noChangeArrowheads="1"/>
          </p:cNvSpPr>
          <p:nvPr/>
        </p:nvSpPr>
        <p:spPr bwMode="auto">
          <a:xfrm>
            <a:off x="33528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Matlab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Erkki</a:t>
            </a:r>
            <a:r>
              <a:rPr lang="en-GB" dirty="0" smtClean="0"/>
              <a:t> </a:t>
            </a:r>
            <a:r>
              <a:rPr lang="en-GB" dirty="0" err="1" smtClean="0"/>
              <a:t>Rämö</a:t>
            </a:r>
            <a:r>
              <a:rPr lang="en-GB" dirty="0" smtClean="0"/>
              <a:t>, Digital Media, “Image Processing”, Principal Lecturer, </a:t>
            </a:r>
            <a:r>
              <a:rPr lang="en-GB" dirty="0" err="1" smtClean="0"/>
              <a:t>Metropolia</a:t>
            </a:r>
            <a:r>
              <a:rPr lang="en-GB" dirty="0" smtClean="0"/>
              <a:t> University of Applied Sciences.</a:t>
            </a:r>
          </a:p>
          <a:p>
            <a:r>
              <a:rPr lang="en-US" dirty="0" smtClean="0"/>
              <a:t>Richard Alan Peters II, EECE/CS 253 -Image Processing, Lecture Notes: </a:t>
            </a:r>
            <a:r>
              <a:rPr lang="en-US" dirty="0" smtClean="0">
                <a:latin typeface="Arial" charset="0"/>
              </a:rPr>
              <a:t>Spatial Convolution, </a:t>
            </a:r>
            <a:r>
              <a:rPr lang="en-US" dirty="0" smtClean="0"/>
              <a:t>Department of Electrical Engineering and Computer Science, Fall Semester 2011, Vanderbilt University School of Engineering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217-A428-4FDD-8BD1-232193D3200D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3048000"/>
            <a:ext cx="8786813" cy="655637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TERIMA KASIH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6646-8D04-4C2E-88B2-C8DEE643EAEE}" type="datetime2">
              <a:rPr lang="en-US" altLang="en-US" smtClean="0"/>
              <a:pPr/>
              <a:t>Friday, November 16, 2012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AFD2-940B-4F43-8E83-D5CCCCF9D70D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Black and white image is a 2D matrix.</a:t>
            </a:r>
          </a:p>
          <a:p>
            <a:r>
              <a:rPr lang="en-US"/>
              <a:t>Intensities represented as pixels.</a:t>
            </a:r>
          </a:p>
          <a:p>
            <a:r>
              <a:rPr lang="en-US"/>
              <a:t>Color images are 3D matrix, RBG.</a:t>
            </a:r>
          </a:p>
          <a:p>
            <a:r>
              <a:rPr lang="en-US" i="1"/>
              <a:t>Matlab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print statements to function by leaving off ;</a:t>
            </a:r>
          </a:p>
          <a:p>
            <a:r>
              <a:rPr lang="en-US"/>
              <a:t>keyboard</a:t>
            </a:r>
          </a:p>
          <a:p>
            <a:r>
              <a:rPr lang="en-US"/>
              <a:t>debug and breakpoint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tour of matlab, you should teach yourself the rest.  We’ll give hints in problem sets.</a:t>
            </a:r>
          </a:p>
          <a:p>
            <a:r>
              <a:rPr lang="en-US"/>
              <a:t>Linear algebra allows geometric manipulation of points.</a:t>
            </a:r>
          </a:p>
          <a:p>
            <a:r>
              <a:rPr lang="en-US"/>
              <a:t>Learn to love SVD.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Filtering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About modifying pixels based on neighborhood.  Local methods simplest.</a:t>
            </a:r>
          </a:p>
          <a:p>
            <a:pPr>
              <a:lnSpc>
                <a:spcPct val="90000"/>
              </a:lnSpc>
            </a:pPr>
            <a:r>
              <a:rPr lang="en-US" sz="2800"/>
              <a:t>Linear means linear combination of neighbors.  Linear methods simplest.</a:t>
            </a:r>
          </a:p>
          <a:p>
            <a:pPr>
              <a:lnSpc>
                <a:spcPct val="90000"/>
              </a:lnSpc>
            </a:pPr>
            <a:r>
              <a:rPr lang="en-US" sz="2800"/>
              <a:t>Useful to: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Integrate information over constant regions.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Scale.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Detect changes.</a:t>
            </a:r>
          </a:p>
          <a:p>
            <a:pPr>
              <a:lnSpc>
                <a:spcPct val="90000"/>
              </a:lnSpc>
            </a:pPr>
            <a:r>
              <a:rPr lang="en-US" sz="2800"/>
              <a:t>Fourier analysis.</a:t>
            </a:r>
          </a:p>
          <a:p>
            <a:pPr>
              <a:lnSpc>
                <a:spcPct val="90000"/>
              </a:lnSpc>
            </a:pPr>
            <a:r>
              <a:rPr lang="en-US" sz="2800"/>
              <a:t>Many nice slides taken from Bill Freeman.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01688"/>
            <a:ext cx="66294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895600" y="6019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(Freeman)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_hit_flat_monitor">
  <a:themeElements>
    <a:clrScheme name="ppp_hit_flat_monitor 9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ppp_hit_flat_moni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arrow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hit_flat_monit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hit_flat_monit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8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hit_flat_monitor 9">
        <a:dk1>
          <a:srgbClr val="000000"/>
        </a:dk1>
        <a:lt1>
          <a:srgbClr val="80808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C0C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ppp_hit_flat_monitor</Template>
  <TotalTime>6855</TotalTime>
  <Words>626</Words>
  <Application>Microsoft PowerPoint</Application>
  <PresentationFormat>On-screen Show (4:3)</PresentationFormat>
  <Paragraphs>133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ppp_hit_flat_monitor</vt:lpstr>
      <vt:lpstr>Equation</vt:lpstr>
      <vt:lpstr>FILTER</vt:lpstr>
      <vt:lpstr>Matlab Tutorial Continued</vt:lpstr>
      <vt:lpstr>Files</vt:lpstr>
      <vt:lpstr>Functions</vt:lpstr>
      <vt:lpstr>Images</vt:lpstr>
      <vt:lpstr>Debugging</vt:lpstr>
      <vt:lpstr>Conclusions</vt:lpstr>
      <vt:lpstr>Linear Filtering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Filtering to reduce noise</vt:lpstr>
      <vt:lpstr>Additive noise</vt:lpstr>
      <vt:lpstr>Slide 29</vt:lpstr>
      <vt:lpstr>Slide 30</vt:lpstr>
      <vt:lpstr>Matlab Demo of Averaging</vt:lpstr>
      <vt:lpstr>Slide 32</vt:lpstr>
      <vt:lpstr>Slide 33</vt:lpstr>
      <vt:lpstr>Gaussian Averaging</vt:lpstr>
      <vt:lpstr>Slide 35</vt:lpstr>
      <vt:lpstr>Slide 36</vt:lpstr>
      <vt:lpstr>Slide 37</vt:lpstr>
      <vt:lpstr>Slide 38</vt:lpstr>
      <vt:lpstr>Smoothing as Inference About the Signal: Non-linear Filters.</vt:lpstr>
      <vt:lpstr>Filtering to reduce noise: Lessons</vt:lpstr>
      <vt:lpstr>Filtering and Signal</vt:lpstr>
      <vt:lpstr>Subsampling</vt:lpstr>
      <vt:lpstr>Referensi</vt:lpstr>
      <vt:lpstr>TERIMA KASIH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Listrik Statis</dc:title>
  <dc:creator>mohamad ishaq</dc:creator>
  <cp:lastModifiedBy>Acer</cp:lastModifiedBy>
  <cp:revision>192</cp:revision>
  <dcterms:created xsi:type="dcterms:W3CDTF">2007-02-25T19:06:35Z</dcterms:created>
  <dcterms:modified xsi:type="dcterms:W3CDTF">2012-11-16T16:13:20Z</dcterms:modified>
</cp:coreProperties>
</file>