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4" r:id="rId7"/>
    <p:sldId id="261" r:id="rId8"/>
    <p:sldId id="263" r:id="rId9"/>
    <p:sldId id="262" r:id="rId10"/>
    <p:sldId id="268" r:id="rId11"/>
    <p:sldId id="265" r:id="rId12"/>
    <p:sldId id="269" r:id="rId13"/>
    <p:sldId id="266" r:id="rId14"/>
    <p:sldId id="267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26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1368A533-AF51-4C51-8786-CAFF755CCD9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14D25204-484E-4CF3-A691-2DDE78F3BF2F}" type="slidenum">
              <a:rPr lang="en-US" smtClean="0"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heel spokes="8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215370" cy="17526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7030A0"/>
                </a:solidFill>
                <a:latin typeface="Colonna MT" pitchFamily="82" charset="0"/>
              </a:rPr>
              <a:t>Visual Branding </a:t>
            </a:r>
            <a:r>
              <a:rPr lang="en-US" sz="4400" dirty="0" err="1">
                <a:solidFill>
                  <a:srgbClr val="7030A0"/>
                </a:solidFill>
                <a:latin typeface="Colonna MT" pitchFamily="82" charset="0"/>
              </a:rPr>
              <a:t>dalam</a:t>
            </a:r>
            <a:r>
              <a:rPr lang="en-US" sz="4400" dirty="0">
                <a:solidFill>
                  <a:srgbClr val="7030A0"/>
                </a:solidFill>
                <a:latin typeface="Colonna MT" pitchFamily="82" charset="0"/>
              </a:rPr>
              <a:t> </a:t>
            </a:r>
            <a:r>
              <a:rPr lang="en-US" sz="4400" dirty="0" err="1">
                <a:solidFill>
                  <a:srgbClr val="7030A0"/>
                </a:solidFill>
                <a:latin typeface="Colonna MT" pitchFamily="82" charset="0"/>
              </a:rPr>
              <a:t>Periklanan</a:t>
            </a:r>
            <a:r>
              <a:rPr lang="en-US" sz="4400" dirty="0">
                <a:solidFill>
                  <a:srgbClr val="7030A0"/>
                </a:solidFill>
                <a:latin typeface="Colonna MT" pitchFamily="82" charset="0"/>
              </a:rPr>
              <a:t/>
            </a:r>
            <a:br>
              <a:rPr lang="en-US" sz="4400" dirty="0">
                <a:solidFill>
                  <a:srgbClr val="7030A0"/>
                </a:solidFill>
                <a:latin typeface="Colonna MT" pitchFamily="82" charset="0"/>
              </a:rPr>
            </a:br>
            <a:endParaRPr lang="en-US" sz="4400" dirty="0">
              <a:solidFill>
                <a:srgbClr val="7030A0"/>
              </a:solidFill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286256"/>
            <a:ext cx="7315200" cy="3810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MELLY MAULIN P</a:t>
            </a:r>
            <a:endParaRPr lang="en-US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Inovasi</a:t>
            </a:r>
            <a:r>
              <a:rPr lang="en-US" b="1" dirty="0" smtClean="0"/>
              <a:t>: </a:t>
            </a:r>
            <a:r>
              <a:rPr lang="en-US" dirty="0" smtClean="0"/>
              <a:t>Brand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diremajakan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direvitalisasi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lenyap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Evaluasi</a:t>
            </a:r>
            <a:r>
              <a:rPr lang="en-US" b="1" dirty="0" smtClean="0"/>
              <a:t>: </a:t>
            </a:r>
            <a:r>
              <a:rPr lang="en-US" dirty="0" smtClean="0"/>
              <a:t>Tingkat </a:t>
            </a:r>
            <a:r>
              <a:rPr lang="en-US" dirty="0" err="1" smtClean="0"/>
              <a:t>penerimaan</a:t>
            </a:r>
            <a:r>
              <a:rPr lang="en-US" dirty="0" smtClean="0"/>
              <a:t> target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brand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dilacak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Manajemen</a:t>
            </a:r>
            <a:r>
              <a:rPr lang="en-US" b="1" dirty="0" smtClean="0"/>
              <a:t> Brand: </a:t>
            </a:r>
            <a:r>
              <a:rPr lang="en-US" dirty="0" smtClean="0"/>
              <a:t>Brand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konsumennya</a:t>
            </a:r>
            <a:r>
              <a:rPr lang="en-US" dirty="0" smtClean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produsennya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zamannya</a:t>
            </a:r>
            <a:r>
              <a:rPr lang="en-US" dirty="0" smtClean="0"/>
              <a:t>. Ex: Coca Cola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Sosro</a:t>
            </a:r>
            <a:r>
              <a:rPr lang="en-US" dirty="0" smtClean="0"/>
              <a:t>,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1739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Keuntungan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Memiliki</a:t>
            </a:r>
            <a:r>
              <a:rPr lang="en-US" sz="2800" b="1" dirty="0" smtClean="0">
                <a:solidFill>
                  <a:srgbClr val="FF0000"/>
                </a:solidFill>
              </a:rPr>
              <a:t> Brand yang </a:t>
            </a:r>
            <a:r>
              <a:rPr lang="en-US" sz="2800" b="1" dirty="0" err="1" smtClean="0">
                <a:solidFill>
                  <a:srgbClr val="FF0000"/>
                </a:solidFill>
              </a:rPr>
              <a:t>Kuat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 smtClean="0"/>
              <a:t>Kesetiaan</a:t>
            </a:r>
            <a:r>
              <a:rPr lang="en-US" dirty="0" smtClean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lvl="0" algn="just"/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persaingan</a:t>
            </a:r>
            <a:endParaRPr lang="en-US" dirty="0"/>
          </a:p>
          <a:p>
            <a:pPr lvl="0" algn="just"/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krisis</a:t>
            </a:r>
            <a:endParaRPr lang="en-US" dirty="0"/>
          </a:p>
          <a:p>
            <a:pPr lvl="0" algn="just"/>
            <a:r>
              <a:rPr lang="en-US" dirty="0"/>
              <a:t>Margin profit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lvl="0" algn="just"/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toleran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 lvl="0" algn="just"/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 smtClean="0"/>
              <a:t>harga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lvl="0"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 lvl="0" algn="just"/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lisensi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 algn="just"/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brand </a:t>
            </a:r>
            <a:r>
              <a:rPr lang="en-US" dirty="0" err="1" smtClean="0"/>
              <a:t>extention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99601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b="1" dirty="0" smtClean="0"/>
              <a:t>1.Kesalahan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merek</a:t>
            </a:r>
            <a:endParaRPr lang="en-US" dirty="0"/>
          </a:p>
          <a:p>
            <a:pPr algn="just"/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janji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konsumennya</a:t>
            </a:r>
            <a:endParaRPr lang="en-US" dirty="0"/>
          </a:p>
          <a:p>
            <a:pPr algn="just">
              <a:buNone/>
            </a:pPr>
            <a:r>
              <a:rPr lang="en-US" b="1" dirty="0"/>
              <a:t>2. </a:t>
            </a:r>
            <a:r>
              <a:rPr lang="en-US" b="1" dirty="0" err="1"/>
              <a:t>Kesalahan</a:t>
            </a:r>
            <a:r>
              <a:rPr lang="en-US" b="1" dirty="0"/>
              <a:t> STP (</a:t>
            </a:r>
            <a:r>
              <a:rPr lang="en-US" b="1" dirty="0" err="1"/>
              <a:t>segmentasi</a:t>
            </a:r>
            <a:r>
              <a:rPr lang="en-US" b="1" dirty="0"/>
              <a:t>, target market, positioning)</a:t>
            </a:r>
            <a:endParaRPr lang="en-US" dirty="0"/>
          </a:p>
          <a:p>
            <a:pPr algn="just"/>
            <a:r>
              <a:rPr lang="en-US" dirty="0"/>
              <a:t>Di </a:t>
            </a:r>
            <a:r>
              <a:rPr lang="en-US" dirty="0" err="1"/>
              <a:t>zaman</a:t>
            </a:r>
            <a:r>
              <a:rPr lang="en-US" dirty="0"/>
              <a:t> borderless </a:t>
            </a:r>
            <a:r>
              <a:rPr lang="en-US" dirty="0" err="1"/>
              <a:t>segmentasi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dihilangkan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pula </a:t>
            </a:r>
            <a:r>
              <a:rPr lang="en-US" dirty="0" err="1"/>
              <a:t>dengan</a:t>
            </a:r>
            <a:r>
              <a:rPr lang="en-US" dirty="0"/>
              <a:t> positioning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b="1" dirty="0"/>
              <a:t>3. </a:t>
            </a:r>
            <a:r>
              <a:rPr lang="en-US" b="1" dirty="0" err="1"/>
              <a:t>Kegagalan</a:t>
            </a:r>
            <a:r>
              <a:rPr lang="en-US" b="1" dirty="0"/>
              <a:t> </a:t>
            </a:r>
            <a:r>
              <a:rPr lang="en-US" b="1" dirty="0" err="1"/>
              <a:t>ide</a:t>
            </a:r>
            <a:endParaRPr lang="en-US" dirty="0"/>
          </a:p>
          <a:p>
            <a:pPr algn="just"/>
            <a:r>
              <a:rPr lang="en-US" dirty="0" smtClean="0"/>
              <a:t>Copycat </a:t>
            </a:r>
            <a:r>
              <a:rPr lang="en-US" dirty="0"/>
              <a:t>(</a:t>
            </a:r>
            <a:r>
              <a:rPr lang="en-US" dirty="0" err="1"/>
              <a:t>peniru</a:t>
            </a:r>
            <a:r>
              <a:rPr lang="en-US" dirty="0"/>
              <a:t>)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yang </a:t>
            </a:r>
            <a:r>
              <a:rPr lang="en-US" dirty="0" err="1"/>
              <a:t>membunuh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berinovasi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b="1" dirty="0"/>
              <a:t>4. </a:t>
            </a:r>
            <a:r>
              <a:rPr lang="en-US" b="1" dirty="0" err="1"/>
              <a:t>Kegagalan</a:t>
            </a:r>
            <a:r>
              <a:rPr lang="en-US" b="1" dirty="0"/>
              <a:t> </a:t>
            </a:r>
            <a:r>
              <a:rPr lang="en-US" b="1" dirty="0" err="1"/>
              <a:t>menganalisa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endParaRPr lang="en-US" dirty="0"/>
          </a:p>
          <a:p>
            <a:pPr algn="just"/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  <a:p>
            <a:pPr algn="just">
              <a:buNone/>
            </a:pPr>
            <a:r>
              <a:rPr lang="en-US" b="1" dirty="0"/>
              <a:t>5. </a:t>
            </a:r>
            <a:r>
              <a:rPr lang="en-US" b="1" dirty="0" err="1"/>
              <a:t>Kegagalan</a:t>
            </a:r>
            <a:r>
              <a:rPr lang="en-US" b="1" dirty="0"/>
              <a:t> </a:t>
            </a:r>
            <a:r>
              <a:rPr lang="en-US" b="1" dirty="0" err="1"/>
              <a:t>ekstensi</a:t>
            </a:r>
            <a:r>
              <a:rPr lang="en-US" b="1" dirty="0"/>
              <a:t> </a:t>
            </a:r>
            <a:r>
              <a:rPr lang="en-US" b="1" dirty="0" err="1"/>
              <a:t>merek</a:t>
            </a:r>
            <a:endParaRPr lang="en-US" dirty="0"/>
          </a:p>
          <a:p>
            <a:pPr algn="just"/>
            <a:r>
              <a:rPr lang="en-US" dirty="0" err="1"/>
              <a:t>Diaman</a:t>
            </a:r>
            <a:r>
              <a:rPr lang="en-US" dirty="0"/>
              <a:t> </a:t>
            </a:r>
            <a:r>
              <a:rPr lang="en-US" dirty="0" err="1"/>
              <a:t>serba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/>
              <a:t>tergoda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mengekstensikan</a:t>
            </a:r>
            <a:r>
              <a:rPr lang="en-US" dirty="0"/>
              <a:t> </a:t>
            </a:r>
            <a:r>
              <a:rPr lang="en-US" dirty="0" err="1"/>
              <a:t>mereknya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lain. </a:t>
            </a:r>
            <a:r>
              <a:rPr lang="en-US" dirty="0" err="1"/>
              <a:t>Alasannya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merepotkan</a:t>
            </a:r>
            <a:r>
              <a:rPr lang="en-US" dirty="0"/>
              <a:t>. </a:t>
            </a:r>
          </a:p>
          <a:p>
            <a:pPr algn="just">
              <a:buNone/>
            </a:pPr>
            <a:r>
              <a:rPr lang="en-US" b="1" dirty="0"/>
              <a:t>6. </a:t>
            </a:r>
            <a:r>
              <a:rPr lang="en-US" b="1" dirty="0" err="1"/>
              <a:t>Kegagalan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public relations (PR)</a:t>
            </a:r>
            <a:endParaRPr lang="en-US" dirty="0"/>
          </a:p>
          <a:p>
            <a:pPr algn="just"/>
            <a:r>
              <a:rPr lang="en-US" dirty="0"/>
              <a:t>Di era social network, </a:t>
            </a:r>
            <a:r>
              <a:rPr lang="en-US" dirty="0" err="1"/>
              <a:t>isu-isu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. </a:t>
            </a:r>
            <a:r>
              <a:rPr lang="en-US" dirty="0" err="1"/>
              <a:t>Sarana-sarana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milis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blog </a:t>
            </a:r>
            <a:r>
              <a:rPr lang="en-US" dirty="0" err="1"/>
              <a:t>sampai</a:t>
            </a:r>
            <a:r>
              <a:rPr lang="en-US" dirty="0"/>
              <a:t> YouTube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memperburuk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495947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dirty="0"/>
              <a:t>7. </a:t>
            </a:r>
            <a:r>
              <a:rPr lang="en-US" sz="2900" b="1" dirty="0" err="1"/>
              <a:t>Kegagalan</a:t>
            </a:r>
            <a:r>
              <a:rPr lang="en-US" sz="2900" b="1" dirty="0"/>
              <a:t> </a:t>
            </a:r>
            <a:r>
              <a:rPr lang="en-US" sz="2900" b="1" dirty="0" err="1"/>
              <a:t>komunikasi</a:t>
            </a:r>
            <a:r>
              <a:rPr lang="en-US" sz="2900" b="1" dirty="0"/>
              <a:t> </a:t>
            </a:r>
            <a:r>
              <a:rPr lang="en-US" sz="2900" b="1" dirty="0" err="1"/>
              <a:t>merek</a:t>
            </a:r>
            <a:endParaRPr lang="en-US" sz="2900" dirty="0"/>
          </a:p>
          <a:p>
            <a:pPr algn="just"/>
            <a:r>
              <a:rPr lang="en-US" sz="2900" dirty="0" err="1"/>
              <a:t>Isu</a:t>
            </a:r>
            <a:r>
              <a:rPr lang="en-US" sz="2900" dirty="0"/>
              <a:t> </a:t>
            </a:r>
            <a:r>
              <a:rPr lang="en-US" sz="2900" dirty="0" err="1"/>
              <a:t>pemilihan</a:t>
            </a:r>
            <a:r>
              <a:rPr lang="en-US" sz="2900" dirty="0"/>
              <a:t> media </a:t>
            </a:r>
            <a:r>
              <a:rPr lang="en-US" sz="2900" dirty="0" err="1"/>
              <a:t>menjadi</a:t>
            </a:r>
            <a:r>
              <a:rPr lang="en-US" sz="2900" dirty="0"/>
              <a:t> </a:t>
            </a:r>
            <a:r>
              <a:rPr lang="en-US" sz="2900" dirty="0" err="1"/>
              <a:t>hal</a:t>
            </a:r>
            <a:r>
              <a:rPr lang="en-US" sz="2900" dirty="0"/>
              <a:t> yang </a:t>
            </a:r>
            <a:r>
              <a:rPr lang="en-US" sz="2900" dirty="0" err="1"/>
              <a:t>semakin</a:t>
            </a:r>
            <a:r>
              <a:rPr lang="en-US" sz="2900" dirty="0"/>
              <a:t> </a:t>
            </a:r>
            <a:r>
              <a:rPr lang="en-US" sz="2900" dirty="0" err="1"/>
              <a:t>penting</a:t>
            </a:r>
            <a:r>
              <a:rPr lang="en-US" sz="2900" dirty="0"/>
              <a:t> </a:t>
            </a:r>
            <a:r>
              <a:rPr lang="en-US" sz="2900" dirty="0" err="1"/>
              <a:t>dewasa</a:t>
            </a:r>
            <a:r>
              <a:rPr lang="en-US" sz="2900" dirty="0"/>
              <a:t> </a:t>
            </a:r>
            <a:r>
              <a:rPr lang="en-US" sz="2900" dirty="0" err="1"/>
              <a:t>ini</a:t>
            </a:r>
            <a:r>
              <a:rPr lang="en-US" sz="2900" dirty="0"/>
              <a:t>. </a:t>
            </a:r>
            <a:r>
              <a:rPr lang="en-US" sz="2900" dirty="0" err="1"/>
              <a:t>Demikian</a:t>
            </a:r>
            <a:r>
              <a:rPr lang="en-US" sz="2900" dirty="0"/>
              <a:t> pula </a:t>
            </a:r>
            <a:r>
              <a:rPr lang="en-US" sz="2900" dirty="0" err="1"/>
              <a:t>komunikasi</a:t>
            </a:r>
            <a:r>
              <a:rPr lang="en-US" sz="2900" dirty="0"/>
              <a:t> </a:t>
            </a:r>
            <a:r>
              <a:rPr lang="en-US" sz="2900" dirty="0" err="1"/>
              <a:t>pemasaran</a:t>
            </a:r>
            <a:r>
              <a:rPr lang="en-US" sz="2900" dirty="0"/>
              <a:t> </a:t>
            </a:r>
            <a:r>
              <a:rPr lang="en-US" sz="2900" dirty="0" err="1"/>
              <a:t>melalui</a:t>
            </a:r>
            <a:r>
              <a:rPr lang="en-US" sz="2900" dirty="0"/>
              <a:t> media </a:t>
            </a:r>
            <a:r>
              <a:rPr lang="en-US" sz="2900" dirty="0" err="1"/>
              <a:t>juga</a:t>
            </a:r>
            <a:r>
              <a:rPr lang="en-US" sz="2900" dirty="0"/>
              <a:t> </a:t>
            </a:r>
            <a:r>
              <a:rPr lang="en-US" sz="2900" dirty="0" err="1"/>
              <a:t>harus</a:t>
            </a:r>
            <a:r>
              <a:rPr lang="en-US" sz="2900" dirty="0"/>
              <a:t> </a:t>
            </a:r>
            <a:r>
              <a:rPr lang="en-US" sz="2900" dirty="0" err="1"/>
              <a:t>tepat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terarah</a:t>
            </a:r>
            <a:r>
              <a:rPr lang="en-US" sz="2900" dirty="0"/>
              <a:t>. </a:t>
            </a:r>
            <a:endParaRPr lang="en-US" sz="2900" dirty="0" smtClean="0"/>
          </a:p>
          <a:p>
            <a:pPr algn="just">
              <a:buNone/>
            </a:pPr>
            <a:endParaRPr lang="en-US" sz="2900" dirty="0"/>
          </a:p>
          <a:p>
            <a:pPr algn="just">
              <a:buNone/>
            </a:pPr>
            <a:r>
              <a:rPr lang="en-US" sz="2900" b="1" dirty="0"/>
              <a:t>8. </a:t>
            </a:r>
            <a:r>
              <a:rPr lang="en-US" sz="2900" b="1" dirty="0" err="1"/>
              <a:t>Proses</a:t>
            </a:r>
            <a:r>
              <a:rPr lang="en-US" sz="2900" b="1" dirty="0"/>
              <a:t> rebranding</a:t>
            </a:r>
            <a:endParaRPr lang="en-US" sz="2900" dirty="0"/>
          </a:p>
          <a:p>
            <a:pPr algn="just"/>
            <a:r>
              <a:rPr lang="en-US" sz="2900" dirty="0"/>
              <a:t>Rebranding </a:t>
            </a:r>
            <a:r>
              <a:rPr lang="en-US" sz="2900" dirty="0" err="1"/>
              <a:t>pada</a:t>
            </a:r>
            <a:r>
              <a:rPr lang="en-US" sz="2900" dirty="0"/>
              <a:t> </a:t>
            </a:r>
            <a:r>
              <a:rPr lang="en-US" sz="2900" dirty="0" err="1"/>
              <a:t>masa</a:t>
            </a:r>
            <a:r>
              <a:rPr lang="en-US" sz="2900" dirty="0"/>
              <a:t> </a:t>
            </a:r>
            <a:r>
              <a:rPr lang="en-US" sz="2900" dirty="0" err="1"/>
              <a:t>sekarang</a:t>
            </a:r>
            <a:r>
              <a:rPr lang="en-US" sz="2900" dirty="0"/>
              <a:t> </a:t>
            </a:r>
            <a:r>
              <a:rPr lang="en-US" sz="2900" dirty="0" err="1"/>
              <a:t>harus</a:t>
            </a:r>
            <a:r>
              <a:rPr lang="en-US" sz="2900" dirty="0"/>
              <a:t> </a:t>
            </a:r>
            <a:r>
              <a:rPr lang="en-US" sz="2900" dirty="0" err="1"/>
              <a:t>semakin</a:t>
            </a:r>
            <a:r>
              <a:rPr lang="en-US" sz="2900" dirty="0"/>
              <a:t> </a:t>
            </a:r>
            <a:r>
              <a:rPr lang="en-US" sz="2900" dirty="0" err="1"/>
              <a:t>berhati-hati</a:t>
            </a:r>
            <a:r>
              <a:rPr lang="en-US" sz="2900" dirty="0"/>
              <a:t>. </a:t>
            </a:r>
            <a:r>
              <a:rPr lang="en-US" sz="2900" dirty="0" err="1"/>
              <a:t>Konsumen</a:t>
            </a:r>
            <a:r>
              <a:rPr lang="en-US" sz="2900" dirty="0"/>
              <a:t> </a:t>
            </a:r>
            <a:r>
              <a:rPr lang="en-US" sz="2900" dirty="0" err="1"/>
              <a:t>semakin</a:t>
            </a:r>
            <a:r>
              <a:rPr lang="en-US" sz="2900" dirty="0"/>
              <a:t> </a:t>
            </a:r>
            <a:r>
              <a:rPr lang="en-US" sz="2900" dirty="0" err="1"/>
              <a:t>kritis</a:t>
            </a:r>
            <a:r>
              <a:rPr lang="en-US" sz="2900" dirty="0"/>
              <a:t> </a:t>
            </a:r>
            <a:r>
              <a:rPr lang="en-US" sz="2900" dirty="0" err="1"/>
              <a:t>bersuara</a:t>
            </a:r>
            <a:r>
              <a:rPr lang="en-US" sz="2900" dirty="0"/>
              <a:t> </a:t>
            </a:r>
            <a:r>
              <a:rPr lang="en-US" sz="2900" dirty="0" err="1"/>
              <a:t>bila</a:t>
            </a:r>
            <a:r>
              <a:rPr lang="en-US" sz="2900" dirty="0"/>
              <a:t> rebranding-</a:t>
            </a:r>
            <a:r>
              <a:rPr lang="en-US" sz="2900" dirty="0" err="1"/>
              <a:t>nya</a:t>
            </a:r>
            <a:r>
              <a:rPr lang="en-US" sz="2900" dirty="0"/>
              <a:t> </a:t>
            </a:r>
            <a:r>
              <a:rPr lang="en-US" sz="2900" dirty="0" err="1"/>
              <a:t>ternyata</a:t>
            </a:r>
            <a:r>
              <a:rPr lang="en-US" sz="2900" dirty="0"/>
              <a:t> </a:t>
            </a:r>
            <a:r>
              <a:rPr lang="en-US" sz="2900" dirty="0" err="1"/>
              <a:t>tidak</a:t>
            </a:r>
            <a:r>
              <a:rPr lang="en-US" sz="2900" dirty="0"/>
              <a:t> </a:t>
            </a:r>
            <a:r>
              <a:rPr lang="en-US" sz="2900" dirty="0" err="1"/>
              <a:t>sesuai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harapan</a:t>
            </a:r>
            <a:r>
              <a:rPr lang="en-US" sz="2900" dirty="0"/>
              <a:t> </a:t>
            </a:r>
            <a:r>
              <a:rPr lang="en-US" sz="2900" dirty="0" err="1"/>
              <a:t>mereka</a:t>
            </a:r>
            <a:r>
              <a:rPr lang="en-US" sz="2900" dirty="0"/>
              <a:t>.</a:t>
            </a:r>
            <a:r>
              <a:rPr lang="en-US" sz="2900" b="1" dirty="0"/>
              <a:t> </a:t>
            </a:r>
            <a:endParaRPr lang="en-US" sz="2900" b="1" dirty="0" smtClean="0"/>
          </a:p>
          <a:p>
            <a:pPr algn="just">
              <a:buNone/>
            </a:pPr>
            <a:endParaRPr lang="en-US" sz="2900" dirty="0"/>
          </a:p>
          <a:p>
            <a:pPr algn="just">
              <a:buNone/>
            </a:pPr>
            <a:r>
              <a:rPr lang="en-US" sz="2900" b="1" dirty="0"/>
              <a:t>9. </a:t>
            </a:r>
            <a:r>
              <a:rPr lang="en-US" sz="2900" b="1" dirty="0" err="1"/>
              <a:t>Persoalan</a:t>
            </a:r>
            <a:r>
              <a:rPr lang="en-US" sz="2900" b="1" dirty="0"/>
              <a:t> </a:t>
            </a:r>
            <a:r>
              <a:rPr lang="en-US" sz="2900" b="1" dirty="0" err="1"/>
              <a:t>teknologi</a:t>
            </a:r>
            <a:endParaRPr lang="en-US" sz="2900" dirty="0"/>
          </a:p>
          <a:p>
            <a:pPr algn="just"/>
            <a:r>
              <a:rPr lang="en-US" sz="2900" dirty="0" err="1"/>
              <a:t>Kini</a:t>
            </a:r>
            <a:r>
              <a:rPr lang="en-US" sz="2900" dirty="0"/>
              <a:t> </a:t>
            </a:r>
            <a:r>
              <a:rPr lang="en-US" sz="2900" dirty="0" err="1"/>
              <a:t>memang</a:t>
            </a:r>
            <a:r>
              <a:rPr lang="en-US" sz="2900" dirty="0"/>
              <a:t> </a:t>
            </a:r>
            <a:r>
              <a:rPr lang="en-US" sz="2900" dirty="0" err="1"/>
              <a:t>zamannya</a:t>
            </a:r>
            <a:r>
              <a:rPr lang="en-US" sz="2900" dirty="0"/>
              <a:t> </a:t>
            </a:r>
            <a:r>
              <a:rPr lang="en-US" sz="2900" dirty="0" err="1"/>
              <a:t>teknologi</a:t>
            </a:r>
            <a:r>
              <a:rPr lang="en-US" sz="2900" dirty="0"/>
              <a:t>. </a:t>
            </a:r>
            <a:r>
              <a:rPr lang="en-US" sz="2900" dirty="0" err="1"/>
              <a:t>Namun</a:t>
            </a:r>
            <a:r>
              <a:rPr lang="en-US" sz="2900" dirty="0"/>
              <a:t> </a:t>
            </a:r>
            <a:r>
              <a:rPr lang="en-US" sz="2900" dirty="0" err="1"/>
              <a:t>tak</a:t>
            </a:r>
            <a:r>
              <a:rPr lang="en-US" sz="2900" dirty="0"/>
              <a:t> </a:t>
            </a:r>
            <a:r>
              <a:rPr lang="en-US" sz="2900" dirty="0" err="1"/>
              <a:t>selamanya</a:t>
            </a:r>
            <a:r>
              <a:rPr lang="en-US" sz="2900" dirty="0"/>
              <a:t> </a:t>
            </a:r>
            <a:r>
              <a:rPr lang="en-US" sz="2900" dirty="0" err="1"/>
              <a:t>teknologi</a:t>
            </a:r>
            <a:r>
              <a:rPr lang="en-US" sz="2900" dirty="0"/>
              <a:t> </a:t>
            </a:r>
            <a:r>
              <a:rPr lang="en-US" sz="2900" dirty="0" err="1"/>
              <a:t>canggih</a:t>
            </a:r>
            <a:r>
              <a:rPr lang="en-US" sz="2900" dirty="0"/>
              <a:t> </a:t>
            </a:r>
            <a:r>
              <a:rPr lang="en-US" sz="2900" dirty="0" err="1"/>
              <a:t>selalu</a:t>
            </a:r>
            <a:r>
              <a:rPr lang="en-US" sz="2900" dirty="0"/>
              <a:t> </a:t>
            </a:r>
            <a:r>
              <a:rPr lang="en-US" sz="2900" dirty="0" err="1"/>
              <a:t>diminati</a:t>
            </a:r>
            <a:r>
              <a:rPr lang="en-US" sz="2900" dirty="0"/>
              <a:t>. </a:t>
            </a:r>
            <a:r>
              <a:rPr lang="en-US" sz="2900" dirty="0" err="1"/>
              <a:t>Penggunaannya</a:t>
            </a:r>
            <a:r>
              <a:rPr lang="en-US" sz="2900" dirty="0"/>
              <a:t> yang </a:t>
            </a:r>
            <a:r>
              <a:rPr lang="en-US" sz="2900" dirty="0" err="1"/>
              <a:t>terlalu</a:t>
            </a:r>
            <a:r>
              <a:rPr lang="en-US" sz="2900" dirty="0"/>
              <a:t> </a:t>
            </a:r>
            <a:r>
              <a:rPr lang="en-US" sz="2900" dirty="0" err="1"/>
              <a:t>rumit</a:t>
            </a:r>
            <a:r>
              <a:rPr lang="en-US" sz="2900" dirty="0"/>
              <a:t> </a:t>
            </a:r>
            <a:r>
              <a:rPr lang="en-US" sz="2900" dirty="0" err="1"/>
              <a:t>menjadi</a:t>
            </a:r>
            <a:r>
              <a:rPr lang="en-US" sz="2900" dirty="0"/>
              <a:t> </a:t>
            </a:r>
            <a:r>
              <a:rPr lang="en-US" sz="2900" dirty="0" err="1"/>
              <a:t>kendala</a:t>
            </a:r>
            <a:r>
              <a:rPr lang="en-US" sz="2900" dirty="0"/>
              <a:t> </a:t>
            </a:r>
            <a:r>
              <a:rPr lang="en-US" sz="2900" dirty="0" err="1" smtClean="0"/>
              <a:t>utama</a:t>
            </a:r>
            <a:r>
              <a:rPr lang="en-US" sz="2900" dirty="0" smtClean="0"/>
              <a:t>.</a:t>
            </a:r>
          </a:p>
          <a:p>
            <a:pPr algn="just">
              <a:buNone/>
            </a:pPr>
            <a:endParaRPr lang="en-US" sz="2900" dirty="0"/>
          </a:p>
          <a:p>
            <a:pPr algn="just">
              <a:buNone/>
            </a:pPr>
            <a:r>
              <a:rPr lang="en-US" sz="2900" b="1" dirty="0"/>
              <a:t>10. </a:t>
            </a:r>
            <a:r>
              <a:rPr lang="en-US" sz="2900" b="1" dirty="0" err="1"/>
              <a:t>Kegagalan</a:t>
            </a:r>
            <a:r>
              <a:rPr lang="en-US" sz="2900" b="1" dirty="0"/>
              <a:t> </a:t>
            </a:r>
            <a:r>
              <a:rPr lang="en-US" sz="2900" b="1" dirty="0" err="1"/>
              <a:t>budaya</a:t>
            </a:r>
            <a:r>
              <a:rPr lang="en-US" sz="2900" b="1" dirty="0"/>
              <a:t> </a:t>
            </a:r>
            <a:r>
              <a:rPr lang="en-US" sz="2900" b="1" dirty="0" err="1"/>
              <a:t>pasar</a:t>
            </a:r>
            <a:endParaRPr lang="en-US" sz="2900" dirty="0"/>
          </a:p>
          <a:p>
            <a:pPr algn="just"/>
            <a:r>
              <a:rPr lang="en-US" sz="2900" dirty="0" err="1"/>
              <a:t>Pasar</a:t>
            </a:r>
            <a:r>
              <a:rPr lang="en-US" sz="2900" dirty="0"/>
              <a:t> </a:t>
            </a:r>
            <a:r>
              <a:rPr lang="en-US" sz="2900" dirty="0" err="1"/>
              <a:t>boleh</a:t>
            </a:r>
            <a:r>
              <a:rPr lang="en-US" sz="2900" dirty="0"/>
              <a:t> </a:t>
            </a:r>
            <a:r>
              <a:rPr lang="en-US" sz="2900" dirty="0" err="1"/>
              <a:t>semakin</a:t>
            </a:r>
            <a:r>
              <a:rPr lang="en-US" sz="2900" dirty="0"/>
              <a:t> </a:t>
            </a:r>
            <a:r>
              <a:rPr lang="en-US" sz="2900" dirty="0" err="1"/>
              <a:t>terbuka</a:t>
            </a:r>
            <a:r>
              <a:rPr lang="en-US" sz="2900" dirty="0"/>
              <a:t>, </a:t>
            </a:r>
            <a:r>
              <a:rPr lang="en-US" sz="2900" dirty="0" err="1"/>
              <a:t>tapi</a:t>
            </a:r>
            <a:r>
              <a:rPr lang="en-US" sz="2900" dirty="0"/>
              <a:t> </a:t>
            </a:r>
            <a:r>
              <a:rPr lang="en-US" sz="2900" dirty="0" err="1"/>
              <a:t>budayanya</a:t>
            </a:r>
            <a:r>
              <a:rPr lang="en-US" sz="2900" dirty="0"/>
              <a:t> </a:t>
            </a:r>
            <a:r>
              <a:rPr lang="en-US" sz="2900" dirty="0" err="1"/>
              <a:t>tidak</a:t>
            </a:r>
            <a:r>
              <a:rPr lang="en-US" sz="2900" dirty="0"/>
              <a:t> </a:t>
            </a:r>
            <a:r>
              <a:rPr lang="en-US" sz="2900" dirty="0" err="1"/>
              <a:t>bisa</a:t>
            </a:r>
            <a:r>
              <a:rPr lang="en-US" sz="2900" dirty="0"/>
              <a:t> </a:t>
            </a:r>
            <a:r>
              <a:rPr lang="en-US" sz="2900" dirty="0" err="1"/>
              <a:t>diabaikan</a:t>
            </a:r>
            <a:r>
              <a:rPr lang="en-US" sz="2900" dirty="0"/>
              <a:t> </a:t>
            </a:r>
            <a:r>
              <a:rPr lang="en-US" sz="2900" dirty="0" err="1"/>
              <a:t>karena</a:t>
            </a:r>
            <a:r>
              <a:rPr lang="en-US" sz="2900" dirty="0"/>
              <a:t> </a:t>
            </a:r>
            <a:r>
              <a:rPr lang="en-US" sz="2900" dirty="0" err="1"/>
              <a:t>bisa</a:t>
            </a:r>
            <a:r>
              <a:rPr lang="en-US" sz="2900" dirty="0"/>
              <a:t> </a:t>
            </a:r>
            <a:r>
              <a:rPr lang="en-US" sz="2900" dirty="0" err="1"/>
              <a:t>memengaruhi</a:t>
            </a:r>
            <a:r>
              <a:rPr lang="en-US" sz="2900" dirty="0"/>
              <a:t> </a:t>
            </a:r>
            <a:r>
              <a:rPr lang="en-US" sz="2900" dirty="0" err="1"/>
              <a:t>penerimaan</a:t>
            </a:r>
            <a:r>
              <a:rPr lang="en-US" sz="2900" dirty="0"/>
              <a:t> </a:t>
            </a:r>
            <a:r>
              <a:rPr lang="en-US" sz="2900" dirty="0" err="1"/>
              <a:t>konsumen</a:t>
            </a:r>
            <a:r>
              <a:rPr lang="en-US" sz="2900" dirty="0"/>
              <a:t> </a:t>
            </a:r>
            <a:r>
              <a:rPr lang="en-US" sz="2900" dirty="0" err="1"/>
              <a:t>terhadap</a:t>
            </a:r>
            <a:r>
              <a:rPr lang="en-US" sz="2900" dirty="0"/>
              <a:t> </a:t>
            </a:r>
            <a:r>
              <a:rPr lang="en-US" sz="2900" dirty="0" err="1"/>
              <a:t>produk</a:t>
            </a:r>
            <a:r>
              <a:rPr lang="en-US" sz="2900" dirty="0"/>
              <a:t>.</a:t>
            </a:r>
          </a:p>
          <a:p>
            <a:pPr algn="just">
              <a:buNone/>
            </a:pPr>
            <a:endParaRPr lang="en-US" sz="2900" dirty="0"/>
          </a:p>
        </p:txBody>
      </p:sp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000" b="1" dirty="0" smtClean="0"/>
              <a:t>11. </a:t>
            </a:r>
            <a:r>
              <a:rPr lang="en-US" sz="2000" b="1" dirty="0" err="1" smtClean="0"/>
              <a:t>Kegagalan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After sales service</a:t>
            </a:r>
            <a:endParaRPr lang="en-US" sz="2000" dirty="0" smtClean="0"/>
          </a:p>
          <a:p>
            <a:pPr algn="just"/>
            <a:r>
              <a:rPr lang="en-US" sz="2000" i="1" dirty="0" smtClean="0"/>
              <a:t>Presales, during sales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i="1" dirty="0" smtClean="0"/>
              <a:t> after sales </a:t>
            </a:r>
            <a:r>
              <a:rPr lang="en-US" sz="2000" i="1" dirty="0" err="1" smtClean="0"/>
              <a:t>sevice</a:t>
            </a:r>
            <a:r>
              <a:rPr lang="en-US" sz="2000" i="1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“</a:t>
            </a:r>
            <a:r>
              <a:rPr lang="en-US" sz="2000" dirty="0" err="1" smtClean="0"/>
              <a:t>harga</a:t>
            </a:r>
            <a:r>
              <a:rPr lang="en-US" sz="2000" dirty="0" smtClean="0"/>
              <a:t>”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ditawar-tawar</a:t>
            </a:r>
            <a:r>
              <a:rPr lang="en-US" sz="2000" dirty="0" smtClean="0"/>
              <a:t>.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diabaikan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siap-siap</a:t>
            </a:r>
            <a:r>
              <a:rPr lang="en-US" sz="2000" dirty="0" smtClean="0"/>
              <a:t> “</a:t>
            </a:r>
            <a:r>
              <a:rPr lang="en-US" sz="2000" dirty="0" err="1" smtClean="0"/>
              <a:t>gugur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medan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</a:t>
            </a:r>
            <a:r>
              <a:rPr lang="en-US" sz="2000" dirty="0" smtClean="0"/>
              <a:t>”.</a:t>
            </a:r>
            <a:r>
              <a:rPr lang="en-US" sz="2000" i="1" dirty="0" smtClean="0"/>
              <a:t> </a:t>
            </a:r>
            <a:endParaRPr lang="en-US" sz="2000" dirty="0" smtClean="0"/>
          </a:p>
          <a:p>
            <a:pPr algn="just">
              <a:buNone/>
            </a:pPr>
            <a:r>
              <a:rPr lang="en-US" sz="2000" b="1" dirty="0" smtClean="0"/>
              <a:t>12. </a:t>
            </a:r>
            <a:r>
              <a:rPr lang="en-US" sz="2000" b="1" dirty="0" err="1" smtClean="0"/>
              <a:t>Kegagalan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merek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tunggal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Produsen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serba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.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produsen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memonopoli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b="1" dirty="0" smtClean="0"/>
              <a:t>13. </a:t>
            </a:r>
            <a:r>
              <a:rPr lang="en-US" sz="2000" b="1" dirty="0" err="1" smtClean="0"/>
              <a:t>Merek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ketuaan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Penyebabnya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 </a:t>
            </a:r>
            <a:r>
              <a:rPr lang="en-US" sz="2000" dirty="0" err="1" smtClean="0"/>
              <a:t>kehilangan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relevansi</a:t>
            </a:r>
            <a:r>
              <a:rPr lang="en-US" sz="2000" dirty="0" smtClean="0"/>
              <a:t>, </a:t>
            </a:r>
            <a:r>
              <a:rPr lang="en-US" sz="2000" dirty="0" err="1" smtClean="0"/>
              <a:t>pencitraan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usang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positioning </a:t>
            </a:r>
            <a:r>
              <a:rPr lang="en-US" sz="2000" dirty="0" err="1" smtClean="0"/>
              <a:t>pesaing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115328" cy="511017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Gigi" pitchFamily="82" charset="0"/>
              </a:rPr>
              <a:t>HATUR NUHUN</a:t>
            </a:r>
            <a:endParaRPr lang="en-US" sz="3200" b="1" dirty="0" smtClean="0">
              <a:solidFill>
                <a:srgbClr val="7030A0"/>
              </a:solidFill>
              <a:latin typeface="Gigi" pitchFamily="8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Branding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,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menelan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penamaan</a:t>
            </a:r>
            <a:r>
              <a:rPr lang="en-US" dirty="0"/>
              <a:t> (</a:t>
            </a:r>
            <a:r>
              <a:rPr lang="en-US" dirty="0" err="1"/>
              <a:t>penentuan</a:t>
            </a:r>
            <a:r>
              <a:rPr lang="en-US" dirty="0"/>
              <a:t> brand), </a:t>
            </a:r>
            <a:r>
              <a:rPr lang="en-US" dirty="0" err="1"/>
              <a:t>pembuatan</a:t>
            </a:r>
            <a:r>
              <a:rPr lang="en-US" dirty="0"/>
              <a:t> logo brand/</a:t>
            </a:r>
            <a:r>
              <a:rPr lang="en-US" dirty="0" err="1"/>
              <a:t>merk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brand building yang </a:t>
            </a:r>
            <a:r>
              <a:rPr lang="en-US" dirty="0" err="1"/>
              <a:t>meliputi</a:t>
            </a:r>
            <a:r>
              <a:rPr lang="en-US" dirty="0"/>
              <a:t> positioning, launching, sustaining </a:t>
            </a:r>
            <a:r>
              <a:rPr lang="en-US" dirty="0" err="1"/>
              <a:t>hingga</a:t>
            </a:r>
            <a:r>
              <a:rPr lang="en-US" dirty="0"/>
              <a:t> rejuvenating. </a:t>
            </a: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smtClean="0"/>
              <a:t>Branding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image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merk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benak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brand/</a:t>
            </a:r>
            <a:r>
              <a:rPr lang="en-US" dirty="0" err="1"/>
              <a:t>merk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perceived quality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menipu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konsumen-nya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branding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brand/</a:t>
            </a:r>
            <a:r>
              <a:rPr lang="en-US" dirty="0" err="1"/>
              <a:t>merk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diperjual</a:t>
            </a:r>
            <a:r>
              <a:rPr lang="en-US" dirty="0"/>
              <a:t> </a:t>
            </a:r>
            <a:r>
              <a:rPr lang="en-US" dirty="0" err="1"/>
              <a:t>belikan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merk</a:t>
            </a:r>
            <a:r>
              <a:rPr lang="en-US" dirty="0"/>
              <a:t> Electrolux,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merk</a:t>
            </a:r>
            <a:r>
              <a:rPr lang="en-US" dirty="0"/>
              <a:t> vacuum cleaner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cuci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lama. </a:t>
            </a: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n-US" dirty="0"/>
              <a:t>Visual Branding: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visual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mendiferensiasikan</a:t>
            </a:r>
            <a:r>
              <a:rPr lang="en-US" dirty="0"/>
              <a:t> </a:t>
            </a:r>
            <a:r>
              <a:rPr lang="en-US" i="1" dirty="0"/>
              <a:t>brand.</a:t>
            </a:r>
            <a:endParaRPr lang="en-US" dirty="0"/>
          </a:p>
          <a:p>
            <a:pPr lvl="0" algn="just">
              <a:lnSpc>
                <a:spcPct val="150000"/>
              </a:lnSpc>
            </a:pPr>
            <a:r>
              <a:rPr lang="en-US" dirty="0" err="1"/>
              <a:t>Mendiferensiasikan</a:t>
            </a:r>
            <a:r>
              <a:rPr lang="en-US" dirty="0"/>
              <a:t> </a:t>
            </a:r>
            <a:r>
              <a:rPr lang="en-US" i="1" dirty="0"/>
              <a:t>brand: </a:t>
            </a:r>
            <a:r>
              <a:rPr lang="en-US" dirty="0" err="1"/>
              <a:t>membedakan</a:t>
            </a:r>
            <a:r>
              <a:rPr lang="en-US" dirty="0"/>
              <a:t> brand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/>
              <a:t>brand </a:t>
            </a:r>
            <a:r>
              <a:rPr lang="en-US" dirty="0" err="1"/>
              <a:t>kompetitor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menonjol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yang lain </a:t>
            </a:r>
            <a:r>
              <a:rPr lang="en-US" dirty="0" err="1"/>
              <a:t>dan</a:t>
            </a:r>
            <a:r>
              <a:rPr lang="en-US" dirty="0"/>
              <a:t> paling </a:t>
            </a:r>
            <a:r>
              <a:rPr lang="en-US" dirty="0" err="1"/>
              <a:t>diingat</a:t>
            </a:r>
            <a:r>
              <a:rPr lang="en-US" dirty="0"/>
              <a:t> </a:t>
            </a:r>
            <a:r>
              <a:rPr lang="en-US" dirty="0" err="1"/>
              <a:t>audiensinya</a:t>
            </a:r>
            <a:r>
              <a:rPr lang="en-US" dirty="0"/>
              <a:t> (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i="1" dirty="0"/>
              <a:t>reminding-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)</a:t>
            </a:r>
            <a:r>
              <a:rPr lang="en-US" i="1" dirty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4412" y="0"/>
            <a:ext cx="8229600" cy="1430367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Tujuan</a:t>
            </a:r>
            <a:r>
              <a:rPr lang="en-US" b="1" dirty="0" smtClean="0">
                <a:solidFill>
                  <a:srgbClr val="FF0000"/>
                </a:solidFill>
              </a:rPr>
              <a:t> Visual Branding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visual branding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instan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i="1" dirty="0"/>
              <a:t>long term goal</a:t>
            </a:r>
            <a:r>
              <a:rPr lang="en-US" dirty="0"/>
              <a:t>: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kontinuitas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brand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dirty="0" err="1"/>
              <a:t>Tujuan</a:t>
            </a:r>
            <a:r>
              <a:rPr lang="en-US" dirty="0"/>
              <a:t> visual branding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/>
              <a:t>omzet</a:t>
            </a:r>
            <a:r>
              <a:rPr lang="en-US" dirty="0"/>
              <a:t> yang </a:t>
            </a:r>
            <a:r>
              <a:rPr lang="en-US" dirty="0" err="1"/>
              <a:t>sporadis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temporer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merugi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perjalanannya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461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Elemen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Penting</a:t>
            </a:r>
            <a:r>
              <a:rPr lang="en-US" b="1" dirty="0" smtClean="0">
                <a:solidFill>
                  <a:srgbClr val="FF0000"/>
                </a:solidFill>
              </a:rPr>
              <a:t> Visual Branding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n-US" dirty="0" smtClean="0"/>
              <a:t>Brand </a:t>
            </a:r>
            <a:r>
              <a:rPr lang="en-US" dirty="0"/>
              <a:t>(</a:t>
            </a:r>
            <a:r>
              <a:rPr lang="en-US" dirty="0" err="1"/>
              <a:t>merek</a:t>
            </a:r>
            <a:r>
              <a:rPr lang="en-US" dirty="0"/>
              <a:t>, logo)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visual (image),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dirty="0" err="1"/>
              <a:t>Warna</a:t>
            </a:r>
            <a:r>
              <a:rPr lang="en-US" dirty="0"/>
              <a:t> (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korporat</a:t>
            </a:r>
            <a:r>
              <a:rPr lang="en-US" dirty="0"/>
              <a:t>).</a:t>
            </a:r>
          </a:p>
          <a:p>
            <a:pPr lvl="0" algn="just">
              <a:lnSpc>
                <a:spcPct val="150000"/>
              </a:lnSpc>
            </a:pP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penyusunnya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i="1" dirty="0"/>
              <a:t>media </a:t>
            </a:r>
            <a:r>
              <a:rPr lang="en-US" i="1" dirty="0" err="1"/>
              <a:t>lini</a:t>
            </a:r>
            <a:r>
              <a:rPr lang="en-US" i="1" dirty="0"/>
              <a:t> 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lini</a:t>
            </a:r>
            <a:r>
              <a:rPr lang="en-US" i="1" dirty="0"/>
              <a:t> </a:t>
            </a:r>
            <a:r>
              <a:rPr lang="en-US" i="1" dirty="0" err="1"/>
              <a:t>bawah</a:t>
            </a:r>
            <a:r>
              <a:rPr lang="en-US" i="1" dirty="0"/>
              <a:t>. </a:t>
            </a:r>
            <a:r>
              <a:rPr lang="en-US" i="1" dirty="0" err="1"/>
              <a:t>Tujuannya</a:t>
            </a:r>
            <a:r>
              <a:rPr lang="en-US" i="1" dirty="0"/>
              <a:t> agar brand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bisa</a:t>
            </a:r>
            <a:r>
              <a:rPr lang="en-US" i="1" dirty="0"/>
              <a:t> </a:t>
            </a:r>
            <a:r>
              <a:rPr lang="en-US" i="1" dirty="0" err="1"/>
              <a:t>dikenal</a:t>
            </a:r>
            <a:r>
              <a:rPr lang="en-US" i="1" dirty="0"/>
              <a:t> </a:t>
            </a:r>
            <a:r>
              <a:rPr lang="en-US" i="1" dirty="0" err="1"/>
              <a:t>audiensnya</a:t>
            </a:r>
            <a:r>
              <a:rPr lang="en-US" i="1" dirty="0"/>
              <a:t>: </a:t>
            </a:r>
            <a:r>
              <a:rPr lang="en-US" i="1" dirty="0" err="1"/>
              <a:t>Dilihat</a:t>
            </a:r>
            <a:r>
              <a:rPr lang="en-US" i="1" dirty="0"/>
              <a:t> </a:t>
            </a:r>
            <a:r>
              <a:rPr lang="en-US" i="1" dirty="0" err="1"/>
              <a:t>secara</a:t>
            </a:r>
            <a:r>
              <a:rPr lang="en-US" i="1" dirty="0"/>
              <a:t> visual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diterima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hati</a:t>
            </a:r>
            <a:endParaRPr lang="en-US" dirty="0"/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1536" y="0"/>
            <a:ext cx="8229600" cy="143036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Visual </a:t>
            </a:r>
            <a:r>
              <a:rPr lang="en-US" b="1" dirty="0" smtClean="0">
                <a:solidFill>
                  <a:srgbClr val="FF0000"/>
                </a:solidFill>
              </a:rPr>
              <a:t>Branding </a:t>
            </a:r>
            <a:r>
              <a:rPr lang="en-US" b="1" dirty="0" err="1" smtClean="0">
                <a:solidFill>
                  <a:srgbClr val="FF0000"/>
                </a:solidFill>
              </a:rPr>
              <a:t>Penting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b="1" dirty="0" err="1" smtClean="0"/>
              <a:t>Kompetitor</a:t>
            </a:r>
            <a:r>
              <a:rPr lang="en-US" b="1" dirty="0" smtClean="0"/>
              <a:t>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  <a:r>
              <a:rPr lang="en-US" b="1" dirty="0" err="1"/>
              <a:t>sejenis</a:t>
            </a:r>
            <a:r>
              <a:rPr lang="en-US" b="1" dirty="0"/>
              <a:t> </a:t>
            </a:r>
            <a:r>
              <a:rPr lang="en-US" b="1" dirty="0" err="1"/>
              <a:t>semakin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,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pilihan</a:t>
            </a:r>
            <a:r>
              <a:rPr lang="en-US" b="1" dirty="0"/>
              <a:t> </a:t>
            </a:r>
            <a:r>
              <a:rPr lang="en-US" b="1" dirty="0" err="1"/>
              <a:t>konsumen</a:t>
            </a:r>
            <a:r>
              <a:rPr lang="en-US" b="1" dirty="0"/>
              <a:t> </a:t>
            </a:r>
            <a:r>
              <a:rPr lang="en-US" b="1" dirty="0" err="1"/>
              <a:t>semakin</a:t>
            </a:r>
            <a:r>
              <a:rPr lang="en-US" b="1" dirty="0"/>
              <a:t> </a:t>
            </a:r>
            <a:r>
              <a:rPr lang="en-US" b="1" dirty="0" err="1"/>
              <a:t>beragam</a:t>
            </a:r>
            <a:r>
              <a:rPr lang="en-US" b="1" dirty="0"/>
              <a:t>.</a:t>
            </a:r>
          </a:p>
          <a:p>
            <a:pPr lvl="0" algn="just"/>
            <a:r>
              <a:rPr lang="en-US" b="1" dirty="0"/>
              <a:t>Brand </a:t>
            </a:r>
            <a:r>
              <a:rPr lang="en-US" b="1" dirty="0" err="1"/>
              <a:t>produk</a:t>
            </a:r>
            <a:r>
              <a:rPr lang="en-US" b="1" dirty="0"/>
              <a:t> yang paling </a:t>
            </a:r>
            <a:r>
              <a:rPr lang="en-US" b="1" dirty="0" err="1"/>
              <a:t>diingat</a:t>
            </a:r>
            <a:r>
              <a:rPr lang="en-US" b="1" dirty="0"/>
              <a:t> </a:t>
            </a:r>
            <a:r>
              <a:rPr lang="en-US" b="1" dirty="0" err="1"/>
              <a:t>konsumen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pilihan</a:t>
            </a:r>
            <a:r>
              <a:rPr lang="en-US" b="1" dirty="0"/>
              <a:t>.</a:t>
            </a:r>
          </a:p>
          <a:p>
            <a:pPr lvl="0" algn="just"/>
            <a:r>
              <a:rPr lang="en-US" b="1" dirty="0" err="1"/>
              <a:t>Ribuan</a:t>
            </a:r>
            <a:r>
              <a:rPr lang="en-US" b="1" dirty="0"/>
              <a:t> </a:t>
            </a:r>
            <a:r>
              <a:rPr lang="en-US" b="1" dirty="0" err="1"/>
              <a:t>merek</a:t>
            </a:r>
            <a:r>
              <a:rPr lang="en-US" b="1" dirty="0"/>
              <a:t> </a:t>
            </a:r>
            <a:r>
              <a:rPr lang="en-US" b="1" dirty="0" err="1"/>
              <a:t>berkeliaran</a:t>
            </a:r>
            <a:r>
              <a:rPr lang="en-US" b="1" dirty="0"/>
              <a:t> </a:t>
            </a:r>
            <a:r>
              <a:rPr lang="en-US" b="1" dirty="0" err="1"/>
              <a:t>menggoda</a:t>
            </a:r>
            <a:r>
              <a:rPr lang="en-US" b="1" dirty="0"/>
              <a:t> </a:t>
            </a:r>
            <a:r>
              <a:rPr lang="en-US" b="1" dirty="0" err="1"/>
              <a:t>mata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televisi</a:t>
            </a:r>
            <a:r>
              <a:rPr lang="en-US" b="1" dirty="0"/>
              <a:t>, supermarket,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warung-warung</a:t>
            </a:r>
            <a:r>
              <a:rPr lang="en-US" b="1" dirty="0"/>
              <a:t> </a:t>
            </a:r>
            <a:r>
              <a:rPr lang="en-US" b="1" dirty="0" err="1"/>
              <a:t>kecil</a:t>
            </a:r>
            <a:r>
              <a:rPr lang="en-US" b="1" dirty="0"/>
              <a:t>,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pinggir</a:t>
            </a:r>
            <a:r>
              <a:rPr lang="en-US" b="1" dirty="0"/>
              <a:t> </a:t>
            </a:r>
            <a:r>
              <a:rPr lang="en-US" b="1" dirty="0" err="1"/>
              <a:t>jalan</a:t>
            </a:r>
            <a:r>
              <a:rPr lang="en-US" b="1" dirty="0"/>
              <a:t>.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diingat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konsumen</a:t>
            </a:r>
            <a:r>
              <a:rPr lang="en-US" b="1" dirty="0"/>
              <a:t>.</a:t>
            </a:r>
          </a:p>
          <a:p>
            <a:pPr lvl="0" algn="just"/>
            <a:r>
              <a:rPr lang="en-US" b="1" dirty="0"/>
              <a:t>Brand yang </a:t>
            </a:r>
            <a:r>
              <a:rPr lang="en-US" b="1" dirty="0" err="1"/>
              <a:t>dimanage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cerdas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produsen</a:t>
            </a:r>
            <a:r>
              <a:rPr lang="en-US" b="1" dirty="0"/>
              <a:t> </a:t>
            </a:r>
            <a:r>
              <a:rPr lang="en-US" b="1" dirty="0" err="1"/>
              <a:t>berpeluang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top brand.</a:t>
            </a:r>
          </a:p>
          <a:p>
            <a:pPr lvl="0" algn="just"/>
            <a:r>
              <a:rPr lang="en-US" b="1" dirty="0"/>
              <a:t>Supply </a:t>
            </a:r>
            <a:r>
              <a:rPr lang="en-US" b="1" dirty="0" err="1"/>
              <a:t>melebihi</a:t>
            </a:r>
            <a:r>
              <a:rPr lang="en-US" b="1" dirty="0"/>
              <a:t> demand: </a:t>
            </a:r>
            <a:r>
              <a:rPr lang="en-US" b="1" dirty="0" err="1"/>
              <a:t>dari</a:t>
            </a:r>
            <a:r>
              <a:rPr lang="en-US" b="1" dirty="0"/>
              <a:t> 10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  <a:r>
              <a:rPr lang="en-US" b="1" dirty="0" err="1"/>
              <a:t>sejenis</a:t>
            </a:r>
            <a:r>
              <a:rPr lang="en-US" b="1" dirty="0"/>
              <a:t> yang </a:t>
            </a:r>
            <a:r>
              <a:rPr lang="en-US" b="1" dirty="0" err="1"/>
              <a:t>dilempar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market, 6-7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rontok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pertama</a:t>
            </a:r>
            <a:r>
              <a:rPr lang="en-US" b="1" dirty="0"/>
              <a:t>, </a:t>
            </a:r>
            <a:r>
              <a:rPr lang="en-US" b="1" dirty="0" err="1"/>
              <a:t>kemudian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1 </a:t>
            </a:r>
            <a:r>
              <a:rPr lang="en-US" b="1" dirty="0" err="1"/>
              <a:t>atau</a:t>
            </a:r>
            <a:r>
              <a:rPr lang="en-US" b="1" dirty="0"/>
              <a:t> 2 </a:t>
            </a:r>
            <a:r>
              <a:rPr lang="en-US" b="1" dirty="0" err="1"/>
              <a:t>produk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survive </a:t>
            </a:r>
            <a:r>
              <a:rPr lang="en-US" b="1" dirty="0" err="1"/>
              <a:t>setelah</a:t>
            </a:r>
            <a:r>
              <a:rPr lang="en-US" b="1" dirty="0"/>
              <a:t> 5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berjalan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/>
              <a:t>1. </a:t>
            </a:r>
            <a:r>
              <a:rPr lang="en-US" b="1" dirty="0" err="1"/>
              <a:t>Diferensiasi</a:t>
            </a:r>
            <a:r>
              <a:rPr lang="en-US" b="1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pembeda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lain. </a:t>
            </a:r>
            <a:r>
              <a:rPr lang="en-US" dirty="0" err="1"/>
              <a:t>Pembeda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segmentasi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i="1" dirty="0"/>
              <a:t> packaging</a:t>
            </a:r>
            <a:r>
              <a:rPr lang="en-US" dirty="0"/>
              <a:t>-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2. </a:t>
            </a:r>
            <a:r>
              <a:rPr lang="en-US" b="1" dirty="0" err="1"/>
              <a:t>Kolaborasi</a:t>
            </a:r>
            <a:r>
              <a:rPr lang="en-US" b="1" dirty="0"/>
              <a:t>: </a:t>
            </a:r>
            <a:r>
              <a:rPr lang="en-US" dirty="0"/>
              <a:t>Brand building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.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agency,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target market.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DASAR-DASAR KOMUNIKASI INTERPERSONAL</Template>
  <TotalTime>31</TotalTime>
  <Words>767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Abstrac 3</vt:lpstr>
      <vt:lpstr>Image</vt:lpstr>
      <vt:lpstr>Visual Branding dalam Periklanan </vt:lpstr>
      <vt:lpstr>Slide 2</vt:lpstr>
      <vt:lpstr>Slide 3</vt:lpstr>
      <vt:lpstr>Slide 4</vt:lpstr>
      <vt:lpstr>Slide 5</vt:lpstr>
      <vt:lpstr>Tujuan Visual Branding </vt:lpstr>
      <vt:lpstr>Elemen Penting Visual Branding </vt:lpstr>
      <vt:lpstr>Visual Branding Penting? </vt:lpstr>
      <vt:lpstr>Slide 9</vt:lpstr>
      <vt:lpstr>Slide 10</vt:lpstr>
      <vt:lpstr>Keuntungan Memiliki Brand yang Kuat </vt:lpstr>
      <vt:lpstr>Slide 12</vt:lpstr>
      <vt:lpstr>Slide 13</vt:lpstr>
      <vt:lpstr>Slide 14</vt:lpstr>
      <vt:lpstr>Slide 15</vt:lpstr>
      <vt:lpstr>Slide 16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Branding dalam Periklanan </dc:title>
  <dc:creator>Valued Acer Customer</dc:creator>
  <cp:lastModifiedBy>Valued Acer Customer</cp:lastModifiedBy>
  <cp:revision>7</cp:revision>
  <dcterms:created xsi:type="dcterms:W3CDTF">2012-11-20T17:39:57Z</dcterms:created>
  <dcterms:modified xsi:type="dcterms:W3CDTF">2012-11-20T18:11:47Z</dcterms:modified>
</cp:coreProperties>
</file>