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7400E-397D-4968-8F86-0CA5C906A763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DF0FE-7DC0-4E2A-8DD0-7FDDBACE5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A5CA-A1E0-426C-8349-DC649EACB898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6421-7AB4-4F7E-B021-F9354D0672DA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C9E3-9078-4760-B956-D0DE7DE1614D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AA43-62B4-487E-82BB-9B8BF36557B1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6B8D-2644-4CA0-8E10-D675E5065EC2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B128-E8E1-4C6B-A6E0-4E23A7F9FA0C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8649-B8E3-4BFB-BF71-AD05AFA88753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D90A-DCDE-4902-A71F-00F1FF3F3967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B740-7B7E-483F-A4F8-5EC0166FD2CE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A3C0-11DA-4BA5-8BAC-678BA7EA81D4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20AE3-EC1D-4D7A-9EE7-FF99130F3291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GB" b="1" dirty="0"/>
              <a:t>PEMBUKAAN UUD 1945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2286000"/>
            <a:ext cx="7620000" cy="33528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Disampaikan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Mata </a:t>
            </a:r>
            <a:r>
              <a:rPr lang="en-US" dirty="0" err="1" smtClean="0">
                <a:solidFill>
                  <a:schemeClr val="bg1"/>
                </a:solidFill>
              </a:rPr>
              <a:t>Kuliah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Pendidikan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Dosen</a:t>
            </a:r>
            <a:r>
              <a:rPr lang="en-US" dirty="0" smtClean="0">
                <a:solidFill>
                  <a:schemeClr val="bg1"/>
                </a:solidFill>
              </a:rPr>
              <a:t> 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TATIK ROHMAWATI,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B94C-909D-46DF-98ED-A8DE2404C74D}" type="datetime1">
              <a:rPr lang="en-US" smtClean="0">
                <a:solidFill>
                  <a:schemeClr val="bg1"/>
                </a:solidFill>
              </a:rPr>
              <a:pPr/>
              <a:t>11/20/2012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>
                <a:solidFill>
                  <a:schemeClr val="bg1"/>
                </a:solidFill>
              </a:rPr>
              <a:pPr/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048000" cy="32067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</a:t>
            </a:r>
            <a:r>
              <a:rPr lang="en-US" dirty="0" err="1" smtClean="0">
                <a:solidFill>
                  <a:schemeClr val="bg1"/>
                </a:solidFill>
              </a:rPr>
              <a:t>.,M.Si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590800"/>
          </a:xfrm>
        </p:spPr>
        <p:txBody>
          <a:bodyPr>
            <a:normAutofit/>
          </a:bodyPr>
          <a:lstStyle/>
          <a:p>
            <a:pPr algn="just"/>
            <a:r>
              <a:rPr lang="fi-FI" sz="3200" b="1" dirty="0">
                <a:solidFill>
                  <a:schemeClr val="bg1"/>
                </a:solidFill>
              </a:rPr>
              <a:t>Hubungan Pembukaan UUD 1945 dengan </a:t>
            </a:r>
            <a:r>
              <a:rPr lang="fi-FI" sz="3200" b="1" dirty="0" smtClean="0">
                <a:solidFill>
                  <a:schemeClr val="bg1"/>
                </a:solidFill>
              </a:rPr>
              <a:t>Pancasila</a:t>
            </a:r>
            <a:br>
              <a:rPr lang="fi-FI" sz="3200" b="1" dirty="0" smtClean="0">
                <a:solidFill>
                  <a:schemeClr val="bg1"/>
                </a:solidFill>
              </a:rPr>
            </a:br>
            <a:r>
              <a:rPr lang="fi-FI" sz="3200" dirty="0">
                <a:solidFill>
                  <a:schemeClr val="bg1"/>
                </a:solidFill>
              </a:rPr>
              <a:t>Secara material memuat Pancasila, maksudnya dalam Pembukaan UUD 1945 terdapat sila-sila dari Pancasila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657600"/>
            <a:ext cx="7620000" cy="2362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i-FI" b="1" dirty="0">
                <a:solidFill>
                  <a:schemeClr val="bg1"/>
                </a:solidFill>
              </a:rPr>
              <a:t>Hubungan Pembukaan de</a:t>
            </a:r>
            <a:r>
              <a:rPr lang="en-US" b="1" dirty="0" err="1">
                <a:solidFill>
                  <a:schemeClr val="bg1"/>
                </a:solidFill>
              </a:rPr>
              <a:t>ngan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Proklamasi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Kemerdekaan</a:t>
            </a:r>
            <a:endParaRPr lang="en-US" b="1" dirty="0">
              <a:solidFill>
                <a:schemeClr val="bg1"/>
              </a:solidFill>
            </a:endParaRP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	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pengejawantahan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proklamasi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kemerdekaan</a:t>
            </a:r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kesatuan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tidak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dipisahkan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proklamasi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kemerdekaan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733800" cy="396875"/>
          </a:xfrm>
        </p:spPr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, By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</a:t>
            </a:r>
            <a:r>
              <a:rPr lang="en-US" dirty="0" err="1" smtClean="0"/>
              <a:t>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199"/>
            <a:ext cx="7772400" cy="762001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PENGERTIAN ISI PEMBUKAAN UUD 1945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0"/>
            <a:ext cx="7620000" cy="449580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b="1" dirty="0" err="1">
                <a:solidFill>
                  <a:schemeClr val="bg1"/>
                </a:solidFill>
              </a:rPr>
              <a:t>Alinea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Pertama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pengakuan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nilai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kodrat</a:t>
            </a:r>
            <a:r>
              <a:rPr lang="en-US" dirty="0">
                <a:solidFill>
                  <a:schemeClr val="bg1"/>
                </a:solidFill>
              </a:rPr>
              <a:t> (’</a:t>
            </a:r>
            <a:r>
              <a:rPr lang="en-US" dirty="0" err="1">
                <a:solidFill>
                  <a:schemeClr val="bg1"/>
                </a:solidFill>
              </a:rPr>
              <a:t>Bahwa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kemerdekaan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adalah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sebagai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bangsa</a:t>
            </a:r>
            <a:r>
              <a:rPr lang="en-US" dirty="0" smtClean="0">
                <a:solidFill>
                  <a:schemeClr val="bg1"/>
                </a:solidFill>
              </a:rPr>
              <a:t>’)</a:t>
            </a: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pernyatan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universal</a:t>
            </a:r>
          </a:p>
          <a:p>
            <a:pPr lvl="0" algn="just"/>
            <a:r>
              <a:rPr lang="en-US" b="1" dirty="0" err="1">
                <a:solidFill>
                  <a:schemeClr val="bg1"/>
                </a:solidFill>
              </a:rPr>
              <a:t>Alinea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Kedua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Merealisasikan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perjuangan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bangsa</a:t>
            </a:r>
            <a:r>
              <a:rPr lang="en-US" dirty="0">
                <a:solidFill>
                  <a:schemeClr val="bg1"/>
                </a:solidFill>
              </a:rPr>
              <a:t> Indonesia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suatu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cita-cita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bangsa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merdeka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bersatu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berdaulat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adil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makmur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Perjuangan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bangsa</a:t>
            </a:r>
            <a:r>
              <a:rPr lang="en-US" dirty="0">
                <a:solidFill>
                  <a:schemeClr val="bg1"/>
                </a:solidFill>
              </a:rPr>
              <a:t> Indonesia </a:t>
            </a:r>
            <a:r>
              <a:rPr lang="en-US" dirty="0" err="1">
                <a:solidFill>
                  <a:schemeClr val="bg1"/>
                </a:solidFill>
              </a:rPr>
              <a:t>sebagai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bukti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objektif</a:t>
            </a: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Hasil </a:t>
            </a:r>
            <a:r>
              <a:rPr lang="it-IT" dirty="0">
                <a:solidFill>
                  <a:schemeClr val="bg1"/>
                </a:solidFill>
              </a:rPr>
              <a:t>dari perjuangan itu adalah tercipta negara Indonesia</a:t>
            </a:r>
            <a:endParaRPr lang="en-US" dirty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, </a:t>
            </a:r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</a:t>
            </a:r>
            <a:r>
              <a:rPr lang="en-US" dirty="0" err="1" smtClean="0"/>
              <a:t>..,M.Si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0668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LANJUTAN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696200" cy="4191000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en-US" b="1" dirty="0" err="1" smtClean="0">
                <a:solidFill>
                  <a:schemeClr val="bg1"/>
                </a:solidFill>
              </a:rPr>
              <a:t>Alinea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Ketiga</a:t>
            </a: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Pengakuan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nilai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religius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Mengakui manusia sebagai ciptaan Tuhan Yang Maha Kuasa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Mengakui nilai moral (‘didorong oleh keinginan luhur supaya berkehidupan kebangsaan yang bebas’) 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Pernyataan kembali proklamasi kemerdekaan Indonesia</a:t>
            </a:r>
            <a:endParaRPr lang="en-US" dirty="0" smtClean="0">
              <a:solidFill>
                <a:schemeClr val="bg1"/>
              </a:solidFill>
            </a:endParaRPr>
          </a:p>
          <a:p>
            <a:pPr lvl="0" algn="just"/>
            <a:r>
              <a:rPr lang="en-US" b="1" dirty="0" err="1" smtClean="0">
                <a:solidFill>
                  <a:schemeClr val="bg1"/>
                </a:solidFill>
              </a:rPr>
              <a:t>Alinea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Keempat</a:t>
            </a: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Berdirinya</a:t>
            </a:r>
            <a:r>
              <a:rPr lang="en-US" dirty="0" smtClean="0">
                <a:solidFill>
                  <a:schemeClr val="bg1"/>
                </a:solidFill>
              </a:rPr>
              <a:t> Negara Indonesia</a:t>
            </a: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Negara (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Khusus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Umum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Ketentuan diadakannya UUD Negara (Negara Indonesia adalah negara yang berdasarkan atas hukum)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Bentuk Negara (Negara Republik Indonesia)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Dasar Filsafat Negara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, </a:t>
            </a:r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</a:t>
            </a:r>
            <a:r>
              <a:rPr lang="en-US" dirty="0" err="1" smtClean="0"/>
              <a:t>.,M.Si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id-ID" sz="4000" b="1" dirty="0" smtClean="0">
                <a:solidFill>
                  <a:schemeClr val="bg1"/>
                </a:solidFill>
              </a:rPr>
              <a:t>HAKIKAT PEMBUKAAN UUD 1945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752600"/>
            <a:ext cx="7391400" cy="4267200"/>
          </a:xfrm>
        </p:spPr>
        <p:txBody>
          <a:bodyPr>
            <a:noAutofit/>
          </a:bodyPr>
          <a:lstStyle/>
          <a:p>
            <a:pPr marL="514350" lvl="0" indent="-514350" algn="just">
              <a:buAutoNum type="arabicPeriod"/>
            </a:pPr>
            <a:r>
              <a:rPr lang="fi-FI" sz="2200" dirty="0" smtClean="0">
                <a:solidFill>
                  <a:schemeClr val="bg1"/>
                </a:solidFill>
              </a:rPr>
              <a:t>Sebagai </a:t>
            </a:r>
            <a:r>
              <a:rPr lang="fi-FI" sz="2200" dirty="0">
                <a:solidFill>
                  <a:schemeClr val="bg1"/>
                </a:solidFill>
              </a:rPr>
              <a:t>tertib hukum (</a:t>
            </a:r>
            <a:r>
              <a:rPr lang="fi-FI" sz="2200" i="1" dirty="0">
                <a:solidFill>
                  <a:schemeClr val="bg1"/>
                </a:solidFill>
              </a:rPr>
              <a:t>rechts orde</a:t>
            </a:r>
            <a:r>
              <a:rPr lang="fi-FI" sz="2200" dirty="0">
                <a:solidFill>
                  <a:schemeClr val="bg1"/>
                </a:solidFill>
              </a:rPr>
              <a:t> atau </a:t>
            </a:r>
            <a:r>
              <a:rPr lang="fi-FI" sz="2200" i="1" dirty="0">
                <a:solidFill>
                  <a:schemeClr val="bg1"/>
                </a:solidFill>
              </a:rPr>
              <a:t>legal order</a:t>
            </a:r>
            <a:r>
              <a:rPr lang="fi-FI" sz="2200" dirty="0">
                <a:solidFill>
                  <a:schemeClr val="bg1"/>
                </a:solidFill>
              </a:rPr>
              <a:t>) tertinggi, yaitu sebagai sumber hukum positif Indonesia berarti seluruh peraturan perundang-undangan di Indonesia harus bersumber pada Pembukaan UUD 1945 yang di dalamnya terkandung Asas Kerokhanian Negara atau Dasar Filsafat Negara </a:t>
            </a:r>
            <a:r>
              <a:rPr lang="fi-FI" sz="2200" dirty="0" smtClean="0">
                <a:solidFill>
                  <a:schemeClr val="bg1"/>
                </a:solidFill>
              </a:rPr>
              <a:t>RI</a:t>
            </a:r>
            <a:endParaRPr lang="en-US" sz="2200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fi-FI" sz="2200" dirty="0" smtClean="0">
                <a:solidFill>
                  <a:schemeClr val="bg1"/>
                </a:solidFill>
              </a:rPr>
              <a:t>Memenuhi </a:t>
            </a:r>
            <a:r>
              <a:rPr lang="fi-FI" sz="2200" dirty="0">
                <a:solidFill>
                  <a:schemeClr val="bg1"/>
                </a:solidFill>
              </a:rPr>
              <a:t>syarat adanya tertib hukum Indonesia</a:t>
            </a:r>
            <a:endParaRPr lang="en-US" sz="2200" dirty="0">
              <a:solidFill>
                <a:schemeClr val="bg1"/>
              </a:solidFill>
            </a:endParaRPr>
          </a:p>
          <a:p>
            <a:pPr marL="971550" lvl="1" indent="-514350" algn="just">
              <a:buAutoNum type="alphaLcPeriod"/>
            </a:pPr>
            <a:r>
              <a:rPr lang="fi-FI" sz="2200" dirty="0" smtClean="0">
                <a:solidFill>
                  <a:schemeClr val="bg1"/>
                </a:solidFill>
              </a:rPr>
              <a:t>adanya </a:t>
            </a:r>
            <a:r>
              <a:rPr lang="fi-FI" sz="2200" dirty="0">
                <a:solidFill>
                  <a:schemeClr val="bg1"/>
                </a:solidFill>
              </a:rPr>
              <a:t>kesatuan subyek, yaitu komitmen penguasa untuk mengadakan peraturan </a:t>
            </a:r>
            <a:r>
              <a:rPr lang="fi-FI" sz="2200" dirty="0" smtClean="0">
                <a:solidFill>
                  <a:schemeClr val="bg1"/>
                </a:solidFill>
              </a:rPr>
              <a:t>hukum</a:t>
            </a:r>
            <a:endParaRPr lang="en-US" sz="2200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lphaLcPeriod"/>
            </a:pPr>
            <a:r>
              <a:rPr lang="fi-FI" sz="2200" dirty="0" smtClean="0">
                <a:solidFill>
                  <a:schemeClr val="bg1"/>
                </a:solidFill>
              </a:rPr>
              <a:t>adanya </a:t>
            </a:r>
            <a:r>
              <a:rPr lang="fi-FI" sz="2200" dirty="0">
                <a:solidFill>
                  <a:schemeClr val="bg1"/>
                </a:solidFill>
              </a:rPr>
              <a:t>kesatuan asas </a:t>
            </a:r>
            <a:r>
              <a:rPr lang="fi-FI" sz="2200" dirty="0" smtClean="0">
                <a:solidFill>
                  <a:schemeClr val="bg1"/>
                </a:solidFill>
              </a:rPr>
              <a:t>kerokhanian</a:t>
            </a:r>
            <a:endParaRPr lang="en-US" sz="2200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lphaLcPeriod"/>
            </a:pPr>
            <a:r>
              <a:rPr lang="fi-FI" sz="2200" dirty="0" smtClean="0">
                <a:solidFill>
                  <a:schemeClr val="bg1"/>
                </a:solidFill>
              </a:rPr>
              <a:t>adanya </a:t>
            </a:r>
            <a:r>
              <a:rPr lang="fi-FI" sz="2200" dirty="0">
                <a:solidFill>
                  <a:schemeClr val="bg1"/>
                </a:solidFill>
              </a:rPr>
              <a:t>kesatuan </a:t>
            </a:r>
            <a:r>
              <a:rPr lang="fi-FI" sz="2200" dirty="0" smtClean="0">
                <a:solidFill>
                  <a:schemeClr val="bg1"/>
                </a:solidFill>
              </a:rPr>
              <a:t>daerah</a:t>
            </a:r>
            <a:endParaRPr lang="en-US" sz="2200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lphaLcPeriod"/>
            </a:pPr>
            <a:r>
              <a:rPr lang="fi-FI" sz="2200" dirty="0" smtClean="0">
                <a:solidFill>
                  <a:schemeClr val="bg1"/>
                </a:solidFill>
              </a:rPr>
              <a:t>adanya </a:t>
            </a:r>
            <a:r>
              <a:rPr lang="fi-FI" sz="2200" dirty="0">
                <a:solidFill>
                  <a:schemeClr val="bg1"/>
                </a:solidFill>
              </a:rPr>
              <a:t>kesatuan waktu</a:t>
            </a:r>
            <a:endParaRPr lang="en-US" sz="2200" dirty="0">
              <a:solidFill>
                <a:schemeClr val="bg1"/>
              </a:solidFill>
            </a:endParaRPr>
          </a:p>
          <a:p>
            <a:pPr algn="just"/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>
                <a:solidFill>
                  <a:schemeClr val="bg1"/>
                </a:solidFill>
              </a:rPr>
              <a:pPr/>
              <a:t>11/20/2012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</a:t>
            </a:r>
            <a:r>
              <a:rPr lang="en-US" dirty="0" err="1" smtClean="0">
                <a:solidFill>
                  <a:schemeClr val="bg1"/>
                </a:solidFill>
              </a:rPr>
              <a:t>.,M.Si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>
                <a:solidFill>
                  <a:schemeClr val="bg1"/>
                </a:solidFill>
              </a:rPr>
              <a:pPr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LANJUTAN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696200" cy="3962400"/>
          </a:xfrm>
        </p:spPr>
        <p:txBody>
          <a:bodyPr>
            <a:noAutofit/>
          </a:bodyPr>
          <a:lstStyle/>
          <a:p>
            <a:pPr algn="just"/>
            <a:r>
              <a:rPr lang="en-US" sz="2300" dirty="0" smtClean="0">
                <a:solidFill>
                  <a:schemeClr val="bg1"/>
                </a:solidFill>
              </a:rPr>
              <a:t>3. </a:t>
            </a:r>
            <a:r>
              <a:rPr lang="en-US" sz="2300" dirty="0" err="1" smtClean="0">
                <a:solidFill>
                  <a:schemeClr val="bg1"/>
                </a:solidFill>
              </a:rPr>
              <a:t>Sebagai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Pokok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Kaidah</a:t>
            </a:r>
            <a:r>
              <a:rPr lang="en-US" sz="2300" dirty="0">
                <a:solidFill>
                  <a:schemeClr val="bg1"/>
                </a:solidFill>
              </a:rPr>
              <a:t> Negara yang Fundamental</a:t>
            </a: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    </a:t>
            </a:r>
            <a:r>
              <a:rPr lang="en-US" sz="2300" dirty="0" smtClean="0">
                <a:solidFill>
                  <a:schemeClr val="bg1"/>
                </a:solidFill>
              </a:rPr>
              <a:t>Dari </a:t>
            </a:r>
            <a:r>
              <a:rPr lang="en-US" sz="2300" dirty="0" err="1">
                <a:solidFill>
                  <a:schemeClr val="bg1"/>
                </a:solidFill>
              </a:rPr>
              <a:t>segi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terjadinya</a:t>
            </a:r>
            <a:r>
              <a:rPr lang="en-US" sz="2300" dirty="0">
                <a:solidFill>
                  <a:schemeClr val="bg1"/>
                </a:solidFill>
              </a:rPr>
              <a:t>, </a:t>
            </a:r>
            <a:r>
              <a:rPr lang="en-US" sz="2300" dirty="0" err="1">
                <a:solidFill>
                  <a:schemeClr val="bg1"/>
                </a:solidFill>
              </a:rPr>
              <a:t>yaitu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pembentukan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negara</a:t>
            </a:r>
            <a:endParaRPr lang="en-US" sz="2300" dirty="0">
              <a:solidFill>
                <a:schemeClr val="bg1"/>
              </a:solidFill>
            </a:endParaRP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smtClean="0">
                <a:solidFill>
                  <a:schemeClr val="bg1"/>
                </a:solidFill>
              </a:rPr>
              <a:t>   </a:t>
            </a:r>
            <a:r>
              <a:rPr lang="en-US" sz="2300" dirty="0">
                <a:solidFill>
                  <a:schemeClr val="bg1"/>
                </a:solidFill>
              </a:rPr>
              <a:t>Dari </a:t>
            </a:r>
            <a:r>
              <a:rPr lang="en-US" sz="2300" dirty="0" err="1">
                <a:solidFill>
                  <a:schemeClr val="bg1"/>
                </a:solidFill>
              </a:rPr>
              <a:t>segi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isinya</a:t>
            </a:r>
            <a:r>
              <a:rPr lang="en-US" sz="2300" dirty="0">
                <a:solidFill>
                  <a:schemeClr val="bg1"/>
                </a:solidFill>
              </a:rPr>
              <a:t>, </a:t>
            </a:r>
            <a:r>
              <a:rPr lang="en-US" sz="2300" dirty="0" err="1">
                <a:solidFill>
                  <a:schemeClr val="bg1"/>
                </a:solidFill>
              </a:rPr>
              <a:t>memuat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dasar-dasar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pokok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negara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en-US" sz="2300" dirty="0" smtClean="0">
                <a:solidFill>
                  <a:schemeClr val="bg1"/>
                </a:solidFill>
              </a:rPr>
              <a:t>    </a:t>
            </a:r>
            <a:r>
              <a:rPr lang="en-US" sz="2300" dirty="0" err="1" smtClean="0">
                <a:solidFill>
                  <a:schemeClr val="bg1"/>
                </a:solidFill>
              </a:rPr>
              <a:t>sebagai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</a:rPr>
              <a:t>berikut</a:t>
            </a:r>
            <a:r>
              <a:rPr lang="en-US" sz="2300" dirty="0" smtClean="0">
                <a:solidFill>
                  <a:schemeClr val="bg1"/>
                </a:solidFill>
              </a:rPr>
              <a:t>:</a:t>
            </a: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smtClean="0">
                <a:solidFill>
                  <a:schemeClr val="bg1"/>
                </a:solidFill>
              </a:rPr>
              <a:t>   a. </a:t>
            </a:r>
            <a:r>
              <a:rPr lang="en-US" sz="2300" dirty="0" err="1" smtClean="0">
                <a:solidFill>
                  <a:schemeClr val="bg1"/>
                </a:solidFill>
              </a:rPr>
              <a:t>Dasar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tujuan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negara</a:t>
            </a:r>
            <a:r>
              <a:rPr lang="en-US" sz="2300" dirty="0">
                <a:solidFill>
                  <a:schemeClr val="bg1"/>
                </a:solidFill>
              </a:rPr>
              <a:t> (</a:t>
            </a:r>
            <a:r>
              <a:rPr lang="en-US" sz="2300" dirty="0" err="1">
                <a:solidFill>
                  <a:schemeClr val="bg1"/>
                </a:solidFill>
              </a:rPr>
              <a:t>tujuan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umum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dan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tujuan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</a:rPr>
              <a:t>khusus</a:t>
            </a:r>
            <a:r>
              <a:rPr lang="en-US" sz="2300" dirty="0" smtClean="0">
                <a:solidFill>
                  <a:schemeClr val="bg1"/>
                </a:solidFill>
              </a:rPr>
              <a:t>)</a:t>
            </a: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smtClean="0">
                <a:solidFill>
                  <a:schemeClr val="bg1"/>
                </a:solidFill>
              </a:rPr>
              <a:t>   b. </a:t>
            </a:r>
            <a:r>
              <a:rPr lang="en-US" sz="2300" dirty="0" err="1" smtClean="0">
                <a:solidFill>
                  <a:schemeClr val="bg1"/>
                </a:solidFill>
              </a:rPr>
              <a:t>Ketentuan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diadakannya</a:t>
            </a:r>
            <a:r>
              <a:rPr lang="en-US" sz="2300" dirty="0">
                <a:solidFill>
                  <a:schemeClr val="bg1"/>
                </a:solidFill>
              </a:rPr>
              <a:t> UUD </a:t>
            </a:r>
            <a:r>
              <a:rPr lang="en-US" sz="2300" dirty="0" err="1" smtClean="0">
                <a:solidFill>
                  <a:schemeClr val="bg1"/>
                </a:solidFill>
              </a:rPr>
              <a:t>negara</a:t>
            </a:r>
            <a:endParaRPr lang="en-US" sz="2300" dirty="0" smtClean="0">
              <a:solidFill>
                <a:schemeClr val="bg1"/>
              </a:solidFill>
            </a:endParaRP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smtClean="0">
                <a:solidFill>
                  <a:schemeClr val="bg1"/>
                </a:solidFill>
              </a:rPr>
              <a:t>   c. </a:t>
            </a:r>
            <a:r>
              <a:rPr lang="en-US" sz="2300" dirty="0" err="1" smtClean="0">
                <a:solidFill>
                  <a:schemeClr val="bg1"/>
                </a:solidFill>
              </a:rPr>
              <a:t>Bentuk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</a:rPr>
              <a:t>negara</a:t>
            </a:r>
            <a:endParaRPr lang="en-US" sz="2300" dirty="0" smtClean="0">
              <a:solidFill>
                <a:schemeClr val="bg1"/>
              </a:solidFill>
            </a:endParaRP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smtClean="0">
                <a:solidFill>
                  <a:schemeClr val="bg1"/>
                </a:solidFill>
              </a:rPr>
              <a:t>   d. </a:t>
            </a:r>
            <a:r>
              <a:rPr lang="en-US" sz="2300" dirty="0" err="1" smtClean="0">
                <a:solidFill>
                  <a:schemeClr val="bg1"/>
                </a:solidFill>
              </a:rPr>
              <a:t>Dasar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filsafat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negara</a:t>
            </a:r>
            <a:endParaRPr lang="en-US" sz="2300" dirty="0">
              <a:solidFill>
                <a:schemeClr val="bg1"/>
              </a:solidFill>
            </a:endParaRP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4. </a:t>
            </a:r>
            <a:r>
              <a:rPr lang="en-US" sz="2300" dirty="0" err="1">
                <a:solidFill>
                  <a:schemeClr val="bg1"/>
                </a:solidFill>
              </a:rPr>
              <a:t>Terlekat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pada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Kelangsungan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Hidup</a:t>
            </a:r>
            <a:r>
              <a:rPr lang="en-US" sz="2300" dirty="0">
                <a:solidFill>
                  <a:schemeClr val="bg1"/>
                </a:solidFill>
              </a:rPr>
              <a:t> Negara RI 17 </a:t>
            </a:r>
            <a:r>
              <a:rPr lang="en-US" sz="2300" dirty="0" err="1">
                <a:solidFill>
                  <a:schemeClr val="bg1"/>
                </a:solidFill>
              </a:rPr>
              <a:t>Agustus</a:t>
            </a:r>
            <a:r>
              <a:rPr lang="en-US" sz="2300" dirty="0">
                <a:solidFill>
                  <a:schemeClr val="bg1"/>
                </a:solidFill>
              </a:rPr>
              <a:t> 1945</a:t>
            </a:r>
          </a:p>
          <a:p>
            <a:pPr algn="just"/>
            <a:endParaRPr lang="en-US" sz="23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>
                <a:solidFill>
                  <a:schemeClr val="bg1"/>
                </a:solidFill>
              </a:rPr>
              <a:pPr/>
              <a:t>11/20/2012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048000" cy="32067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</a:t>
            </a:r>
            <a:r>
              <a:rPr lang="en-US" dirty="0" err="1" smtClean="0">
                <a:solidFill>
                  <a:schemeClr val="bg1"/>
                </a:solidFill>
              </a:rPr>
              <a:t>..,M.Si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>
                <a:solidFill>
                  <a:schemeClr val="bg1"/>
                </a:solidFill>
              </a:rPr>
              <a:pPr/>
              <a:t>5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599"/>
            <a:ext cx="7772400" cy="609601"/>
          </a:xfrm>
        </p:spPr>
        <p:txBody>
          <a:bodyPr>
            <a:normAutofit fontScale="90000"/>
          </a:bodyPr>
          <a:lstStyle/>
          <a:p>
            <a:r>
              <a:rPr lang="id-ID" sz="3600" b="1" dirty="0" smtClean="0">
                <a:solidFill>
                  <a:schemeClr val="bg1"/>
                </a:solidFill>
              </a:rPr>
              <a:t>KEDUDUKAN PEMBUKAAN UUD 1945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620000" cy="4343400"/>
          </a:xfrm>
        </p:spPr>
        <p:txBody>
          <a:bodyPr>
            <a:normAutofit fontScale="70000" lnSpcReduction="20000"/>
          </a:bodyPr>
          <a:lstStyle/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Pembukaan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memuat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dasar-dasar</a:t>
            </a:r>
            <a:r>
              <a:rPr lang="en-US" dirty="0">
                <a:solidFill>
                  <a:schemeClr val="bg1"/>
                </a:solidFill>
              </a:rPr>
              <a:t> fundamental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i="1" dirty="0" err="1">
                <a:solidFill>
                  <a:schemeClr val="bg1"/>
                </a:solidFill>
              </a:rPr>
              <a:t>Staatsfundamentalnorm</a:t>
            </a:r>
            <a:r>
              <a:rPr lang="en-US" dirty="0">
                <a:solidFill>
                  <a:schemeClr val="bg1"/>
                </a:solidFill>
              </a:rPr>
              <a:t>), </a:t>
            </a:r>
            <a:r>
              <a:rPr lang="en-US" dirty="0" err="1">
                <a:solidFill>
                  <a:schemeClr val="bg1"/>
                </a:solidFill>
              </a:rPr>
              <a:t>yaitu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memuat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pembentukan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bentuk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tujuan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kekuasaan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dasar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filsafat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. 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Memuat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sifat-sifat</a:t>
            </a:r>
            <a:r>
              <a:rPr lang="en-US" dirty="0">
                <a:solidFill>
                  <a:schemeClr val="bg1"/>
                </a:solidFill>
              </a:rPr>
              <a:t> fundamental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asasi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berkedudukan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tetap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tidak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dirubah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Pembukaan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UUD 1945 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suatu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tertib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hukum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tertinggi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hakikatnya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kedudukannya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lebih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tinggi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Batang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Tubuh</a:t>
            </a:r>
            <a:r>
              <a:rPr lang="en-US" dirty="0">
                <a:solidFill>
                  <a:schemeClr val="bg1"/>
                </a:solidFill>
              </a:rPr>
              <a:t> UUD </a:t>
            </a:r>
            <a:r>
              <a:rPr lang="en-US" dirty="0" smtClean="0">
                <a:solidFill>
                  <a:schemeClr val="bg1"/>
                </a:solidFill>
              </a:rPr>
              <a:t>1945.</a:t>
            </a: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Pokok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r>
              <a:rPr lang="en-US" dirty="0" err="1" smtClean="0">
                <a:solidFill>
                  <a:schemeClr val="bg1"/>
                </a:solidFill>
              </a:rPr>
              <a:t>pokok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pikiran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Pembukaan</a:t>
            </a:r>
            <a:r>
              <a:rPr lang="en-US" dirty="0">
                <a:solidFill>
                  <a:schemeClr val="bg1"/>
                </a:solidFill>
              </a:rPr>
              <a:t> UUD 1945 </a:t>
            </a:r>
            <a:r>
              <a:rPr lang="en-US" dirty="0" err="1">
                <a:solidFill>
                  <a:schemeClr val="bg1"/>
                </a:solidFill>
              </a:rPr>
              <a:t>harus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dijabarkan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pasal-pasal</a:t>
            </a:r>
            <a:r>
              <a:rPr lang="en-US" dirty="0">
                <a:solidFill>
                  <a:schemeClr val="bg1"/>
                </a:solidFill>
              </a:rPr>
              <a:t> UUD </a:t>
            </a:r>
            <a:r>
              <a:rPr lang="en-US" dirty="0" smtClean="0">
                <a:solidFill>
                  <a:schemeClr val="bg1"/>
                </a:solidFill>
              </a:rPr>
              <a:t>1945.</a:t>
            </a: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Pembukaan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UUD 1945 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dasar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rangka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suasana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tertib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hukum</a:t>
            </a:r>
            <a:r>
              <a:rPr lang="en-US" dirty="0">
                <a:solidFill>
                  <a:schemeClr val="bg1"/>
                </a:solidFill>
              </a:rPr>
              <a:t> Indonesia.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>
                <a:solidFill>
                  <a:schemeClr val="bg1"/>
                </a:solidFill>
              </a:rPr>
              <a:pPr/>
              <a:t>11/20/2012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</a:t>
            </a:r>
            <a:r>
              <a:rPr lang="en-US" dirty="0" err="1" smtClean="0">
                <a:solidFill>
                  <a:schemeClr val="bg1"/>
                </a:solidFill>
              </a:rPr>
              <a:t>.,M.Si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>
                <a:solidFill>
                  <a:schemeClr val="bg1"/>
                </a:solidFill>
              </a:rPr>
              <a:pPr/>
              <a:t>6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id-ID" sz="4000" b="1" dirty="0" smtClean="0">
                <a:solidFill>
                  <a:schemeClr val="bg1"/>
                </a:solidFill>
              </a:rPr>
              <a:t>FUNGSI PEMBUKAAN UUD 1945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467600" cy="4343400"/>
          </a:xfrm>
        </p:spPr>
        <p:txBody>
          <a:bodyPr>
            <a:noAutofit/>
          </a:bodyPr>
          <a:lstStyle/>
          <a:p>
            <a:pPr marL="457200" lvl="0" indent="-457200" algn="just">
              <a:buAutoNum type="arabicPeriod"/>
            </a:pPr>
            <a:r>
              <a:rPr lang="fi-FI" sz="2000" dirty="0" smtClean="0">
                <a:solidFill>
                  <a:schemeClr val="bg1"/>
                </a:solidFill>
              </a:rPr>
              <a:t>Alinea </a:t>
            </a:r>
            <a:r>
              <a:rPr lang="fi-FI" sz="2000" dirty="0">
                <a:solidFill>
                  <a:schemeClr val="bg1"/>
                </a:solidFill>
              </a:rPr>
              <a:t>1,2 dan 3 memuat pernyataan yang tidak memiliki hubungan kausal dan organis dengan pasal-pasalnya. Menyatakan peristiwa atau keadaan yang mendahului terbentuknya negara </a:t>
            </a:r>
            <a:r>
              <a:rPr lang="fi-FI" sz="2000" dirty="0" smtClean="0">
                <a:solidFill>
                  <a:schemeClr val="bg1"/>
                </a:solidFill>
              </a:rPr>
              <a:t>Indonesia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fi-FI" sz="2000" dirty="0" smtClean="0">
                <a:solidFill>
                  <a:schemeClr val="bg1"/>
                </a:solidFill>
              </a:rPr>
              <a:t>Alinea </a:t>
            </a:r>
            <a:r>
              <a:rPr lang="fi-FI" sz="2000" dirty="0">
                <a:solidFill>
                  <a:schemeClr val="bg1"/>
                </a:solidFill>
              </a:rPr>
              <a:t>ke 4 memuat pernyataan mengenai keadaan setelah Negara Indonesia terbentuk dan memiliki hubungan yang bersifat kausal dan organis dengan pasal-pasal UUD 1945, yaitu :</a:t>
            </a:r>
            <a:endParaRPr lang="en-US" sz="2000" dirty="0">
              <a:solidFill>
                <a:schemeClr val="bg1"/>
              </a:solidFill>
            </a:endParaRPr>
          </a:p>
          <a:p>
            <a:pPr lvl="0" algn="just"/>
            <a:r>
              <a:rPr lang="fi-FI" sz="2000" dirty="0" smtClean="0">
                <a:solidFill>
                  <a:schemeClr val="bg1"/>
                </a:solidFill>
              </a:rPr>
              <a:t>         a. UUD </a:t>
            </a:r>
            <a:r>
              <a:rPr lang="fi-FI" sz="2000" dirty="0">
                <a:solidFill>
                  <a:schemeClr val="bg1"/>
                </a:solidFill>
              </a:rPr>
              <a:t>ditentukan akan </a:t>
            </a:r>
            <a:r>
              <a:rPr lang="fi-FI" sz="2000" dirty="0" smtClean="0">
                <a:solidFill>
                  <a:schemeClr val="bg1"/>
                </a:solidFill>
              </a:rPr>
              <a:t>ada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0" algn="just"/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      b. </a:t>
            </a:r>
            <a:r>
              <a:rPr lang="fi-FI" sz="2000" dirty="0" smtClean="0">
                <a:solidFill>
                  <a:schemeClr val="bg1"/>
                </a:solidFill>
              </a:rPr>
              <a:t>Yang </a:t>
            </a:r>
            <a:r>
              <a:rPr lang="fi-FI" sz="2000" dirty="0">
                <a:solidFill>
                  <a:schemeClr val="bg1"/>
                </a:solidFill>
              </a:rPr>
              <a:t>diatur dalam UUD adalah tentang </a:t>
            </a:r>
            <a:r>
              <a:rPr lang="fi-FI" sz="2000" dirty="0" smtClean="0">
                <a:solidFill>
                  <a:schemeClr val="bg1"/>
                </a:solidFill>
              </a:rPr>
              <a:t>pembentukan</a:t>
            </a:r>
          </a:p>
          <a:p>
            <a:pPr lvl="0" algn="just"/>
            <a:r>
              <a:rPr lang="fi-FI" sz="2000" dirty="0">
                <a:solidFill>
                  <a:schemeClr val="bg1"/>
                </a:solidFill>
              </a:rPr>
              <a:t> </a:t>
            </a:r>
            <a:r>
              <a:rPr lang="fi-FI" sz="2000" dirty="0" smtClean="0">
                <a:solidFill>
                  <a:schemeClr val="bg1"/>
                </a:solidFill>
              </a:rPr>
              <a:t>           pemerintahan </a:t>
            </a:r>
            <a:r>
              <a:rPr lang="fi-FI" sz="2000" dirty="0">
                <a:solidFill>
                  <a:schemeClr val="bg1"/>
                </a:solidFill>
              </a:rPr>
              <a:t>negara yang memenuhi pelbagai syarat</a:t>
            </a:r>
            <a:endParaRPr lang="en-US" sz="2000" dirty="0">
              <a:solidFill>
                <a:schemeClr val="bg1"/>
              </a:solidFill>
            </a:endParaRPr>
          </a:p>
          <a:p>
            <a:pPr lvl="0" algn="just"/>
            <a:r>
              <a:rPr lang="en-US" sz="2000" dirty="0" smtClean="0">
                <a:solidFill>
                  <a:schemeClr val="bg1"/>
                </a:solidFill>
              </a:rPr>
              <a:t>        c. Negara </a:t>
            </a:r>
            <a:r>
              <a:rPr lang="en-US" sz="2000" dirty="0">
                <a:solidFill>
                  <a:schemeClr val="bg1"/>
                </a:solidFill>
              </a:rPr>
              <a:t>Indonesia </a:t>
            </a:r>
            <a:r>
              <a:rPr lang="en-US" sz="2000" dirty="0" err="1">
                <a:solidFill>
                  <a:schemeClr val="bg1"/>
                </a:solidFill>
              </a:rPr>
              <a:t>adalah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berbentuk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republik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yang</a:t>
            </a:r>
          </a:p>
          <a:p>
            <a:pPr lvl="0" algn="just"/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          </a:t>
            </a:r>
            <a:r>
              <a:rPr lang="en-US" sz="2000" dirty="0" err="1" smtClean="0">
                <a:solidFill>
                  <a:schemeClr val="bg1"/>
                </a:solidFill>
              </a:rPr>
              <a:t>berkedaulatan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rakyat</a:t>
            </a:r>
            <a:endParaRPr lang="en-US" sz="2000" dirty="0">
              <a:solidFill>
                <a:schemeClr val="bg1"/>
              </a:solidFill>
            </a:endParaRP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        d.Ditetapkan </a:t>
            </a:r>
            <a:r>
              <a:rPr lang="it-IT" sz="2000" dirty="0">
                <a:solidFill>
                  <a:schemeClr val="bg1"/>
                </a:solidFill>
              </a:rPr>
              <a:t>Pancasila sebagai dasar filsafat negara Indonesia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, </a:t>
            </a:r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</a:t>
            </a:r>
            <a:r>
              <a:rPr lang="en-US" dirty="0" err="1" smtClean="0"/>
              <a:t>.,M.Si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399"/>
            <a:ext cx="7772400" cy="457201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chemeClr val="bg1"/>
                </a:solidFill>
              </a:rPr>
              <a:t>HUBUNGAN LOGIS ANTAR ALINEA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0"/>
            <a:ext cx="7696200" cy="4495800"/>
          </a:xfrm>
        </p:spPr>
        <p:txBody>
          <a:bodyPr/>
          <a:lstStyle/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Alinea </a:t>
            </a:r>
            <a:r>
              <a:rPr lang="it-IT" dirty="0">
                <a:solidFill>
                  <a:schemeClr val="bg1"/>
                </a:solidFill>
              </a:rPr>
              <a:t>pertama merupakan </a:t>
            </a:r>
            <a:r>
              <a:rPr lang="en-US" dirty="0" err="1">
                <a:solidFill>
                  <a:schemeClr val="bg1"/>
                </a:solidFill>
              </a:rPr>
              <a:t>premis</a:t>
            </a:r>
            <a:r>
              <a:rPr lang="en-US" dirty="0">
                <a:solidFill>
                  <a:schemeClr val="bg1"/>
                </a:solidFill>
              </a:rPr>
              <a:t> mayor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penyataan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bersifat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umum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Alinea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kedua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premis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minor</a:t>
            </a: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Alinea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ketiga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konklusi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kesimpulan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yaitu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terbentuknya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 Indonesia </a:t>
            </a:r>
            <a:r>
              <a:rPr lang="en-US" dirty="0" err="1">
                <a:solidFill>
                  <a:schemeClr val="bg1"/>
                </a:solidFill>
              </a:rPr>
              <a:t>atas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rakhmat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Tuhan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Maha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Esa</a:t>
            </a: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Alinea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keempat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tindak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lanjut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alinea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sebelumnya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algn="just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>
                <a:solidFill>
                  <a:schemeClr val="bg1"/>
                </a:solidFill>
              </a:rPr>
              <a:pPr/>
              <a:t>11/20/2012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124200" cy="32067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</a:t>
            </a:r>
            <a:r>
              <a:rPr lang="en-US" dirty="0" err="1" smtClean="0">
                <a:solidFill>
                  <a:schemeClr val="bg1"/>
                </a:solidFill>
              </a:rPr>
              <a:t>.,</a:t>
            </a:r>
            <a:r>
              <a:rPr lang="en-US" dirty="0" err="1" smtClean="0">
                <a:solidFill>
                  <a:schemeClr val="bg1"/>
                </a:solidFill>
              </a:rPr>
              <a:t>M.Si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>
                <a:solidFill>
                  <a:schemeClr val="bg1"/>
                </a:solidFill>
              </a:rPr>
              <a:pPr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Autofit/>
          </a:bodyPr>
          <a:lstStyle/>
          <a:p>
            <a:r>
              <a:rPr lang="fi-FI" sz="3600" b="1" dirty="0" smtClean="0">
                <a:solidFill>
                  <a:schemeClr val="bg1"/>
                </a:solidFill>
              </a:rPr>
              <a:t>HUBUNGAN PEMBUKAAN DENGAN BATANG TUBUH UUD 1945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7620000" cy="4038600"/>
          </a:xfrm>
        </p:spPr>
        <p:txBody>
          <a:bodyPr>
            <a:normAutofit fontScale="85000" lnSpcReduction="10000"/>
          </a:bodyPr>
          <a:lstStyle/>
          <a:p>
            <a:pPr marL="514350" lvl="0" indent="-514350" algn="just">
              <a:buAutoNum type="arabicPeriod"/>
            </a:pPr>
            <a:r>
              <a:rPr lang="fi-FI" dirty="0" smtClean="0">
                <a:solidFill>
                  <a:schemeClr val="bg1"/>
                </a:solidFill>
              </a:rPr>
              <a:t>Suasana </a:t>
            </a:r>
            <a:r>
              <a:rPr lang="fi-FI" dirty="0">
                <a:solidFill>
                  <a:schemeClr val="bg1"/>
                </a:solidFill>
              </a:rPr>
              <a:t>kebatinan, maksudnya pokok-pokok pikiran dalam Pembukaan UUD 1945 meliputi suasana kebatinan dari UUD </a:t>
            </a:r>
            <a:r>
              <a:rPr lang="fi-FI" dirty="0" smtClean="0">
                <a:solidFill>
                  <a:schemeClr val="bg1"/>
                </a:solidFill>
              </a:rPr>
              <a:t>RI.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fi-FI" dirty="0" smtClean="0">
                <a:solidFill>
                  <a:schemeClr val="bg1"/>
                </a:solidFill>
              </a:rPr>
              <a:t>Cita-cita </a:t>
            </a:r>
            <a:r>
              <a:rPr lang="fi-FI" dirty="0">
                <a:solidFill>
                  <a:schemeClr val="bg1"/>
                </a:solidFill>
              </a:rPr>
              <a:t>hukum, maksudnya pokok-pokok pikiran dalam Pembukaan UUD 1945  mewujudkan cita-cita hukum (</a:t>
            </a:r>
            <a:r>
              <a:rPr lang="fi-FI" i="1" dirty="0">
                <a:solidFill>
                  <a:schemeClr val="bg1"/>
                </a:solidFill>
              </a:rPr>
              <a:t>recht idee</a:t>
            </a:r>
            <a:r>
              <a:rPr lang="fi-FI" dirty="0">
                <a:solidFill>
                  <a:schemeClr val="bg1"/>
                </a:solidFill>
              </a:rPr>
              <a:t>) baik yang tertulis maupun tidak tertulis. 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fi-FI" dirty="0" smtClean="0">
                <a:solidFill>
                  <a:schemeClr val="bg1"/>
                </a:solidFill>
              </a:rPr>
              <a:t>Pokok-pokok </a:t>
            </a:r>
            <a:r>
              <a:rPr lang="fi-FI" dirty="0">
                <a:solidFill>
                  <a:schemeClr val="bg1"/>
                </a:solidFill>
              </a:rPr>
              <a:t>pikiran dijabarkan ke dalam pasal-pasal, maksudnya Undang-undang menjabarkan pokok-pokok pikiran ke dalam pasal-pasalnya.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>
                <a:solidFill>
                  <a:schemeClr val="bg1"/>
                </a:solidFill>
              </a:rPr>
              <a:pPr/>
              <a:t>11/20/2012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048000" cy="39687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</a:t>
            </a:r>
            <a:r>
              <a:rPr lang="en-US" dirty="0" err="1" smtClean="0">
                <a:solidFill>
                  <a:schemeClr val="bg1"/>
                </a:solidFill>
              </a:rPr>
              <a:t>.,M.Si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728</Words>
  <Application>Microsoft Office PowerPoint</Application>
  <PresentationFormat>On-screen Show (4:3)</PresentationFormat>
  <Paragraphs>108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PEMBUKAAN UUD 1945</vt:lpstr>
      <vt:lpstr>PENGERTIAN ISI PEMBUKAAN UUD 1945 </vt:lpstr>
      <vt:lpstr>LANJUTAN</vt:lpstr>
      <vt:lpstr>HAKIKAT PEMBUKAAN UUD 1945 </vt:lpstr>
      <vt:lpstr>LANJUTAN</vt:lpstr>
      <vt:lpstr>KEDUDUKAN PEMBUKAAN UUD 1945 </vt:lpstr>
      <vt:lpstr>FUNGSI PEMBUKAAN UUD 1945</vt:lpstr>
      <vt:lpstr>HUBUNGAN LOGIS ANTAR ALINEA </vt:lpstr>
      <vt:lpstr>HUBUNGAN PEMBUKAAN DENGAN BATANG TUBUH UUD 1945 </vt:lpstr>
      <vt:lpstr>Hubungan Pembukaan UUD 1945 dengan Pancasila Secara material memuat Pancasila, maksudnya dalam Pembukaan UUD 1945 terdapat sila-sila dari Pancasila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PEMBUKAAN UUD 1945</dc:title>
  <dc:creator>Lenovo User</dc:creator>
  <cp:lastModifiedBy>IK-dosen</cp:lastModifiedBy>
  <cp:revision>10</cp:revision>
  <dcterms:created xsi:type="dcterms:W3CDTF">2010-03-24T09:09:18Z</dcterms:created>
  <dcterms:modified xsi:type="dcterms:W3CDTF">2012-11-20T05:50:43Z</dcterms:modified>
</cp:coreProperties>
</file>