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7"/>
  </p:handoutMasterIdLst>
  <p:sldIdLst>
    <p:sldId id="256" r:id="rId2"/>
    <p:sldId id="267" r:id="rId3"/>
    <p:sldId id="268" r:id="rId4"/>
    <p:sldId id="269" r:id="rId5"/>
    <p:sldId id="281" r:id="rId6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erlin Sans FB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C8FC7F7-3A02-4F83-B1C1-DC70E78099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7772400" cy="8382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6019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882FA8-9625-4EE2-BA15-D68EE51AC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2A870-55F1-4013-B6FB-5B79E7ED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1771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09600"/>
            <a:ext cx="5162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EC7C3-BD2F-4A01-A1E3-9EE01DAC63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1600" y="609600"/>
            <a:ext cx="7086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05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07304E-8488-4D71-B5D3-DCB268F5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5D728-CE22-42D0-8F16-2A3EDD8D4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2CB52-FF2A-4DA3-BEA2-86CE11E24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467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EC50C-59EB-4148-80DD-A0906C14E3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AFF26-D0D6-430E-8CCB-405EA941E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E8CFC-A829-40C0-A2C3-1E6EFBCBA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802CE-68DE-41D9-AB17-F226C164D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B35D9-BB6E-465C-B2D4-665102122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5815-05D7-457A-B394-78EB6EEA9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B0E6BD2-2F4A-40E9-9654-8DAB94E044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057400" y="1600200"/>
            <a:ext cx="5435600" cy="40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Pekerjaan Rumah-1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1600200"/>
            <a:ext cx="4419600" cy="8382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Berlin Sans FB" pitchFamily="34" charset="0"/>
              </a:rPr>
              <a:t>Fisika Dasar 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14600" y="3657600"/>
            <a:ext cx="464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Bab 1 : Hukum Coulomb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95400" y="3810000"/>
            <a:ext cx="7010400" cy="243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Tiga buah muatan seperti pada gambar di atas yang masing-masing q</a:t>
            </a:r>
            <a:r>
              <a:rPr lang="en-US" sz="2200" baseline="-25000">
                <a:latin typeface="Arial" charset="0"/>
              </a:rPr>
              <a:t>1</a:t>
            </a:r>
            <a:r>
              <a:rPr lang="en-US" sz="2200">
                <a:latin typeface="Arial" charset="0"/>
              </a:rPr>
              <a:t> = -1mC terletak di titik A(1,1), q</a:t>
            </a:r>
            <a:r>
              <a:rPr lang="en-US" sz="2200" baseline="-25000">
                <a:latin typeface="Arial" charset="0"/>
              </a:rPr>
              <a:t>2</a:t>
            </a:r>
            <a:r>
              <a:rPr lang="en-US" sz="2200">
                <a:latin typeface="Arial" charset="0"/>
              </a:rPr>
              <a:t> = +1 mC terletak di titik B (0,0), dan q</a:t>
            </a:r>
            <a:r>
              <a:rPr lang="en-US" sz="2200" baseline="-25000">
                <a:latin typeface="Arial" charset="0"/>
              </a:rPr>
              <a:t>3</a:t>
            </a:r>
            <a:r>
              <a:rPr lang="en-US" sz="2200">
                <a:latin typeface="Arial" charset="0"/>
              </a:rPr>
              <a:t> = + 1mC terletak di C(2,0). Tentukan :</a:t>
            </a: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1</a:t>
            </a:r>
            <a:endParaRPr lang="en-US" sz="220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2</a:t>
            </a:r>
            <a:endParaRPr lang="en-US" sz="2200">
              <a:latin typeface="Arial" charset="0"/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4543425" y="1785938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79950" y="15367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1</a:t>
            </a:r>
            <a:endParaRPr lang="en-US" sz="1800">
              <a:latin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971800" y="26670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2</a:t>
            </a:r>
            <a:endParaRPr lang="en-US" sz="1800"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191000" y="16764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5883275" y="3246438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3352800" y="31877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5895975" y="306387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620000" y="29718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x</a:t>
            </a: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3352800" y="1052513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3233738" y="3067050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214688" y="709613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y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971800" y="3094038"/>
            <a:ext cx="381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6019800" y="2778125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3352800" y="1905000"/>
            <a:ext cx="12954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4648200" y="1905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1219200" y="533400"/>
            <a:ext cx="6858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/>
      <p:bldP spid="38918" grpId="0"/>
      <p:bldP spid="38919" grpId="0"/>
      <p:bldP spid="38920" grpId="0"/>
      <p:bldP spid="38927" grpId="0"/>
      <p:bldP spid="389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95400" y="3810000"/>
            <a:ext cx="6858000" cy="2103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Tiga buah muatan seperti pada gambar di atas yang masing-masing mempunyai muatan q</a:t>
            </a:r>
            <a:r>
              <a:rPr lang="en-US" sz="2200" baseline="-25000">
                <a:latin typeface="Arial" charset="0"/>
              </a:rPr>
              <a:t>1</a:t>
            </a:r>
            <a:r>
              <a:rPr lang="en-US" sz="2200">
                <a:latin typeface="Arial" charset="0"/>
              </a:rPr>
              <a:t> = -1mC, q</a:t>
            </a:r>
            <a:r>
              <a:rPr lang="en-US" sz="2200" baseline="-25000">
                <a:latin typeface="Arial" charset="0"/>
              </a:rPr>
              <a:t>2</a:t>
            </a:r>
            <a:r>
              <a:rPr lang="en-US" sz="2200">
                <a:latin typeface="Arial" charset="0"/>
              </a:rPr>
              <a:t> = +1 mC, dan q</a:t>
            </a:r>
            <a:r>
              <a:rPr lang="en-US" sz="2200" baseline="-25000">
                <a:latin typeface="Arial" charset="0"/>
              </a:rPr>
              <a:t>3</a:t>
            </a:r>
            <a:r>
              <a:rPr lang="en-US" sz="2200">
                <a:latin typeface="Arial" charset="0"/>
              </a:rPr>
              <a:t> = - 1mC.  Tentukan :</a:t>
            </a: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1</a:t>
            </a:r>
            <a:endParaRPr lang="en-US" sz="220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   Gaya yang dialami q</a:t>
            </a:r>
            <a:r>
              <a:rPr lang="en-US" sz="2200" baseline="-25000">
                <a:latin typeface="Arial" charset="0"/>
              </a:rPr>
              <a:t>2</a:t>
            </a:r>
            <a:endParaRPr lang="en-US" sz="2200">
              <a:latin typeface="Arial" charset="0"/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4543425" y="1785938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1</a:t>
            </a:r>
            <a:endParaRPr lang="en-US" sz="1800">
              <a:latin typeface="Arial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429000" y="15240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 m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24400" y="25146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3 m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543425" y="333692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2333625" y="1800225"/>
            <a:ext cx="228600" cy="2286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572000" y="14605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2</a:t>
            </a:r>
            <a:endParaRPr lang="en-US" sz="1800">
              <a:latin typeface="Arial" charset="0"/>
            </a:endParaRP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2438400" y="1905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648200" y="1905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438400" y="1905000"/>
            <a:ext cx="22098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724400" y="3276600"/>
            <a:ext cx="533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q</a:t>
            </a:r>
            <a:r>
              <a:rPr lang="en-US" sz="1800" baseline="-25000">
                <a:latin typeface="Arial" charset="0"/>
              </a:rPr>
              <a:t>3</a:t>
            </a:r>
            <a:endParaRPr lang="en-US" sz="1800">
              <a:latin typeface="Arial" charset="0"/>
            </a:endParaRP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2971800" y="2590800"/>
            <a:ext cx="762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5 m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1219200" y="5334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/>
      <p:bldP spid="39942" grpId="0"/>
      <p:bldP spid="39943" grpId="0"/>
      <p:bldP spid="39946" grpId="0"/>
      <p:bldP spid="39950" grpId="0"/>
      <p:bldP spid="399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7800" y="3352800"/>
            <a:ext cx="6858000" cy="243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Dua buah bola bermuatan serupa yang masing-masing mempunyai muatan q dan massa m digantung dengan tali yang mempunyai panjang sama, yaitu l. Tentukan sudut </a:t>
            </a:r>
            <a:r>
              <a:rPr lang="en-US" sz="2200">
                <a:latin typeface="Arial" charset="0"/>
                <a:sym typeface="Symbol" pitchFamily="18" charset="2"/>
              </a:rPr>
              <a:t> yang terbentuk seperti pada gambar di atas akibat adanya gaya Coulomb dab gaya berat ! </a:t>
            </a:r>
            <a:r>
              <a:rPr lang="en-US" sz="2200">
                <a:latin typeface="Arial" charset="0"/>
              </a:rPr>
              <a:t> Anggap panjang tali jauh lebih besar dari pada jarak antar muatan.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3.</a:t>
            </a: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3200400" y="762000"/>
            <a:ext cx="2057400" cy="2424113"/>
            <a:chOff x="2016" y="480"/>
            <a:chExt cx="1296" cy="1527"/>
          </a:xfrm>
        </p:grpSpPr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2016" y="1776"/>
              <a:ext cx="3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+q</a:t>
              </a:r>
            </a:p>
          </p:txBody>
        </p:sp>
        <p:sp>
          <p:nvSpPr>
            <p:cNvPr id="40967" name="Oval 7"/>
            <p:cNvSpPr>
              <a:spLocks noChangeArrowheads="1"/>
            </p:cNvSpPr>
            <p:nvPr/>
          </p:nvSpPr>
          <p:spPr bwMode="auto">
            <a:xfrm>
              <a:off x="2112" y="1632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7D8B7E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2112" y="480"/>
              <a:ext cx="1056" cy="96"/>
            </a:xfrm>
            <a:prstGeom prst="rect">
              <a:avLst/>
            </a:prstGeom>
            <a:gradFill rotWithShape="1">
              <a:gsLst>
                <a:gs pos="0">
                  <a:srgbClr val="7D8B7E"/>
                </a:gs>
                <a:gs pos="100000">
                  <a:srgbClr val="7D8B7E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H="1">
              <a:off x="2208" y="576"/>
              <a:ext cx="43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640" y="576"/>
              <a:ext cx="43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0971" name="Oval 11"/>
            <p:cNvSpPr>
              <a:spLocks noChangeArrowheads="1"/>
            </p:cNvSpPr>
            <p:nvPr/>
          </p:nvSpPr>
          <p:spPr bwMode="auto">
            <a:xfrm>
              <a:off x="3024" y="1632"/>
              <a:ext cx="144" cy="144"/>
            </a:xfrm>
            <a:prstGeom prst="ellipse">
              <a:avLst/>
            </a:prstGeom>
            <a:gradFill rotWithShape="1">
              <a:gsLst>
                <a:gs pos="0">
                  <a:srgbClr val="7D8B7E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976" y="1776"/>
              <a:ext cx="33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+q</a:t>
              </a:r>
            </a:p>
          </p:txBody>
        </p:sp>
        <p:sp>
          <p:nvSpPr>
            <p:cNvPr id="40973" name="Arc 13"/>
            <p:cNvSpPr>
              <a:spLocks/>
            </p:cNvSpPr>
            <p:nvPr/>
          </p:nvSpPr>
          <p:spPr bwMode="auto">
            <a:xfrm>
              <a:off x="2468" y="816"/>
              <a:ext cx="347" cy="336"/>
            </a:xfrm>
            <a:custGeom>
              <a:avLst/>
              <a:gdLst>
                <a:gd name="G0" fmla="+- 17441 0 0"/>
                <a:gd name="G1" fmla="+- 0 0 0"/>
                <a:gd name="G2" fmla="+- 21600 0 0"/>
                <a:gd name="T0" fmla="*/ 34875 w 34875"/>
                <a:gd name="T1" fmla="*/ 12753 h 21600"/>
                <a:gd name="T2" fmla="*/ 0 w 34875"/>
                <a:gd name="T3" fmla="*/ 12742 h 21600"/>
                <a:gd name="T4" fmla="*/ 17441 w 3487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75" h="21600" fill="none" extrusionOk="0">
                  <a:moveTo>
                    <a:pt x="34874" y="12752"/>
                  </a:moveTo>
                  <a:cubicBezTo>
                    <a:pt x="30806" y="18313"/>
                    <a:pt x="24330" y="21599"/>
                    <a:pt x="17441" y="21600"/>
                  </a:cubicBezTo>
                  <a:cubicBezTo>
                    <a:pt x="10546" y="21600"/>
                    <a:pt x="4066" y="18309"/>
                    <a:pt x="-1" y="12742"/>
                  </a:cubicBezTo>
                </a:path>
                <a:path w="34875" h="21600" stroke="0" extrusionOk="0">
                  <a:moveTo>
                    <a:pt x="34874" y="12752"/>
                  </a:moveTo>
                  <a:cubicBezTo>
                    <a:pt x="30806" y="18313"/>
                    <a:pt x="24330" y="21599"/>
                    <a:pt x="17441" y="21600"/>
                  </a:cubicBezTo>
                  <a:cubicBezTo>
                    <a:pt x="10546" y="21600"/>
                    <a:pt x="4066" y="18309"/>
                    <a:pt x="-1" y="12742"/>
                  </a:cubicBezTo>
                  <a:lnTo>
                    <a:pt x="1744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2544" y="873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</a:t>
              </a: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2910" y="110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l</a:t>
              </a: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2208" y="110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800">
                  <a:latin typeface="Arial" charset="0"/>
                  <a:sym typeface="Symbol" pitchFamily="18" charset="2"/>
                </a:rPr>
                <a:t>l</a:t>
              </a: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188" y="170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14325" y="2319338"/>
            <a:ext cx="6096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S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O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  <a:latin typeface="Georgia" pitchFamily="18" charset="0"/>
              </a:rPr>
              <a:t>L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676400" y="533400"/>
            <a:ext cx="6858000" cy="2941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Ada dua buah muatan : Q1 = 2 mC, dan Q2 = - 5 mC,</a:t>
            </a:r>
          </a:p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terpisah jarak 80 cm. Hitunglah :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Berapa kuat medan listrik dan arahnya pada titik tepat di antara 2 buah muatan tersebut</a:t>
            </a:r>
          </a:p>
          <a:p>
            <a:pPr marL="457200" indent="-457200"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sz="2200">
                <a:latin typeface="Arial" charset="0"/>
              </a:rPr>
              <a:t>Dimanakah posisi muatan ketiga agar kuat medan listriknya sama dengan nol, berapa jaraknya  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219200" y="5334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4.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295400" y="3886200"/>
            <a:ext cx="6096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5.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1676400" y="3886200"/>
            <a:ext cx="68580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>
                <a:latin typeface="Arial" charset="0"/>
              </a:rPr>
              <a:t>Buku Schaum hal 200 nomor 30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1524000" y="4724400"/>
            <a:ext cx="6858000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</a:pPr>
            <a:r>
              <a:rPr lang="en-US" sz="2200" i="1" u="sng">
                <a:latin typeface="Arial" charset="0"/>
              </a:rPr>
              <a:t>DIKUMPULKAN MINGGU DEPAN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ipGrid">
  <a:themeElements>
    <a:clrScheme name="ZipGri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ZipGri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rgbClr val="FF3300"/>
          </a:solidFill>
          <a:prstDash val="solid"/>
          <a:round/>
          <a:headEnd type="arrow" w="lg" len="lg"/>
          <a:tailEnd type="non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 Sans FB" pitchFamily="34" charset="0"/>
          </a:defRPr>
        </a:defPPr>
      </a:lstStyle>
    </a:lnDef>
  </a:objectDefaults>
  <a:extraClrSchemeLst>
    <a:extraClrScheme>
      <a:clrScheme name="Zip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ipGri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ipGri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269</Words>
  <Application>Microsoft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 New Roman</vt:lpstr>
      <vt:lpstr>Berlin Sans FB Demi</vt:lpstr>
      <vt:lpstr>Berlin Sans FB</vt:lpstr>
      <vt:lpstr>Georgia</vt:lpstr>
      <vt:lpstr>Arial</vt:lpstr>
      <vt:lpstr>Symbol</vt:lpstr>
      <vt:lpstr>ZipGrid</vt:lpstr>
      <vt:lpstr>Pekerjaan Rumah-1</vt:lpstr>
      <vt:lpstr>Slide 2</vt:lpstr>
      <vt:lpstr>Slide 3</vt:lpstr>
      <vt:lpstr>Slide 4</vt:lpstr>
      <vt:lpstr>Slide 5</vt:lpstr>
    </vt:vector>
  </TitlesOfParts>
  <Company>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Statis</dc:title>
  <dc:creator>mohamad ishaq</dc:creator>
  <cp:lastModifiedBy>Acer</cp:lastModifiedBy>
  <cp:revision>73</cp:revision>
  <dcterms:created xsi:type="dcterms:W3CDTF">2007-02-25T19:06:35Z</dcterms:created>
  <dcterms:modified xsi:type="dcterms:W3CDTF">2012-11-15T13:27:54Z</dcterms:modified>
</cp:coreProperties>
</file>