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2" r:id="rId2"/>
  </p:sldMasterIdLst>
  <p:notesMasterIdLst>
    <p:notesMasterId r:id="rId15"/>
  </p:notesMasterIdLst>
  <p:sldIdLst>
    <p:sldId id="256" r:id="rId3"/>
    <p:sldId id="298" r:id="rId4"/>
    <p:sldId id="268" r:id="rId5"/>
    <p:sldId id="303" r:id="rId6"/>
    <p:sldId id="299" r:id="rId7"/>
    <p:sldId id="304" r:id="rId8"/>
    <p:sldId id="300" r:id="rId9"/>
    <p:sldId id="306" r:id="rId10"/>
    <p:sldId id="296" r:id="rId11"/>
    <p:sldId id="305" r:id="rId12"/>
    <p:sldId id="302" r:id="rId13"/>
    <p:sldId id="30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A0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41" autoAdjust="0"/>
    <p:restoredTop sz="94660"/>
  </p:normalViewPr>
  <p:slideViewPr>
    <p:cSldViewPr>
      <p:cViewPr varScale="1">
        <p:scale>
          <a:sx n="73" d="100"/>
          <a:sy n="7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3EE6A8-E01E-4C3A-B62B-D74F8E7E1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video" Target="file:///C:\PresPro%20Animated\AVI\Gothic_title.avi" TargetMode="Externa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9298B-A532-4D91-B373-01A37DBC3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7665F-0589-47BB-8059-5BDDF3E56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33194-935F-4FDE-9454-84A3AE3CF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9E9B-6EC6-4BFB-A906-98ABC0147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thic_title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241300"/>
            <a:ext cx="13065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AF94C-83EC-42BB-810A-EAB6FA149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9156E-5844-4CB5-8A3A-A6B04EEF8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2F795-E2B5-4404-845F-DBAA05DE8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1DA6-E0A4-45D4-9A4C-C76C3D5D9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5A233-C3AD-4235-9975-2F77E807B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CC32-4330-443B-94E3-3C254158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AD935-C90A-41DD-8A8E-9468C99E8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F84FB-B942-4E84-B1A3-94B617DED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EA9C-C2AF-4AB6-81F2-E34AA8EF2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91D37-011C-4DAB-A4D1-AAF413B3A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9D1AE-EBC7-4C61-8556-FB4F87DE4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D1A3-5A14-4102-979A-598817116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BABE-E592-4F15-B0C7-07125496F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F474D-31E8-4459-8106-DE476E6CF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D8DF-03B2-4134-A550-94051A9B8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1703-7F58-454D-96F8-5DE9D695F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B10B7-8B0B-466A-8BC5-673C1A2A7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4A6B3-93BA-41D5-B4BE-8BE1B8700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B2A1F-D559-449C-8495-AD224F3E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ideo" Target="file:///C:\PresPro%20Animated\AVI\Gothic_text.avi" TargetMode="Externa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DA8D23F-7F31-4CDF-AC76-44DEC5964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F18BB79-B101-4EF9-9E9B-C8CF17290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3735" name="Gothic_te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0" y="241300"/>
            <a:ext cx="130651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37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373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3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37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5"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36D91-0FAD-4937-98D8-9C44B2AB208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SOLUSI RESPONSI </a:t>
            </a:r>
            <a:b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Momentum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 Demi" pitchFamily="34" charset="0"/>
              </a:rPr>
              <a:t>Impuls</a:t>
            </a:r>
            <a:endParaRPr lang="en-US" dirty="0" smtClean="0">
              <a:solidFill>
                <a:srgbClr val="FF0000"/>
              </a:solidFill>
              <a:latin typeface="Berlin Sans FB Demi" pitchFamily="34" charset="0"/>
            </a:endParaRPr>
          </a:p>
        </p:txBody>
      </p:sp>
      <p:pic>
        <p:nvPicPr>
          <p:cNvPr id="19460" name="Picture 10" descr="image_cr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35125"/>
            <a:ext cx="6705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8077200" cy="457200"/>
          </a:xfrm>
        </p:spPr>
        <p:txBody>
          <a:bodyPr/>
          <a:lstStyle/>
          <a:p>
            <a:pPr algn="l" eaLnBrk="1" hangingPunct="1"/>
            <a:r>
              <a:rPr lang="en-US" sz="2800" u="sng" dirty="0" err="1" smtClean="0"/>
              <a:t>Soal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Nomor</a:t>
            </a:r>
            <a:r>
              <a:rPr lang="en-US" sz="2800" u="sng" dirty="0" smtClean="0"/>
              <a:t> 6</a:t>
            </a:r>
            <a:endParaRPr lang="en-US" sz="2800" u="sng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"/>
            <a:ext cx="8458200" cy="1752600"/>
          </a:xfrm>
        </p:spPr>
        <p:txBody>
          <a:bodyPr/>
          <a:lstStyle/>
          <a:p>
            <a:pPr marL="609600" indent="-609600" algn="just" eaLnBrk="1" hangingPunct="1"/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bahas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Schaum</a:t>
            </a:r>
            <a:endParaRPr lang="en-US" sz="2400" dirty="0" smtClean="0"/>
          </a:p>
          <a:p>
            <a:pPr marL="609600" indent="-609600" algn="just" eaLnBrk="1" hangingPunct="1"/>
            <a:endParaRPr lang="en-US" sz="2400" dirty="0" smtClean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09600" y="1143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Soal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Nomor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7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845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 di bahas dalam buku Schaum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dirty="0" smtClean="0"/>
              <a:t>8.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smtClean="0"/>
              <a:t>bola billiard no. 7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1 kg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12 m/s </a:t>
            </a:r>
            <a:r>
              <a:rPr lang="en-US" dirty="0" err="1" smtClean="0"/>
              <a:t>bertumbukan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bola no. 8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2 kg yang diam.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bola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tumbukan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e = 2/3 </a:t>
            </a:r>
            <a:endParaRPr lang="en-US" sz="1800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0F9F1F-D78C-4F2A-8E29-3083570D88F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FBE1A-3C1C-4DFF-9F2E-5B6543C24D2F}" type="slidenum">
              <a:rPr lang="en-US"/>
              <a:pPr/>
              <a:t>12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8077200" cy="457200"/>
          </a:xfrm>
        </p:spPr>
        <p:txBody>
          <a:bodyPr/>
          <a:lstStyle/>
          <a:p>
            <a:pPr algn="l" eaLnBrk="1" hangingPunct="1"/>
            <a:r>
              <a:rPr lang="en-US" sz="2800" u="sng" dirty="0" err="1" smtClean="0"/>
              <a:t>Soal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Nomor</a:t>
            </a:r>
            <a:r>
              <a:rPr lang="en-US" sz="2800" u="sng" dirty="0" smtClean="0"/>
              <a:t> 8</a:t>
            </a:r>
            <a:endParaRPr lang="en-US" sz="2800" u="sng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"/>
            <a:ext cx="8458200" cy="1752600"/>
          </a:xfrm>
        </p:spPr>
        <p:txBody>
          <a:bodyPr/>
          <a:lstStyle/>
          <a:p>
            <a:pPr marL="609600" indent="-609600" algn="just" eaLnBrk="1" hangingPunct="1"/>
            <a:r>
              <a:rPr lang="en-US" sz="2400" dirty="0" err="1" smtClean="0"/>
              <a:t>Diketahui</a:t>
            </a:r>
            <a:r>
              <a:rPr lang="en-US" sz="2400" dirty="0" smtClean="0"/>
              <a:t> : m1= 1 kg; m2 = 2 kg ; e=2/3; </a:t>
            </a:r>
          </a:p>
          <a:p>
            <a:pPr marL="609600" indent="-609600" algn="just" eaLnBrk="1" hangingPunct="1"/>
            <a:r>
              <a:rPr lang="en-US" sz="2400" dirty="0" smtClean="0"/>
              <a:t>V1= 12 m/s; V2= 0 m/s; </a:t>
            </a:r>
          </a:p>
          <a:p>
            <a:pPr marL="609600" lvl="1" indent="-609600" algn="just" eaLnBrk="1" hangingPunct="1"/>
            <a:r>
              <a:rPr lang="en-US" sz="2400" dirty="0" err="1" smtClean="0"/>
              <a:t>Ditanya</a:t>
            </a:r>
            <a:r>
              <a:rPr lang="en-US" sz="2400" dirty="0" smtClean="0"/>
              <a:t> : (a)V1’ = ? </a:t>
            </a:r>
            <a:r>
              <a:rPr lang="en-US" sz="2400" dirty="0" smtClean="0"/>
              <a:t>(b) </a:t>
            </a:r>
            <a:r>
              <a:rPr lang="en-US" sz="2400" dirty="0" smtClean="0"/>
              <a:t>V2’  =? </a:t>
            </a:r>
            <a:endParaRPr lang="en-US" sz="1800" dirty="0" smtClean="0"/>
          </a:p>
          <a:p>
            <a:pPr marL="609600" indent="-609600" algn="just" eaLnBrk="1" hangingPunct="1"/>
            <a:endParaRPr lang="en-US" sz="2400" dirty="0" smtClean="0"/>
          </a:p>
          <a:p>
            <a:pPr marL="609600" indent="-609600" algn="just" eaLnBrk="1" hangingPunct="1"/>
            <a:endParaRPr lang="en-US" sz="2400" dirty="0" smtClean="0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609600" y="1981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u="sng" dirty="0" err="1">
                <a:solidFill>
                  <a:schemeClr val="tx2"/>
                </a:solidFill>
              </a:rPr>
              <a:t>Penyelesaian</a:t>
            </a:r>
            <a:r>
              <a:rPr lang="en-US" sz="28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609600" y="3886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Hk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Kekekalan</a:t>
            </a:r>
            <a:r>
              <a:rPr lang="en-US" sz="2400" dirty="0">
                <a:solidFill>
                  <a:schemeClr val="tx2"/>
                </a:solidFill>
              </a:rPr>
              <a:t> Momentum :</a:t>
            </a:r>
            <a:r>
              <a:rPr lang="en-US" sz="24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086600" y="3367087"/>
            <a:ext cx="838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4303455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m1V1 + m2V2 = m1V1’ + m2V2’</a:t>
            </a:r>
          </a:p>
          <a:p>
            <a:r>
              <a:rPr lang="en-US" sz="2000" dirty="0" smtClean="0"/>
              <a:t>1.12 + 0 = 1.V1’ + 2.V2’</a:t>
            </a:r>
          </a:p>
          <a:p>
            <a:r>
              <a:rPr lang="en-US" sz="2000" dirty="0" smtClean="0"/>
              <a:t>12 = V1’ + 2V2’</a:t>
            </a:r>
          </a:p>
          <a:p>
            <a:r>
              <a:rPr lang="en-US" sz="2000" dirty="0" smtClean="0"/>
              <a:t>12 = V1’ + 2(V1’ + 8)</a:t>
            </a:r>
          </a:p>
          <a:p>
            <a:r>
              <a:rPr lang="en-US" sz="2000" dirty="0" smtClean="0"/>
              <a:t>12 - 8 = 3V1’</a:t>
            </a:r>
          </a:p>
          <a:p>
            <a:r>
              <a:rPr lang="en-US" sz="2000" dirty="0" smtClean="0"/>
              <a:t>4 = 3V1’……………V1’ = 4/3 m/s</a:t>
            </a:r>
          </a:p>
          <a:p>
            <a:r>
              <a:rPr lang="en-US" sz="2000" dirty="0" smtClean="0"/>
              <a:t>…………………………V2’ = 4/3 + 8 = (4+24)/3 = 28/3 m/s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2514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 = (V2’ – V1’ )/ (V1 - V2)</a:t>
            </a:r>
          </a:p>
          <a:p>
            <a:r>
              <a:rPr lang="en-US" sz="2000" dirty="0" smtClean="0"/>
              <a:t>2/3 = </a:t>
            </a:r>
            <a:r>
              <a:rPr lang="en-US" sz="2000" dirty="0" smtClean="0"/>
              <a:t>(V2’ – V1’ )/ (12 - 0)</a:t>
            </a:r>
          </a:p>
          <a:p>
            <a:r>
              <a:rPr lang="en-US" sz="2000" dirty="0" smtClean="0"/>
              <a:t>8= </a:t>
            </a:r>
            <a:r>
              <a:rPr lang="en-US" sz="2000" dirty="0" smtClean="0"/>
              <a:t>(V2’ – V1’ )</a:t>
            </a:r>
          </a:p>
          <a:p>
            <a:r>
              <a:rPr lang="en-US" sz="2000" dirty="0" smtClean="0"/>
              <a:t>V2’ = V1’ + 8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09600" y="2667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Koefisien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Restitusi</a:t>
            </a:r>
            <a:r>
              <a:rPr lang="en-US" sz="2400" dirty="0" smtClean="0">
                <a:solidFill>
                  <a:schemeClr val="tx2"/>
                </a:solidFill>
              </a:rPr>
              <a:t> : </a:t>
            </a:r>
            <a:endParaRPr lang="en-US" sz="24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8D591-CF3D-49D5-BF2D-ED4FCC0580B0}" type="slidenum">
              <a:rPr lang="en-US"/>
              <a:pPr/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sz="3200" b="1" smtClean="0"/>
              <a:t>Soal-soal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dirty="0" smtClean="0"/>
              <a:t>Bola </a:t>
            </a:r>
            <a:r>
              <a:rPr lang="en-US" sz="2400" dirty="0" err="1" smtClean="0"/>
              <a:t>Sofbol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0,220 kg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5,5 m/s </a:t>
            </a:r>
            <a:r>
              <a:rPr lang="en-US" sz="2400" dirty="0" err="1" smtClean="0"/>
              <a:t>bertabrakan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bola lain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diam.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bola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terpantul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3,7 m / s. </a:t>
            </a:r>
            <a:r>
              <a:rPr lang="en-US" sz="2400" dirty="0" err="1" smtClean="0"/>
              <a:t>Hitung</a:t>
            </a:r>
            <a:r>
              <a:rPr lang="en-US" sz="2400" dirty="0" smtClean="0"/>
              <a:t> (a)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bola target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tumbukan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(b) </a:t>
            </a:r>
            <a:r>
              <a:rPr lang="en-US" sz="2400" dirty="0" err="1" smtClean="0"/>
              <a:t>massa</a:t>
            </a:r>
            <a:r>
              <a:rPr lang="en-US" sz="2400" dirty="0" smtClean="0"/>
              <a:t> bola target.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dirty="0" err="1" smtClean="0"/>
              <a:t>Dua</a:t>
            </a:r>
            <a:r>
              <a:rPr lang="en-US" sz="2400" dirty="0" smtClean="0"/>
              <a:t> bola </a:t>
            </a:r>
            <a:r>
              <a:rPr lang="en-US" sz="2400" dirty="0" err="1" smtClean="0"/>
              <a:t>bilyar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tumbukan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lenting</a:t>
            </a:r>
            <a:r>
              <a:rPr lang="en-US" sz="2400" dirty="0" smtClean="0"/>
              <a:t>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bola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2,00 m/s, </a:t>
            </a:r>
            <a:r>
              <a:rPr lang="en-US" sz="2400" dirty="0" err="1" smtClean="0"/>
              <a:t>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3,00 m/s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berlawanan</a:t>
            </a:r>
            <a:r>
              <a:rPr lang="en-US" sz="2400" dirty="0" smtClean="0"/>
              <a:t>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bola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tumbukan</a:t>
            </a:r>
            <a:r>
              <a:rPr lang="en-US" sz="2400" dirty="0" smtClean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FBE1A-3C1C-4DFF-9F2E-5B6543C24D2F}" type="slidenum">
              <a:rPr lang="en-US"/>
              <a:pPr/>
              <a:t>3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8077200" cy="457200"/>
          </a:xfrm>
        </p:spPr>
        <p:txBody>
          <a:bodyPr/>
          <a:lstStyle/>
          <a:p>
            <a:pPr algn="l" eaLnBrk="1" hangingPunct="1"/>
            <a:r>
              <a:rPr lang="en-US" sz="2800" u="sng" dirty="0" err="1" smtClean="0"/>
              <a:t>Soal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Nomor</a:t>
            </a:r>
            <a:r>
              <a:rPr lang="en-US" sz="2800" u="sng" dirty="0" smtClean="0"/>
              <a:t> 1</a:t>
            </a:r>
            <a:endParaRPr lang="en-US" sz="2800" u="sng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685800"/>
            <a:ext cx="8458200" cy="990600"/>
          </a:xfrm>
        </p:spPr>
        <p:txBody>
          <a:bodyPr/>
          <a:lstStyle/>
          <a:p>
            <a:pPr marL="609600" indent="-609600" algn="just" eaLnBrk="1" hangingPunct="1"/>
            <a:r>
              <a:rPr lang="en-US" sz="2400" dirty="0" err="1" smtClean="0"/>
              <a:t>Diketahui</a:t>
            </a:r>
            <a:r>
              <a:rPr lang="en-US" sz="2400" dirty="0" smtClean="0"/>
              <a:t> : m1=0,220 </a:t>
            </a:r>
            <a:r>
              <a:rPr lang="en-US" sz="2400" dirty="0" smtClean="0"/>
              <a:t>kg </a:t>
            </a:r>
            <a:r>
              <a:rPr lang="en-US" sz="2400" dirty="0" smtClean="0"/>
              <a:t>; V1= 5,5 m/s; V2= </a:t>
            </a:r>
            <a:r>
              <a:rPr lang="en-US" sz="2400" dirty="0" err="1" smtClean="0"/>
              <a:t>nol</a:t>
            </a:r>
            <a:r>
              <a:rPr lang="en-US" sz="2400" dirty="0" smtClean="0"/>
              <a:t> [</a:t>
            </a:r>
            <a:r>
              <a:rPr lang="en-US" sz="2400" dirty="0" err="1" smtClean="0"/>
              <a:t>diam</a:t>
            </a:r>
            <a:r>
              <a:rPr lang="en-US" sz="2400" dirty="0" smtClean="0"/>
              <a:t>]; V1’= 3,7 m/s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609600" indent="-609600" algn="just" eaLnBrk="1" hangingPunct="1"/>
            <a:r>
              <a:rPr lang="en-US" sz="2400" dirty="0" err="1" smtClean="0"/>
              <a:t>Ditanya</a:t>
            </a:r>
            <a:r>
              <a:rPr lang="en-US" sz="2400" dirty="0" smtClean="0"/>
              <a:t> : (a)V2’ = ? </a:t>
            </a:r>
            <a:r>
              <a:rPr lang="en-US" sz="2400" dirty="0" smtClean="0"/>
              <a:t>(b) </a:t>
            </a:r>
            <a:r>
              <a:rPr lang="en-US" sz="2400" dirty="0" smtClean="0"/>
              <a:t>m2 =?</a:t>
            </a:r>
            <a:endParaRPr lang="en-US" sz="2400" dirty="0" smtClean="0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609600" y="1600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u="sng" dirty="0" err="1">
                <a:solidFill>
                  <a:schemeClr val="tx2"/>
                </a:solidFill>
              </a:rPr>
              <a:t>Penyelesaian</a:t>
            </a:r>
            <a:r>
              <a:rPr lang="en-US" sz="28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609600" y="2133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Hk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Kekekalan</a:t>
            </a:r>
            <a:r>
              <a:rPr lang="en-US" sz="2400" dirty="0">
                <a:solidFill>
                  <a:schemeClr val="tx2"/>
                </a:solidFill>
              </a:rPr>
              <a:t> Momentum :</a:t>
            </a:r>
            <a:r>
              <a:rPr lang="en-US" sz="24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685800" y="36576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Hk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Kekekalan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Energi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Kinetik</a:t>
            </a:r>
            <a:r>
              <a:rPr lang="en-US" sz="2400" dirty="0">
                <a:solidFill>
                  <a:schemeClr val="tx2"/>
                </a:solidFill>
              </a:rPr>
              <a:t>:</a:t>
            </a:r>
            <a:r>
              <a:rPr lang="en-US" sz="24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772400" y="2819400"/>
            <a:ext cx="838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5800" y="22098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m1V1 + m2V2 = m1V1’ + m2V2’</a:t>
            </a:r>
          </a:p>
          <a:p>
            <a:r>
              <a:rPr lang="en-US" sz="2000" dirty="0" smtClean="0"/>
              <a:t>0,22.5,5 + 0 = 0,22.3,7 + m2V2’</a:t>
            </a:r>
          </a:p>
          <a:p>
            <a:r>
              <a:rPr lang="en-US" sz="2000" dirty="0" smtClean="0"/>
              <a:t>0,22 (5,5 – 3,7) = m2V2’</a:t>
            </a:r>
          </a:p>
          <a:p>
            <a:r>
              <a:rPr lang="en-US" sz="2000" dirty="0" smtClean="0"/>
              <a:t>0,22.1,8 = m2V2’ 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4191000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(1/2)m1V1^2 + (1/2)m2V2^2 = (1/2)m1V1’</a:t>
            </a:r>
            <a:r>
              <a:rPr lang="en-US" sz="2000" dirty="0" smtClean="0"/>
              <a:t>^2</a:t>
            </a:r>
            <a:r>
              <a:rPr lang="en-US" sz="2000" dirty="0" smtClean="0"/>
              <a:t> + (1/2)m2V2’</a:t>
            </a:r>
            <a:r>
              <a:rPr lang="en-US" sz="2000" dirty="0" smtClean="0"/>
              <a:t>^2</a:t>
            </a:r>
            <a:endParaRPr lang="en-US" sz="2000" dirty="0" smtClean="0"/>
          </a:p>
          <a:p>
            <a:r>
              <a:rPr lang="en-US" sz="2000" dirty="0" smtClean="0"/>
              <a:t>m1V1^2 + 0 = m1V1’^2 + m2V2’^2</a:t>
            </a:r>
            <a:endParaRPr lang="en-US" sz="2000" dirty="0" smtClean="0"/>
          </a:p>
          <a:p>
            <a:r>
              <a:rPr lang="en-US" sz="2000" dirty="0" smtClean="0"/>
              <a:t>0,22.5,5^2 + 0 = 0,22.3,7^2 + m2V2’^2</a:t>
            </a:r>
          </a:p>
          <a:p>
            <a:r>
              <a:rPr lang="en-US" sz="2000" dirty="0" smtClean="0"/>
              <a:t>0,22 (5,5^2 – 3,7^2) = (m2V2’).V2’</a:t>
            </a:r>
          </a:p>
          <a:p>
            <a:r>
              <a:rPr lang="en-US" sz="2000" dirty="0" smtClean="0"/>
              <a:t>0,22</a:t>
            </a:r>
            <a:r>
              <a:rPr lang="en-US" sz="2000" dirty="0" smtClean="0"/>
              <a:t> (5,5^2 – 3,7^2)</a:t>
            </a:r>
            <a:r>
              <a:rPr lang="en-US" sz="2000" dirty="0" smtClean="0"/>
              <a:t> = 0,22.1,8.V2’ </a:t>
            </a:r>
          </a:p>
          <a:p>
            <a:r>
              <a:rPr lang="en-US" sz="2000" dirty="0" smtClean="0"/>
              <a:t>(5,5^2 – 3,7^2) = 1,8.V2’……………………..V2’ = (5,5^2 – 3,7^2)/1,8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= 16,56/1,8 = 9,2 m/s</a:t>
            </a:r>
          </a:p>
          <a:p>
            <a:r>
              <a:rPr lang="en-US" sz="2000" dirty="0" smtClean="0"/>
              <a:t>M2= (0,22.1,8)/ 9,2 = 0,04 kg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FBE1A-3C1C-4DFF-9F2E-5B6543C24D2F}" type="slidenum">
              <a:rPr lang="en-US"/>
              <a:pPr/>
              <a:t>4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8077200" cy="457200"/>
          </a:xfrm>
        </p:spPr>
        <p:txBody>
          <a:bodyPr/>
          <a:lstStyle/>
          <a:p>
            <a:pPr algn="l" eaLnBrk="1" hangingPunct="1"/>
            <a:r>
              <a:rPr lang="en-US" sz="2800" u="sng" dirty="0" err="1" smtClean="0"/>
              <a:t>Soal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Nomor</a:t>
            </a:r>
            <a:r>
              <a:rPr lang="en-US" sz="2800" u="sng" dirty="0" smtClean="0"/>
              <a:t> 2</a:t>
            </a:r>
            <a:endParaRPr lang="en-US" sz="2800" u="sng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"/>
            <a:ext cx="8458200" cy="1752600"/>
          </a:xfrm>
        </p:spPr>
        <p:txBody>
          <a:bodyPr/>
          <a:lstStyle/>
          <a:p>
            <a:pPr marL="609600" indent="-609600" algn="just" eaLnBrk="1" hangingPunct="1"/>
            <a:r>
              <a:rPr lang="en-US" sz="2400" dirty="0" err="1" smtClean="0"/>
              <a:t>Diketahui</a:t>
            </a:r>
            <a:r>
              <a:rPr lang="en-US" sz="2400" dirty="0" smtClean="0"/>
              <a:t> : m1= m2 = m ; e=1 [</a:t>
            </a:r>
            <a:r>
              <a:rPr lang="en-US" sz="2400" dirty="0" err="1" smtClean="0"/>
              <a:t>lenting</a:t>
            </a:r>
            <a:r>
              <a:rPr lang="en-US" sz="2400" dirty="0" smtClean="0"/>
              <a:t>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]; </a:t>
            </a:r>
          </a:p>
          <a:p>
            <a:pPr marL="609600" indent="-609600" algn="just" eaLnBrk="1" hangingPunct="1"/>
            <a:r>
              <a:rPr lang="en-US" sz="2400" dirty="0" smtClean="0"/>
              <a:t>V1= 2 m/s; V2=3 m/s; </a:t>
            </a:r>
          </a:p>
          <a:p>
            <a:pPr marL="609600" indent="-609600" algn="just" eaLnBrk="1" hangingPunct="1"/>
            <a:r>
              <a:rPr lang="en-US" sz="2400" dirty="0" err="1" smtClean="0"/>
              <a:t>Ditanya</a:t>
            </a:r>
            <a:r>
              <a:rPr lang="en-US" sz="2400" dirty="0" smtClean="0"/>
              <a:t> : (a)V1’ = ? </a:t>
            </a:r>
            <a:r>
              <a:rPr lang="en-US" sz="2400" dirty="0" smtClean="0"/>
              <a:t>(b) </a:t>
            </a:r>
            <a:r>
              <a:rPr lang="en-US" sz="2400" dirty="0" smtClean="0"/>
              <a:t>V2’  =? </a:t>
            </a:r>
            <a:endParaRPr lang="en-US" sz="2400" dirty="0" smtClean="0"/>
          </a:p>
          <a:p>
            <a:pPr marL="609600" indent="-609600" algn="just" eaLnBrk="1" hangingPunct="1"/>
            <a:endParaRPr lang="en-US" sz="2400" dirty="0" smtClean="0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609600" y="19812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u="sng" dirty="0" err="1">
                <a:solidFill>
                  <a:schemeClr val="tx2"/>
                </a:solidFill>
              </a:rPr>
              <a:t>Penyelesaian</a:t>
            </a:r>
            <a:r>
              <a:rPr lang="en-US" sz="28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609600" y="4191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Hk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Kekekalan</a:t>
            </a:r>
            <a:r>
              <a:rPr lang="en-US" sz="2400" dirty="0">
                <a:solidFill>
                  <a:schemeClr val="tx2"/>
                </a:solidFill>
              </a:rPr>
              <a:t> Momentum :</a:t>
            </a:r>
            <a:r>
              <a:rPr lang="en-US" sz="24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086600" y="3367087"/>
            <a:ext cx="838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(1)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5800" y="4303455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m1V1 + m2V2 = m1V1’ + m2V2’</a:t>
            </a:r>
          </a:p>
          <a:p>
            <a:r>
              <a:rPr lang="en-US" sz="2000" dirty="0" smtClean="0"/>
              <a:t>m.2 + m.3 = m.V1’ + m.V2’</a:t>
            </a:r>
          </a:p>
          <a:p>
            <a:r>
              <a:rPr lang="en-US" sz="2000" dirty="0" smtClean="0"/>
              <a:t>2 + 3 = V1’ + V2’</a:t>
            </a:r>
          </a:p>
          <a:p>
            <a:r>
              <a:rPr lang="en-US" sz="2000" dirty="0" smtClean="0"/>
              <a:t>5 = V1’ + (V1’ – 1)</a:t>
            </a:r>
          </a:p>
          <a:p>
            <a:r>
              <a:rPr lang="en-US" sz="2000" dirty="0" smtClean="0"/>
              <a:t>5 = 2V1’ – 1</a:t>
            </a:r>
          </a:p>
          <a:p>
            <a:r>
              <a:rPr lang="en-US" sz="2000" dirty="0" smtClean="0"/>
              <a:t>6 = 2V1’……………V1’ = 3 m/s</a:t>
            </a:r>
          </a:p>
          <a:p>
            <a:r>
              <a:rPr lang="en-US" sz="2000" dirty="0" smtClean="0"/>
              <a:t>…………………………V2’ = 3 – 1 = 2 m/s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2514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 = (V2’ – V1’ )/ (V1 - V2)</a:t>
            </a:r>
          </a:p>
          <a:p>
            <a:r>
              <a:rPr lang="en-US" sz="2000" dirty="0" smtClean="0"/>
              <a:t>1 = </a:t>
            </a:r>
            <a:r>
              <a:rPr lang="en-US" sz="2000" dirty="0" smtClean="0"/>
              <a:t>(V2’ – V1’ )/ (2 - 3)</a:t>
            </a:r>
          </a:p>
          <a:p>
            <a:r>
              <a:rPr lang="en-US" sz="2000" dirty="0" smtClean="0"/>
              <a:t>-1 = </a:t>
            </a:r>
            <a:r>
              <a:rPr lang="en-US" sz="2000" dirty="0" smtClean="0"/>
              <a:t>(V2’ – V1’ )</a:t>
            </a:r>
          </a:p>
          <a:p>
            <a:r>
              <a:rPr lang="en-US" sz="2000" dirty="0" smtClean="0"/>
              <a:t>V2’ = V1’ - 1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09600" y="2667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Koefisien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Restitusi</a:t>
            </a:r>
            <a:r>
              <a:rPr lang="en-US" sz="2400" dirty="0" smtClean="0">
                <a:solidFill>
                  <a:schemeClr val="tx2"/>
                </a:solidFill>
              </a:rPr>
              <a:t> : </a:t>
            </a:r>
            <a:endParaRPr lang="en-US" sz="24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36B11F-229E-4A7F-9757-6832903F8073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962400"/>
            <a:ext cx="8763000" cy="22860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 startAt="4"/>
            </a:pPr>
            <a:r>
              <a:rPr lang="en-US" sz="2400" dirty="0" smtClean="0"/>
              <a:t>Bola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0,440 kg yang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 (</a:t>
            </a:r>
            <a:r>
              <a:rPr lang="en-US" sz="2400" dirty="0" err="1" smtClean="0"/>
              <a:t>arah</a:t>
            </a:r>
            <a:r>
              <a:rPr lang="en-US" sz="2400" dirty="0" smtClean="0"/>
              <a:t> +x)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3,70 m/s </a:t>
            </a:r>
            <a:r>
              <a:rPr lang="en-US" sz="2400" dirty="0" err="1" smtClean="0"/>
              <a:t>menabrak</a:t>
            </a:r>
            <a:r>
              <a:rPr lang="en-US" sz="2400" dirty="0" smtClean="0"/>
              <a:t> bola </a:t>
            </a:r>
            <a:r>
              <a:rPr lang="en-US" sz="2400" dirty="0" err="1" smtClean="0"/>
              <a:t>massa</a:t>
            </a:r>
            <a:r>
              <a:rPr lang="en-US" sz="2400" dirty="0" smtClean="0"/>
              <a:t> 0,220 kg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diam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tumbukan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lenting</a:t>
            </a:r>
            <a:r>
              <a:rPr lang="en-US" sz="2400" dirty="0" smtClean="0"/>
              <a:t>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masing­masing</a:t>
            </a:r>
            <a:r>
              <a:rPr lang="en-US" sz="2400" dirty="0" smtClean="0"/>
              <a:t> bola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tumbukan</a:t>
            </a:r>
            <a:r>
              <a:rPr lang="en-US" sz="2400" dirty="0" smtClean="0"/>
              <a:t>?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57200" y="1295400"/>
            <a:ext cx="82296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69875" algn="l"/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2400" dirty="0" err="1">
                <a:solidFill>
                  <a:schemeClr val="bg1"/>
                </a:solidFill>
              </a:rPr>
              <a:t>Inti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atom yang </a:t>
            </a:r>
            <a:r>
              <a:rPr lang="en-US" sz="2400" dirty="0" err="1">
                <a:solidFill>
                  <a:schemeClr val="bg1"/>
                </a:solidFill>
              </a:rPr>
              <a:t>mula-mula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massanya</a:t>
            </a:r>
            <a:r>
              <a:rPr lang="en-US" sz="2400" dirty="0">
                <a:solidFill>
                  <a:schemeClr val="bg1"/>
                </a:solidFill>
              </a:rPr>
              <a:t> 3,8 x 10</a:t>
            </a:r>
            <a:r>
              <a:rPr lang="en-US" sz="2400" baseline="30000" dirty="0">
                <a:solidFill>
                  <a:schemeClr val="bg1"/>
                </a:solidFill>
              </a:rPr>
              <a:t>-25</a:t>
            </a:r>
            <a:r>
              <a:rPr lang="en-US" sz="2400" dirty="0">
                <a:solidFill>
                  <a:schemeClr val="bg1"/>
                </a:solidFill>
              </a:rPr>
              <a:t> 	kg. </a:t>
            </a:r>
            <a:r>
              <a:rPr lang="en-US" sz="2400" dirty="0" err="1">
                <a:solidFill>
                  <a:schemeClr val="bg1"/>
                </a:solidFill>
              </a:rPr>
              <a:t>Karena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bersifat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radioaktif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maka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saat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algn="just">
              <a:tabLst>
                <a:tab pos="269875" algn="l"/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err="1">
                <a:solidFill>
                  <a:schemeClr val="bg1"/>
                </a:solidFill>
              </a:rPr>
              <a:t>mengeluarkan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partikel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bermassa</a:t>
            </a:r>
            <a:r>
              <a:rPr lang="en-US" sz="2400" dirty="0">
                <a:solidFill>
                  <a:schemeClr val="bg1"/>
                </a:solidFill>
              </a:rPr>
              <a:t> 6,6x10</a:t>
            </a:r>
            <a:r>
              <a:rPr lang="en-US" sz="2400" baseline="30000" dirty="0">
                <a:solidFill>
                  <a:schemeClr val="bg1"/>
                </a:solidFill>
              </a:rPr>
              <a:t>-27</a:t>
            </a:r>
            <a:r>
              <a:rPr lang="en-US" sz="2400" dirty="0">
                <a:solidFill>
                  <a:schemeClr val="bg1"/>
                </a:solidFill>
              </a:rPr>
              <a:t> kg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algn="just">
              <a:tabLst>
                <a:tab pos="269875" algn="l"/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err="1">
                <a:solidFill>
                  <a:schemeClr val="bg1"/>
                </a:solidFill>
              </a:rPr>
              <a:t>kecepatan</a:t>
            </a:r>
            <a:r>
              <a:rPr lang="en-US" sz="2400" dirty="0">
                <a:solidFill>
                  <a:schemeClr val="bg1"/>
                </a:solidFill>
              </a:rPr>
              <a:t> 1,5x10</a:t>
            </a:r>
            <a:r>
              <a:rPr lang="en-US" sz="2400" baseline="30000" dirty="0">
                <a:solidFill>
                  <a:schemeClr val="bg1"/>
                </a:solidFill>
              </a:rPr>
              <a:t>7</a:t>
            </a:r>
            <a:r>
              <a:rPr lang="en-US" sz="2400" dirty="0">
                <a:solidFill>
                  <a:schemeClr val="bg1"/>
                </a:solidFill>
              </a:rPr>
              <a:t> m/s. </a:t>
            </a:r>
            <a:r>
              <a:rPr lang="en-US" sz="2400" dirty="0" err="1">
                <a:solidFill>
                  <a:schemeClr val="bg1"/>
                </a:solidFill>
              </a:rPr>
              <a:t>Karena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sisa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</a:p>
          <a:p>
            <a:pPr algn="just">
              <a:tabLst>
                <a:tab pos="269875" algn="l"/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err="1">
                <a:solidFill>
                  <a:schemeClr val="bg1"/>
                </a:solidFill>
              </a:rPr>
              <a:t>tersentak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belakang</a:t>
            </a:r>
            <a:r>
              <a:rPr lang="en-US" sz="2400" dirty="0">
                <a:solidFill>
                  <a:schemeClr val="bg1"/>
                </a:solidFill>
              </a:rPr>
              <a:t> ("recoil"). </a:t>
            </a:r>
            <a:r>
              <a:rPr lang="en-US" sz="2400" dirty="0" err="1">
                <a:solidFill>
                  <a:schemeClr val="bg1"/>
                </a:solidFill>
              </a:rPr>
              <a:t>Berapakah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kecepatan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inti</a:t>
            </a:r>
            <a:r>
              <a:rPr lang="en-US" sz="2400" dirty="0">
                <a:solidFill>
                  <a:schemeClr val="bg1"/>
                </a:solidFill>
              </a:rPr>
              <a:t> 	recoil </a:t>
            </a:r>
            <a:r>
              <a:rPr lang="en-US" sz="2400" dirty="0" err="1">
                <a:solidFill>
                  <a:schemeClr val="bg1"/>
                </a:solidFill>
              </a:rPr>
              <a:t>tersebut</a:t>
            </a:r>
            <a:r>
              <a:rPr lang="en-US" sz="2400" dirty="0">
                <a:solidFill>
                  <a:schemeClr val="bg1"/>
                </a:solidFill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8077200" cy="457200"/>
          </a:xfrm>
        </p:spPr>
        <p:txBody>
          <a:bodyPr/>
          <a:lstStyle/>
          <a:p>
            <a:pPr algn="l" eaLnBrk="1" hangingPunct="1"/>
            <a:r>
              <a:rPr lang="en-US" sz="2800" u="sng" dirty="0" err="1" smtClean="0"/>
              <a:t>Soal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Nomor</a:t>
            </a:r>
            <a:r>
              <a:rPr lang="en-US" sz="2800" u="sng" dirty="0" smtClean="0"/>
              <a:t> 3</a:t>
            </a:r>
            <a:endParaRPr lang="en-US" sz="2800" u="sng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609600"/>
            <a:ext cx="8458200" cy="1752600"/>
          </a:xfrm>
        </p:spPr>
        <p:txBody>
          <a:bodyPr/>
          <a:lstStyle/>
          <a:p>
            <a:pPr marL="609600" indent="-609600" algn="just" eaLnBrk="1" hangingPunct="1"/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bahas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Schaum</a:t>
            </a:r>
            <a:endParaRPr lang="en-US" sz="2400" dirty="0" smtClean="0"/>
          </a:p>
          <a:p>
            <a:pPr marL="609600" indent="-609600" algn="just" eaLnBrk="1" hangingPunct="1"/>
            <a:endParaRPr lang="en-US" sz="2400" dirty="0" smtClean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09600" y="1143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Soal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Nomor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Diketahui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m1=0,440 kg ; V1= 3,7 m/s; m2=0,220 kg;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V2=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]; e=1; </a:t>
            </a:r>
          </a:p>
          <a:p>
            <a:pPr marL="609600" indent="-609600" algn="just">
              <a:spcBef>
                <a:spcPct val="20000"/>
              </a:spcBef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Ditanya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(a)V1’ = ? (b) V2’ =?</a:t>
            </a:r>
            <a:r>
              <a:rPr lang="en-US" sz="2400" dirty="0" smtClean="0"/>
              <a:t> 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8956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u="sng" dirty="0" err="1">
                <a:solidFill>
                  <a:schemeClr val="tx2"/>
                </a:solidFill>
              </a:rPr>
              <a:t>Penyelesaian</a:t>
            </a:r>
            <a:r>
              <a:rPr lang="en-US" sz="28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33400" y="4343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Hk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Kekekalan</a:t>
            </a:r>
            <a:r>
              <a:rPr lang="en-US" sz="2400" dirty="0">
                <a:solidFill>
                  <a:schemeClr val="tx2"/>
                </a:solidFill>
              </a:rPr>
              <a:t> Momentum :</a:t>
            </a:r>
            <a:r>
              <a:rPr lang="en-US" sz="24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172200" y="3810000"/>
            <a:ext cx="838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(1)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0" y="4724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m1V1 + m2V2 = m1V1’ + m2V2’</a:t>
            </a:r>
          </a:p>
          <a:p>
            <a:r>
              <a:rPr lang="en-US" sz="2000" dirty="0" smtClean="0"/>
              <a:t>0,44.3,7 + 0 = 0,44.V1’ + 0,22V2’</a:t>
            </a:r>
          </a:p>
          <a:p>
            <a:r>
              <a:rPr lang="en-US" sz="2000" dirty="0" smtClean="0"/>
              <a:t>2.3,7 = 2V1’ + V2’</a:t>
            </a:r>
          </a:p>
          <a:p>
            <a:r>
              <a:rPr lang="en-US" sz="2000" dirty="0" smtClean="0"/>
              <a:t>2.3,7 = 2V1’ + (V1’ + 3,7)</a:t>
            </a:r>
          </a:p>
          <a:p>
            <a:r>
              <a:rPr lang="en-US" sz="2000" dirty="0" smtClean="0"/>
              <a:t>3,7 (2 - 1) = 3V1’</a:t>
            </a:r>
          </a:p>
          <a:p>
            <a:r>
              <a:rPr lang="en-US" sz="2000" dirty="0" smtClean="0"/>
              <a:t>3,7 / 3 = V1’………</a:t>
            </a:r>
            <a:r>
              <a:rPr lang="en-US" sz="2400" b="1" u="sng" dirty="0" smtClean="0"/>
              <a:t>V1’ = 1,235 m/s</a:t>
            </a:r>
            <a:r>
              <a:rPr lang="en-US" sz="2000" dirty="0" smtClean="0"/>
              <a:t>…….</a:t>
            </a:r>
            <a:r>
              <a:rPr lang="en-US" sz="2400" b="1" dirty="0" smtClean="0"/>
              <a:t>V2’= </a:t>
            </a:r>
            <a:r>
              <a:rPr lang="en-US" sz="2000" dirty="0" smtClean="0"/>
              <a:t>1,235 + 3,7 = </a:t>
            </a:r>
            <a:r>
              <a:rPr lang="en-US" sz="2400" b="1" dirty="0" smtClean="0"/>
              <a:t>4,935 m/s</a:t>
            </a:r>
          </a:p>
          <a:p>
            <a:endParaRPr lang="en-US" sz="20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276600" y="30480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 = (V2’ – V1’ )/ (V1 - V2)</a:t>
            </a:r>
          </a:p>
          <a:p>
            <a:r>
              <a:rPr lang="en-US" sz="2000" dirty="0" smtClean="0"/>
              <a:t>1 = </a:t>
            </a:r>
            <a:r>
              <a:rPr lang="en-US" sz="2000" dirty="0" smtClean="0"/>
              <a:t>(V2’ – V1’ )/ (3,7 - 0)</a:t>
            </a:r>
          </a:p>
          <a:p>
            <a:r>
              <a:rPr lang="en-US" sz="2000" dirty="0" smtClean="0"/>
              <a:t>3,7= </a:t>
            </a:r>
            <a:r>
              <a:rPr lang="en-US" sz="2000" dirty="0" smtClean="0"/>
              <a:t>(V2’ – V1’ )</a:t>
            </a:r>
          </a:p>
          <a:p>
            <a:r>
              <a:rPr lang="en-US" sz="2000" dirty="0" smtClean="0"/>
              <a:t>V2’ = V1’ + 3,7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5800" y="3352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Koefisien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Restitusi</a:t>
            </a:r>
            <a:r>
              <a:rPr lang="en-US" sz="2400" dirty="0" smtClean="0">
                <a:solidFill>
                  <a:schemeClr val="tx2"/>
                </a:solidFill>
              </a:rPr>
              <a:t> : </a:t>
            </a:r>
            <a:endParaRPr lang="en-US" sz="24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AECBEA-1CD9-4F0C-8A31-494C3C8C3928}" type="slidenum">
              <a:rPr lang="en-US"/>
              <a:pPr/>
              <a:t>7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5"/>
            </a:pPr>
            <a:r>
              <a:rPr lang="en-US" sz="2400" dirty="0" smtClean="0"/>
              <a:t>Bola </a:t>
            </a:r>
            <a:r>
              <a:rPr lang="en-US" sz="2400" dirty="0" err="1" smtClean="0"/>
              <a:t>bilyar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0,4 kg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v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1,8 m/s </a:t>
            </a:r>
            <a:r>
              <a:rPr lang="en-US" sz="2400" dirty="0" err="1" smtClean="0"/>
              <a:t>menabrak</a:t>
            </a:r>
            <a:r>
              <a:rPr lang="en-US" sz="2400" dirty="0" smtClean="0"/>
              <a:t> bola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awalnya</a:t>
            </a:r>
            <a:r>
              <a:rPr lang="en-US" sz="2400" dirty="0" smtClean="0"/>
              <a:t> </a:t>
            </a:r>
            <a:r>
              <a:rPr lang="en-US" sz="2400" dirty="0" err="1" smtClean="0"/>
              <a:t>diam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= 0,5 kg.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tumbukan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bola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dibelokkan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30°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laju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v</a:t>
            </a:r>
            <a:r>
              <a:rPr lang="en-US" sz="2400" dirty="0" err="1" smtClean="0"/>
              <a:t>'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1,1 m/s.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Both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sumbu</a:t>
            </a:r>
            <a:r>
              <a:rPr lang="en-US" sz="2400" dirty="0" smtClean="0"/>
              <a:t> </a:t>
            </a:r>
            <a:r>
              <a:rPr lang="en-US" sz="2400" i="1" dirty="0" smtClean="0"/>
              <a:t>x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bola A, </a:t>
            </a:r>
            <a:r>
              <a:rPr lang="en-US" sz="2400" dirty="0" err="1" smtClean="0"/>
              <a:t>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persamaan­persamaan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kekekalan</a:t>
            </a:r>
            <a:r>
              <a:rPr lang="en-US" sz="2400" dirty="0" smtClean="0"/>
              <a:t> momentum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</a:t>
            </a:r>
            <a:r>
              <a:rPr lang="en-US" sz="2400" dirty="0" smtClean="0"/>
              <a:t>.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lphaLcParenBoth"/>
            </a:pPr>
            <a:r>
              <a:rPr lang="en-US" sz="2400" dirty="0" err="1" smtClean="0"/>
              <a:t>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persamaan-persamaan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v</a:t>
            </a:r>
            <a:r>
              <a:rPr lang="en-US" sz="2400" dirty="0" err="1" smtClean="0"/>
              <a:t>'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/>
              <a:t>', </a:t>
            </a:r>
            <a:r>
              <a:rPr lang="en-US" sz="2400" dirty="0" err="1" smtClean="0"/>
              <a:t>dari</a:t>
            </a:r>
            <a:r>
              <a:rPr lang="en-US" sz="2400" dirty="0" smtClean="0"/>
              <a:t> bola B. </a:t>
            </a: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anggap</a:t>
            </a:r>
            <a:r>
              <a:rPr lang="en-US" sz="2400" dirty="0" smtClean="0"/>
              <a:t> </a:t>
            </a:r>
            <a:r>
              <a:rPr lang="en-US" sz="2400" dirty="0" err="1" smtClean="0"/>
              <a:t>tumbukan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lenting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FBE1A-3C1C-4DFF-9F2E-5B6543C24D2F}" type="slidenum">
              <a:rPr lang="en-US"/>
              <a:pPr/>
              <a:t>8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8077200" cy="457200"/>
          </a:xfrm>
        </p:spPr>
        <p:txBody>
          <a:bodyPr/>
          <a:lstStyle/>
          <a:p>
            <a:pPr algn="l" eaLnBrk="1" hangingPunct="1"/>
            <a:r>
              <a:rPr lang="en-US" sz="2800" u="sng" dirty="0" err="1" smtClean="0"/>
              <a:t>Soal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Nomor</a:t>
            </a:r>
            <a:r>
              <a:rPr lang="en-US" sz="2800" u="sng" dirty="0" smtClean="0"/>
              <a:t> 5</a:t>
            </a:r>
            <a:endParaRPr lang="en-US" sz="2800" u="sng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685800"/>
            <a:ext cx="8458200" cy="990600"/>
          </a:xfrm>
        </p:spPr>
        <p:txBody>
          <a:bodyPr/>
          <a:lstStyle/>
          <a:p>
            <a:pPr marL="609600" indent="-609600" algn="just" eaLnBrk="1" hangingPunct="1"/>
            <a:r>
              <a:rPr lang="en-US" sz="2400" dirty="0" err="1" smtClean="0"/>
              <a:t>Diketahui</a:t>
            </a:r>
            <a:r>
              <a:rPr lang="en-US" sz="2400" dirty="0" smtClean="0"/>
              <a:t> : </a:t>
            </a:r>
            <a:r>
              <a:rPr lang="en-US" sz="2400" i="1" dirty="0" err="1" smtClean="0"/>
              <a:t>m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0,4 </a:t>
            </a:r>
            <a:r>
              <a:rPr lang="en-US" sz="2400" dirty="0" smtClean="0"/>
              <a:t>kg; </a:t>
            </a:r>
            <a:r>
              <a:rPr lang="en-US" sz="2400" i="1" dirty="0" err="1" smtClean="0"/>
              <a:t>v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= 1,8 </a:t>
            </a:r>
            <a:r>
              <a:rPr lang="en-US" sz="2400" dirty="0" smtClean="0"/>
              <a:t>m/s; </a:t>
            </a:r>
          </a:p>
          <a:p>
            <a:pPr marL="609600" indent="-609600" algn="just" eaLnBrk="1" hangingPunct="1"/>
            <a:r>
              <a:rPr lang="en-US" sz="2400" i="1" dirty="0" err="1" smtClean="0"/>
              <a:t>v</a:t>
            </a:r>
            <a:r>
              <a:rPr lang="en-US" sz="2400" baseline="-25000" dirty="0" err="1" smtClean="0"/>
              <a:t>B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nol</a:t>
            </a:r>
            <a:r>
              <a:rPr lang="en-US" sz="2400" dirty="0" smtClean="0"/>
              <a:t> [</a:t>
            </a:r>
            <a:r>
              <a:rPr lang="en-US" sz="2400" dirty="0" err="1" smtClean="0"/>
              <a:t>diam</a:t>
            </a:r>
            <a:r>
              <a:rPr lang="en-US" sz="2400" dirty="0" smtClean="0"/>
              <a:t>]; </a:t>
            </a:r>
            <a:r>
              <a:rPr lang="en-US" sz="2400" i="1" dirty="0" err="1" smtClean="0"/>
              <a:t>m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= 0,5 </a:t>
            </a:r>
            <a:r>
              <a:rPr lang="en-US" sz="2400" dirty="0" smtClean="0"/>
              <a:t>kg;  </a:t>
            </a:r>
            <a:r>
              <a:rPr lang="en-US" sz="2400" dirty="0" smtClean="0">
                <a:sym typeface="Symbol"/>
              </a:rPr>
              <a:t> = </a:t>
            </a:r>
            <a:r>
              <a:rPr lang="en-US" sz="2400" dirty="0" smtClean="0"/>
              <a:t>30°; </a:t>
            </a:r>
            <a:r>
              <a:rPr lang="en-US" sz="2400" i="1" dirty="0" err="1" smtClean="0"/>
              <a:t>v</a:t>
            </a:r>
            <a:r>
              <a:rPr lang="en-US" sz="2400" dirty="0" err="1" smtClean="0"/>
              <a:t>'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/>
              <a:t>= 1,1 m/s. </a:t>
            </a:r>
            <a:endParaRPr lang="en-US" sz="2400" dirty="0" smtClean="0"/>
          </a:p>
          <a:p>
            <a:pPr marL="609600" indent="-609600" algn="just" eaLnBrk="1" hangingPunct="1"/>
            <a:r>
              <a:rPr lang="en-US" sz="2400" dirty="0" err="1" smtClean="0"/>
              <a:t>Ditanya</a:t>
            </a:r>
            <a:r>
              <a:rPr lang="en-US" sz="2400" dirty="0" smtClean="0"/>
              <a:t> : (a)V2’ = ? </a:t>
            </a:r>
            <a:r>
              <a:rPr lang="en-US" sz="2400" dirty="0" smtClean="0"/>
              <a:t>(b) </a:t>
            </a:r>
            <a:r>
              <a:rPr lang="en-US" sz="2400" dirty="0" smtClean="0"/>
              <a:t>m2 =? </a:t>
            </a:r>
            <a:endParaRPr lang="en-US" sz="2400" dirty="0" smtClean="0"/>
          </a:p>
          <a:p>
            <a:pPr marL="609600" indent="-609600" algn="just" eaLnBrk="1" hangingPunct="1"/>
            <a:endParaRPr lang="en-US" sz="2400" dirty="0" smtClean="0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609600" y="19050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u="sng" dirty="0" err="1">
                <a:solidFill>
                  <a:schemeClr val="tx2"/>
                </a:solidFill>
              </a:rPr>
              <a:t>Penyelesaian</a:t>
            </a:r>
            <a:r>
              <a:rPr lang="en-US" sz="2800" u="sng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609600" y="243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Hk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Kekekalan</a:t>
            </a:r>
            <a:r>
              <a:rPr lang="en-US" sz="2400" dirty="0">
                <a:solidFill>
                  <a:schemeClr val="tx2"/>
                </a:solidFill>
              </a:rPr>
              <a:t> Momentum </a:t>
            </a:r>
            <a:r>
              <a:rPr lang="en-US" sz="2400" dirty="0" smtClean="0">
                <a:solidFill>
                  <a:schemeClr val="tx2"/>
                </a:solidFill>
              </a:rPr>
              <a:t>[</a:t>
            </a:r>
            <a:r>
              <a:rPr lang="en-US" sz="2400" dirty="0" err="1" smtClean="0">
                <a:solidFill>
                  <a:schemeClr val="tx2"/>
                </a:solidFill>
              </a:rPr>
              <a:t>dalam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arah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sumbu</a:t>
            </a:r>
            <a:r>
              <a:rPr lang="en-US" sz="2400" dirty="0" smtClean="0">
                <a:solidFill>
                  <a:schemeClr val="tx2"/>
                </a:solidFill>
              </a:rPr>
              <a:t>-X] :</a:t>
            </a:r>
            <a:r>
              <a:rPr lang="en-US" sz="2400" u="sng" dirty="0" smtClean="0">
                <a:solidFill>
                  <a:schemeClr val="tx2"/>
                </a:solidFill>
              </a:rPr>
              <a:t> 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0480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just" eaLnBrk="1" hangingPunct="1"/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A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B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B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A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AX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B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BX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</a:t>
            </a:r>
          </a:p>
          <a:p>
            <a:pPr marL="609600" indent="-609600" algn="just" eaLnBrk="1" hangingPunct="1"/>
            <a:r>
              <a:rPr lang="en-US" sz="2000" dirty="0" smtClean="0"/>
              <a:t>0,4.1,8 + 0 = 0,4.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'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cos</a:t>
            </a:r>
            <a:r>
              <a:rPr lang="en-US" sz="2000" dirty="0" smtClean="0">
                <a:sym typeface="Symbol"/>
              </a:rPr>
              <a:t> </a:t>
            </a:r>
            <a:r>
              <a:rPr lang="en-US" sz="2000" dirty="0" smtClean="0"/>
              <a:t> + 0,5.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BX</a:t>
            </a:r>
            <a:r>
              <a:rPr lang="en-US" sz="2000" baseline="-25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0,4.1,8 = 0,4. 1,1. </a:t>
            </a:r>
            <a:r>
              <a:rPr lang="en-US" sz="2000" dirty="0" err="1" smtClean="0"/>
              <a:t>cos</a:t>
            </a:r>
            <a:r>
              <a:rPr lang="en-US" sz="2000" dirty="0" smtClean="0"/>
              <a:t> 30 + 0,5.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BX</a:t>
            </a:r>
            <a:r>
              <a:rPr lang="en-US" sz="2000" dirty="0" smtClean="0"/>
              <a:t> </a:t>
            </a:r>
          </a:p>
          <a:p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BX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 [0,4. (1,8 – 1,1. 0,866)]/ 0,5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= 0,8 (1,8 – 0,865) = 0,692 m/s</a:t>
            </a:r>
            <a:endParaRPr lang="en-US" sz="20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105400" y="23622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>
                <a:solidFill>
                  <a:schemeClr val="tx2"/>
                </a:solidFill>
              </a:rPr>
              <a:t>Hk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Kekekalan</a:t>
            </a:r>
            <a:r>
              <a:rPr lang="en-US" sz="2400" dirty="0">
                <a:solidFill>
                  <a:schemeClr val="tx2"/>
                </a:solidFill>
              </a:rPr>
              <a:t> Momentum </a:t>
            </a:r>
            <a:r>
              <a:rPr lang="en-US" sz="2400" dirty="0" smtClean="0">
                <a:solidFill>
                  <a:schemeClr val="tx2"/>
                </a:solidFill>
              </a:rPr>
              <a:t>[</a:t>
            </a:r>
            <a:r>
              <a:rPr lang="en-US" sz="2400" dirty="0" err="1" smtClean="0">
                <a:solidFill>
                  <a:schemeClr val="tx2"/>
                </a:solidFill>
              </a:rPr>
              <a:t>dalam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arah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sumbu</a:t>
            </a:r>
            <a:r>
              <a:rPr lang="en-US" sz="2400" dirty="0" smtClean="0">
                <a:solidFill>
                  <a:schemeClr val="tx2"/>
                </a:solidFill>
              </a:rPr>
              <a:t>-Y] :</a:t>
            </a:r>
            <a:r>
              <a:rPr lang="en-US" sz="2400" u="sng" dirty="0" smtClean="0">
                <a:solidFill>
                  <a:schemeClr val="tx2"/>
                </a:solidFill>
              </a:rPr>
              <a:t> 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3048000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just" eaLnBrk="1" hangingPunct="1"/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A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B</a:t>
            </a:r>
            <a:r>
              <a:rPr lang="en-US" sz="2000" i="1" dirty="0" err="1" smtClean="0"/>
              <a:t>v</a:t>
            </a:r>
            <a:r>
              <a:rPr lang="en-US" sz="2000" baseline="-25000" dirty="0" err="1" smtClean="0"/>
              <a:t>B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</a:t>
            </a:r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A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AY</a:t>
            </a:r>
            <a:r>
              <a:rPr lang="en-US" sz="2000" dirty="0" smtClean="0"/>
              <a:t> + </a:t>
            </a:r>
            <a:r>
              <a:rPr lang="en-US" sz="2000" i="1" dirty="0" err="1" smtClean="0"/>
              <a:t>m</a:t>
            </a:r>
            <a:r>
              <a:rPr lang="en-US" sz="2000" baseline="-25000" dirty="0" err="1" smtClean="0"/>
              <a:t>B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BY</a:t>
            </a:r>
            <a:r>
              <a:rPr lang="en-US" sz="2000" dirty="0" smtClean="0"/>
              <a:t> </a:t>
            </a:r>
          </a:p>
          <a:p>
            <a:pPr marL="609600" indent="-609600" algn="just" eaLnBrk="1" hangingPunct="1"/>
            <a:r>
              <a:rPr lang="en-US" sz="2000" dirty="0" smtClean="0"/>
              <a:t>0 + 0 = 0,4.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'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sin</a:t>
            </a:r>
            <a:r>
              <a:rPr lang="en-US" sz="2000" dirty="0" smtClean="0">
                <a:sym typeface="Symbol"/>
              </a:rPr>
              <a:t> </a:t>
            </a:r>
            <a:r>
              <a:rPr lang="en-US" sz="2000" dirty="0" smtClean="0"/>
              <a:t> + 0,5.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BY</a:t>
            </a:r>
            <a:r>
              <a:rPr lang="en-US" sz="2000" baseline="-25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0 = 0,4. 1,1. sin 30 + 0,5.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BY</a:t>
            </a:r>
            <a:r>
              <a:rPr lang="en-US" sz="2000" dirty="0" smtClean="0"/>
              <a:t> </a:t>
            </a:r>
          </a:p>
          <a:p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BY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 [0 – 0,2.1,1)]/ 0,5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= - 0,44 m/s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51054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 =  √(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BX</a:t>
            </a:r>
            <a:r>
              <a:rPr lang="en-US" sz="2000" baseline="-25000" dirty="0" smtClean="0"/>
              <a:t>  </a:t>
            </a:r>
            <a:r>
              <a:rPr lang="en-US" sz="2000" dirty="0" smtClean="0"/>
              <a:t>)^2 + (</a:t>
            </a:r>
            <a:r>
              <a:rPr lang="en-US" sz="2000" i="1" dirty="0" err="1" smtClean="0"/>
              <a:t>v</a:t>
            </a:r>
            <a:r>
              <a:rPr lang="en-US" sz="2000" dirty="0" err="1" smtClean="0"/>
              <a:t>‘</a:t>
            </a:r>
            <a:r>
              <a:rPr lang="en-US" sz="2000" baseline="-25000" dirty="0" err="1" smtClean="0"/>
              <a:t>BY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)^2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= </a:t>
            </a:r>
            <a:r>
              <a:rPr lang="en-US" sz="2000" i="1" dirty="0" smtClean="0"/>
              <a:t>√(0,692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)^2 + (</a:t>
            </a:r>
            <a:r>
              <a:rPr lang="en-US" sz="2000" i="1" dirty="0" smtClean="0"/>
              <a:t>-0,44</a:t>
            </a:r>
            <a:r>
              <a:rPr lang="en-US" sz="2000" dirty="0" smtClean="0"/>
              <a:t>)^2 </a:t>
            </a:r>
          </a:p>
          <a:p>
            <a:r>
              <a:rPr lang="en-US" sz="2000" dirty="0" smtClean="0"/>
              <a:t>      = </a:t>
            </a:r>
            <a:r>
              <a:rPr lang="en-US" sz="2000" i="1" dirty="0" smtClean="0"/>
              <a:t>√(0,479 </a:t>
            </a:r>
            <a:r>
              <a:rPr lang="en-US" sz="2000" dirty="0" smtClean="0"/>
              <a:t>+ </a:t>
            </a:r>
            <a:r>
              <a:rPr lang="en-US" sz="2000" i="1" dirty="0" smtClean="0"/>
              <a:t>0,194)</a:t>
            </a:r>
          </a:p>
          <a:p>
            <a:r>
              <a:rPr lang="en-US" sz="2000" i="1" dirty="0"/>
              <a:t> </a:t>
            </a:r>
            <a:r>
              <a:rPr lang="en-US" sz="2000" i="1" dirty="0" smtClean="0"/>
              <a:t>     = </a:t>
            </a:r>
            <a:r>
              <a:rPr lang="en-US" sz="2000" i="1" dirty="0" smtClean="0"/>
              <a:t>√(0,673) = 0,82 m/s</a:t>
            </a:r>
            <a:endParaRPr lang="en-US" sz="200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191000" y="49530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lvl="0" indent="-609600" algn="just">
              <a:spcBef>
                <a:spcPct val="20000"/>
              </a:spcBef>
              <a:buFont typeface="Symbol" pitchFamily="18" charset="2"/>
              <a:buChar char="q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=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 tan (</a:t>
            </a:r>
            <a:r>
              <a:rPr lang="en-US" sz="2400" i="1" dirty="0" err="1" smtClean="0"/>
              <a:t>v</a:t>
            </a:r>
            <a:r>
              <a:rPr lang="en-US" sz="2400" dirty="0" err="1" smtClean="0"/>
              <a:t>‘</a:t>
            </a:r>
            <a:r>
              <a:rPr lang="en-US" sz="2400" baseline="-25000" dirty="0" err="1" smtClean="0"/>
              <a:t>BY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/ </a:t>
            </a:r>
            <a:r>
              <a:rPr lang="en-US" sz="2400" i="1" dirty="0" err="1" smtClean="0"/>
              <a:t>v</a:t>
            </a:r>
            <a:r>
              <a:rPr lang="en-US" sz="2400" dirty="0" err="1" smtClean="0"/>
              <a:t>‘</a:t>
            </a:r>
            <a:r>
              <a:rPr lang="en-US" sz="2400" baseline="-25000" dirty="0" err="1" smtClean="0"/>
              <a:t>BX</a:t>
            </a:r>
            <a:r>
              <a:rPr lang="en-US" sz="2400" baseline="-25000" dirty="0" smtClean="0"/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609600" lvl="0" indent="-609600" algn="just">
              <a:spcBef>
                <a:spcPct val="20000"/>
              </a:spcBef>
            </a:pPr>
            <a:r>
              <a:rPr lang="en-US" sz="2400" kern="0" dirty="0" smtClean="0">
                <a:latin typeface="+mn-lt"/>
              </a:rPr>
              <a:t>	= </a:t>
            </a:r>
            <a:r>
              <a:rPr lang="en-US" sz="2400" kern="0" dirty="0"/>
              <a:t>arc tan </a:t>
            </a:r>
            <a:r>
              <a:rPr lang="en-US" sz="2400" kern="0" dirty="0" smtClean="0"/>
              <a:t>(</a:t>
            </a:r>
            <a:r>
              <a:rPr lang="en-US" sz="2400" i="1" dirty="0" smtClean="0"/>
              <a:t>-0,44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 / 0,692</a:t>
            </a:r>
            <a:r>
              <a:rPr lang="en-US" sz="2400" baseline="-25000" dirty="0" smtClean="0"/>
              <a:t> </a:t>
            </a:r>
            <a:r>
              <a:rPr lang="en-US" sz="2400" kern="0" dirty="0" smtClean="0"/>
              <a:t>)</a:t>
            </a:r>
          </a:p>
          <a:p>
            <a:pPr marL="609600" lvl="0" indent="-609600" algn="just">
              <a:spcBef>
                <a:spcPct val="20000"/>
              </a:spcBef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= </a:t>
            </a:r>
            <a:r>
              <a:rPr lang="en-US" sz="2400" kern="0" dirty="0"/>
              <a:t>arc tan </a:t>
            </a:r>
            <a:r>
              <a:rPr lang="en-US" sz="2400" kern="0" dirty="0" smtClean="0"/>
              <a:t>(</a:t>
            </a:r>
            <a:r>
              <a:rPr lang="en-US" sz="2400" i="1" kern="0" dirty="0" smtClean="0"/>
              <a:t>- 0,63</a:t>
            </a:r>
            <a:r>
              <a:rPr lang="en-US" sz="2400" kern="0" dirty="0" smtClean="0"/>
              <a:t>)</a:t>
            </a:r>
          </a:p>
          <a:p>
            <a:pPr marL="609600" lvl="0" indent="-609600" algn="just">
              <a:spcBef>
                <a:spcPct val="20000"/>
              </a:spcBef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= - 32</a:t>
            </a:r>
            <a:r>
              <a:rPr lang="en-US" sz="2400" dirty="0" smtClean="0"/>
              <a:t>°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9A9346-369B-4A57-9F9B-92A54E699F30}" type="slidenum">
              <a:rPr lang="en-US"/>
              <a:pPr/>
              <a:t>9</a:t>
            </a:fld>
            <a:endParaRPr lang="en-US"/>
          </a:p>
        </p:txBody>
      </p:sp>
      <p:sp>
        <p:nvSpPr>
          <p:cNvPr id="39939" name="Rectangle 16"/>
          <p:cNvSpPr>
            <a:spLocks noChangeArrowheads="1"/>
          </p:cNvSpPr>
          <p:nvPr/>
        </p:nvSpPr>
        <p:spPr bwMode="auto">
          <a:xfrm>
            <a:off x="304800" y="4178300"/>
            <a:ext cx="83820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69875" algn="l"/>
                <a:tab pos="457200" algn="l"/>
              </a:tabLst>
            </a:pPr>
            <a:r>
              <a:rPr lang="en-US" sz="2400"/>
              <a:t>7. Sebuah benda terbungkus di dalam Gedung Putih bermassa 1 	kg tiba-tiba meledak menjadi dua bagian dengan 	perbandingan massa 2:3 dan bergerak saling berlawanan 	arah, jika pecahan pertama bergerak dengan kecepatan 15 	m/s, berapakah kecepatan pecahan lainnya ?</a:t>
            </a:r>
          </a:p>
        </p:txBody>
      </p:sp>
      <p:sp>
        <p:nvSpPr>
          <p:cNvPr id="39940" name="Rectangle 17"/>
          <p:cNvSpPr>
            <a:spLocks noChangeArrowheads="1"/>
          </p:cNvSpPr>
          <p:nvPr/>
        </p:nvSpPr>
        <p:spPr bwMode="auto">
          <a:xfrm>
            <a:off x="4572000" y="520700"/>
            <a:ext cx="4267200" cy="3444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69875" algn="l"/>
                <a:tab pos="457200" algn="l"/>
              </a:tabLst>
            </a:pPr>
            <a:r>
              <a:rPr lang="en-US" sz="2000"/>
              <a:t>6. Dari gambar tampak sebuah	peluru 	10 gram 	ditembakkan ke arah 	sasaran 	berupa balok kayu 5 kg yang 	digantungkan pada tali yang 	panjang. Setelah ditembakkan 	peluru tersebut bersarang di dalam 	balok kayu itu dan keduanya 	terdorong naik 20 cm dari posisi 	semula. Tentukan kecepatan awal 	peluru !</a:t>
            </a:r>
          </a:p>
        </p:txBody>
      </p:sp>
      <p:grpSp>
        <p:nvGrpSpPr>
          <p:cNvPr id="39941" name="Group 18"/>
          <p:cNvGrpSpPr>
            <a:grpSpLocks/>
          </p:cNvGrpSpPr>
          <p:nvPr/>
        </p:nvGrpSpPr>
        <p:grpSpPr bwMode="auto">
          <a:xfrm>
            <a:off x="304800" y="609600"/>
            <a:ext cx="4235450" cy="2363788"/>
            <a:chOff x="2049" y="2940"/>
            <a:chExt cx="6672" cy="3724"/>
          </a:xfrm>
        </p:grpSpPr>
        <p:pic>
          <p:nvPicPr>
            <p:cNvPr id="39942" name="Picture 1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2049" y="5239"/>
              <a:ext cx="1905" cy="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43" name="AutoShape 20"/>
            <p:cNvSpPr>
              <a:spLocks noChangeArrowheads="1"/>
            </p:cNvSpPr>
            <p:nvPr/>
          </p:nvSpPr>
          <p:spPr bwMode="auto">
            <a:xfrm>
              <a:off x="3912" y="5499"/>
              <a:ext cx="292" cy="171"/>
            </a:xfrm>
            <a:prstGeom prst="homePlate">
              <a:avLst>
                <a:gd name="adj" fmla="val 42690"/>
              </a:avLst>
            </a:prstGeom>
            <a:gradFill rotWithShape="0">
              <a:gsLst>
                <a:gs pos="0">
                  <a:srgbClr val="B9B9B9"/>
                </a:gs>
                <a:gs pos="50000">
                  <a:srgbClr val="FFFFFF"/>
                </a:gs>
                <a:gs pos="100000">
                  <a:srgbClr val="B9B9B9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4" name="AutoShape 21"/>
            <p:cNvSpPr>
              <a:spLocks noChangeArrowheads="1"/>
            </p:cNvSpPr>
            <p:nvPr/>
          </p:nvSpPr>
          <p:spPr bwMode="auto">
            <a:xfrm>
              <a:off x="4495" y="5499"/>
              <a:ext cx="292" cy="171"/>
            </a:xfrm>
            <a:prstGeom prst="homePlate">
              <a:avLst>
                <a:gd name="adj" fmla="val 42690"/>
              </a:avLst>
            </a:prstGeom>
            <a:gradFill rotWithShape="0">
              <a:gsLst>
                <a:gs pos="0">
                  <a:srgbClr val="B9B9B9"/>
                </a:gs>
                <a:gs pos="50000">
                  <a:srgbClr val="FFFFFF"/>
                </a:gs>
                <a:gs pos="100000">
                  <a:srgbClr val="B9B9B9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AutoShape 22"/>
            <p:cNvSpPr>
              <a:spLocks noChangeArrowheads="1"/>
            </p:cNvSpPr>
            <p:nvPr/>
          </p:nvSpPr>
          <p:spPr bwMode="auto">
            <a:xfrm>
              <a:off x="5078" y="5499"/>
              <a:ext cx="292" cy="171"/>
            </a:xfrm>
            <a:prstGeom prst="homePlate">
              <a:avLst>
                <a:gd name="adj" fmla="val 42690"/>
              </a:avLst>
            </a:prstGeom>
            <a:gradFill rotWithShape="0">
              <a:gsLst>
                <a:gs pos="0">
                  <a:srgbClr val="B9B9B9"/>
                </a:gs>
                <a:gs pos="50000">
                  <a:srgbClr val="FFFFFF"/>
                </a:gs>
                <a:gs pos="100000">
                  <a:srgbClr val="B9B9B9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AutoShape 23"/>
            <p:cNvSpPr>
              <a:spLocks noChangeArrowheads="1"/>
            </p:cNvSpPr>
            <p:nvPr/>
          </p:nvSpPr>
          <p:spPr bwMode="auto">
            <a:xfrm>
              <a:off x="5661" y="5499"/>
              <a:ext cx="291" cy="171"/>
            </a:xfrm>
            <a:prstGeom prst="homePlate">
              <a:avLst>
                <a:gd name="adj" fmla="val 42544"/>
              </a:avLst>
            </a:prstGeom>
            <a:gradFill rotWithShape="0">
              <a:gsLst>
                <a:gs pos="0">
                  <a:srgbClr val="B9B9B9"/>
                </a:gs>
                <a:gs pos="50000">
                  <a:srgbClr val="FFFFFF"/>
                </a:gs>
                <a:gs pos="100000">
                  <a:srgbClr val="B9B9B9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47" name="Group 24"/>
            <p:cNvGrpSpPr>
              <a:grpSpLocks/>
            </p:cNvGrpSpPr>
            <p:nvPr/>
          </p:nvGrpSpPr>
          <p:grpSpPr bwMode="auto">
            <a:xfrm>
              <a:off x="7847" y="4821"/>
              <a:ext cx="874" cy="684"/>
              <a:chOff x="8361" y="8644"/>
              <a:chExt cx="1080" cy="720"/>
            </a:xfrm>
          </p:grpSpPr>
          <p:grpSp>
            <p:nvGrpSpPr>
              <p:cNvPr id="39953" name="Group 25"/>
              <p:cNvGrpSpPr>
                <a:grpSpLocks/>
              </p:cNvGrpSpPr>
              <p:nvPr/>
            </p:nvGrpSpPr>
            <p:grpSpPr bwMode="auto">
              <a:xfrm>
                <a:off x="8361" y="8644"/>
                <a:ext cx="1080" cy="720"/>
                <a:chOff x="8361" y="6844"/>
                <a:chExt cx="1080" cy="720"/>
              </a:xfrm>
            </p:grpSpPr>
            <p:sp>
              <p:nvSpPr>
                <p:cNvPr id="39955" name="Rectangle 26"/>
                <p:cNvSpPr>
                  <a:spLocks noChangeArrowheads="1"/>
                </p:cNvSpPr>
                <p:nvPr/>
              </p:nvSpPr>
              <p:spPr bwMode="auto">
                <a:xfrm>
                  <a:off x="8361" y="6844"/>
                  <a:ext cx="1080" cy="72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956" name="AutoShape 27"/>
                <p:cNvSpPr>
                  <a:spLocks noChangeArrowheads="1"/>
                </p:cNvSpPr>
                <p:nvPr/>
              </p:nvSpPr>
              <p:spPr bwMode="auto">
                <a:xfrm>
                  <a:off x="8721" y="7204"/>
                  <a:ext cx="360" cy="180"/>
                </a:xfrm>
                <a:prstGeom prst="homePlate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54" name="Rectangle 28"/>
              <p:cNvSpPr>
                <a:spLocks noChangeArrowheads="1"/>
              </p:cNvSpPr>
              <p:nvPr/>
            </p:nvSpPr>
            <p:spPr bwMode="auto">
              <a:xfrm>
                <a:off x="8361" y="9004"/>
                <a:ext cx="360" cy="1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948" name="Rectangle 29"/>
            <p:cNvSpPr>
              <a:spLocks noChangeArrowheads="1"/>
            </p:cNvSpPr>
            <p:nvPr/>
          </p:nvSpPr>
          <p:spPr bwMode="auto">
            <a:xfrm>
              <a:off x="6384" y="5283"/>
              <a:ext cx="874" cy="684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30"/>
            <p:cNvSpPr>
              <a:spLocks noChangeShapeType="1"/>
            </p:cNvSpPr>
            <p:nvPr/>
          </p:nvSpPr>
          <p:spPr bwMode="auto">
            <a:xfrm flipV="1">
              <a:off x="6827" y="2940"/>
              <a:ext cx="0" cy="2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Line 31"/>
            <p:cNvSpPr>
              <a:spLocks noChangeShapeType="1"/>
            </p:cNvSpPr>
            <p:nvPr/>
          </p:nvSpPr>
          <p:spPr bwMode="auto">
            <a:xfrm>
              <a:off x="6827" y="2940"/>
              <a:ext cx="1457" cy="18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Line 32"/>
            <p:cNvSpPr>
              <a:spLocks noChangeShapeType="1"/>
            </p:cNvSpPr>
            <p:nvPr/>
          </p:nvSpPr>
          <p:spPr bwMode="auto">
            <a:xfrm>
              <a:off x="7992" y="4379"/>
              <a:ext cx="0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Text Box 33"/>
            <p:cNvSpPr txBox="1">
              <a:spLocks noChangeArrowheads="1"/>
            </p:cNvSpPr>
            <p:nvPr/>
          </p:nvSpPr>
          <p:spPr bwMode="auto">
            <a:xfrm>
              <a:off x="7555" y="4379"/>
              <a:ext cx="1020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>
                  <a:latin typeface="Arial Black" pitchFamily="34" charset="0"/>
                </a:rPr>
                <a:t>20 cm</a:t>
              </a:r>
              <a:endParaRPr lang="en-US" sz="2200" b="1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othic">
  <a:themeElements>
    <a:clrScheme name="Goth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thi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Goth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thi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thi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thi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thi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thi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thi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Dots</Template>
  <TotalTime>1352</TotalTime>
  <Words>1206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Berlin Sans FB</vt:lpstr>
      <vt:lpstr>Arial</vt:lpstr>
      <vt:lpstr>Times New Roman</vt:lpstr>
      <vt:lpstr>Berlin Sans FB Demi</vt:lpstr>
      <vt:lpstr>Wingdings</vt:lpstr>
      <vt:lpstr>Batang</vt:lpstr>
      <vt:lpstr>Symbol</vt:lpstr>
      <vt:lpstr>Arial Black</vt:lpstr>
      <vt:lpstr>Default Design</vt:lpstr>
      <vt:lpstr>Gothic</vt:lpstr>
      <vt:lpstr>SOLUSI RESPONSI  Momentum dan Impuls</vt:lpstr>
      <vt:lpstr>Soal-soal</vt:lpstr>
      <vt:lpstr>Soal Nomor 1</vt:lpstr>
      <vt:lpstr>Soal Nomor 2</vt:lpstr>
      <vt:lpstr>Slide 5</vt:lpstr>
      <vt:lpstr>Soal Nomor 3</vt:lpstr>
      <vt:lpstr>Slide 7</vt:lpstr>
      <vt:lpstr>Soal Nomor 5</vt:lpstr>
      <vt:lpstr>Slide 9</vt:lpstr>
      <vt:lpstr>Soal Nomor 6</vt:lpstr>
      <vt:lpstr>Slide 11</vt:lpstr>
      <vt:lpstr>Soal Nomor 8</vt:lpstr>
    </vt:vector>
  </TitlesOfParts>
  <Company>JOGJA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dan Impuls</dc:title>
  <dc:creator>MASTER</dc:creator>
  <cp:lastModifiedBy>Acer</cp:lastModifiedBy>
  <cp:revision>64</cp:revision>
  <dcterms:created xsi:type="dcterms:W3CDTF">2006-11-23T07:34:53Z</dcterms:created>
  <dcterms:modified xsi:type="dcterms:W3CDTF">2012-11-30T17:37:44Z</dcterms:modified>
</cp:coreProperties>
</file>