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8" r:id="rId1"/>
  </p:sldMasterIdLst>
  <p:notesMasterIdLst>
    <p:notesMasterId r:id="rId22"/>
  </p:notesMasterIdLst>
  <p:sldIdLst>
    <p:sldId id="256" r:id="rId2"/>
    <p:sldId id="257" r:id="rId3"/>
    <p:sldId id="259" r:id="rId4"/>
    <p:sldId id="258" r:id="rId5"/>
    <p:sldId id="264" r:id="rId6"/>
    <p:sldId id="260" r:id="rId7"/>
    <p:sldId id="265" r:id="rId8"/>
    <p:sldId id="270" r:id="rId9"/>
    <p:sldId id="261" r:id="rId10"/>
    <p:sldId id="272" r:id="rId11"/>
    <p:sldId id="271" r:id="rId12"/>
    <p:sldId id="266" r:id="rId13"/>
    <p:sldId id="267" r:id="rId14"/>
    <p:sldId id="277" r:id="rId15"/>
    <p:sldId id="262" r:id="rId16"/>
    <p:sldId id="268" r:id="rId17"/>
    <p:sldId id="269" r:id="rId18"/>
    <p:sldId id="274" r:id="rId19"/>
    <p:sldId id="273" r:id="rId20"/>
    <p:sldId id="275" r:id="rId21"/>
  </p:sldIdLst>
  <p:sldSz cx="13004800" cy="9753600"/>
  <p:notesSz cx="6858000" cy="9144000"/>
  <p:defaultTextStyle>
    <a:defPPr>
      <a:defRPr lang="en-US"/>
    </a:defPPr>
    <a:lvl1pPr algn="ctr" defTabSz="584200" rtl="0" fontAlgn="base" hangingPunct="0">
      <a:spcBef>
        <a:spcPct val="0"/>
      </a:spcBef>
      <a:spcAft>
        <a:spcPct val="0"/>
      </a:spcAft>
      <a:defRPr sz="3600" kern="1200">
        <a:solidFill>
          <a:srgbClr val="000000"/>
        </a:solidFill>
        <a:latin typeface="Helvetica Light" charset="0"/>
        <a:ea typeface="ＭＳ Ｐゴシック" charset="0"/>
        <a:cs typeface="ＭＳ Ｐゴシック" charset="0"/>
        <a:sym typeface="Helvetica Light" charset="0"/>
      </a:defRPr>
    </a:lvl1pPr>
    <a:lvl2pPr marL="342900" indent="114300" algn="ctr" defTabSz="584200" rtl="0" fontAlgn="base" hangingPunct="0">
      <a:spcBef>
        <a:spcPct val="0"/>
      </a:spcBef>
      <a:spcAft>
        <a:spcPct val="0"/>
      </a:spcAft>
      <a:defRPr sz="3600" kern="1200">
        <a:solidFill>
          <a:srgbClr val="000000"/>
        </a:solidFill>
        <a:latin typeface="Helvetica Light" charset="0"/>
        <a:ea typeface="ＭＳ Ｐゴシック" charset="0"/>
        <a:cs typeface="ＭＳ Ｐゴシック" charset="0"/>
        <a:sym typeface="Helvetica Light" charset="0"/>
      </a:defRPr>
    </a:lvl2pPr>
    <a:lvl3pPr marL="685800" indent="228600" algn="ctr" defTabSz="584200" rtl="0" fontAlgn="base" hangingPunct="0">
      <a:spcBef>
        <a:spcPct val="0"/>
      </a:spcBef>
      <a:spcAft>
        <a:spcPct val="0"/>
      </a:spcAft>
      <a:defRPr sz="3600" kern="1200">
        <a:solidFill>
          <a:srgbClr val="000000"/>
        </a:solidFill>
        <a:latin typeface="Helvetica Light" charset="0"/>
        <a:ea typeface="ＭＳ Ｐゴシック" charset="0"/>
        <a:cs typeface="ＭＳ Ｐゴシック" charset="0"/>
        <a:sym typeface="Helvetica Light" charset="0"/>
      </a:defRPr>
    </a:lvl3pPr>
    <a:lvl4pPr marL="1028700" indent="342900" algn="ctr" defTabSz="584200" rtl="0" fontAlgn="base" hangingPunct="0">
      <a:spcBef>
        <a:spcPct val="0"/>
      </a:spcBef>
      <a:spcAft>
        <a:spcPct val="0"/>
      </a:spcAft>
      <a:defRPr sz="3600" kern="1200">
        <a:solidFill>
          <a:srgbClr val="000000"/>
        </a:solidFill>
        <a:latin typeface="Helvetica Light" charset="0"/>
        <a:ea typeface="ＭＳ Ｐゴシック" charset="0"/>
        <a:cs typeface="ＭＳ Ｐゴシック" charset="0"/>
        <a:sym typeface="Helvetica Light" charset="0"/>
      </a:defRPr>
    </a:lvl4pPr>
    <a:lvl5pPr marL="1371600" indent="457200" algn="ctr" defTabSz="584200" rtl="0" fontAlgn="base" hangingPunct="0">
      <a:spcBef>
        <a:spcPct val="0"/>
      </a:spcBef>
      <a:spcAft>
        <a:spcPct val="0"/>
      </a:spcAft>
      <a:defRPr sz="3600" kern="1200">
        <a:solidFill>
          <a:srgbClr val="000000"/>
        </a:solidFill>
        <a:latin typeface="Helvetica Light" charset="0"/>
        <a:ea typeface="ＭＳ Ｐゴシック" charset="0"/>
        <a:cs typeface="ＭＳ Ｐゴシック" charset="0"/>
        <a:sym typeface="Helvetica Light" charset="0"/>
      </a:defRPr>
    </a:lvl5pPr>
    <a:lvl6pPr marL="2286000" algn="l" defTabSz="457200" rtl="0" eaLnBrk="1" latinLnBrk="0" hangingPunct="1">
      <a:defRPr sz="3600" kern="1200">
        <a:solidFill>
          <a:srgbClr val="000000"/>
        </a:solidFill>
        <a:latin typeface="Helvetica Light" charset="0"/>
        <a:ea typeface="ＭＳ Ｐゴシック" charset="0"/>
        <a:cs typeface="ＭＳ Ｐゴシック" charset="0"/>
        <a:sym typeface="Helvetica Light" charset="0"/>
      </a:defRPr>
    </a:lvl6pPr>
    <a:lvl7pPr marL="2743200" algn="l" defTabSz="457200" rtl="0" eaLnBrk="1" latinLnBrk="0" hangingPunct="1">
      <a:defRPr sz="3600" kern="1200">
        <a:solidFill>
          <a:srgbClr val="000000"/>
        </a:solidFill>
        <a:latin typeface="Helvetica Light" charset="0"/>
        <a:ea typeface="ＭＳ Ｐゴシック" charset="0"/>
        <a:cs typeface="ＭＳ Ｐゴシック" charset="0"/>
        <a:sym typeface="Helvetica Light" charset="0"/>
      </a:defRPr>
    </a:lvl7pPr>
    <a:lvl8pPr marL="3200400" algn="l" defTabSz="457200" rtl="0" eaLnBrk="1" latinLnBrk="0" hangingPunct="1">
      <a:defRPr sz="3600" kern="1200">
        <a:solidFill>
          <a:srgbClr val="000000"/>
        </a:solidFill>
        <a:latin typeface="Helvetica Light" charset="0"/>
        <a:ea typeface="ＭＳ Ｐゴシック" charset="0"/>
        <a:cs typeface="ＭＳ Ｐゴシック" charset="0"/>
        <a:sym typeface="Helvetica Light" charset="0"/>
      </a:defRPr>
    </a:lvl8pPr>
    <a:lvl9pPr marL="3657600" algn="l" defTabSz="457200" rtl="0" eaLnBrk="1" latinLnBrk="0" hangingPunct="1">
      <a:defRPr sz="3600" kern="1200">
        <a:solidFill>
          <a:srgbClr val="000000"/>
        </a:solidFill>
        <a:latin typeface="Helvetica Light" charset="0"/>
        <a:ea typeface="ＭＳ Ｐゴシック" charset="0"/>
        <a:cs typeface="ＭＳ Ｐゴシック" charset="0"/>
        <a:sym typeface="Helvetica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904" y="-11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2050" name="Rectangle 2"/>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sym typeface="Noteworthy Bold" charset="0"/>
              </a:rPr>
              <a:t>Click to edit Master text styles</a:t>
            </a:r>
          </a:p>
          <a:p>
            <a:pPr lvl="1"/>
            <a:r>
              <a:rPr lang="en-US" noProof="0" smtClean="0">
                <a:sym typeface="Noteworthy Bold" charset="0"/>
              </a:rPr>
              <a:t>Second level</a:t>
            </a:r>
          </a:p>
          <a:p>
            <a:pPr lvl="2"/>
            <a:r>
              <a:rPr lang="en-US" noProof="0" smtClean="0">
                <a:sym typeface="Noteworthy Bold" charset="0"/>
              </a:rPr>
              <a:t>Third level</a:t>
            </a:r>
          </a:p>
          <a:p>
            <a:pPr lvl="3"/>
            <a:r>
              <a:rPr lang="en-US" noProof="0" smtClean="0">
                <a:sym typeface="Noteworthy Bold" charset="0"/>
              </a:rPr>
              <a:t>Fourth level</a:t>
            </a:r>
          </a:p>
          <a:p>
            <a:pPr lvl="4"/>
            <a:r>
              <a:rPr lang="en-US" noProof="0" smtClean="0">
                <a:sym typeface="Noteworthy Bold" charset="0"/>
              </a:rPr>
              <a:t>Fifth level</a:t>
            </a:r>
          </a:p>
        </p:txBody>
      </p:sp>
    </p:spTree>
    <p:extLst>
      <p:ext uri="{BB962C8B-B14F-4D97-AF65-F5344CB8AC3E}">
        <p14:creationId xmlns:p14="http://schemas.microsoft.com/office/powerpoint/2010/main" val="159603675"/>
      </p:ext>
    </p:extLst>
  </p:cSld>
  <p:clrMap bg1="lt1" tx1="dk1" bg2="lt2" tx2="dk2" accent1="accent1" accent2="accent2" accent3="accent3" accent4="accent4" accent5="accent5" accent6="accent6" hlink="hlink" folHlink="folHlink"/>
  <p:notesStyle>
    <a:lvl1pPr algn="l" defTabSz="457200" rtl="0" eaLnBrk="0" fontAlgn="base" hangingPunct="0">
      <a:lnSpc>
        <a:spcPts val="3500"/>
      </a:lnSpc>
      <a:spcBef>
        <a:spcPct val="0"/>
      </a:spcBef>
      <a:spcAft>
        <a:spcPct val="0"/>
      </a:spcAft>
      <a:defRPr sz="2400" kern="1200">
        <a:solidFill>
          <a:srgbClr val="572E2D"/>
        </a:solidFill>
        <a:latin typeface="Noteworthy Bold" charset="0"/>
        <a:ea typeface="ＭＳ Ｐゴシック" charset="0"/>
        <a:cs typeface="Noteworthy Bold" charset="0"/>
        <a:sym typeface="Noteworthy Bold" charset="0"/>
      </a:defRPr>
    </a:lvl1pPr>
    <a:lvl2pPr marL="3429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2pPr>
    <a:lvl3pPr marL="6858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3pPr>
    <a:lvl4pPr marL="10287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4pPr>
    <a:lvl5pPr marL="13716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65612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1667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767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6975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53293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1610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2987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8007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1574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70974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Light"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322135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Light" charset="0"/>
              </a:rPr>
              <a:t>Click to edit Master title style</a:t>
            </a:r>
          </a:p>
        </p:txBody>
      </p:sp>
      <p:sp>
        <p:nvSpPr>
          <p:cNvPr id="1026" name="Rectangle 2"/>
          <p:cNvSpPr>
            <a:spLocks noGrp="1"/>
          </p:cNvSpPr>
          <p:nvPr>
            <p:ph type="body" idx="1"/>
          </p:nvPr>
        </p:nvSpPr>
        <p:spPr bwMode="auto">
          <a:xfrm>
            <a:off x="1270000" y="2768600"/>
            <a:ext cx="104648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Light" charset="0"/>
              </a:rPr>
              <a:t>Click to edit Master text styles</a:t>
            </a:r>
          </a:p>
          <a:p>
            <a:pPr lvl="1"/>
            <a:r>
              <a:rPr lang="en-US">
                <a:sym typeface="Helvetica Light" charset="0"/>
              </a:rPr>
              <a:t>Second level</a:t>
            </a:r>
          </a:p>
          <a:p>
            <a:pPr lvl="2"/>
            <a:r>
              <a:rPr lang="en-US">
                <a:sym typeface="Helvetica Light" charset="0"/>
              </a:rPr>
              <a:t>Third level</a:t>
            </a:r>
          </a:p>
          <a:p>
            <a:pPr lvl="3"/>
            <a:r>
              <a:rPr lang="en-US">
                <a:sym typeface="Helvetica Light" charset="0"/>
              </a:rPr>
              <a:t>Fourth level</a:t>
            </a:r>
          </a:p>
          <a:p>
            <a:pPr lvl="4"/>
            <a:r>
              <a:rPr lang="en-US">
                <a:sym typeface="Helvetica Light" charset="0"/>
              </a:rPr>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84200" rtl="0" eaLnBrk="0" fontAlgn="base" hangingPunct="0">
        <a:spcBef>
          <a:spcPct val="0"/>
        </a:spcBef>
        <a:spcAft>
          <a:spcPct val="0"/>
        </a:spcAft>
        <a:defRPr sz="8000">
          <a:solidFill>
            <a:srgbClr val="000000"/>
          </a:solidFill>
          <a:latin typeface="+mj-lt"/>
          <a:ea typeface="+mj-ea"/>
          <a:cs typeface="+mj-cs"/>
          <a:sym typeface="Helvetica Light" charset="0"/>
        </a:defRPr>
      </a:lvl1pPr>
      <a:lvl2pPr algn="ctr" defTabSz="584200" rtl="0" eaLnBrk="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2pPr>
      <a:lvl3pPr algn="ctr" defTabSz="584200" rtl="0" eaLnBrk="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3pPr>
      <a:lvl4pPr algn="ctr" defTabSz="584200" rtl="0" eaLnBrk="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4pPr>
      <a:lvl5pPr algn="ctr" defTabSz="584200" rtl="0" eaLnBrk="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5pPr>
      <a:lvl6pPr marL="457200" algn="ctr" defTabSz="584200" rtl="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6pPr>
      <a:lvl7pPr marL="914400" algn="ctr" defTabSz="584200" rtl="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7pPr>
      <a:lvl8pPr marL="1371600" algn="ctr" defTabSz="584200" rtl="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8pPr>
      <a:lvl9pPr marL="1828800" algn="ctr" defTabSz="584200" rtl="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9pPr>
    </p:titleStyle>
    <p:bodyStyle>
      <a:lvl1pPr marL="381000" indent="-381000" algn="l" defTabSz="584200" rtl="0" eaLnBrk="0" fontAlgn="base" hangingPunct="0">
        <a:spcBef>
          <a:spcPts val="4200"/>
        </a:spcBef>
        <a:spcAft>
          <a:spcPct val="0"/>
        </a:spcAft>
        <a:buSzPct val="100000"/>
        <a:buChar char="•"/>
        <a:defRPr sz="3800">
          <a:solidFill>
            <a:srgbClr val="000000"/>
          </a:solidFill>
          <a:latin typeface="+mn-lt"/>
          <a:ea typeface="+mn-ea"/>
          <a:cs typeface="+mn-cs"/>
          <a:sym typeface="Helvetica Light" charset="0"/>
        </a:defRPr>
      </a:lvl1pPr>
      <a:lvl2pPr marL="762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2pPr>
      <a:lvl3pPr marL="1143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3pPr>
      <a:lvl4pPr marL="1524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4pPr>
      <a:lvl5pPr marL="1905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5pPr>
      <a:lvl6pPr marL="23622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6pPr>
      <a:lvl7pPr marL="28194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7pPr>
      <a:lvl8pPr marL="32766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8pPr>
      <a:lvl9pPr marL="37338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073" name="Picture 1" descr="InsertedImage.jpg"/>
          <p:cNvPicPr>
            <a:picLocks noChangeAspect="1"/>
          </p:cNvPicPr>
          <p:nvPr/>
        </p:nvPicPr>
        <p:blipFill>
          <a:blip r:embed="rId3">
            <a:extLst>
              <a:ext uri="{28A0092B-C50C-407E-A947-70E740481C1C}">
                <a14:useLocalDpi xmlns:a14="http://schemas.microsoft.com/office/drawing/2010/main" val="0"/>
              </a:ext>
            </a:extLst>
          </a:blip>
          <a:srcRect t="27435" b="27435"/>
          <a:stretch>
            <a:fillRect/>
          </a:stretch>
        </p:blipFill>
        <p:spPr bwMode="auto">
          <a:xfrm>
            <a:off x="1306513" y="1106488"/>
            <a:ext cx="10390187" cy="5859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3074" name="Rectangle 2"/>
          <p:cNvSpPr>
            <a:spLocks noGrp="1" noChangeArrowheads="1"/>
          </p:cNvSpPr>
          <p:nvPr>
            <p:ph type="title"/>
          </p:nvPr>
        </p:nvSpPr>
        <p:spPr>
          <a:xfrm>
            <a:off x="355600" y="7416800"/>
            <a:ext cx="12293600" cy="1282700"/>
          </a:xfrm>
        </p:spPr>
        <p:txBody>
          <a:bodyPr lIns="0" tIns="0" rIns="0" bIns="0"/>
          <a:lstStyle/>
          <a:p>
            <a:pPr eaLnBrk="1">
              <a:defRPr/>
            </a:pPr>
            <a:r>
              <a:rPr lang="en-US" sz="7200" smtClean="0">
                <a:solidFill>
                  <a:srgbClr val="414141"/>
                </a:solidFill>
                <a:latin typeface="Gill Sans Light" charset="0"/>
                <a:cs typeface="Gill Sans Light" charset="0"/>
                <a:sym typeface="Gill Sans Light" charset="0"/>
              </a:rPr>
              <a:t>KOMUNIKASI DATA</a:t>
            </a:r>
            <a:endParaRPr lang="en-US" smtClean="0"/>
          </a:p>
        </p:txBody>
      </p:sp>
      <p:sp>
        <p:nvSpPr>
          <p:cNvPr id="3075" name="Rectangle 3"/>
          <p:cNvSpPr>
            <a:spLocks/>
          </p:cNvSpPr>
          <p:nvPr/>
        </p:nvSpPr>
        <p:spPr bwMode="auto">
          <a:xfrm>
            <a:off x="4197350" y="8686800"/>
            <a:ext cx="5302250"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914400">
              <a:defRPr/>
            </a:pPr>
            <a:r>
              <a:rPr lang="en-US" sz="3300" dirty="0" err="1">
                <a:latin typeface="Gill Sans Light" charset="0"/>
                <a:cs typeface="Gill Sans Light" charset="0"/>
                <a:sym typeface="Gill Sans Light" charset="0"/>
              </a:rPr>
              <a:t>Materi</a:t>
            </a:r>
            <a:r>
              <a:rPr lang="en-US" sz="3300" dirty="0">
                <a:latin typeface="Gill Sans Light" charset="0"/>
                <a:cs typeface="Gill Sans Light" charset="0"/>
                <a:sym typeface="Gill Sans Light" charset="0"/>
              </a:rPr>
              <a:t> </a:t>
            </a:r>
            <a:r>
              <a:rPr lang="en-US" sz="3300" dirty="0" err="1">
                <a:latin typeface="Gill Sans Light" charset="0"/>
                <a:cs typeface="Gill Sans Light" charset="0"/>
                <a:sym typeface="Gill Sans Light" charset="0"/>
              </a:rPr>
              <a:t>Pertemuan</a:t>
            </a:r>
            <a:r>
              <a:rPr lang="en-US" sz="3300" dirty="0">
                <a:latin typeface="Gill Sans Light" charset="0"/>
                <a:cs typeface="Gill Sans Light" charset="0"/>
                <a:sym typeface="Gill Sans Light" charset="0"/>
              </a:rPr>
              <a:t> 9</a:t>
            </a:r>
            <a:endParaRPr lang="en-US" dirty="0">
              <a:cs typeface="Helvetica Light" charset="0"/>
            </a:endParaRPr>
          </a:p>
        </p:txBody>
      </p:sp>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5"/>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1397000" y="3352800"/>
            <a:ext cx="1051877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55600" y="915988"/>
            <a:ext cx="12293600" cy="1574800"/>
          </a:xfrm>
        </p:spPr>
        <p:txBody>
          <a:bodyPr lIns="0" tIns="0" rIns="0" bIns="0"/>
          <a:lstStyle/>
          <a:p>
            <a:pPr eaLnBrk="1">
              <a:defRPr/>
            </a:pPr>
            <a:r>
              <a:rPr lang="en-US" sz="7200" dirty="0" smtClean="0">
                <a:solidFill>
                  <a:srgbClr val="414141"/>
                </a:solidFill>
                <a:latin typeface="Gill Sans Light" charset="0"/>
                <a:cs typeface="Gill Sans Light" charset="0"/>
                <a:sym typeface="Gill Sans Light" charset="0"/>
              </a:rPr>
              <a:t>Asynchronous Transmission</a:t>
            </a:r>
            <a:endParaRPr lang="en-US" dirty="0" smtClean="0"/>
          </a:p>
        </p:txBody>
      </p:sp>
      <p:sp>
        <p:nvSpPr>
          <p:cNvPr id="4098" name="Rectangle 2"/>
          <p:cNvSpPr>
            <a:spLocks noGrp="1" noChangeArrowheads="1"/>
          </p:cNvSpPr>
          <p:nvPr>
            <p:ph type="body" idx="1"/>
          </p:nvPr>
        </p:nvSpPr>
        <p:spPr>
          <a:xfrm>
            <a:off x="1016000" y="2667000"/>
            <a:ext cx="11201400" cy="4557713"/>
          </a:xfrm>
        </p:spPr>
        <p:txBody>
          <a:bodyPr lIns="0" tIns="0" rIns="0" bIns="0" anchor="t"/>
          <a:lstStyle/>
          <a:p>
            <a:pPr marL="261938" indent="-261938" eaLnBrk="1">
              <a:spcBef>
                <a:spcPts val="1400"/>
              </a:spcBef>
              <a:buClr>
                <a:srgbClr val="414141"/>
              </a:buClr>
              <a:buSzPct val="82000"/>
              <a:buFont typeface="GillSans-Light" charset="0"/>
              <a:buChar char="•"/>
              <a:defRPr/>
            </a:pPr>
            <a:r>
              <a:rPr lang="en-US" sz="3600" dirty="0" smtClean="0">
                <a:solidFill>
                  <a:srgbClr val="414141"/>
                </a:solidFill>
                <a:latin typeface="Gill Sans Light" charset="0"/>
                <a:cs typeface="Gill Sans Light" charset="0"/>
                <a:sym typeface="Gill Sans Light" charset="0"/>
              </a:rPr>
              <a:t>In asynchronous transmission, we need 1 start bit (0) at the beginning and 1 or more stop bits (1) at the end of each byte. There may be a gap between each type</a:t>
            </a:r>
            <a:endParaRPr lang="en-US" sz="3600" dirty="0" smtClean="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4200" y="4953000"/>
            <a:ext cx="9761538"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55600" y="915988"/>
            <a:ext cx="12293600" cy="1574800"/>
          </a:xfrm>
        </p:spPr>
        <p:txBody>
          <a:bodyPr lIns="0" tIns="0" rIns="0" bIns="0"/>
          <a:lstStyle/>
          <a:p>
            <a:pPr eaLnBrk="1">
              <a:defRPr/>
            </a:pPr>
            <a:r>
              <a:rPr lang="en-US" sz="7200" dirty="0" smtClean="0">
                <a:solidFill>
                  <a:srgbClr val="414141"/>
                </a:solidFill>
                <a:latin typeface="Gill Sans Light" charset="0"/>
                <a:cs typeface="Gill Sans Light" charset="0"/>
                <a:sym typeface="Gill Sans Light" charset="0"/>
              </a:rPr>
              <a:t>Asynchronous Transmission</a:t>
            </a:r>
            <a:endParaRPr lang="en-US" dirty="0" smtClean="0"/>
          </a:p>
        </p:txBody>
      </p:sp>
      <p:sp>
        <p:nvSpPr>
          <p:cNvPr id="4098" name="Rectangle 2"/>
          <p:cNvSpPr>
            <a:spLocks noGrp="1" noChangeArrowheads="1"/>
          </p:cNvSpPr>
          <p:nvPr>
            <p:ph type="body" idx="1"/>
          </p:nvPr>
        </p:nvSpPr>
        <p:spPr>
          <a:xfrm>
            <a:off x="1016000" y="2667000"/>
            <a:ext cx="11201400" cy="4557713"/>
          </a:xfrm>
        </p:spPr>
        <p:txBody>
          <a:bodyPr lIns="0" tIns="0" rIns="0" bIns="0" anchor="t"/>
          <a:lstStyle/>
          <a:p>
            <a:pPr marL="261938" indent="-261938" algn="just" eaLnBrk="1">
              <a:spcBef>
                <a:spcPts val="1400"/>
              </a:spcBef>
              <a:buClr>
                <a:srgbClr val="414141"/>
              </a:buClr>
              <a:buSzPct val="82000"/>
              <a:buFont typeface="GillSans-Light" charset="0"/>
              <a:buChar char="•"/>
              <a:defRPr/>
            </a:pPr>
            <a:r>
              <a:rPr lang="en-US" sz="3200" dirty="0" err="1" smtClean="0">
                <a:solidFill>
                  <a:srgbClr val="414141"/>
                </a:solidFill>
                <a:latin typeface="Gill Sans Light" charset="0"/>
                <a:cs typeface="Gill Sans Light" charset="0"/>
                <a:sym typeface="Gill Sans Light" charset="0"/>
              </a:rPr>
              <a:t>Pada</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transmisi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asinkron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sebelum</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terjadi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komunikasi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tidak</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diadakan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sinkronisasi</a:t>
            </a:r>
            <a:r>
              <a:rPr lang="en-US" sz="3200" dirty="0" smtClean="0">
                <a:solidFill>
                  <a:srgbClr val="414141"/>
                </a:solidFill>
                <a:latin typeface="Gill Sans Light" charset="0"/>
                <a:cs typeface="Gill Sans Light" charset="0"/>
                <a:sym typeface="Gill Sans Light" charset="0"/>
              </a:rPr>
              <a:t> clock </a:t>
            </a:r>
            <a:r>
              <a:rPr lang="en-US" sz="3200" dirty="0" err="1" smtClean="0">
                <a:solidFill>
                  <a:srgbClr val="414141"/>
                </a:solidFill>
                <a:latin typeface="Gill Sans Light" charset="0"/>
                <a:cs typeface="Gill Sans Light" charset="0"/>
                <a:sym typeface="Gill Sans Light" charset="0"/>
              </a:rPr>
              <a:t>antara</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pengirim</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dan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penerima</a:t>
            </a:r>
            <a:endParaRPr lang="en-US" sz="3200" dirty="0" smtClean="0">
              <a:solidFill>
                <a:srgbClr val="414141"/>
              </a:solidFill>
              <a:latin typeface="Gill Sans Light" charset="0"/>
              <a:cs typeface="Gill Sans Light" charset="0"/>
              <a:sym typeface="Gill Sans Light" charset="0"/>
            </a:endParaRPr>
          </a:p>
          <a:p>
            <a:pPr marL="261938" indent="-261938" algn="just" eaLnBrk="1">
              <a:spcBef>
                <a:spcPts val="1400"/>
              </a:spcBef>
              <a:buClr>
                <a:srgbClr val="414141"/>
              </a:buClr>
              <a:buSzPct val="82000"/>
              <a:buFont typeface="GillSans-Light" charset="0"/>
              <a:buChar char="•"/>
              <a:defRPr/>
            </a:pPr>
            <a:r>
              <a:rPr lang="en-US" sz="3200" dirty="0" smtClean="0">
                <a:solidFill>
                  <a:srgbClr val="414141"/>
                </a:solidFill>
                <a:latin typeface="Gill Sans Light" charset="0"/>
                <a:cs typeface="Gill Sans Light" charset="0"/>
                <a:sym typeface="Gill Sans Light" charset="0"/>
              </a:rPr>
              <a:t>Data </a:t>
            </a:r>
            <a:r>
              <a:rPr lang="en-US" sz="3200" dirty="0" err="1" smtClean="0">
                <a:solidFill>
                  <a:srgbClr val="414141"/>
                </a:solidFill>
                <a:latin typeface="Gill Sans Light" charset="0"/>
                <a:cs typeface="Gill Sans Light" charset="0"/>
                <a:sym typeface="Gill Sans Light" charset="0"/>
              </a:rPr>
              <a:t>dikirimkan</a:t>
            </a:r>
            <a:r>
              <a:rPr lang="en-US" sz="3200" dirty="0" smtClean="0">
                <a:solidFill>
                  <a:srgbClr val="414141"/>
                </a:solidFill>
                <a:latin typeface="Gill Sans Light" charset="0"/>
                <a:cs typeface="Gill Sans Light" charset="0"/>
                <a:sym typeface="Gill Sans Light" charset="0"/>
              </a:rPr>
              <a:t> per </a:t>
            </a:r>
            <a:r>
              <a:rPr lang="en-US" sz="3200" dirty="0" err="1" smtClean="0">
                <a:solidFill>
                  <a:srgbClr val="414141"/>
                </a:solidFill>
                <a:latin typeface="Gill Sans Light" charset="0"/>
                <a:cs typeface="Gill Sans Light" charset="0"/>
                <a:sym typeface="Gill Sans Light" charset="0"/>
              </a:rPr>
              <a:t>karakter</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dan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masing-masing</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karakter</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memiliki</a:t>
            </a:r>
            <a:r>
              <a:rPr lang="en-US" sz="3200" dirty="0" smtClean="0">
                <a:solidFill>
                  <a:srgbClr val="414141"/>
                </a:solidFill>
                <a:latin typeface="Gill Sans Light" charset="0"/>
                <a:cs typeface="Gill Sans Light" charset="0"/>
                <a:sym typeface="Gill Sans Light" charset="0"/>
              </a:rPr>
              <a:t> bit start (</a:t>
            </a:r>
            <a:r>
              <a:rPr lang="en-US" sz="3200" dirty="0" err="1" smtClean="0">
                <a:solidFill>
                  <a:srgbClr val="414141"/>
                </a:solidFill>
                <a:latin typeface="Gill Sans Light" charset="0"/>
                <a:cs typeface="Gill Sans Light" charset="0"/>
                <a:sym typeface="Gill Sans Light" charset="0"/>
              </a:rPr>
              <a:t>biasanya</a:t>
            </a:r>
            <a:r>
              <a:rPr lang="en-US" sz="3200" dirty="0" smtClean="0">
                <a:solidFill>
                  <a:srgbClr val="414141"/>
                </a:solidFill>
                <a:latin typeface="Gill Sans Light" charset="0"/>
                <a:cs typeface="Gill Sans Light" charset="0"/>
                <a:sym typeface="Gill Sans Light" charset="0"/>
              </a:rPr>
              <a:t> 0) </a:t>
            </a:r>
            <a:r>
              <a:rPr lang="en-US" sz="3200" dirty="0" err="1" smtClean="0">
                <a:solidFill>
                  <a:srgbClr val="414141"/>
                </a:solidFill>
                <a:latin typeface="Gill Sans Light" charset="0"/>
                <a:cs typeface="Gill Sans Light" charset="0"/>
                <a:sym typeface="Gill Sans Light" charset="0"/>
              </a:rPr>
              <a:t>dan</a:t>
            </a:r>
            <a:r>
              <a:rPr lang="en-US" sz="3200" dirty="0" smtClean="0">
                <a:solidFill>
                  <a:srgbClr val="414141"/>
                </a:solidFill>
                <a:latin typeface="Gill Sans Light" charset="0"/>
                <a:cs typeface="Gill Sans Light" charset="0"/>
                <a:sym typeface="Gill Sans Light" charset="0"/>
              </a:rPr>
              <a:t> bit stop (</a:t>
            </a:r>
            <a:r>
              <a:rPr lang="en-US" sz="3200" dirty="0" err="1" smtClean="0">
                <a:solidFill>
                  <a:srgbClr val="414141"/>
                </a:solidFill>
                <a:latin typeface="Gill Sans Light" charset="0"/>
                <a:cs typeface="Gill Sans Light" charset="0"/>
                <a:sym typeface="Gill Sans Light" charset="0"/>
              </a:rPr>
              <a:t>biasanya</a:t>
            </a:r>
            <a:r>
              <a:rPr lang="en-US" sz="3200" dirty="0" smtClean="0">
                <a:solidFill>
                  <a:srgbClr val="414141"/>
                </a:solidFill>
                <a:latin typeface="Gill Sans Light" charset="0"/>
                <a:cs typeface="Gill Sans Light" charset="0"/>
                <a:sym typeface="Gill Sans Light" charset="0"/>
              </a:rPr>
              <a:t> 1)</a:t>
            </a:r>
          </a:p>
          <a:p>
            <a:pPr marL="261938" indent="-261938" algn="just" eaLnBrk="1">
              <a:spcBef>
                <a:spcPts val="1400"/>
              </a:spcBef>
              <a:buClr>
                <a:srgbClr val="414141"/>
              </a:buClr>
              <a:buSzPct val="82000"/>
              <a:buFont typeface="GillSans-Light" charset="0"/>
              <a:buChar char="•"/>
              <a:defRPr/>
            </a:pPr>
            <a:r>
              <a:rPr lang="en-US" sz="3200" dirty="0" smtClean="0">
                <a:solidFill>
                  <a:srgbClr val="414141"/>
                </a:solidFill>
                <a:latin typeface="Gill Sans Light" charset="0"/>
                <a:cs typeface="Gill Sans Light" charset="0"/>
                <a:sym typeface="Gill Sans Light" charset="0"/>
              </a:rPr>
              <a:t>Ada overhead 2-3 bit per </a:t>
            </a:r>
            <a:r>
              <a:rPr lang="en-US" sz="3200" dirty="0" err="1" smtClean="0">
                <a:solidFill>
                  <a:srgbClr val="414141"/>
                </a:solidFill>
                <a:latin typeface="Gill Sans Light" charset="0"/>
                <a:cs typeface="Gill Sans Light" charset="0"/>
                <a:sym typeface="Gill Sans Light" charset="0"/>
              </a:rPr>
              <a:t>karakter</a:t>
            </a:r>
            <a:r>
              <a:rPr lang="en-US" sz="3200" dirty="0" smtClean="0">
                <a:solidFill>
                  <a:srgbClr val="414141"/>
                </a:solidFill>
                <a:latin typeface="Gill Sans Light" charset="0"/>
                <a:cs typeface="Gill Sans Light" charset="0"/>
                <a:sym typeface="Gill Sans Light" charset="0"/>
              </a:rPr>
              <a:t> </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transmisi</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menjadi</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lambat</a:t>
            </a:r>
            <a:endParaRPr lang="en-US" sz="3200" dirty="0" smtClean="0">
              <a:solidFill>
                <a:srgbClr val="414141"/>
              </a:solidFill>
              <a:latin typeface="Gill Sans Light" charset="0"/>
              <a:cs typeface="Gill Sans Light" charset="0"/>
              <a:sym typeface="Wingdings"/>
            </a:endParaRPr>
          </a:p>
          <a:p>
            <a:pPr marL="261938" indent="-261938" algn="just" eaLnBrk="1">
              <a:spcBef>
                <a:spcPts val="1400"/>
              </a:spcBef>
              <a:buClr>
                <a:srgbClr val="414141"/>
              </a:buClr>
              <a:buSzPct val="82000"/>
              <a:buFont typeface="GillSans-Light" charset="0"/>
              <a:buChar char="•"/>
              <a:defRPr/>
            </a:pPr>
            <a:r>
              <a:rPr lang="en-US" sz="3200" dirty="0" smtClean="0">
                <a:solidFill>
                  <a:srgbClr val="414141"/>
                </a:solidFill>
                <a:latin typeface="Gill Sans Light" charset="0"/>
                <a:cs typeface="Gill Sans Light" charset="0"/>
                <a:sym typeface="Wingdings"/>
              </a:rPr>
              <a:t>Bit start </a:t>
            </a:r>
            <a:r>
              <a:rPr lang="en-US" sz="3200" dirty="0" err="1" smtClean="0">
                <a:solidFill>
                  <a:srgbClr val="414141"/>
                </a:solidFill>
                <a:latin typeface="Gill Sans Light" charset="0"/>
                <a:cs typeface="Gill Sans Light" charset="0"/>
                <a:sym typeface="Wingdings"/>
              </a:rPr>
              <a:t>dan</a:t>
            </a:r>
            <a:r>
              <a:rPr lang="en-US" sz="3200" dirty="0" smtClean="0">
                <a:solidFill>
                  <a:srgbClr val="414141"/>
                </a:solidFill>
                <a:latin typeface="Gill Sans Light" charset="0"/>
                <a:cs typeface="Gill Sans Light" charset="0"/>
                <a:sym typeface="Wingdings"/>
              </a:rPr>
              <a:t> bit stop </a:t>
            </a:r>
            <a:r>
              <a:rPr lang="en-US" sz="3200" dirty="0" err="1" smtClean="0">
                <a:solidFill>
                  <a:srgbClr val="414141"/>
                </a:solidFill>
                <a:latin typeface="Gill Sans Light" charset="0"/>
                <a:cs typeface="Gill Sans Light" charset="0"/>
                <a:sym typeface="Wingdings"/>
              </a:rPr>
              <a:t>harus</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berbeda</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polarisasinya</a:t>
            </a:r>
            <a:r>
              <a:rPr lang="en-US" sz="3200" dirty="0" smtClean="0">
                <a:solidFill>
                  <a:srgbClr val="414141"/>
                </a:solidFill>
                <a:latin typeface="Gill Sans Light" charset="0"/>
                <a:cs typeface="Gill Sans Light" charset="0"/>
                <a:sym typeface="Wingdings"/>
              </a:rPr>
              <a:t> agar </a:t>
            </a:r>
            <a:r>
              <a:rPr lang="en-US" sz="3200" dirty="0" err="1" smtClean="0">
                <a:solidFill>
                  <a:srgbClr val="414141"/>
                </a:solidFill>
                <a:latin typeface="Gill Sans Light" charset="0"/>
                <a:cs typeface="Gill Sans Light" charset="0"/>
                <a:sym typeface="Wingdings"/>
              </a:rPr>
              <a:t>penerima</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mengetahui</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kalau</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karakter</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berikutnya</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sedang</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dikirim</a:t>
            </a:r>
            <a:endParaRPr lang="en-US" sz="3200" dirty="0" smtClean="0">
              <a:solidFill>
                <a:srgbClr val="414141"/>
              </a:solidFill>
              <a:latin typeface="Gill Sans Light" charset="0"/>
              <a:cs typeface="Gill Sans Light" charset="0"/>
              <a:sym typeface="Wingdings"/>
            </a:endParaRPr>
          </a:p>
          <a:p>
            <a:pPr marL="261938" indent="-261938" algn="just" eaLnBrk="1">
              <a:spcBef>
                <a:spcPts val="1400"/>
              </a:spcBef>
              <a:buClr>
                <a:srgbClr val="414141"/>
              </a:buClr>
              <a:buSzPct val="82000"/>
              <a:buFont typeface="GillSans-Light" charset="0"/>
              <a:buChar char="•"/>
              <a:defRPr/>
            </a:pPr>
            <a:r>
              <a:rPr lang="en-US" sz="3200" dirty="0" err="1" smtClean="0">
                <a:solidFill>
                  <a:srgbClr val="414141"/>
                </a:solidFill>
                <a:latin typeface="Gill Sans Light" charset="0"/>
                <a:cs typeface="Gill Sans Light" charset="0"/>
                <a:sym typeface="Wingdings"/>
              </a:rPr>
              <a:t>Metoda</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ini</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digunakan</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pada</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pengiriman</a:t>
            </a:r>
            <a:r>
              <a:rPr lang="en-US" sz="3200" dirty="0" smtClean="0">
                <a:solidFill>
                  <a:srgbClr val="414141"/>
                </a:solidFill>
                <a:latin typeface="Gill Sans Light" charset="0"/>
                <a:cs typeface="Gill Sans Light" charset="0"/>
                <a:sym typeface="Wingdings"/>
              </a:rPr>
              <a:t> data yang intermittent (</a:t>
            </a:r>
            <a:r>
              <a:rPr lang="en-US" sz="3200" dirty="0" err="1" smtClean="0">
                <a:solidFill>
                  <a:srgbClr val="414141"/>
                </a:solidFill>
                <a:latin typeface="Gill Sans Light" charset="0"/>
                <a:cs typeface="Gill Sans Light" charset="0"/>
                <a:sym typeface="Wingdings"/>
              </a:rPr>
              <a:t>misalnya</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dari</a:t>
            </a:r>
            <a:r>
              <a:rPr lang="en-US" sz="3200" dirty="0" smtClean="0">
                <a:solidFill>
                  <a:srgbClr val="414141"/>
                </a:solidFill>
                <a:latin typeface="Gill Sans Light" charset="0"/>
                <a:cs typeface="Gill Sans Light" charset="0"/>
                <a:sym typeface="Wingdings"/>
              </a:rPr>
              <a:t> keyboard) </a:t>
            </a:r>
            <a:endParaRPr lang="en-US" sz="3200" dirty="0" smtClean="0"/>
          </a:p>
        </p:txBody>
      </p:sp>
    </p:spTree>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55600" y="915988"/>
            <a:ext cx="12293600" cy="1574800"/>
          </a:xfrm>
        </p:spPr>
        <p:txBody>
          <a:bodyPr lIns="0" tIns="0" rIns="0" bIns="0"/>
          <a:lstStyle/>
          <a:p>
            <a:pPr eaLnBrk="1">
              <a:defRPr/>
            </a:pPr>
            <a:r>
              <a:rPr lang="en-US" sz="7200" dirty="0" smtClean="0">
                <a:solidFill>
                  <a:srgbClr val="414141"/>
                </a:solidFill>
                <a:latin typeface="Gill Sans Light" charset="0"/>
                <a:cs typeface="Gill Sans Light" charset="0"/>
                <a:sym typeface="Gill Sans Light" charset="0"/>
              </a:rPr>
              <a:t>Asynchronous Transmission</a:t>
            </a:r>
            <a:endParaRPr lang="en-US" dirty="0" smtClean="0"/>
          </a:p>
        </p:txBody>
      </p:sp>
      <p:sp>
        <p:nvSpPr>
          <p:cNvPr id="4098" name="Rectangle 2"/>
          <p:cNvSpPr>
            <a:spLocks noGrp="1" noChangeArrowheads="1"/>
          </p:cNvSpPr>
          <p:nvPr>
            <p:ph type="body" idx="1"/>
          </p:nvPr>
        </p:nvSpPr>
        <p:spPr>
          <a:xfrm>
            <a:off x="1016000" y="2667000"/>
            <a:ext cx="11201400" cy="4557713"/>
          </a:xfrm>
        </p:spPr>
        <p:txBody>
          <a:bodyPr lIns="0" tIns="0" rIns="0" bIns="0" anchor="t"/>
          <a:lstStyle/>
          <a:p>
            <a:pPr marL="261938" indent="-261938" algn="just" eaLnBrk="1">
              <a:spcBef>
                <a:spcPts val="1400"/>
              </a:spcBef>
              <a:buClr>
                <a:srgbClr val="414141"/>
              </a:buClr>
              <a:buSzPct val="82000"/>
              <a:buFont typeface="GillSans-Light" charset="0"/>
              <a:buChar char="•"/>
              <a:defRPr/>
            </a:pPr>
            <a:r>
              <a:rPr lang="en-US" sz="3200" dirty="0" smtClean="0">
                <a:solidFill>
                  <a:srgbClr val="414141"/>
                </a:solidFill>
                <a:latin typeface="Gill Sans Light" charset="0"/>
                <a:cs typeface="Gill Sans Light" charset="0"/>
                <a:sym typeface="Gill Sans Light" charset="0"/>
              </a:rPr>
              <a:t>Star bit </a:t>
            </a:r>
            <a:r>
              <a:rPr lang="en-US" sz="3200" dirty="0" err="1" smtClean="0">
                <a:solidFill>
                  <a:srgbClr val="414141"/>
                </a:solidFill>
                <a:latin typeface="Gill Sans Light" charset="0"/>
                <a:cs typeface="Gill Sans Light" charset="0"/>
                <a:sym typeface="Gill Sans Light" charset="0"/>
              </a:rPr>
              <a:t>berfungsi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untuk</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menandakan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adanya</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rangkaian</a:t>
            </a:r>
            <a:r>
              <a:rPr lang="en-US" sz="3200" dirty="0" smtClean="0">
                <a:solidFill>
                  <a:srgbClr val="414141"/>
                </a:solidFill>
                <a:latin typeface="Gill Sans Light" charset="0"/>
                <a:cs typeface="Gill Sans Light" charset="0"/>
                <a:sym typeface="Gill Sans Light" charset="0"/>
              </a:rPr>
              <a:t> bit </a:t>
            </a:r>
            <a:r>
              <a:rPr lang="en-US" sz="3200" dirty="0" err="1" smtClean="0">
                <a:solidFill>
                  <a:srgbClr val="414141"/>
                </a:solidFill>
                <a:latin typeface="Gill Sans Light" charset="0"/>
                <a:cs typeface="Gill Sans Light" charset="0"/>
                <a:sym typeface="Gill Sans Light" charset="0"/>
              </a:rPr>
              <a:t>karakter</a:t>
            </a:r>
            <a:r>
              <a:rPr lang="en-US" sz="3200" dirty="0" smtClean="0">
                <a:solidFill>
                  <a:srgbClr val="414141"/>
                </a:solidFill>
                <a:latin typeface="Gill Sans Light" charset="0"/>
                <a:cs typeface="Gill Sans Light" charset="0"/>
                <a:sym typeface="Gill Sans Light" charset="0"/>
              </a:rPr>
              <a:t> yang </a:t>
            </a:r>
            <a:r>
              <a:rPr lang="en-US" sz="3200" dirty="0" err="1" smtClean="0">
                <a:solidFill>
                  <a:srgbClr val="414141"/>
                </a:solidFill>
                <a:latin typeface="Gill Sans Light" charset="0"/>
                <a:cs typeface="Gill Sans Light" charset="0"/>
                <a:sym typeface="Gill Sans Light" charset="0"/>
              </a:rPr>
              <a:t>siap</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dicuplik</a:t>
            </a:r>
            <a:endParaRPr lang="en-US" sz="3200" dirty="0" smtClean="0">
              <a:solidFill>
                <a:srgbClr val="414141"/>
              </a:solidFill>
              <a:latin typeface="Gill Sans Light" charset="0"/>
              <a:cs typeface="Gill Sans Light" charset="0"/>
              <a:sym typeface="Gill Sans Light" charset="0"/>
            </a:endParaRPr>
          </a:p>
          <a:p>
            <a:pPr marL="261938" indent="-261938" algn="just" eaLnBrk="1">
              <a:spcBef>
                <a:spcPts val="1400"/>
              </a:spcBef>
              <a:buClr>
                <a:srgbClr val="414141"/>
              </a:buClr>
              <a:buSzPct val="82000"/>
              <a:buFont typeface="GillSans-Light" charset="0"/>
              <a:buChar char="•"/>
              <a:defRPr/>
            </a:pPr>
            <a:r>
              <a:rPr lang="en-US" sz="3200" dirty="0" smtClean="0">
                <a:solidFill>
                  <a:srgbClr val="414141"/>
                </a:solidFill>
                <a:latin typeface="Gill Sans Light" charset="0"/>
                <a:cs typeface="Gill Sans Light" charset="0"/>
                <a:sym typeface="Gill Sans Light" charset="0"/>
              </a:rPr>
              <a:t>Stop bit </a:t>
            </a:r>
            <a:r>
              <a:rPr lang="en-US" sz="3200" dirty="0" err="1" smtClean="0">
                <a:solidFill>
                  <a:srgbClr val="414141"/>
                </a:solidFill>
                <a:latin typeface="Gill Sans Light" charset="0"/>
                <a:cs typeface="Gill Sans Light" charset="0"/>
                <a:sym typeface="Gill Sans Light" charset="0"/>
              </a:rPr>
              <a:t>berfungsi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untuk</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melakukan</a:t>
            </a:r>
            <a:r>
              <a:rPr lang="en-US" sz="3200" dirty="0" smtClean="0">
                <a:solidFill>
                  <a:srgbClr val="414141"/>
                </a:solidFill>
                <a:latin typeface="Gill Sans Light" charset="0"/>
                <a:cs typeface="Gill Sans Light" charset="0"/>
                <a:sym typeface="Gill Sans Light" charset="0"/>
              </a:rPr>
              <a:t> proses </a:t>
            </a:r>
            <a:r>
              <a:rPr lang="en-US" sz="3200" dirty="0" err="1" smtClean="0">
                <a:solidFill>
                  <a:srgbClr val="414141"/>
                </a:solidFill>
                <a:latin typeface="Gill Sans Light" charset="0"/>
                <a:cs typeface="Gill Sans Light" charset="0"/>
                <a:sym typeface="Gill Sans Light" charset="0"/>
              </a:rPr>
              <a:t>menunggu</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karakter</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berikutnya</a:t>
            </a:r>
            <a:endParaRPr lang="en-US" sz="3200" dirty="0" smtClean="0">
              <a:solidFill>
                <a:srgbClr val="414141"/>
              </a:solidFill>
              <a:latin typeface="Gill Sans Light" charset="0"/>
              <a:cs typeface="Gill Sans Light" charset="0"/>
              <a:sym typeface="Gill Sans Light" charset="0"/>
            </a:endParaRPr>
          </a:p>
          <a:p>
            <a:pPr marL="261938" indent="-261938" algn="just" eaLnBrk="1">
              <a:spcBef>
                <a:spcPts val="1400"/>
              </a:spcBef>
              <a:buClr>
                <a:srgbClr val="414141"/>
              </a:buClr>
              <a:buSzPct val="82000"/>
              <a:buFont typeface="GillSans-Light" charset="0"/>
              <a:buChar char="•"/>
              <a:defRPr/>
            </a:pPr>
            <a:r>
              <a:rPr lang="en-US" sz="3200" dirty="0" err="1" smtClean="0">
                <a:solidFill>
                  <a:srgbClr val="414141"/>
                </a:solidFill>
                <a:latin typeface="Gill Sans Light" charset="0"/>
                <a:cs typeface="Gill Sans Light" charset="0"/>
                <a:sym typeface="Gill Sans Light" charset="0"/>
              </a:rPr>
              <a:t>Setiap</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karakter</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terdiri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dari</a:t>
            </a:r>
            <a:r>
              <a:rPr lang="en-US" sz="3200" dirty="0" smtClean="0">
                <a:solidFill>
                  <a:srgbClr val="414141"/>
                </a:solidFill>
                <a:latin typeface="Gill Sans Light" charset="0"/>
                <a:cs typeface="Gill Sans Light" charset="0"/>
                <a:sym typeface="Gill Sans Light" charset="0"/>
              </a:rPr>
              <a:t> 10 bit </a:t>
            </a:r>
            <a:r>
              <a:rPr lang="en-US" sz="3200" dirty="0" err="1" smtClean="0">
                <a:solidFill>
                  <a:srgbClr val="414141"/>
                </a:solidFill>
                <a:latin typeface="Gill Sans Light" charset="0"/>
                <a:cs typeface="Gill Sans Light" charset="0"/>
                <a:sym typeface="Gill Sans Light" charset="0"/>
              </a:rPr>
              <a:t>dengan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rincian</a:t>
            </a:r>
            <a:r>
              <a:rPr lang="en-US" sz="3200" dirty="0" smtClean="0">
                <a:solidFill>
                  <a:srgbClr val="414141"/>
                </a:solidFill>
                <a:latin typeface="Gill Sans Light" charset="0"/>
                <a:cs typeface="Gill Sans Light" charset="0"/>
                <a:sym typeface="Gill Sans Light" charset="0"/>
              </a:rPr>
              <a:t>:</a:t>
            </a:r>
            <a:endParaRPr lang="en-US" sz="3200" dirty="0" smtClean="0"/>
          </a:p>
        </p:txBody>
      </p:sp>
      <p:graphicFrame>
        <p:nvGraphicFramePr>
          <p:cNvPr id="2" name="Table 1"/>
          <p:cNvGraphicFramePr>
            <a:graphicFrameLocks noGrp="1"/>
          </p:cNvGraphicFramePr>
          <p:nvPr/>
        </p:nvGraphicFramePr>
        <p:xfrm>
          <a:off x="2997200" y="6172200"/>
          <a:ext cx="8669340" cy="371475"/>
        </p:xfrm>
        <a:graphic>
          <a:graphicData uri="http://schemas.openxmlformats.org/drawingml/2006/table">
            <a:tbl>
              <a:tblPr firstRow="1" bandRow="1">
                <a:tableStyleId>{D7AC3CCA-C797-4891-BE02-D94E43425B78}</a:tableStyleId>
              </a:tblPr>
              <a:tblGrid>
                <a:gridCol w="866934"/>
                <a:gridCol w="866934"/>
                <a:gridCol w="866934"/>
                <a:gridCol w="866934"/>
                <a:gridCol w="866934"/>
                <a:gridCol w="866934"/>
                <a:gridCol w="866934"/>
                <a:gridCol w="866934"/>
                <a:gridCol w="866934"/>
                <a:gridCol w="866934"/>
              </a:tblGrid>
              <a:tr h="371475">
                <a:tc>
                  <a:txBody>
                    <a:bodyPr/>
                    <a:lstStyle/>
                    <a:p>
                      <a:pPr algn="ctr"/>
                      <a:r>
                        <a:rPr lang="en-US" sz="1800" dirty="0" smtClean="0"/>
                        <a:t>0</a:t>
                      </a:r>
                      <a:endParaRPr lang="en-US" sz="1800" dirty="0"/>
                    </a:p>
                  </a:txBody>
                  <a:tcPr marL="91434" marR="91434" marT="45798" marB="45798"/>
                </a:tc>
                <a:tc>
                  <a:txBody>
                    <a:bodyPr/>
                    <a:lstStyle/>
                    <a:p>
                      <a:pPr algn="ctr"/>
                      <a:r>
                        <a:rPr lang="en-US" sz="1800" dirty="0" smtClean="0"/>
                        <a:t>1</a:t>
                      </a:r>
                      <a:endParaRPr lang="en-US" sz="1800" dirty="0"/>
                    </a:p>
                  </a:txBody>
                  <a:tcPr marL="91434" marR="91434" marT="45798" marB="45798"/>
                </a:tc>
                <a:tc>
                  <a:txBody>
                    <a:bodyPr/>
                    <a:lstStyle/>
                    <a:p>
                      <a:pPr algn="ctr"/>
                      <a:r>
                        <a:rPr lang="en-US" sz="1800" dirty="0" smtClean="0"/>
                        <a:t>2</a:t>
                      </a:r>
                      <a:endParaRPr lang="en-US" sz="1800" dirty="0"/>
                    </a:p>
                  </a:txBody>
                  <a:tcPr marL="91434" marR="91434" marT="45798" marB="45798"/>
                </a:tc>
                <a:tc>
                  <a:txBody>
                    <a:bodyPr/>
                    <a:lstStyle/>
                    <a:p>
                      <a:pPr algn="ctr"/>
                      <a:r>
                        <a:rPr lang="en-US" sz="1800" dirty="0" smtClean="0"/>
                        <a:t>3</a:t>
                      </a:r>
                      <a:endParaRPr lang="en-US" sz="1800" dirty="0"/>
                    </a:p>
                  </a:txBody>
                  <a:tcPr marL="91434" marR="91434" marT="45798" marB="45798"/>
                </a:tc>
                <a:tc>
                  <a:txBody>
                    <a:bodyPr/>
                    <a:lstStyle/>
                    <a:p>
                      <a:pPr algn="ctr"/>
                      <a:r>
                        <a:rPr lang="en-US" sz="1800" dirty="0" smtClean="0"/>
                        <a:t>4</a:t>
                      </a:r>
                      <a:endParaRPr lang="en-US" sz="1800" dirty="0"/>
                    </a:p>
                  </a:txBody>
                  <a:tcPr marL="91434" marR="91434" marT="45798" marB="45798"/>
                </a:tc>
                <a:tc>
                  <a:txBody>
                    <a:bodyPr/>
                    <a:lstStyle/>
                    <a:p>
                      <a:pPr algn="ctr"/>
                      <a:r>
                        <a:rPr lang="en-US" sz="1800" dirty="0" smtClean="0"/>
                        <a:t>5</a:t>
                      </a:r>
                      <a:endParaRPr lang="en-US" sz="1800" dirty="0"/>
                    </a:p>
                  </a:txBody>
                  <a:tcPr marL="91434" marR="91434" marT="45798" marB="45798"/>
                </a:tc>
                <a:tc>
                  <a:txBody>
                    <a:bodyPr/>
                    <a:lstStyle/>
                    <a:p>
                      <a:pPr algn="ctr"/>
                      <a:r>
                        <a:rPr lang="en-US" sz="1800" dirty="0" smtClean="0"/>
                        <a:t>6</a:t>
                      </a:r>
                      <a:endParaRPr lang="en-US" sz="1800" dirty="0"/>
                    </a:p>
                  </a:txBody>
                  <a:tcPr marL="91434" marR="91434" marT="45798" marB="45798"/>
                </a:tc>
                <a:tc>
                  <a:txBody>
                    <a:bodyPr/>
                    <a:lstStyle/>
                    <a:p>
                      <a:pPr algn="ctr"/>
                      <a:r>
                        <a:rPr lang="en-US" sz="1800" dirty="0" smtClean="0"/>
                        <a:t>7</a:t>
                      </a:r>
                      <a:endParaRPr lang="en-US" sz="1800" dirty="0"/>
                    </a:p>
                  </a:txBody>
                  <a:tcPr marL="91434" marR="91434" marT="45798" marB="45798"/>
                </a:tc>
                <a:tc>
                  <a:txBody>
                    <a:bodyPr/>
                    <a:lstStyle/>
                    <a:p>
                      <a:pPr algn="ctr"/>
                      <a:r>
                        <a:rPr lang="en-US" sz="1800" dirty="0" smtClean="0"/>
                        <a:t>1</a:t>
                      </a:r>
                      <a:endParaRPr lang="en-US" sz="1800" dirty="0"/>
                    </a:p>
                  </a:txBody>
                  <a:tcPr marL="91434" marR="91434" marT="45798" marB="45798"/>
                </a:tc>
                <a:tc>
                  <a:txBody>
                    <a:bodyPr/>
                    <a:lstStyle/>
                    <a:p>
                      <a:pPr algn="ctr"/>
                      <a:r>
                        <a:rPr lang="en-US" sz="1800" dirty="0" smtClean="0"/>
                        <a:t>1</a:t>
                      </a:r>
                      <a:endParaRPr lang="en-US" sz="1800" dirty="0"/>
                    </a:p>
                  </a:txBody>
                  <a:tcPr marL="91434" marR="91434" marT="45798" marB="45798"/>
                </a:tc>
              </a:tr>
            </a:tbl>
          </a:graphicData>
        </a:graphic>
      </p:graphicFrame>
      <p:sp>
        <p:nvSpPr>
          <p:cNvPr id="15387" name="TextBox 2"/>
          <p:cNvSpPr txBox="1">
            <a:spLocks noChangeArrowheads="1"/>
          </p:cNvSpPr>
          <p:nvPr/>
        </p:nvSpPr>
        <p:spPr bwMode="auto">
          <a:xfrm>
            <a:off x="2844800" y="7162800"/>
            <a:ext cx="990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sz="3600">
                <a:solidFill>
                  <a:srgbClr val="000000"/>
                </a:solidFill>
                <a:latin typeface="Helvetica Light" charset="0"/>
                <a:ea typeface="ＭＳ Ｐゴシック" charset="0"/>
                <a:cs typeface="ＭＳ Ｐゴシック" charset="0"/>
                <a:sym typeface="Helvetica Light" charset="0"/>
              </a:defRPr>
            </a:lvl1pPr>
            <a:lvl2pPr marL="742950" indent="-285750" eaLnBrk="0">
              <a:defRPr sz="3600">
                <a:solidFill>
                  <a:srgbClr val="000000"/>
                </a:solidFill>
                <a:latin typeface="Helvetica Light" charset="0"/>
                <a:ea typeface="ＭＳ Ｐゴシック" charset="0"/>
                <a:sym typeface="Helvetica Light" charset="0"/>
              </a:defRPr>
            </a:lvl2pPr>
            <a:lvl3pPr marL="1143000" indent="-228600" eaLnBrk="0">
              <a:defRPr sz="3600">
                <a:solidFill>
                  <a:srgbClr val="000000"/>
                </a:solidFill>
                <a:latin typeface="Helvetica Light" charset="0"/>
                <a:ea typeface="ＭＳ Ｐゴシック" charset="0"/>
                <a:sym typeface="Helvetica Light" charset="0"/>
              </a:defRPr>
            </a:lvl3pPr>
            <a:lvl4pPr marL="1600200" indent="-228600" eaLnBrk="0">
              <a:defRPr sz="3600">
                <a:solidFill>
                  <a:srgbClr val="000000"/>
                </a:solidFill>
                <a:latin typeface="Helvetica Light" charset="0"/>
                <a:ea typeface="ＭＳ Ｐゴシック" charset="0"/>
                <a:sym typeface="Helvetica Light" charset="0"/>
              </a:defRPr>
            </a:lvl4pPr>
            <a:lvl5pPr marL="2057400" indent="-228600" eaLnBrk="0">
              <a:defRPr sz="3600">
                <a:solidFill>
                  <a:srgbClr val="000000"/>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9pPr>
          </a:lstStyle>
          <a:p>
            <a:pPr eaLnBrk="1"/>
            <a:r>
              <a:rPr lang="en-US" sz="2800">
                <a:latin typeface="Gill Sans Light" charset="0"/>
                <a:cs typeface="Gill Sans Light" charset="0"/>
              </a:rPr>
              <a:t>Bit start</a:t>
            </a:r>
          </a:p>
        </p:txBody>
      </p:sp>
      <p:sp>
        <p:nvSpPr>
          <p:cNvPr id="15388" name="TextBox 5"/>
          <p:cNvSpPr txBox="1">
            <a:spLocks noChangeArrowheads="1"/>
          </p:cNvSpPr>
          <p:nvPr/>
        </p:nvSpPr>
        <p:spPr bwMode="auto">
          <a:xfrm>
            <a:off x="9702800" y="7162800"/>
            <a:ext cx="1295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sz="3600">
                <a:solidFill>
                  <a:srgbClr val="000000"/>
                </a:solidFill>
                <a:latin typeface="Helvetica Light" charset="0"/>
                <a:ea typeface="ＭＳ Ｐゴシック" charset="0"/>
                <a:cs typeface="ＭＳ Ｐゴシック" charset="0"/>
                <a:sym typeface="Helvetica Light" charset="0"/>
              </a:defRPr>
            </a:lvl1pPr>
            <a:lvl2pPr marL="742950" indent="-285750" eaLnBrk="0">
              <a:defRPr sz="3600">
                <a:solidFill>
                  <a:srgbClr val="000000"/>
                </a:solidFill>
                <a:latin typeface="Helvetica Light" charset="0"/>
                <a:ea typeface="ＭＳ Ｐゴシック" charset="0"/>
                <a:sym typeface="Helvetica Light" charset="0"/>
              </a:defRPr>
            </a:lvl2pPr>
            <a:lvl3pPr marL="1143000" indent="-228600" eaLnBrk="0">
              <a:defRPr sz="3600">
                <a:solidFill>
                  <a:srgbClr val="000000"/>
                </a:solidFill>
                <a:latin typeface="Helvetica Light" charset="0"/>
                <a:ea typeface="ＭＳ Ｐゴシック" charset="0"/>
                <a:sym typeface="Helvetica Light" charset="0"/>
              </a:defRPr>
            </a:lvl3pPr>
            <a:lvl4pPr marL="1600200" indent="-228600" eaLnBrk="0">
              <a:defRPr sz="3600">
                <a:solidFill>
                  <a:srgbClr val="000000"/>
                </a:solidFill>
                <a:latin typeface="Helvetica Light" charset="0"/>
                <a:ea typeface="ＭＳ Ｐゴシック" charset="0"/>
                <a:sym typeface="Helvetica Light" charset="0"/>
              </a:defRPr>
            </a:lvl4pPr>
            <a:lvl5pPr marL="2057400" indent="-228600" eaLnBrk="0">
              <a:defRPr sz="3600">
                <a:solidFill>
                  <a:srgbClr val="000000"/>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9pPr>
          </a:lstStyle>
          <a:p>
            <a:pPr eaLnBrk="1"/>
            <a:r>
              <a:rPr lang="en-US" sz="2800">
                <a:latin typeface="Gill Sans Light" charset="0"/>
                <a:cs typeface="Gill Sans Light" charset="0"/>
              </a:rPr>
              <a:t>Bit paritas</a:t>
            </a:r>
          </a:p>
        </p:txBody>
      </p:sp>
      <p:sp>
        <p:nvSpPr>
          <p:cNvPr id="15389" name="TextBox 6"/>
          <p:cNvSpPr txBox="1">
            <a:spLocks noChangeArrowheads="1"/>
          </p:cNvSpPr>
          <p:nvPr/>
        </p:nvSpPr>
        <p:spPr bwMode="auto">
          <a:xfrm>
            <a:off x="10845800" y="8382000"/>
            <a:ext cx="990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sz="3600">
                <a:solidFill>
                  <a:srgbClr val="000000"/>
                </a:solidFill>
                <a:latin typeface="Helvetica Light" charset="0"/>
                <a:ea typeface="ＭＳ Ｐゴシック" charset="0"/>
                <a:cs typeface="ＭＳ Ｐゴシック" charset="0"/>
                <a:sym typeface="Helvetica Light" charset="0"/>
              </a:defRPr>
            </a:lvl1pPr>
            <a:lvl2pPr marL="742950" indent="-285750" eaLnBrk="0">
              <a:defRPr sz="3600">
                <a:solidFill>
                  <a:srgbClr val="000000"/>
                </a:solidFill>
                <a:latin typeface="Helvetica Light" charset="0"/>
                <a:ea typeface="ＭＳ Ｐゴシック" charset="0"/>
                <a:sym typeface="Helvetica Light" charset="0"/>
              </a:defRPr>
            </a:lvl2pPr>
            <a:lvl3pPr marL="1143000" indent="-228600" eaLnBrk="0">
              <a:defRPr sz="3600">
                <a:solidFill>
                  <a:srgbClr val="000000"/>
                </a:solidFill>
                <a:latin typeface="Helvetica Light" charset="0"/>
                <a:ea typeface="ＭＳ Ｐゴシック" charset="0"/>
                <a:sym typeface="Helvetica Light" charset="0"/>
              </a:defRPr>
            </a:lvl3pPr>
            <a:lvl4pPr marL="1600200" indent="-228600" eaLnBrk="0">
              <a:defRPr sz="3600">
                <a:solidFill>
                  <a:srgbClr val="000000"/>
                </a:solidFill>
                <a:latin typeface="Helvetica Light" charset="0"/>
                <a:ea typeface="ＭＳ Ｐゴシック" charset="0"/>
                <a:sym typeface="Helvetica Light" charset="0"/>
              </a:defRPr>
            </a:lvl4pPr>
            <a:lvl5pPr marL="2057400" indent="-228600" eaLnBrk="0">
              <a:defRPr sz="3600">
                <a:solidFill>
                  <a:srgbClr val="000000"/>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9pPr>
          </a:lstStyle>
          <a:p>
            <a:pPr eaLnBrk="1"/>
            <a:r>
              <a:rPr lang="en-US" sz="2800">
                <a:latin typeface="Gill Sans Light" charset="0"/>
                <a:cs typeface="Gill Sans Light" charset="0"/>
              </a:rPr>
              <a:t>Bit stop</a:t>
            </a:r>
          </a:p>
        </p:txBody>
      </p:sp>
      <p:sp>
        <p:nvSpPr>
          <p:cNvPr id="15390" name="TextBox 7"/>
          <p:cNvSpPr txBox="1">
            <a:spLocks noChangeArrowheads="1"/>
          </p:cNvSpPr>
          <p:nvPr/>
        </p:nvSpPr>
        <p:spPr bwMode="auto">
          <a:xfrm>
            <a:off x="6426200" y="7162800"/>
            <a:ext cx="990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sz="3600">
                <a:solidFill>
                  <a:srgbClr val="000000"/>
                </a:solidFill>
                <a:latin typeface="Helvetica Light" charset="0"/>
                <a:ea typeface="ＭＳ Ｐゴシック" charset="0"/>
                <a:cs typeface="ＭＳ Ｐゴシック" charset="0"/>
                <a:sym typeface="Helvetica Light" charset="0"/>
              </a:defRPr>
            </a:lvl1pPr>
            <a:lvl2pPr marL="742950" indent="-285750" eaLnBrk="0">
              <a:defRPr sz="3600">
                <a:solidFill>
                  <a:srgbClr val="000000"/>
                </a:solidFill>
                <a:latin typeface="Helvetica Light" charset="0"/>
                <a:ea typeface="ＭＳ Ｐゴシック" charset="0"/>
                <a:sym typeface="Helvetica Light" charset="0"/>
              </a:defRPr>
            </a:lvl2pPr>
            <a:lvl3pPr marL="1143000" indent="-228600" eaLnBrk="0">
              <a:defRPr sz="3600">
                <a:solidFill>
                  <a:srgbClr val="000000"/>
                </a:solidFill>
                <a:latin typeface="Helvetica Light" charset="0"/>
                <a:ea typeface="ＭＳ Ｐゴシック" charset="0"/>
                <a:sym typeface="Helvetica Light" charset="0"/>
              </a:defRPr>
            </a:lvl3pPr>
            <a:lvl4pPr marL="1600200" indent="-228600" eaLnBrk="0">
              <a:defRPr sz="3600">
                <a:solidFill>
                  <a:srgbClr val="000000"/>
                </a:solidFill>
                <a:latin typeface="Helvetica Light" charset="0"/>
                <a:ea typeface="ＭＳ Ｐゴシック" charset="0"/>
                <a:sym typeface="Helvetica Light" charset="0"/>
              </a:defRPr>
            </a:lvl4pPr>
            <a:lvl5pPr marL="2057400" indent="-228600" eaLnBrk="0">
              <a:defRPr sz="3600">
                <a:solidFill>
                  <a:srgbClr val="000000"/>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9pPr>
          </a:lstStyle>
          <a:p>
            <a:pPr eaLnBrk="1"/>
            <a:r>
              <a:rPr lang="en-US" sz="2800">
                <a:latin typeface="Gill Sans Light" charset="0"/>
                <a:cs typeface="Gill Sans Light" charset="0"/>
              </a:rPr>
              <a:t>Bit data</a:t>
            </a:r>
          </a:p>
        </p:txBody>
      </p:sp>
      <p:cxnSp>
        <p:nvCxnSpPr>
          <p:cNvPr id="10" name="Straight Arrow Connector 9"/>
          <p:cNvCxnSpPr/>
          <p:nvPr/>
        </p:nvCxnSpPr>
        <p:spPr bwMode="auto">
          <a:xfrm>
            <a:off x="3378200" y="6553200"/>
            <a:ext cx="0" cy="533400"/>
          </a:xfrm>
          <a:prstGeom prst="straightConnector1">
            <a:avLst/>
          </a:prstGeom>
          <a:solidFill>
            <a:srgbClr val="095CC4"/>
          </a:solidFill>
          <a:ln w="57150" cap="flat" cmpd="sng" algn="ctr">
            <a:solidFill>
              <a:srgbClr val="3366FF"/>
            </a:solidFill>
            <a:prstDash val="solid"/>
            <a:miter lim="0"/>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 name="Straight Arrow Connector 14"/>
          <p:cNvCxnSpPr/>
          <p:nvPr/>
        </p:nvCxnSpPr>
        <p:spPr bwMode="auto">
          <a:xfrm>
            <a:off x="10388600" y="6553200"/>
            <a:ext cx="0" cy="533400"/>
          </a:xfrm>
          <a:prstGeom prst="straightConnector1">
            <a:avLst/>
          </a:prstGeom>
          <a:solidFill>
            <a:srgbClr val="095CC4"/>
          </a:solidFill>
          <a:ln w="57150" cap="flat" cmpd="sng" algn="ctr">
            <a:solidFill>
              <a:srgbClr val="3366FF"/>
            </a:solidFill>
            <a:prstDash val="solid"/>
            <a:miter lim="0"/>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Straight Arrow Connector 15"/>
          <p:cNvCxnSpPr/>
          <p:nvPr/>
        </p:nvCxnSpPr>
        <p:spPr bwMode="auto">
          <a:xfrm>
            <a:off x="11226800" y="6553200"/>
            <a:ext cx="0" cy="1752600"/>
          </a:xfrm>
          <a:prstGeom prst="straightConnector1">
            <a:avLst/>
          </a:prstGeom>
          <a:solidFill>
            <a:srgbClr val="095CC4"/>
          </a:solidFill>
          <a:ln w="57150" cap="flat" cmpd="sng" algn="ctr">
            <a:solidFill>
              <a:srgbClr val="3366FF"/>
            </a:solidFill>
            <a:prstDash val="solid"/>
            <a:miter lim="0"/>
            <a:headEnd type="non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7" name="Left Brace 16"/>
          <p:cNvSpPr/>
          <p:nvPr/>
        </p:nvSpPr>
        <p:spPr bwMode="auto">
          <a:xfrm rot="16200000">
            <a:off x="6692900" y="4000500"/>
            <a:ext cx="609600" cy="5715000"/>
          </a:xfrm>
          <a:prstGeom prst="leftBrace">
            <a:avLst/>
          </a:prstGeom>
          <a:solidFill>
            <a:srgbClr val="095CC4"/>
          </a:solidFill>
          <a:ln>
            <a:noFill/>
          </a:ln>
          <a:effectLst/>
          <a:extLst>
            <a:ext uri="{91240B29-F687-4f45-9708-019B960494DF}">
              <a14:hiddenLine xmlns:a14="http://schemas.microsoft.com/office/drawing/2010/main" w="12700" cap="flat" cmpd="sng" algn="ctr">
                <a:solidFill>
                  <a:schemeClr val="tx1"/>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Helvetica Light" charset="0"/>
            </a:endParaRPr>
          </a:p>
        </p:txBody>
      </p:sp>
    </p:spTree>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55600" y="915988"/>
            <a:ext cx="12293600" cy="1574800"/>
          </a:xfrm>
        </p:spPr>
        <p:txBody>
          <a:bodyPr lIns="0" tIns="0" rIns="0" bIns="0"/>
          <a:lstStyle/>
          <a:p>
            <a:pPr eaLnBrk="1">
              <a:defRPr/>
            </a:pPr>
            <a:r>
              <a:rPr lang="en-US" sz="7200" dirty="0" smtClean="0">
                <a:solidFill>
                  <a:srgbClr val="414141"/>
                </a:solidFill>
                <a:latin typeface="Gill Sans Light" charset="0"/>
                <a:cs typeface="Gill Sans Light" charset="0"/>
                <a:sym typeface="Gill Sans Light" charset="0"/>
              </a:rPr>
              <a:t>Asynchronous Transmission</a:t>
            </a:r>
            <a:endParaRPr lang="en-US" dirty="0" smtClean="0"/>
          </a:p>
        </p:txBody>
      </p:sp>
      <p:sp>
        <p:nvSpPr>
          <p:cNvPr id="4" name="Content Placeholder 3"/>
          <p:cNvSpPr>
            <a:spLocks noGrp="1"/>
          </p:cNvSpPr>
          <p:nvPr>
            <p:ph idx="1"/>
          </p:nvPr>
        </p:nvSpPr>
        <p:spPr/>
        <p:txBody>
          <a:bodyPr anchor="t"/>
          <a:lstStyle/>
          <a:p>
            <a:pPr algn="just" eaLnBrk="1">
              <a:defRPr/>
            </a:pPr>
            <a:r>
              <a:rPr lang="en-US" dirty="0" smtClean="0">
                <a:latin typeface="Gill Sans Light"/>
                <a:cs typeface="Gill Sans Light"/>
              </a:rPr>
              <a:t>RS-232 Asynchronous Character Transmission</a:t>
            </a:r>
          </a:p>
        </p:txBody>
      </p:sp>
      <p:pic>
        <p:nvPicPr>
          <p:cNvPr id="16387" name="Picture 5"/>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863600" y="4191000"/>
            <a:ext cx="11314113" cy="442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55600" y="915988"/>
            <a:ext cx="12293600" cy="1574800"/>
          </a:xfrm>
        </p:spPr>
        <p:txBody>
          <a:bodyPr lIns="0" tIns="0" rIns="0" bIns="0"/>
          <a:lstStyle/>
          <a:p>
            <a:pPr eaLnBrk="1">
              <a:defRPr/>
            </a:pPr>
            <a:r>
              <a:rPr lang="en-US" sz="7200" dirty="0" smtClean="0">
                <a:solidFill>
                  <a:srgbClr val="414141"/>
                </a:solidFill>
                <a:latin typeface="Gill Sans Light" charset="0"/>
                <a:cs typeface="Gill Sans Light" charset="0"/>
                <a:sym typeface="Gill Sans Light" charset="0"/>
              </a:rPr>
              <a:t>Synchronous Transmission</a:t>
            </a:r>
            <a:endParaRPr lang="en-US" dirty="0" smtClean="0"/>
          </a:p>
        </p:txBody>
      </p:sp>
      <p:sp>
        <p:nvSpPr>
          <p:cNvPr id="4098" name="Rectangle 2"/>
          <p:cNvSpPr>
            <a:spLocks noGrp="1" noChangeArrowheads="1"/>
          </p:cNvSpPr>
          <p:nvPr>
            <p:ph type="body" idx="1"/>
          </p:nvPr>
        </p:nvSpPr>
        <p:spPr>
          <a:xfrm>
            <a:off x="1016000" y="3048000"/>
            <a:ext cx="11201400" cy="4557713"/>
          </a:xfrm>
        </p:spPr>
        <p:txBody>
          <a:bodyPr lIns="0" tIns="0" rIns="0" bIns="0" anchor="t"/>
          <a:lstStyle/>
          <a:p>
            <a:pPr marL="261938" indent="-261938" eaLnBrk="1">
              <a:spcBef>
                <a:spcPts val="1400"/>
              </a:spcBef>
              <a:buClr>
                <a:srgbClr val="414141"/>
              </a:buClr>
              <a:buSzPct val="82000"/>
              <a:buFont typeface="GillSans-Light" charset="0"/>
              <a:buChar char="•"/>
              <a:defRPr/>
            </a:pPr>
            <a:r>
              <a:rPr lang="en-US" dirty="0" smtClean="0">
                <a:latin typeface="Gill Sans Light"/>
                <a:cs typeface="Gill Sans Light"/>
              </a:rPr>
              <a:t>In Synchronous transmission, the bit stream is combined into longer “frames”, which contain multiple bytes.</a:t>
            </a:r>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8000" y="5257800"/>
            <a:ext cx="9855200" cy="255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55600" y="915988"/>
            <a:ext cx="12293600" cy="1574800"/>
          </a:xfrm>
        </p:spPr>
        <p:txBody>
          <a:bodyPr lIns="0" tIns="0" rIns="0" bIns="0"/>
          <a:lstStyle/>
          <a:p>
            <a:pPr eaLnBrk="1">
              <a:defRPr/>
            </a:pPr>
            <a:r>
              <a:rPr lang="en-US" sz="7200" dirty="0" smtClean="0">
                <a:solidFill>
                  <a:srgbClr val="414141"/>
                </a:solidFill>
                <a:latin typeface="Gill Sans Light" charset="0"/>
                <a:cs typeface="Gill Sans Light" charset="0"/>
                <a:sym typeface="Gill Sans Light" charset="0"/>
              </a:rPr>
              <a:t>Synchronous Transmission</a:t>
            </a:r>
            <a:endParaRPr lang="en-US" dirty="0" smtClean="0"/>
          </a:p>
        </p:txBody>
      </p:sp>
      <p:sp>
        <p:nvSpPr>
          <p:cNvPr id="4098" name="Rectangle 2"/>
          <p:cNvSpPr>
            <a:spLocks noGrp="1" noChangeArrowheads="1"/>
          </p:cNvSpPr>
          <p:nvPr>
            <p:ph type="body" idx="1"/>
          </p:nvPr>
        </p:nvSpPr>
        <p:spPr>
          <a:xfrm>
            <a:off x="1016000" y="2743200"/>
            <a:ext cx="11201400" cy="4557713"/>
          </a:xfrm>
        </p:spPr>
        <p:txBody>
          <a:bodyPr lIns="0" tIns="0" rIns="0" bIns="0" anchor="t"/>
          <a:lstStyle/>
          <a:p>
            <a:pPr marL="261938" indent="-261938" eaLnBrk="1">
              <a:spcBef>
                <a:spcPts val="1400"/>
              </a:spcBef>
              <a:buClr>
                <a:srgbClr val="414141"/>
              </a:buClr>
              <a:buSzPct val="82000"/>
              <a:buFont typeface="GillSans-Light" charset="0"/>
              <a:buChar char="•"/>
              <a:defRPr/>
            </a:pPr>
            <a:r>
              <a:rPr lang="en-US" sz="3200" dirty="0" err="1" smtClean="0">
                <a:solidFill>
                  <a:srgbClr val="414141"/>
                </a:solidFill>
                <a:latin typeface="Gill Sans Light" charset="0"/>
                <a:cs typeface="Gill Sans Light" charset="0"/>
                <a:sym typeface="Gill Sans Light" charset="0"/>
              </a:rPr>
              <a:t>Pada</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pengiriman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sinkron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sebelum</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terjadi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komunikasi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diadakan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sinkronisasi</a:t>
            </a:r>
            <a:r>
              <a:rPr lang="en-US" sz="3200" dirty="0" smtClean="0">
                <a:solidFill>
                  <a:srgbClr val="414141"/>
                </a:solidFill>
                <a:latin typeface="Gill Sans Light" charset="0"/>
                <a:cs typeface="Gill Sans Light" charset="0"/>
                <a:sym typeface="Gill Sans Light" charset="0"/>
              </a:rPr>
              <a:t> clock </a:t>
            </a:r>
            <a:r>
              <a:rPr lang="en-US" sz="3200" dirty="0" err="1" smtClean="0">
                <a:solidFill>
                  <a:srgbClr val="414141"/>
                </a:solidFill>
                <a:latin typeface="Gill Sans Light" charset="0"/>
                <a:cs typeface="Gill Sans Light" charset="0"/>
                <a:sym typeface="Gill Sans Light" charset="0"/>
              </a:rPr>
              <a:t>antara</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pengirim</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dan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penerima</a:t>
            </a:r>
            <a:endParaRPr lang="en-US" sz="3200" dirty="0" smtClean="0">
              <a:solidFill>
                <a:srgbClr val="414141"/>
              </a:solidFill>
              <a:latin typeface="Gill Sans Light" charset="0"/>
              <a:cs typeface="Gill Sans Light" charset="0"/>
              <a:sym typeface="Gill Sans Light" charset="0"/>
            </a:endParaRPr>
          </a:p>
          <a:p>
            <a:pPr marL="261938" indent="-261938" eaLnBrk="1">
              <a:spcBef>
                <a:spcPts val="1400"/>
              </a:spcBef>
              <a:buClr>
                <a:srgbClr val="414141"/>
              </a:buClr>
              <a:buSzPct val="82000"/>
              <a:buFont typeface="GillSans-Light" charset="0"/>
              <a:buChar char="•"/>
              <a:defRPr/>
            </a:pPr>
            <a:r>
              <a:rPr lang="en-US" sz="3200" dirty="0" smtClean="0">
                <a:solidFill>
                  <a:srgbClr val="414141"/>
                </a:solidFill>
                <a:latin typeface="Gill Sans Light" charset="0"/>
                <a:cs typeface="Gill Sans Light" charset="0"/>
                <a:sym typeface="Gill Sans Light" charset="0"/>
              </a:rPr>
              <a:t>Data </a:t>
            </a:r>
            <a:r>
              <a:rPr lang="en-US" sz="3200" dirty="0" err="1" smtClean="0">
                <a:solidFill>
                  <a:srgbClr val="414141"/>
                </a:solidFill>
                <a:latin typeface="Gill Sans Light" charset="0"/>
                <a:cs typeface="Gill Sans Light" charset="0"/>
                <a:sym typeface="Gill Sans Light" charset="0"/>
              </a:rPr>
              <a:t>dikirim</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dalam</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satu</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blok</a:t>
            </a:r>
            <a:r>
              <a:rPr lang="en-US" sz="3200" dirty="0" smtClean="0">
                <a:solidFill>
                  <a:srgbClr val="414141"/>
                </a:solidFill>
                <a:latin typeface="Gill Sans Light" charset="0"/>
                <a:cs typeface="Gill Sans Light" charset="0"/>
                <a:sym typeface="Gill Sans Light" charset="0"/>
              </a:rPr>
              <a:t> (yang </a:t>
            </a:r>
            <a:r>
              <a:rPr lang="en-US" sz="3200" dirty="0" err="1" smtClean="0">
                <a:solidFill>
                  <a:srgbClr val="414141"/>
                </a:solidFill>
                <a:latin typeface="Gill Sans Light" charset="0"/>
                <a:cs typeface="Gill Sans Light" charset="0"/>
                <a:sym typeface="Gill Sans Light" charset="0"/>
              </a:rPr>
              <a:t>disebut</a:t>
            </a:r>
            <a:r>
              <a:rPr lang="en-US" sz="3200" dirty="0" smtClean="0">
                <a:solidFill>
                  <a:srgbClr val="414141"/>
                </a:solidFill>
                <a:latin typeface="Gill Sans Light" charset="0"/>
                <a:cs typeface="Gill Sans Light" charset="0"/>
                <a:sym typeface="Gill Sans Light" charset="0"/>
              </a:rPr>
              <a:t> frame) yang </a:t>
            </a:r>
            <a:r>
              <a:rPr lang="en-US" sz="3200" dirty="0" err="1" smtClean="0">
                <a:solidFill>
                  <a:srgbClr val="414141"/>
                </a:solidFill>
                <a:latin typeface="Gill Sans Light" charset="0"/>
                <a:cs typeface="Gill Sans Light" charset="0"/>
                <a:sym typeface="Gill Sans Light" charset="0"/>
              </a:rPr>
              <a:t>berisi</a:t>
            </a:r>
            <a:r>
              <a:rPr lang="en-US" sz="3200" dirty="0" smtClean="0">
                <a:solidFill>
                  <a:srgbClr val="414141"/>
                </a:solidFill>
                <a:latin typeface="Gill Sans Light" charset="0"/>
                <a:cs typeface="Gill Sans Light" charset="0"/>
                <a:sym typeface="Gill Sans Light" charset="0"/>
              </a:rPr>
              <a:t> bit-bit </a:t>
            </a:r>
            <a:r>
              <a:rPr lang="en-US" sz="3200" dirty="0" err="1" smtClean="0">
                <a:solidFill>
                  <a:srgbClr val="414141"/>
                </a:solidFill>
                <a:latin typeface="Gill Sans Light" charset="0"/>
                <a:cs typeface="Gill Sans Light" charset="0"/>
                <a:sym typeface="Gill Sans Light" charset="0"/>
              </a:rPr>
              <a:t>pembuka</a:t>
            </a:r>
            <a:r>
              <a:rPr lang="en-US" sz="3200" dirty="0" smtClean="0">
                <a:solidFill>
                  <a:srgbClr val="414141"/>
                </a:solidFill>
                <a:latin typeface="Gill Sans Light" charset="0"/>
                <a:cs typeface="Gill Sans Light" charset="0"/>
                <a:sym typeface="Gill Sans Light" charset="0"/>
              </a:rPr>
              <a:t> (preamble bit), bit data </a:t>
            </a:r>
            <a:r>
              <a:rPr lang="en-US" sz="3200" dirty="0" err="1" smtClean="0">
                <a:solidFill>
                  <a:srgbClr val="414141"/>
                </a:solidFill>
                <a:latin typeface="Gill Sans Light" charset="0"/>
                <a:cs typeface="Gill Sans Light" charset="0"/>
                <a:sym typeface="Gill Sans Light" charset="0"/>
              </a:rPr>
              <a:t>itu</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sendiri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dan</a:t>
            </a:r>
            <a:r>
              <a:rPr lang="en-US" sz="3200" dirty="0" smtClean="0">
                <a:solidFill>
                  <a:srgbClr val="414141"/>
                </a:solidFill>
                <a:latin typeface="Gill Sans Light" charset="0"/>
                <a:cs typeface="Gill Sans Light" charset="0"/>
                <a:sym typeface="Gill Sans Light" charset="0"/>
              </a:rPr>
              <a:t> bit-bit </a:t>
            </a:r>
            <a:r>
              <a:rPr lang="en-US" sz="3200" dirty="0" err="1" smtClean="0">
                <a:solidFill>
                  <a:srgbClr val="414141"/>
                </a:solidFill>
                <a:latin typeface="Gill Sans Light" charset="0"/>
                <a:cs typeface="Gill Sans Light" charset="0"/>
                <a:sym typeface="Gill Sans Light" charset="0"/>
              </a:rPr>
              <a:t>penutup</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postamble</a:t>
            </a:r>
            <a:r>
              <a:rPr lang="en-US" sz="3200" dirty="0" smtClean="0">
                <a:solidFill>
                  <a:srgbClr val="414141"/>
                </a:solidFill>
                <a:latin typeface="Gill Sans Light" charset="0"/>
                <a:cs typeface="Gill Sans Light" charset="0"/>
                <a:sym typeface="Gill Sans Light" charset="0"/>
              </a:rPr>
              <a:t> bit). </a:t>
            </a:r>
            <a:r>
              <a:rPr lang="en-US" sz="3200" dirty="0" err="1" smtClean="0">
                <a:solidFill>
                  <a:srgbClr val="414141"/>
                </a:solidFill>
                <a:latin typeface="Gill Sans Light" charset="0"/>
                <a:cs typeface="Gill Sans Light" charset="0"/>
                <a:sym typeface="Gill Sans Light" charset="0"/>
              </a:rPr>
              <a:t>Ditambahkan</a:t>
            </a:r>
            <a:r>
              <a:rPr lang="en-US" sz="3200" dirty="0" smtClean="0">
                <a:solidFill>
                  <a:srgbClr val="414141"/>
                </a:solidFill>
                <a:latin typeface="Gill Sans Light" charset="0"/>
                <a:cs typeface="Gill Sans Light" charset="0"/>
                <a:sym typeface="Gill Sans Light" charset="0"/>
              </a:rPr>
              <a:t> bit-bit </a:t>
            </a:r>
            <a:r>
              <a:rPr lang="en-US" sz="3200" dirty="0" err="1" smtClean="0">
                <a:solidFill>
                  <a:srgbClr val="414141"/>
                </a:solidFill>
                <a:latin typeface="Gill Sans Light" charset="0"/>
                <a:cs typeface="Gill Sans Light" charset="0"/>
                <a:sym typeface="Gill Sans Light" charset="0"/>
              </a:rPr>
              <a:t>kontrol</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pada</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blok</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tersebut</a:t>
            </a:r>
            <a:endParaRPr lang="en-US" sz="3200" dirty="0" smtClean="0">
              <a:solidFill>
                <a:srgbClr val="414141"/>
              </a:solidFill>
              <a:latin typeface="Gill Sans Light" charset="0"/>
              <a:cs typeface="Gill Sans Light" charset="0"/>
              <a:sym typeface="Gill Sans Light" charset="0"/>
            </a:endParaRPr>
          </a:p>
          <a:p>
            <a:pPr marL="261938" indent="-261938" eaLnBrk="1">
              <a:spcBef>
                <a:spcPts val="1400"/>
              </a:spcBef>
              <a:buClr>
                <a:srgbClr val="414141"/>
              </a:buClr>
              <a:buSzPct val="82000"/>
              <a:buFont typeface="GillSans-Light" charset="0"/>
              <a:buChar char="•"/>
              <a:defRPr/>
            </a:pPr>
            <a:r>
              <a:rPr lang="en-US" sz="3200" dirty="0" err="1" smtClean="0">
                <a:solidFill>
                  <a:srgbClr val="414141"/>
                </a:solidFill>
                <a:latin typeface="Gill Sans Light" charset="0"/>
                <a:cs typeface="Gill Sans Light" charset="0"/>
                <a:sym typeface="Gill Sans Light" charset="0"/>
              </a:rPr>
              <a:t>Variasi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ukuran</a:t>
            </a:r>
            <a:r>
              <a:rPr lang="en-US" sz="3200" dirty="0" smtClean="0">
                <a:solidFill>
                  <a:srgbClr val="414141"/>
                </a:solidFill>
                <a:latin typeface="Gill Sans Light" charset="0"/>
                <a:cs typeface="Gill Sans Light" charset="0"/>
                <a:sym typeface="Gill Sans Light" charset="0"/>
              </a:rPr>
              <a:t> frame </a:t>
            </a:r>
            <a:r>
              <a:rPr lang="en-US" sz="3200" dirty="0" err="1" smtClean="0">
                <a:solidFill>
                  <a:srgbClr val="414141"/>
                </a:solidFill>
                <a:latin typeface="Gill Sans Light" charset="0"/>
                <a:cs typeface="Gill Sans Light" charset="0"/>
                <a:sym typeface="Gill Sans Light" charset="0"/>
              </a:rPr>
              <a:t>mulai</a:t>
            </a:r>
            <a:r>
              <a:rPr lang="en-US" sz="3200" dirty="0" smtClean="0">
                <a:solidFill>
                  <a:srgbClr val="414141"/>
                </a:solidFill>
                <a:latin typeface="Gill Sans Light" charset="0"/>
                <a:cs typeface="Gill Sans Light" charset="0"/>
                <a:sym typeface="Gill Sans Light" charset="0"/>
              </a:rPr>
              <a:t> 1500 byte </a:t>
            </a:r>
            <a:r>
              <a:rPr lang="en-US" sz="3200" dirty="0" err="1" smtClean="0">
                <a:solidFill>
                  <a:srgbClr val="414141"/>
                </a:solidFill>
                <a:latin typeface="Gill Sans Light" charset="0"/>
                <a:cs typeface="Gill Sans Light" charset="0"/>
                <a:sym typeface="Gill Sans Light" charset="0"/>
              </a:rPr>
              <a:t>sampai</a:t>
            </a:r>
            <a:r>
              <a:rPr lang="en-US" sz="3200" dirty="0" smtClean="0">
                <a:solidFill>
                  <a:srgbClr val="414141"/>
                </a:solidFill>
                <a:latin typeface="Gill Sans Light" charset="0"/>
                <a:cs typeface="Gill Sans Light" charset="0"/>
                <a:sym typeface="Gill Sans Light" charset="0"/>
              </a:rPr>
              <a:t> 4096 byte</a:t>
            </a:r>
          </a:p>
          <a:p>
            <a:pPr marL="261938" indent="-261938" eaLnBrk="1">
              <a:spcBef>
                <a:spcPts val="1400"/>
              </a:spcBef>
              <a:buClr>
                <a:srgbClr val="414141"/>
              </a:buClr>
              <a:buSzPct val="82000"/>
              <a:buFont typeface="GillSans-Light" charset="0"/>
              <a:buChar char="•"/>
              <a:defRPr/>
            </a:pPr>
            <a:r>
              <a:rPr lang="en-US" sz="3200" dirty="0" err="1" smtClean="0">
                <a:solidFill>
                  <a:srgbClr val="414141"/>
                </a:solidFill>
                <a:latin typeface="Gill Sans Light" charset="0"/>
                <a:cs typeface="Gill Sans Light" charset="0"/>
                <a:sym typeface="Gill Sans Light" charset="0"/>
              </a:rPr>
              <a:t>Dalam</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komunikasi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sinkron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sebuah</a:t>
            </a:r>
            <a:r>
              <a:rPr lang="en-US" sz="3200" dirty="0" smtClean="0">
                <a:solidFill>
                  <a:srgbClr val="414141"/>
                </a:solidFill>
                <a:latin typeface="Gill Sans Light" charset="0"/>
                <a:cs typeface="Gill Sans Light" charset="0"/>
                <a:sym typeface="Gill Sans Light" charset="0"/>
              </a:rPr>
              <a:t> line 56kbps </a:t>
            </a:r>
            <a:r>
              <a:rPr lang="en-US" sz="3200" dirty="0" err="1" smtClean="0">
                <a:solidFill>
                  <a:srgbClr val="414141"/>
                </a:solidFill>
                <a:latin typeface="Gill Sans Light" charset="0"/>
                <a:cs typeface="Gill Sans Light" charset="0"/>
                <a:sym typeface="Gill Sans Light" charset="0"/>
              </a:rPr>
              <a:t>mampu</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membawa</a:t>
            </a:r>
            <a:r>
              <a:rPr lang="en-US" sz="3200" dirty="0" smtClean="0">
                <a:solidFill>
                  <a:srgbClr val="414141"/>
                </a:solidFill>
                <a:latin typeface="Gill Sans Light" charset="0"/>
                <a:cs typeface="Gill Sans Light" charset="0"/>
                <a:sym typeface="Gill Sans Light" charset="0"/>
              </a:rPr>
              <a:t> data </a:t>
            </a:r>
            <a:r>
              <a:rPr lang="en-US" sz="3200" dirty="0" err="1" smtClean="0">
                <a:solidFill>
                  <a:srgbClr val="414141"/>
                </a:solidFill>
                <a:latin typeface="Gill Sans Light" charset="0"/>
                <a:cs typeface="Gill Sans Light" charset="0"/>
                <a:sym typeface="Gill Sans Light" charset="0"/>
              </a:rPr>
              <a:t>hingga</a:t>
            </a:r>
            <a:r>
              <a:rPr lang="en-US" sz="3200" dirty="0" smtClean="0">
                <a:solidFill>
                  <a:srgbClr val="414141"/>
                </a:solidFill>
                <a:latin typeface="Gill Sans Light" charset="0"/>
                <a:cs typeface="Gill Sans Light" charset="0"/>
                <a:sym typeface="Gill Sans Light" charset="0"/>
              </a:rPr>
              <a:t> 7000byte per </a:t>
            </a:r>
            <a:r>
              <a:rPr lang="en-US" sz="3200" dirty="0" err="1" smtClean="0">
                <a:solidFill>
                  <a:srgbClr val="414141"/>
                </a:solidFill>
                <a:latin typeface="Gill Sans Light" charset="0"/>
                <a:cs typeface="Gill Sans Light" charset="0"/>
                <a:sym typeface="Gill Sans Light" charset="0"/>
              </a:rPr>
              <a:t>detik</a:t>
            </a:r>
            <a:r>
              <a:rPr lang="en-US" sz="3200" dirty="0" smtClean="0">
                <a:solidFill>
                  <a:srgbClr val="414141"/>
                </a:solidFill>
                <a:latin typeface="Gill Sans Light" charset="0"/>
                <a:cs typeface="Gill Sans Light" charset="0"/>
                <a:sym typeface="Gill Sans Light" charset="0"/>
              </a:rPr>
              <a:t>.</a:t>
            </a:r>
          </a:p>
          <a:p>
            <a:pPr marL="261938" indent="-261938" eaLnBrk="1">
              <a:spcBef>
                <a:spcPts val="1400"/>
              </a:spcBef>
              <a:buClr>
                <a:srgbClr val="414141"/>
              </a:buClr>
              <a:buSzPct val="82000"/>
              <a:buFont typeface="GillSans-Light" charset="0"/>
              <a:buChar char="•"/>
              <a:defRPr/>
            </a:pPr>
            <a:r>
              <a:rPr lang="en-US" sz="3200" dirty="0" err="1" smtClean="0">
                <a:solidFill>
                  <a:srgbClr val="414141"/>
                </a:solidFill>
                <a:latin typeface="Gill Sans Light" charset="0"/>
                <a:cs typeface="Gill Sans Light" charset="0"/>
                <a:sym typeface="Gill Sans Light" charset="0"/>
              </a:rPr>
              <a:t>Contoh</a:t>
            </a:r>
            <a:r>
              <a:rPr lang="en-US" sz="3200" dirty="0" smtClean="0">
                <a:solidFill>
                  <a:srgbClr val="414141"/>
                </a:solidFill>
                <a:latin typeface="Gill Sans Light" charset="0"/>
                <a:cs typeface="Gill Sans Light" charset="0"/>
                <a:sym typeface="Gill Sans Light" charset="0"/>
              </a:rPr>
              <a:t> interface yang </a:t>
            </a:r>
            <a:r>
              <a:rPr lang="en-US" sz="3200" dirty="0" err="1" smtClean="0">
                <a:solidFill>
                  <a:srgbClr val="414141"/>
                </a:solidFill>
                <a:latin typeface="Gill Sans Light" charset="0"/>
                <a:cs typeface="Gill Sans Light" charset="0"/>
                <a:sym typeface="Gill Sans Light" charset="0"/>
              </a:rPr>
              <a:t>menggunakan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transmisi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sinkron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ethernet</a:t>
            </a:r>
            <a:endParaRPr lang="en-US" sz="3200" dirty="0" smtClean="0">
              <a:solidFill>
                <a:srgbClr val="414141"/>
              </a:solidFill>
              <a:latin typeface="Gill Sans Light" charset="0"/>
              <a:cs typeface="Gill Sans Light" charset="0"/>
              <a:sym typeface="Gill Sans Light" charset="0"/>
            </a:endParaRPr>
          </a:p>
          <a:p>
            <a:pPr marL="261938" indent="-261938" eaLnBrk="1">
              <a:spcBef>
                <a:spcPts val="1400"/>
              </a:spcBef>
              <a:buClr>
                <a:srgbClr val="414141"/>
              </a:buClr>
              <a:buSzPct val="82000"/>
              <a:buFont typeface="GillSans-Light" charset="0"/>
              <a:buChar char="•"/>
              <a:defRPr/>
            </a:pPr>
            <a:r>
              <a:rPr lang="en-US" sz="3200" dirty="0" err="1" smtClean="0">
                <a:solidFill>
                  <a:srgbClr val="414141"/>
                </a:solidFill>
                <a:latin typeface="Gill Sans Light" charset="0"/>
                <a:cs typeface="Gill Sans Light" charset="0"/>
                <a:sym typeface="Gill Sans Light" charset="0"/>
              </a:rPr>
              <a:t>Kecepatan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transmisi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lebih</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tinggi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namun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ada</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kemungkinan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terjadi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eror</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apabila</a:t>
            </a:r>
            <a:r>
              <a:rPr lang="en-US" sz="3200" dirty="0" smtClean="0">
                <a:solidFill>
                  <a:srgbClr val="414141"/>
                </a:solidFill>
                <a:latin typeface="Gill Sans Light" charset="0"/>
                <a:cs typeface="Gill Sans Light" charset="0"/>
                <a:sym typeface="Gill Sans Light" charset="0"/>
              </a:rPr>
              <a:t> clock </a:t>
            </a:r>
            <a:r>
              <a:rPr lang="en-US" sz="3200" dirty="0" err="1" smtClean="0">
                <a:solidFill>
                  <a:srgbClr val="414141"/>
                </a:solidFill>
                <a:latin typeface="Gill Sans Light" charset="0"/>
                <a:cs typeface="Gill Sans Light" charset="0"/>
                <a:sym typeface="Gill Sans Light" charset="0"/>
              </a:rPr>
              <a:t>tidak</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sinkron</a:t>
            </a:r>
            <a:r>
              <a:rPr lang="en-US" sz="3200" dirty="0" smtClean="0">
                <a:solidFill>
                  <a:srgbClr val="414141"/>
                </a:solidFill>
                <a:latin typeface="Gill Sans Light" charset="0"/>
                <a:cs typeface="Gill Sans Light" charset="0"/>
                <a:sym typeface="Gill Sans Light" charset="0"/>
              </a:rPr>
              <a:t> </a:t>
            </a:r>
            <a:r>
              <a:rPr lang="en-US" sz="3200" dirty="0" smtClean="0">
                <a:solidFill>
                  <a:srgbClr val="414141"/>
                </a:solidFill>
                <a:latin typeface="Gill Sans Light" charset="0"/>
                <a:cs typeface="Gill Sans Light" charset="0"/>
                <a:sym typeface="Wingdings"/>
              </a:rPr>
              <a:t> </a:t>
            </a:r>
            <a:r>
              <a:rPr lang="en-US" sz="3200" dirty="0" err="1" smtClean="0">
                <a:solidFill>
                  <a:srgbClr val="414141"/>
                </a:solidFill>
                <a:latin typeface="Gill Sans Light" charset="0"/>
                <a:cs typeface="Gill Sans Light" charset="0"/>
                <a:sym typeface="Wingdings"/>
              </a:rPr>
              <a:t>perlu</a:t>
            </a:r>
            <a:r>
              <a:rPr lang="en-US" sz="3200" dirty="0" smtClean="0">
                <a:solidFill>
                  <a:srgbClr val="414141"/>
                </a:solidFill>
                <a:latin typeface="Gill Sans Light" charset="0"/>
                <a:cs typeface="Gill Sans Light" charset="0"/>
                <a:sym typeface="Wingdings"/>
              </a:rPr>
              <a:t> clock re-synchronization</a:t>
            </a:r>
            <a:endParaRPr lang="en-US" sz="3200" dirty="0" smtClean="0">
              <a:solidFill>
                <a:srgbClr val="414141"/>
              </a:solidFill>
              <a:latin typeface="Gill Sans Light" charset="0"/>
              <a:cs typeface="Gill Sans Light" charset="0"/>
              <a:sym typeface="Gill Sans Light" charset="0"/>
            </a:endParaRPr>
          </a:p>
          <a:p>
            <a:pPr marL="261938" indent="-261938" eaLnBrk="1">
              <a:spcBef>
                <a:spcPts val="1400"/>
              </a:spcBef>
              <a:buClr>
                <a:srgbClr val="414141"/>
              </a:buClr>
              <a:buSzPct val="82000"/>
              <a:buFont typeface="GillSans-Light" charset="0"/>
              <a:buChar char="•"/>
              <a:defRPr/>
            </a:pPr>
            <a:endParaRPr lang="en-US" sz="3200"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55600" y="915988"/>
            <a:ext cx="12293600" cy="1574800"/>
          </a:xfrm>
        </p:spPr>
        <p:txBody>
          <a:bodyPr lIns="0" tIns="0" rIns="0" bIns="0"/>
          <a:lstStyle/>
          <a:p>
            <a:pPr eaLnBrk="1">
              <a:defRPr/>
            </a:pPr>
            <a:r>
              <a:rPr lang="en-US" sz="7200" dirty="0" smtClean="0">
                <a:solidFill>
                  <a:srgbClr val="414141"/>
                </a:solidFill>
                <a:latin typeface="Gill Sans Light" charset="0"/>
                <a:cs typeface="Gill Sans Light" charset="0"/>
                <a:sym typeface="Gill Sans Light" charset="0"/>
              </a:rPr>
              <a:t>Synchronous Transmission</a:t>
            </a:r>
            <a:endParaRPr lang="en-US" dirty="0" smtClean="0"/>
          </a:p>
        </p:txBody>
      </p:sp>
      <p:sp>
        <p:nvSpPr>
          <p:cNvPr id="4098" name="Rectangle 2"/>
          <p:cNvSpPr>
            <a:spLocks noGrp="1" noChangeArrowheads="1"/>
          </p:cNvSpPr>
          <p:nvPr>
            <p:ph type="body" idx="1"/>
          </p:nvPr>
        </p:nvSpPr>
        <p:spPr>
          <a:xfrm>
            <a:off x="1016000" y="2743200"/>
            <a:ext cx="11201400" cy="4557713"/>
          </a:xfrm>
        </p:spPr>
        <p:txBody>
          <a:bodyPr lIns="0" tIns="0" rIns="0" bIns="0" anchor="t"/>
          <a:lstStyle/>
          <a:p>
            <a:pPr marL="261938" indent="-261938" eaLnBrk="1">
              <a:spcBef>
                <a:spcPts val="1400"/>
              </a:spcBef>
              <a:buClr>
                <a:srgbClr val="414141"/>
              </a:buClr>
              <a:buSzPct val="82000"/>
              <a:buFont typeface="GillSans-Light" charset="0"/>
              <a:buChar char="•"/>
              <a:defRPr/>
            </a:pPr>
            <a:r>
              <a:rPr lang="en-US" sz="3200" dirty="0" smtClean="0">
                <a:solidFill>
                  <a:srgbClr val="414141"/>
                </a:solidFill>
                <a:latin typeface="Gill Sans Light" charset="0"/>
                <a:cs typeface="Gill Sans Light" charset="0"/>
                <a:sym typeface="Gill Sans Light" charset="0"/>
              </a:rPr>
              <a:t>Blok data yang </a:t>
            </a:r>
            <a:r>
              <a:rPr lang="en-US" sz="3200" dirty="0" err="1" smtClean="0">
                <a:solidFill>
                  <a:srgbClr val="414141"/>
                </a:solidFill>
                <a:latin typeface="Gill Sans Light" charset="0"/>
                <a:cs typeface="Gill Sans Light" charset="0"/>
                <a:sym typeface="Gill Sans Light" charset="0"/>
              </a:rPr>
              <a:t>disebut</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suatu</a:t>
            </a:r>
            <a:r>
              <a:rPr lang="en-US" sz="3200" dirty="0" smtClean="0">
                <a:solidFill>
                  <a:srgbClr val="414141"/>
                </a:solidFill>
                <a:latin typeface="Gill Sans Light" charset="0"/>
                <a:cs typeface="Gill Sans Light" charset="0"/>
                <a:sym typeface="Gill Sans Light" charset="0"/>
              </a:rPr>
              <a:t> frame, </a:t>
            </a:r>
            <a:r>
              <a:rPr lang="en-US" sz="3200" dirty="0" err="1" smtClean="0">
                <a:solidFill>
                  <a:srgbClr val="414141"/>
                </a:solidFill>
                <a:latin typeface="Gill Sans Light" charset="0"/>
                <a:cs typeface="Gill Sans Light" charset="0"/>
                <a:sym typeface="Gill Sans Light" charset="0"/>
              </a:rPr>
              <a:t>digambarkan</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sbb</a:t>
            </a:r>
            <a:r>
              <a:rPr lang="en-US" sz="3200" dirty="0" smtClean="0">
                <a:solidFill>
                  <a:srgbClr val="414141"/>
                </a:solidFill>
                <a:latin typeface="Gill Sans Light" charset="0"/>
                <a:cs typeface="Gill Sans Light" charset="0"/>
                <a:sym typeface="Gill Sans Light" charset="0"/>
              </a:rPr>
              <a:t>:</a:t>
            </a:r>
            <a:endParaRPr lang="en-US" sz="3200" dirty="0" smtClean="0"/>
          </a:p>
        </p:txBody>
      </p:sp>
      <p:pic>
        <p:nvPicPr>
          <p:cNvPr id="1945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97000" y="3810000"/>
            <a:ext cx="9451975" cy="469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55600" y="915988"/>
            <a:ext cx="12293600" cy="1574800"/>
          </a:xfrm>
        </p:spPr>
        <p:txBody>
          <a:bodyPr lIns="0" tIns="0" rIns="0" bIns="0"/>
          <a:lstStyle/>
          <a:p>
            <a:pPr eaLnBrk="1">
              <a:defRPr/>
            </a:pPr>
            <a:r>
              <a:rPr lang="en-US" sz="7200" dirty="0" smtClean="0">
                <a:solidFill>
                  <a:srgbClr val="414141"/>
                </a:solidFill>
                <a:latin typeface="Gill Sans Light" charset="0"/>
                <a:cs typeface="Gill Sans Light" charset="0"/>
                <a:sym typeface="Gill Sans Light" charset="0"/>
              </a:rPr>
              <a:t>Synchronous Transmission</a:t>
            </a:r>
            <a:endParaRPr lang="en-US" dirty="0" smtClean="0"/>
          </a:p>
        </p:txBody>
      </p:sp>
      <p:sp>
        <p:nvSpPr>
          <p:cNvPr id="4098" name="Rectangle 2"/>
          <p:cNvSpPr>
            <a:spLocks noGrp="1" noChangeArrowheads="1"/>
          </p:cNvSpPr>
          <p:nvPr>
            <p:ph type="body" idx="1"/>
          </p:nvPr>
        </p:nvSpPr>
        <p:spPr>
          <a:xfrm>
            <a:off x="1016000" y="2743200"/>
            <a:ext cx="11201400" cy="4557713"/>
          </a:xfrm>
        </p:spPr>
        <p:txBody>
          <a:bodyPr lIns="0" tIns="0" rIns="0" bIns="0" anchor="t"/>
          <a:lstStyle/>
          <a:p>
            <a:pPr marL="261938" indent="-261938" eaLnBrk="1">
              <a:spcBef>
                <a:spcPts val="1400"/>
              </a:spcBef>
              <a:buClr>
                <a:srgbClr val="414141"/>
              </a:buClr>
              <a:buSzPct val="82000"/>
              <a:buFont typeface="GillSans-Light" charset="0"/>
              <a:buChar char="•"/>
              <a:defRPr/>
            </a:pPr>
            <a:r>
              <a:rPr lang="en-US" sz="3200" dirty="0" err="1" smtClean="0">
                <a:solidFill>
                  <a:srgbClr val="414141"/>
                </a:solidFill>
                <a:latin typeface="Gill Sans Light" charset="0"/>
                <a:cs typeface="Gill Sans Light" charset="0"/>
                <a:sym typeface="Gill Sans Light" charset="0"/>
              </a:rPr>
              <a:t>Ilustrasi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dari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transmisi</a:t>
            </a:r>
            <a:r>
              <a:rPr lang="en-US" sz="3200" dirty="0" smtClean="0">
                <a:solidFill>
                  <a:srgbClr val="414141"/>
                </a:solidFill>
                <a:latin typeface="Gill Sans Light" charset="0"/>
                <a:cs typeface="Gill Sans Light" charset="0"/>
                <a:sym typeface="Gill Sans Light" charset="0"/>
              </a:rPr>
              <a:t> </a:t>
            </a:r>
            <a:r>
              <a:rPr lang="en-US" sz="3200" dirty="0" err="1" smtClean="0">
                <a:solidFill>
                  <a:srgbClr val="414141"/>
                </a:solidFill>
                <a:latin typeface="Gill Sans Light" charset="0"/>
                <a:cs typeface="Gill Sans Light" charset="0"/>
                <a:sym typeface="Gill Sans Light" charset="0"/>
              </a:rPr>
              <a:t>sinkron</a:t>
            </a:r>
            <a:endParaRPr lang="en-US" sz="3200" dirty="0" smtClean="0"/>
          </a:p>
        </p:txBody>
      </p:sp>
      <p:pic>
        <p:nvPicPr>
          <p:cNvPr id="20483" name="Picture 5"/>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1320800" y="3810000"/>
            <a:ext cx="10615613"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55600" y="915988"/>
            <a:ext cx="12293600" cy="1574800"/>
          </a:xfrm>
        </p:spPr>
        <p:txBody>
          <a:bodyPr lIns="0" tIns="0" rIns="0" bIns="0"/>
          <a:lstStyle/>
          <a:p>
            <a:pPr eaLnBrk="1">
              <a:defRPr/>
            </a:pPr>
            <a:r>
              <a:rPr lang="en-US" sz="7200" dirty="0" smtClean="0">
                <a:solidFill>
                  <a:srgbClr val="414141"/>
                </a:solidFill>
                <a:latin typeface="Gill Sans Light" charset="0"/>
                <a:cs typeface="Gill Sans Light" charset="0"/>
                <a:sym typeface="Gill Sans Light" charset="0"/>
              </a:rPr>
              <a:t>Isochronous Transmission</a:t>
            </a:r>
            <a:endParaRPr lang="en-US" dirty="0" smtClean="0"/>
          </a:p>
        </p:txBody>
      </p:sp>
      <p:sp>
        <p:nvSpPr>
          <p:cNvPr id="4098" name="Rectangle 2"/>
          <p:cNvSpPr>
            <a:spLocks noGrp="1" noChangeArrowheads="1"/>
          </p:cNvSpPr>
          <p:nvPr>
            <p:ph type="body" idx="1"/>
          </p:nvPr>
        </p:nvSpPr>
        <p:spPr>
          <a:xfrm>
            <a:off x="1016000" y="2743200"/>
            <a:ext cx="11201400" cy="4557713"/>
          </a:xfrm>
        </p:spPr>
        <p:txBody>
          <a:bodyPr lIns="0" tIns="0" rIns="0" bIns="0" anchor="t"/>
          <a:lstStyle/>
          <a:p>
            <a:pPr marL="261938" indent="-261938" algn="just" eaLnBrk="1">
              <a:spcBef>
                <a:spcPts val="1400"/>
              </a:spcBef>
              <a:buClr>
                <a:srgbClr val="414141"/>
              </a:buClr>
              <a:buSzPct val="82000"/>
              <a:buFont typeface="GillSans-Light" charset="0"/>
              <a:buChar char="•"/>
              <a:defRPr/>
            </a:pPr>
            <a:r>
              <a:rPr lang="en-US" sz="3200" dirty="0" smtClean="0">
                <a:solidFill>
                  <a:srgbClr val="414141"/>
                </a:solidFill>
                <a:latin typeface="Gill Sans Light" charset="0"/>
                <a:cs typeface="Gill Sans Light" charset="0"/>
                <a:sym typeface="Gill Sans Light" charset="0"/>
              </a:rPr>
              <a:t> Isochronous transmission occurs at regular intervals </a:t>
            </a:r>
          </a:p>
          <a:p>
            <a:pPr marL="0" indent="0" algn="just" eaLnBrk="1">
              <a:spcBef>
                <a:spcPts val="1400"/>
              </a:spcBef>
              <a:buClr>
                <a:srgbClr val="414141"/>
              </a:buClr>
              <a:buSzPct val="82000"/>
              <a:buFontTx/>
              <a:buNone/>
              <a:defRPr/>
            </a:pPr>
            <a:r>
              <a:rPr lang="en-US" sz="3200" dirty="0" smtClean="0">
                <a:solidFill>
                  <a:srgbClr val="414141"/>
                </a:solidFill>
                <a:latin typeface="Gill Sans Light" charset="0"/>
                <a:cs typeface="Gill Sans Light" charset="0"/>
                <a:sym typeface="Gill Sans Light" charset="0"/>
              </a:rPr>
              <a:t>	</a:t>
            </a:r>
            <a:r>
              <a:rPr lang="en-US" sz="3200" dirty="0" smtClean="0">
                <a:solidFill>
                  <a:srgbClr val="414141"/>
                </a:solidFill>
                <a:latin typeface="Gill Sans Light" charset="0"/>
                <a:cs typeface="Gill Sans Light" charset="0"/>
                <a:sym typeface="Wingdings"/>
              </a:rPr>
              <a:t> </a:t>
            </a:r>
            <a:r>
              <a:rPr lang="en-US" sz="3200" dirty="0" smtClean="0">
                <a:solidFill>
                  <a:srgbClr val="414141"/>
                </a:solidFill>
                <a:latin typeface="Gill Sans Light" charset="0"/>
                <a:cs typeface="Gill Sans Light" charset="0"/>
                <a:sym typeface="Gill Sans Light" charset="0"/>
              </a:rPr>
              <a:t>with a fixed gap between the transmission of two data items</a:t>
            </a:r>
          </a:p>
          <a:p>
            <a:pPr marL="0" indent="0" algn="just" eaLnBrk="1">
              <a:spcBef>
                <a:spcPts val="1400"/>
              </a:spcBef>
              <a:buClr>
                <a:srgbClr val="414141"/>
              </a:buClr>
              <a:buSzPct val="82000"/>
              <a:buFontTx/>
              <a:buNone/>
              <a:defRPr/>
            </a:pPr>
            <a:endParaRPr lang="en-US" sz="3200" dirty="0" smtClean="0">
              <a:solidFill>
                <a:srgbClr val="414141"/>
              </a:solidFill>
              <a:latin typeface="Gill Sans Light" charset="0"/>
              <a:cs typeface="Gill Sans Light" charset="0"/>
              <a:sym typeface="Gill Sans Light" charset="0"/>
            </a:endParaRPr>
          </a:p>
          <a:p>
            <a:pPr algn="just" eaLnBrk="1">
              <a:spcBef>
                <a:spcPts val="1400"/>
              </a:spcBef>
              <a:buClr>
                <a:srgbClr val="414141"/>
              </a:buClr>
              <a:buSzPct val="82000"/>
              <a:defRPr/>
            </a:pPr>
            <a:r>
              <a:rPr lang="en-US" sz="3200" dirty="0" smtClean="0">
                <a:solidFill>
                  <a:srgbClr val="414141"/>
                </a:solidFill>
                <a:latin typeface="Gill Sans Light" charset="0"/>
                <a:cs typeface="Gill Sans Light" charset="0"/>
                <a:sym typeface="Gill Sans Light" charset="0"/>
              </a:rPr>
              <a:t>in real time audio and video, in which uneven delays between frames are not acceptable, synchronous transmission fails. for example, TV images are broadcast at the rate of 30 images per second; they must be viewed at the same rate. If each image is sent by using one or more frames, there should be no delays between frames. for this type of application, synchronization between characters is not enough; the entire stream od bits must be synchronized. the isochronous transmission guarantees that the data arrive at a fixed rate</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55600" y="915988"/>
            <a:ext cx="12293600" cy="1574800"/>
          </a:xfrm>
        </p:spPr>
        <p:txBody>
          <a:bodyPr lIns="0" tIns="0" rIns="0" bIns="0"/>
          <a:lstStyle/>
          <a:p>
            <a:pPr eaLnBrk="1">
              <a:defRPr/>
            </a:pPr>
            <a:r>
              <a:rPr lang="en-US" sz="7200" dirty="0" smtClean="0">
                <a:solidFill>
                  <a:srgbClr val="414141"/>
                </a:solidFill>
                <a:latin typeface="Gill Sans Light" charset="0"/>
                <a:cs typeface="Gill Sans Light" charset="0"/>
                <a:sym typeface="Gill Sans Light" charset="0"/>
              </a:rPr>
              <a:t>TRANSMISSION MODES</a:t>
            </a:r>
            <a:endParaRPr lang="en-US" dirty="0" smtClean="0"/>
          </a:p>
        </p:txBody>
      </p:sp>
      <p:sp>
        <p:nvSpPr>
          <p:cNvPr id="4098" name="Rectangle 2"/>
          <p:cNvSpPr>
            <a:spLocks noGrp="1" noChangeArrowheads="1"/>
          </p:cNvSpPr>
          <p:nvPr>
            <p:ph type="body" idx="1"/>
          </p:nvPr>
        </p:nvSpPr>
        <p:spPr>
          <a:xfrm>
            <a:off x="1016000" y="2971800"/>
            <a:ext cx="11201400" cy="4557713"/>
          </a:xfrm>
        </p:spPr>
        <p:txBody>
          <a:bodyPr lIns="0" tIns="0" rIns="0" bIns="0" anchor="t"/>
          <a:lstStyle/>
          <a:p>
            <a:pPr marL="261938" indent="-261938" algn="just" eaLnBrk="1">
              <a:spcBef>
                <a:spcPts val="1400"/>
              </a:spcBef>
              <a:buClr>
                <a:srgbClr val="414141"/>
              </a:buClr>
              <a:buSzPct val="82000"/>
              <a:buFont typeface="GillSans-Light" charset="0"/>
              <a:buChar char="•"/>
              <a:defRPr/>
            </a:pPr>
            <a:r>
              <a:rPr lang="en-US" sz="3200" dirty="0" smtClean="0">
                <a:solidFill>
                  <a:srgbClr val="414141"/>
                </a:solidFill>
                <a:latin typeface="Gill Sans Light" charset="0"/>
                <a:cs typeface="Gill Sans Light" charset="0"/>
                <a:sym typeface="Gill Sans Light" charset="0"/>
              </a:rPr>
              <a:t>One of the primary concern when we are considering the transmission of data from one device to another is the wiring. And of the primary concern when we are considering the wiring is the data stream. </a:t>
            </a:r>
          </a:p>
          <a:p>
            <a:pPr marL="261938" indent="-261938" algn="just" eaLnBrk="1">
              <a:spcBef>
                <a:spcPts val="1400"/>
              </a:spcBef>
              <a:buClr>
                <a:srgbClr val="414141"/>
              </a:buClr>
              <a:buSzPct val="82000"/>
              <a:buFont typeface="GillSans-Light" charset="0"/>
              <a:buChar char="•"/>
              <a:defRPr/>
            </a:pPr>
            <a:r>
              <a:rPr lang="en-US" sz="3200" dirty="0" smtClean="0">
                <a:solidFill>
                  <a:srgbClr val="414141"/>
                </a:solidFill>
                <a:latin typeface="Gill Sans Light" charset="0"/>
                <a:cs typeface="Gill Sans Light" charset="0"/>
                <a:sym typeface="Gill Sans Light" charset="0"/>
              </a:rPr>
              <a:t>Do we send 1 bit at a time; or do we group into larger group and if so, how?</a:t>
            </a:r>
          </a:p>
          <a:p>
            <a:pPr marL="261938" indent="-261938" algn="just" eaLnBrk="1">
              <a:spcBef>
                <a:spcPts val="1400"/>
              </a:spcBef>
              <a:buClr>
                <a:srgbClr val="414141"/>
              </a:buClr>
              <a:buSzPct val="82000"/>
              <a:buFont typeface="GillSans-Light" charset="0"/>
              <a:buChar char="•"/>
              <a:defRPr/>
            </a:pPr>
            <a:r>
              <a:rPr lang="en-US" sz="3200" dirty="0" smtClean="0">
                <a:solidFill>
                  <a:srgbClr val="414141"/>
                </a:solidFill>
                <a:latin typeface="Gill Sans Light" charset="0"/>
                <a:cs typeface="Gill Sans Light" charset="0"/>
                <a:sym typeface="Gill Sans Light" charset="0"/>
              </a:rPr>
              <a:t>The transmission of binary data across a link can be accomplished in either parallel or serial mode.</a:t>
            </a:r>
          </a:p>
          <a:p>
            <a:pPr marL="261938" indent="-261938" algn="just" eaLnBrk="1">
              <a:spcBef>
                <a:spcPts val="1400"/>
              </a:spcBef>
              <a:buClr>
                <a:srgbClr val="414141"/>
              </a:buClr>
              <a:buSzPct val="82000"/>
              <a:buFont typeface="GillSans-Light" charset="0"/>
              <a:buChar char="•"/>
              <a:defRPr/>
            </a:pPr>
            <a:r>
              <a:rPr lang="en-US" sz="3200" dirty="0" smtClean="0">
                <a:solidFill>
                  <a:srgbClr val="414141"/>
                </a:solidFill>
                <a:latin typeface="Gill Sans Light" charset="0"/>
                <a:cs typeface="Gill Sans Light" charset="0"/>
                <a:sym typeface="Gill Sans Light" charset="0"/>
              </a:rPr>
              <a:t>In parallel mode, multiple bits are sent with each clock tick. </a:t>
            </a:r>
          </a:p>
          <a:p>
            <a:pPr marL="261938" indent="-261938" algn="just" eaLnBrk="1">
              <a:spcBef>
                <a:spcPts val="1400"/>
              </a:spcBef>
              <a:buClr>
                <a:srgbClr val="414141"/>
              </a:buClr>
              <a:buSzPct val="82000"/>
              <a:buFont typeface="GillSans-Light" charset="0"/>
              <a:buChar char="•"/>
              <a:defRPr/>
            </a:pPr>
            <a:r>
              <a:rPr lang="en-US" sz="3200" dirty="0" smtClean="0">
                <a:solidFill>
                  <a:srgbClr val="414141"/>
                </a:solidFill>
                <a:latin typeface="Gill Sans Light" charset="0"/>
                <a:cs typeface="Gill Sans Light" charset="0"/>
                <a:sym typeface="Gill Sans Light" charset="0"/>
              </a:rPr>
              <a:t>In serial mode, 1 bit is sent with each clock tick.</a:t>
            </a:r>
          </a:p>
          <a:p>
            <a:pPr marL="261938" indent="-261938" algn="just" eaLnBrk="1">
              <a:spcBef>
                <a:spcPts val="1400"/>
              </a:spcBef>
              <a:buClr>
                <a:srgbClr val="414141"/>
              </a:buClr>
              <a:buSzPct val="82000"/>
              <a:buFont typeface="GillSans-Light" charset="0"/>
              <a:buChar char="•"/>
              <a:defRPr/>
            </a:pPr>
            <a:endParaRPr lang="en-US" sz="3200" dirty="0" smtClean="0"/>
          </a:p>
        </p:txBody>
      </p:sp>
    </p:spTree>
  </p:cSld>
  <p:clrMapOvr>
    <a:masterClrMapping/>
  </p:clrMapOvr>
  <p:transition xmlns:p14="http://schemas.microsoft.com/office/powerpoint/2010/mai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55600" y="533400"/>
            <a:ext cx="12293600" cy="1574800"/>
          </a:xfrm>
        </p:spPr>
        <p:txBody>
          <a:bodyPr lIns="0" tIns="0" rIns="0" bIns="0"/>
          <a:lstStyle/>
          <a:p>
            <a:pPr eaLnBrk="1">
              <a:defRPr/>
            </a:pPr>
            <a:r>
              <a:rPr lang="en-US" sz="7200" dirty="0" smtClean="0">
                <a:solidFill>
                  <a:srgbClr val="414141"/>
                </a:solidFill>
                <a:latin typeface="Gill Sans Light" charset="0"/>
                <a:cs typeface="Gill Sans Light" charset="0"/>
                <a:sym typeface="Gill Sans Light" charset="0"/>
              </a:rPr>
              <a:t>Isochronous Transmission</a:t>
            </a:r>
            <a:endParaRPr lang="en-US" dirty="0" smtClean="0"/>
          </a:p>
        </p:txBody>
      </p:sp>
      <p:sp>
        <p:nvSpPr>
          <p:cNvPr id="4098" name="Rectangle 2"/>
          <p:cNvSpPr>
            <a:spLocks noGrp="1" noChangeArrowheads="1"/>
          </p:cNvSpPr>
          <p:nvPr>
            <p:ph type="body" idx="1"/>
          </p:nvPr>
        </p:nvSpPr>
        <p:spPr>
          <a:xfrm>
            <a:off x="1016000" y="2514600"/>
            <a:ext cx="11201400" cy="4557713"/>
          </a:xfrm>
        </p:spPr>
        <p:txBody>
          <a:bodyPr lIns="0" tIns="0" rIns="0" bIns="0" anchor="t"/>
          <a:lstStyle/>
          <a:p>
            <a:pPr marL="261938" indent="-261938" eaLnBrk="1">
              <a:spcBef>
                <a:spcPts val="1400"/>
              </a:spcBef>
              <a:buClr>
                <a:srgbClr val="414141"/>
              </a:buClr>
              <a:buSzPct val="82000"/>
              <a:buFont typeface="GillSans-Light" charset="0"/>
              <a:buChar char="•"/>
              <a:defRPr/>
            </a:pPr>
            <a:r>
              <a:rPr lang="en-US" sz="2800" dirty="0" smtClean="0">
                <a:solidFill>
                  <a:srgbClr val="414141"/>
                </a:solidFill>
                <a:latin typeface="Gill Sans Light" charset="0"/>
                <a:cs typeface="Gill Sans Light" charset="0"/>
                <a:sym typeface="Gill Sans Light" charset="0"/>
              </a:rPr>
              <a:t>Isochronous transmission</a:t>
            </a:r>
          </a:p>
          <a:p>
            <a:pPr lvl="1" eaLnBrk="1">
              <a:spcBef>
                <a:spcPts val="1400"/>
              </a:spcBef>
              <a:buClr>
                <a:srgbClr val="414141"/>
              </a:buClr>
              <a:buSzPct val="82000"/>
              <a:buFont typeface="Lucida Grande"/>
              <a:buChar char="-"/>
              <a:defRPr/>
            </a:pPr>
            <a:r>
              <a:rPr lang="en-US" sz="2800" dirty="0" smtClean="0">
                <a:solidFill>
                  <a:srgbClr val="414141"/>
                </a:solidFill>
                <a:latin typeface="Gill Sans Light" charset="0"/>
                <a:cs typeface="Gill Sans Light" charset="0"/>
                <a:sym typeface="Gill Sans Light" charset="0"/>
              </a:rPr>
              <a:t>is designed to provide steady bit flow for multimedia applications</a:t>
            </a:r>
          </a:p>
          <a:p>
            <a:pPr marL="261938" indent="-261938" eaLnBrk="1">
              <a:spcBef>
                <a:spcPts val="1400"/>
              </a:spcBef>
              <a:buClr>
                <a:srgbClr val="414141"/>
              </a:buClr>
              <a:buSzPct val="82000"/>
              <a:buFont typeface="GillSans-Light" charset="0"/>
              <a:buChar char="•"/>
              <a:defRPr/>
            </a:pPr>
            <a:r>
              <a:rPr lang="en-US" sz="2800" dirty="0" smtClean="0">
                <a:solidFill>
                  <a:srgbClr val="414141"/>
                </a:solidFill>
                <a:latin typeface="Gill Sans Light" charset="0"/>
                <a:cs typeface="Gill Sans Light" charset="0"/>
                <a:sym typeface="Gill Sans Light" charset="0"/>
              </a:rPr>
              <a:t>Delivering such data at a steady rate is essential </a:t>
            </a:r>
          </a:p>
          <a:p>
            <a:pPr lvl="1" eaLnBrk="1">
              <a:spcBef>
                <a:spcPts val="1400"/>
              </a:spcBef>
              <a:buClr>
                <a:srgbClr val="414141"/>
              </a:buClr>
              <a:buSzPct val="82000"/>
              <a:buFont typeface="Lucida Grande"/>
              <a:buChar char="-"/>
              <a:defRPr/>
            </a:pPr>
            <a:r>
              <a:rPr lang="en-US" sz="2800" dirty="0" smtClean="0">
                <a:solidFill>
                  <a:srgbClr val="414141"/>
                </a:solidFill>
                <a:latin typeface="Gill Sans Light" charset="0"/>
                <a:cs typeface="Gill Sans Light" charset="0"/>
                <a:sym typeface="Gill Sans Light" charset="0"/>
              </a:rPr>
              <a:t>because variations in delay known as jitter can disrupt reception (cause pops or clicks in audio/make video freeze for a short time)</a:t>
            </a:r>
          </a:p>
          <a:p>
            <a:pPr marL="261938" indent="-261938" eaLnBrk="1">
              <a:spcBef>
                <a:spcPts val="1400"/>
              </a:spcBef>
              <a:buClr>
                <a:srgbClr val="414141"/>
              </a:buClr>
              <a:buSzPct val="82000"/>
              <a:buFont typeface="GillSans-Light" charset="0"/>
              <a:buChar char="•"/>
              <a:defRPr/>
            </a:pPr>
            <a:r>
              <a:rPr lang="en-US" sz="2800" dirty="0" smtClean="0">
                <a:solidFill>
                  <a:srgbClr val="414141"/>
                </a:solidFill>
                <a:latin typeface="Gill Sans Light" charset="0"/>
                <a:cs typeface="Gill Sans Light" charset="0"/>
                <a:sym typeface="Gill Sans Light" charset="0"/>
              </a:rPr>
              <a:t>Isochronous network is designed to accept and send data at a fixed rate, R</a:t>
            </a:r>
          </a:p>
          <a:p>
            <a:pPr lvl="1" eaLnBrk="1">
              <a:spcBef>
                <a:spcPts val="1400"/>
              </a:spcBef>
              <a:buClr>
                <a:srgbClr val="414141"/>
              </a:buClr>
              <a:buSzPct val="82000"/>
              <a:buFont typeface="Lucida Grande"/>
              <a:buChar char="-"/>
              <a:defRPr/>
            </a:pPr>
            <a:r>
              <a:rPr lang="en-US" sz="2800" dirty="0" smtClean="0">
                <a:solidFill>
                  <a:srgbClr val="414141"/>
                </a:solidFill>
                <a:latin typeface="Gill Sans Light" charset="0"/>
                <a:cs typeface="Gill Sans Light" charset="0"/>
                <a:sym typeface="Gill Sans Light" charset="0"/>
              </a:rPr>
              <a:t>Network interface is such that data must be handed to the network for transmission at exactly R bits per second</a:t>
            </a:r>
          </a:p>
          <a:p>
            <a:pPr marL="261938" indent="-261938" eaLnBrk="1">
              <a:spcBef>
                <a:spcPts val="1400"/>
              </a:spcBef>
              <a:buClr>
                <a:srgbClr val="414141"/>
              </a:buClr>
              <a:buSzPct val="82000"/>
              <a:buFont typeface="GillSans-Light" charset="0"/>
              <a:buChar char="•"/>
              <a:defRPr/>
            </a:pPr>
            <a:r>
              <a:rPr lang="en-US" sz="2800" dirty="0" smtClean="0">
                <a:solidFill>
                  <a:srgbClr val="414141"/>
                </a:solidFill>
                <a:latin typeface="Gill Sans Light" charset="0"/>
                <a:cs typeface="Gill Sans Light" charset="0"/>
                <a:sym typeface="Gill Sans Light" charset="0"/>
              </a:rPr>
              <a:t>For example, an isochronous mechanism designed to transfer voice operates at a rate of 64,000 bits per second</a:t>
            </a:r>
          </a:p>
          <a:p>
            <a:pPr lvl="1" eaLnBrk="1">
              <a:spcBef>
                <a:spcPts val="1400"/>
              </a:spcBef>
              <a:buClr>
                <a:srgbClr val="414141"/>
              </a:buClr>
              <a:buSzPct val="82000"/>
              <a:buFont typeface="Lucida Grande"/>
              <a:buChar char="-"/>
              <a:defRPr/>
            </a:pPr>
            <a:r>
              <a:rPr lang="en-US" sz="2800" dirty="0" smtClean="0">
                <a:solidFill>
                  <a:srgbClr val="414141"/>
                </a:solidFill>
                <a:latin typeface="Gill Sans Light" charset="0"/>
                <a:cs typeface="Gill Sans Light" charset="0"/>
                <a:sym typeface="Gill Sans Light" charset="0"/>
              </a:rPr>
              <a:t>A sender must generate digitized audio continuously</a:t>
            </a:r>
          </a:p>
          <a:p>
            <a:pPr lvl="1" eaLnBrk="1">
              <a:spcBef>
                <a:spcPts val="1400"/>
              </a:spcBef>
              <a:buClr>
                <a:srgbClr val="414141"/>
              </a:buClr>
              <a:buSzPct val="82000"/>
              <a:buFont typeface="Lucida Grande"/>
              <a:buChar char="-"/>
              <a:defRPr/>
            </a:pPr>
            <a:r>
              <a:rPr lang="en-US" sz="2800" dirty="0" smtClean="0">
                <a:solidFill>
                  <a:srgbClr val="414141"/>
                </a:solidFill>
                <a:latin typeface="Gill Sans Light" charset="0"/>
                <a:cs typeface="Gill Sans Light" charset="0"/>
                <a:sym typeface="Gill Sans Light" charset="0"/>
              </a:rPr>
              <a:t>A receiver must be able to accept and play the stream</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55600" y="915988"/>
            <a:ext cx="12293600" cy="1574800"/>
          </a:xfrm>
        </p:spPr>
        <p:txBody>
          <a:bodyPr lIns="0" tIns="0" rIns="0" bIns="0"/>
          <a:lstStyle/>
          <a:p>
            <a:pPr eaLnBrk="1">
              <a:defRPr/>
            </a:pPr>
            <a:r>
              <a:rPr lang="en-US" sz="7200" dirty="0" smtClean="0">
                <a:solidFill>
                  <a:srgbClr val="414141"/>
                </a:solidFill>
                <a:latin typeface="Gill Sans Light" charset="0"/>
                <a:cs typeface="Gill Sans Light" charset="0"/>
                <a:sym typeface="Gill Sans Light" charset="0"/>
              </a:rPr>
              <a:t>DATA TRANSMISSION</a:t>
            </a:r>
            <a:endParaRPr lang="en-US" dirty="0" smtClean="0"/>
          </a:p>
        </p:txBody>
      </p:sp>
      <p:sp>
        <p:nvSpPr>
          <p:cNvPr id="4098" name="Rectangle 2"/>
          <p:cNvSpPr>
            <a:spLocks noGrp="1" noChangeArrowheads="1"/>
          </p:cNvSpPr>
          <p:nvPr>
            <p:ph type="body" idx="1"/>
          </p:nvPr>
        </p:nvSpPr>
        <p:spPr>
          <a:xfrm>
            <a:off x="863600" y="8153400"/>
            <a:ext cx="11201400" cy="1309688"/>
          </a:xfrm>
        </p:spPr>
        <p:txBody>
          <a:bodyPr lIns="0" tIns="0" rIns="0" bIns="0" anchor="t"/>
          <a:lstStyle/>
          <a:p>
            <a:pPr marL="261938" indent="-261938" eaLnBrk="1">
              <a:spcBef>
                <a:spcPts val="1400"/>
              </a:spcBef>
              <a:buClr>
                <a:srgbClr val="414141"/>
              </a:buClr>
              <a:buSzPct val="82000"/>
              <a:buFont typeface="GillSans-Light" charset="0"/>
              <a:buChar char="•"/>
              <a:defRPr/>
            </a:pPr>
            <a:r>
              <a:rPr lang="en-US" sz="2800" dirty="0" smtClean="0">
                <a:latin typeface="Gill Sans Light"/>
                <a:cs typeface="Gill Sans Light"/>
              </a:rPr>
              <a:t>There are three subclasses of serial transmission: asynchronous, synchronous, and isochronous.</a:t>
            </a:r>
            <a:endParaRPr lang="en-US" sz="2800" dirty="0">
              <a:latin typeface="Gill Sans Light"/>
              <a:cs typeface="Gill Sans Light"/>
            </a:endParaRP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0800" y="3352800"/>
            <a:ext cx="10469563"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30200" y="533400"/>
            <a:ext cx="12293600" cy="1574800"/>
          </a:xfrm>
        </p:spPr>
        <p:txBody>
          <a:bodyPr lIns="0" tIns="0" rIns="0" bIns="0"/>
          <a:lstStyle/>
          <a:p>
            <a:pPr eaLnBrk="1">
              <a:defRPr/>
            </a:pPr>
            <a:r>
              <a:rPr lang="en-US" sz="7200" dirty="0" smtClean="0">
                <a:solidFill>
                  <a:srgbClr val="414141"/>
                </a:solidFill>
                <a:latin typeface="Gill Sans Light" charset="0"/>
                <a:cs typeface="Gill Sans Light" charset="0"/>
                <a:sym typeface="Gill Sans Light" charset="0"/>
              </a:rPr>
              <a:t>Parallel Transmission</a:t>
            </a:r>
            <a:endParaRPr lang="en-US" dirty="0" smtClean="0"/>
          </a:p>
        </p:txBody>
      </p:sp>
      <p:sp>
        <p:nvSpPr>
          <p:cNvPr id="4098" name="Rectangle 2"/>
          <p:cNvSpPr>
            <a:spLocks noGrp="1" noChangeArrowheads="1"/>
          </p:cNvSpPr>
          <p:nvPr>
            <p:ph type="body" idx="1"/>
          </p:nvPr>
        </p:nvSpPr>
        <p:spPr>
          <a:xfrm>
            <a:off x="1016000" y="2667000"/>
            <a:ext cx="11201400" cy="4557713"/>
          </a:xfrm>
        </p:spPr>
        <p:txBody>
          <a:bodyPr lIns="0" tIns="0" rIns="0" bIns="0" anchor="t"/>
          <a:lstStyle/>
          <a:p>
            <a:pPr marL="261938" indent="-261938" eaLnBrk="1">
              <a:spcBef>
                <a:spcPts val="1400"/>
              </a:spcBef>
              <a:buClr>
                <a:srgbClr val="414141"/>
              </a:buClr>
              <a:buSzPct val="82000"/>
              <a:buFont typeface="GillSans-Light" charset="0"/>
              <a:buChar char="•"/>
              <a:defRPr/>
            </a:pPr>
            <a:r>
              <a:rPr lang="en-US" dirty="0" smtClean="0">
                <a:solidFill>
                  <a:srgbClr val="414141"/>
                </a:solidFill>
                <a:latin typeface="Gill Sans Light" charset="0"/>
                <a:cs typeface="Gill Sans Light" charset="0"/>
                <a:sym typeface="Gill Sans Light" charset="0"/>
              </a:rPr>
              <a:t>Binary data, consisting of 1s and 0s, may be organized into group of n bits each</a:t>
            </a:r>
            <a:endParaRPr lang="en-US" dirty="0" smtClean="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2200" y="4267200"/>
            <a:ext cx="7239000" cy="422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148" name="TextBox 1"/>
          <p:cNvSpPr txBox="1">
            <a:spLocks noChangeArrowheads="1"/>
          </p:cNvSpPr>
          <p:nvPr/>
        </p:nvSpPr>
        <p:spPr bwMode="auto">
          <a:xfrm>
            <a:off x="8483600" y="4114800"/>
            <a:ext cx="4319588"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a:defRPr sz="3600">
                <a:solidFill>
                  <a:srgbClr val="000000"/>
                </a:solidFill>
                <a:latin typeface="Helvetica Light" charset="0"/>
                <a:ea typeface="ＭＳ Ｐゴシック" charset="0"/>
                <a:cs typeface="ＭＳ Ｐゴシック" charset="0"/>
                <a:sym typeface="Helvetica Light" charset="0"/>
              </a:defRPr>
            </a:lvl1pPr>
            <a:lvl2pPr marL="742950" indent="-285750" eaLnBrk="0">
              <a:defRPr sz="3600">
                <a:solidFill>
                  <a:srgbClr val="000000"/>
                </a:solidFill>
                <a:latin typeface="Helvetica Light" charset="0"/>
                <a:ea typeface="ＭＳ Ｐゴシック" charset="0"/>
                <a:sym typeface="Helvetica Light" charset="0"/>
              </a:defRPr>
            </a:lvl2pPr>
            <a:lvl3pPr marL="1143000" indent="-228600" eaLnBrk="0">
              <a:defRPr sz="3600">
                <a:solidFill>
                  <a:srgbClr val="000000"/>
                </a:solidFill>
                <a:latin typeface="Helvetica Light" charset="0"/>
                <a:ea typeface="ＭＳ Ｐゴシック" charset="0"/>
                <a:sym typeface="Helvetica Light" charset="0"/>
              </a:defRPr>
            </a:lvl3pPr>
            <a:lvl4pPr marL="1600200" indent="-228600" eaLnBrk="0">
              <a:defRPr sz="3600">
                <a:solidFill>
                  <a:srgbClr val="000000"/>
                </a:solidFill>
                <a:latin typeface="Helvetica Light" charset="0"/>
                <a:ea typeface="ＭＳ Ｐゴシック" charset="0"/>
                <a:sym typeface="Helvetica Light" charset="0"/>
              </a:defRPr>
            </a:lvl4pPr>
            <a:lvl5pPr marL="2057400" indent="-228600" eaLnBrk="0">
              <a:defRPr sz="3600">
                <a:solidFill>
                  <a:srgbClr val="000000"/>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9pPr>
          </a:lstStyle>
          <a:p>
            <a:pPr algn="just" eaLnBrk="1">
              <a:buFont typeface="Arial" charset="0"/>
              <a:buChar char="•"/>
            </a:pPr>
            <a:r>
              <a:rPr lang="en-US" sz="3200">
                <a:latin typeface="Gill Sans Light" charset="0"/>
                <a:cs typeface="Gill Sans Light" charset="0"/>
              </a:rPr>
              <a:t>Advantages : speed</a:t>
            </a:r>
          </a:p>
          <a:p>
            <a:pPr algn="just" eaLnBrk="1">
              <a:buFont typeface="Arial" charset="0"/>
              <a:buChar char="•"/>
            </a:pPr>
            <a:r>
              <a:rPr lang="en-US" sz="3200">
                <a:latin typeface="Gill Sans Light" charset="0"/>
                <a:cs typeface="Gill Sans Light" charset="0"/>
              </a:rPr>
              <a:t>Disadvantages : cost, limited to short distances</a:t>
            </a:r>
          </a:p>
        </p:txBody>
      </p:sp>
    </p:spTree>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30200" y="533400"/>
            <a:ext cx="12293600" cy="1574800"/>
          </a:xfrm>
        </p:spPr>
        <p:txBody>
          <a:bodyPr lIns="0" tIns="0" rIns="0" bIns="0"/>
          <a:lstStyle/>
          <a:p>
            <a:pPr eaLnBrk="1">
              <a:defRPr/>
            </a:pPr>
            <a:r>
              <a:rPr lang="en-US" sz="7200" dirty="0" smtClean="0">
                <a:solidFill>
                  <a:srgbClr val="414141"/>
                </a:solidFill>
                <a:latin typeface="Gill Sans Light" charset="0"/>
                <a:cs typeface="Gill Sans Light" charset="0"/>
                <a:sym typeface="Gill Sans Light" charset="0"/>
              </a:rPr>
              <a:t>Parallel Transmission</a:t>
            </a:r>
            <a:endParaRPr lang="en-US" dirty="0" smtClean="0"/>
          </a:p>
        </p:txBody>
      </p:sp>
      <p:sp>
        <p:nvSpPr>
          <p:cNvPr id="4098" name="Rectangle 2"/>
          <p:cNvSpPr>
            <a:spLocks noGrp="1" noChangeArrowheads="1"/>
          </p:cNvSpPr>
          <p:nvPr>
            <p:ph type="body" idx="1"/>
          </p:nvPr>
        </p:nvSpPr>
        <p:spPr>
          <a:xfrm>
            <a:off x="1016000" y="2667000"/>
            <a:ext cx="11201400" cy="4557713"/>
          </a:xfrm>
        </p:spPr>
        <p:txBody>
          <a:bodyPr lIns="0" tIns="0" rIns="0" bIns="0" anchor="t"/>
          <a:lstStyle/>
          <a:p>
            <a:pPr marL="261938" indent="-261938" algn="just" eaLnBrk="1">
              <a:spcBef>
                <a:spcPts val="1400"/>
              </a:spcBef>
              <a:buClr>
                <a:srgbClr val="414141"/>
              </a:buClr>
              <a:buSzPct val="82000"/>
              <a:buFont typeface="GillSans-Light" charset="0"/>
              <a:buChar char="•"/>
              <a:defRPr/>
            </a:pPr>
            <a:r>
              <a:rPr lang="en-US" sz="3600" dirty="0" err="1" smtClean="0">
                <a:solidFill>
                  <a:srgbClr val="414141"/>
                </a:solidFill>
                <a:latin typeface="Gill Sans Light" charset="0"/>
                <a:cs typeface="Gill Sans Light" charset="0"/>
                <a:sym typeface="Gill Sans Light" charset="0"/>
              </a:rPr>
              <a:t>Suatu</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pengiriman</a:t>
            </a:r>
            <a:r>
              <a:rPr lang="en-US" sz="3600" dirty="0" smtClean="0">
                <a:solidFill>
                  <a:srgbClr val="414141"/>
                </a:solidFill>
                <a:latin typeface="Gill Sans Light" charset="0"/>
                <a:cs typeface="Gill Sans Light" charset="0"/>
                <a:sym typeface="Gill Sans Light" charset="0"/>
              </a:rPr>
              <a:t> data </a:t>
            </a:r>
            <a:r>
              <a:rPr lang="en-US" sz="3600" dirty="0" err="1" smtClean="0">
                <a:solidFill>
                  <a:srgbClr val="414141"/>
                </a:solidFill>
                <a:latin typeface="Gill Sans Light" charset="0"/>
                <a:cs typeface="Gill Sans Light" charset="0"/>
                <a:sym typeface="Gill Sans Light" charset="0"/>
              </a:rPr>
              <a:t>disebut</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paralel</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jika</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sekelompok</a:t>
            </a:r>
            <a:r>
              <a:rPr lang="en-US" sz="3600" dirty="0" smtClean="0">
                <a:solidFill>
                  <a:srgbClr val="414141"/>
                </a:solidFill>
                <a:latin typeface="Gill Sans Light" charset="0"/>
                <a:cs typeface="Gill Sans Light" charset="0"/>
                <a:sym typeface="Gill Sans Light" charset="0"/>
              </a:rPr>
              <a:t> data </a:t>
            </a:r>
            <a:r>
              <a:rPr lang="en-US" sz="3600" dirty="0" err="1" smtClean="0">
                <a:solidFill>
                  <a:srgbClr val="414141"/>
                </a:solidFill>
                <a:latin typeface="Gill Sans Light" charset="0"/>
                <a:cs typeface="Gill Sans Light" charset="0"/>
                <a:sym typeface="Gill Sans Light" charset="0"/>
              </a:rPr>
              <a:t>ditransmisikan</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bersama</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sama</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dan</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melewati</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beberapa</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jalur</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transmisi</a:t>
            </a:r>
            <a:r>
              <a:rPr lang="en-US" sz="3600" dirty="0" smtClean="0">
                <a:solidFill>
                  <a:srgbClr val="414141"/>
                </a:solidFill>
                <a:latin typeface="Gill Sans Light" charset="0"/>
                <a:cs typeface="Gill Sans Light" charset="0"/>
                <a:sym typeface="Gill Sans Light" charset="0"/>
              </a:rPr>
              <a:t> yang </a:t>
            </a:r>
            <a:r>
              <a:rPr lang="en-US" sz="3600" dirty="0" err="1" smtClean="0">
                <a:solidFill>
                  <a:srgbClr val="414141"/>
                </a:solidFill>
                <a:latin typeface="Gill Sans Light" charset="0"/>
                <a:cs typeface="Gill Sans Light" charset="0"/>
                <a:sym typeface="Gill Sans Light" charset="0"/>
              </a:rPr>
              <a:t>terpisah</a:t>
            </a:r>
            <a:endParaRPr lang="en-US" sz="3600" dirty="0" smtClean="0">
              <a:solidFill>
                <a:srgbClr val="414141"/>
              </a:solidFill>
              <a:latin typeface="Gill Sans Light" charset="0"/>
              <a:cs typeface="Gill Sans Light" charset="0"/>
              <a:sym typeface="Gill Sans Light" charset="0"/>
            </a:endParaRPr>
          </a:p>
          <a:p>
            <a:pPr marL="261938" indent="-261938" algn="just" eaLnBrk="1">
              <a:spcBef>
                <a:spcPts val="1400"/>
              </a:spcBef>
              <a:buClr>
                <a:srgbClr val="414141"/>
              </a:buClr>
              <a:buSzPct val="82000"/>
              <a:buFont typeface="GillSans-Light" charset="0"/>
              <a:buChar char="•"/>
              <a:defRPr/>
            </a:pPr>
            <a:r>
              <a:rPr lang="en-US" sz="3600" dirty="0" err="1" smtClean="0">
                <a:solidFill>
                  <a:srgbClr val="414141"/>
                </a:solidFill>
                <a:latin typeface="Gill Sans Light" charset="0"/>
                <a:cs typeface="Gill Sans Light" charset="0"/>
                <a:sym typeface="Gill Sans Light" charset="0"/>
              </a:rPr>
              <a:t>Dalam</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waktu</a:t>
            </a:r>
            <a:r>
              <a:rPr lang="en-US" sz="3600" dirty="0" smtClean="0">
                <a:solidFill>
                  <a:srgbClr val="414141"/>
                </a:solidFill>
                <a:latin typeface="Gill Sans Light" charset="0"/>
                <a:cs typeface="Gill Sans Light" charset="0"/>
                <a:sym typeface="Gill Sans Light" charset="0"/>
              </a:rPr>
              <a:t> yang </a:t>
            </a:r>
            <a:r>
              <a:rPr lang="en-US" sz="3600" dirty="0" err="1" smtClean="0">
                <a:solidFill>
                  <a:srgbClr val="414141"/>
                </a:solidFill>
                <a:latin typeface="Gill Sans Light" charset="0"/>
                <a:cs typeface="Gill Sans Light" charset="0"/>
                <a:sym typeface="Gill Sans Light" charset="0"/>
              </a:rPr>
              <a:t>bersamaan</a:t>
            </a:r>
            <a:r>
              <a:rPr lang="en-US" sz="3600" dirty="0" smtClean="0">
                <a:solidFill>
                  <a:srgbClr val="414141"/>
                </a:solidFill>
                <a:latin typeface="Gill Sans Light" charset="0"/>
                <a:cs typeface="Gill Sans Light" charset="0"/>
                <a:sym typeface="Gill Sans Light" charset="0"/>
              </a:rPr>
              <a:t> 8 bit (1 </a:t>
            </a:r>
            <a:r>
              <a:rPr lang="en-US" sz="3600" dirty="0" err="1" smtClean="0">
                <a:solidFill>
                  <a:srgbClr val="414141"/>
                </a:solidFill>
                <a:latin typeface="Gill Sans Light" charset="0"/>
                <a:cs typeface="Gill Sans Light" charset="0"/>
                <a:sym typeface="Gill Sans Light" charset="0"/>
              </a:rPr>
              <a:t>karakter</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ditransmisikan</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secara</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paralel</a:t>
            </a:r>
            <a:endParaRPr lang="en-US" sz="3600" dirty="0" smtClean="0">
              <a:solidFill>
                <a:srgbClr val="414141"/>
              </a:solidFill>
              <a:latin typeface="Gill Sans Light" charset="0"/>
              <a:cs typeface="Gill Sans Light" charset="0"/>
              <a:sym typeface="Gill Sans Light" charset="0"/>
            </a:endParaRPr>
          </a:p>
          <a:p>
            <a:pPr marL="261938" indent="-261938" algn="just" eaLnBrk="1">
              <a:spcBef>
                <a:spcPts val="1400"/>
              </a:spcBef>
              <a:buClr>
                <a:srgbClr val="414141"/>
              </a:buClr>
              <a:buSzPct val="82000"/>
              <a:buFont typeface="GillSans-Light" charset="0"/>
              <a:buChar char="•"/>
              <a:defRPr/>
            </a:pPr>
            <a:r>
              <a:rPr lang="en-US" sz="3600" dirty="0" smtClean="0">
                <a:solidFill>
                  <a:srgbClr val="414141"/>
                </a:solidFill>
                <a:latin typeface="Gill Sans Light" charset="0"/>
                <a:cs typeface="Gill Sans Light" charset="0"/>
                <a:sym typeface="Gill Sans Light" charset="0"/>
              </a:rPr>
              <a:t>Transfer data </a:t>
            </a:r>
            <a:r>
              <a:rPr lang="en-US" sz="3600" dirty="0" err="1" smtClean="0">
                <a:solidFill>
                  <a:srgbClr val="414141"/>
                </a:solidFill>
                <a:latin typeface="Gill Sans Light" charset="0"/>
                <a:cs typeface="Gill Sans Light" charset="0"/>
                <a:sym typeface="Gill Sans Light" charset="0"/>
              </a:rPr>
              <a:t>lebih</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cepat</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tapi</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hanya</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digunakan</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untuk</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jarak</a:t>
            </a:r>
            <a:r>
              <a:rPr lang="en-US" sz="3600" dirty="0" smtClean="0">
                <a:solidFill>
                  <a:srgbClr val="414141"/>
                </a:solidFill>
                <a:latin typeface="Gill Sans Light" charset="0"/>
                <a:cs typeface="Gill Sans Light" charset="0"/>
                <a:sym typeface="Gill Sans Light" charset="0"/>
              </a:rPr>
              <a:t> yang </a:t>
            </a:r>
            <a:r>
              <a:rPr lang="en-US" sz="3600" dirty="0" err="1" smtClean="0">
                <a:solidFill>
                  <a:srgbClr val="414141"/>
                </a:solidFill>
                <a:latin typeface="Gill Sans Light" charset="0"/>
                <a:cs typeface="Gill Sans Light" charset="0"/>
                <a:sym typeface="Gill Sans Light" charset="0"/>
              </a:rPr>
              <a:t>relatif</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pendek</a:t>
            </a:r>
            <a:endParaRPr lang="en-US" sz="3600" dirty="0" smtClean="0">
              <a:solidFill>
                <a:srgbClr val="414141"/>
              </a:solidFill>
              <a:latin typeface="Gill Sans Light" charset="0"/>
              <a:cs typeface="Gill Sans Light" charset="0"/>
              <a:sym typeface="Gill Sans Light" charset="0"/>
            </a:endParaRPr>
          </a:p>
          <a:p>
            <a:pPr marL="261938" indent="-261938" algn="just" eaLnBrk="1">
              <a:spcBef>
                <a:spcPts val="1400"/>
              </a:spcBef>
              <a:buClr>
                <a:srgbClr val="414141"/>
              </a:buClr>
              <a:buSzPct val="82000"/>
              <a:buFont typeface="GillSans-Light" charset="0"/>
              <a:buChar char="•"/>
              <a:defRPr/>
            </a:pPr>
            <a:r>
              <a:rPr lang="en-US" sz="3600" dirty="0" err="1" smtClean="0">
                <a:solidFill>
                  <a:srgbClr val="414141"/>
                </a:solidFill>
                <a:latin typeface="Gill Sans Light" charset="0"/>
                <a:cs typeface="Gill Sans Light" charset="0"/>
                <a:sym typeface="Gill Sans Light" charset="0"/>
              </a:rPr>
              <a:t>Umumnya</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tidak</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digunakan</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untuk</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hubungan</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antar</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komputer</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digunakan</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untuk</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menghubungkan</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komputer</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dengan</a:t>
            </a:r>
            <a:r>
              <a:rPr lang="en-US" sz="3600" dirty="0" smtClean="0">
                <a:solidFill>
                  <a:srgbClr val="414141"/>
                </a:solidFill>
                <a:latin typeface="Gill Sans Light" charset="0"/>
                <a:cs typeface="Gill Sans Light" charset="0"/>
                <a:sym typeface="Gill Sans Light" charset="0"/>
              </a:rPr>
              <a:t> printer</a:t>
            </a:r>
            <a:endParaRPr lang="en-US" sz="3600" dirty="0" smtClean="0"/>
          </a:p>
        </p:txBody>
      </p:sp>
    </p:spTree>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30200" y="381000"/>
            <a:ext cx="12293600" cy="1574800"/>
          </a:xfrm>
        </p:spPr>
        <p:txBody>
          <a:bodyPr lIns="0" tIns="0" rIns="0" bIns="0"/>
          <a:lstStyle/>
          <a:p>
            <a:pPr eaLnBrk="1">
              <a:defRPr/>
            </a:pPr>
            <a:r>
              <a:rPr lang="en-US" sz="7200" dirty="0" smtClean="0">
                <a:solidFill>
                  <a:srgbClr val="414141"/>
                </a:solidFill>
                <a:latin typeface="Gill Sans Light" charset="0"/>
                <a:cs typeface="Gill Sans Light" charset="0"/>
                <a:sym typeface="Gill Sans Light" charset="0"/>
              </a:rPr>
              <a:t>Serial Transmission</a:t>
            </a:r>
            <a:endParaRPr lang="en-US" dirty="0" smtClean="0"/>
          </a:p>
        </p:txBody>
      </p:sp>
      <p:sp>
        <p:nvSpPr>
          <p:cNvPr id="4098" name="Rectangle 2"/>
          <p:cNvSpPr>
            <a:spLocks noGrp="1" noChangeArrowheads="1"/>
          </p:cNvSpPr>
          <p:nvPr>
            <p:ph type="body" idx="1"/>
          </p:nvPr>
        </p:nvSpPr>
        <p:spPr>
          <a:xfrm>
            <a:off x="939800" y="2133600"/>
            <a:ext cx="11201400" cy="2209800"/>
          </a:xfrm>
        </p:spPr>
        <p:txBody>
          <a:bodyPr lIns="0" tIns="0" rIns="0" bIns="0" anchor="t"/>
          <a:lstStyle/>
          <a:p>
            <a:pPr marL="261938" indent="-261938" algn="just" eaLnBrk="1">
              <a:spcBef>
                <a:spcPts val="1400"/>
              </a:spcBef>
              <a:buClr>
                <a:srgbClr val="414141"/>
              </a:buClr>
              <a:buSzPct val="82000"/>
              <a:buFont typeface="GillSans-Light" charset="0"/>
              <a:buChar char="•"/>
              <a:defRPr/>
            </a:pPr>
            <a:r>
              <a:rPr lang="en-US" sz="3200" dirty="0" smtClean="0">
                <a:solidFill>
                  <a:srgbClr val="414141"/>
                </a:solidFill>
                <a:latin typeface="Gill Sans Light" charset="0"/>
                <a:cs typeface="Gill Sans Light" charset="0"/>
                <a:sym typeface="Gill Sans Light" charset="0"/>
              </a:rPr>
              <a:t>In serial transmission one bit follows another, so we need only one communication channel rather than n to transmit data between two communicating devices</a:t>
            </a:r>
            <a:endParaRPr lang="en-US" sz="3200" dirty="0" smtClean="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4600" y="4038600"/>
            <a:ext cx="6608763"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8196" name="TextBox 1"/>
          <p:cNvSpPr txBox="1">
            <a:spLocks noChangeArrowheads="1"/>
          </p:cNvSpPr>
          <p:nvPr/>
        </p:nvSpPr>
        <p:spPr bwMode="auto">
          <a:xfrm>
            <a:off x="8331200" y="3581400"/>
            <a:ext cx="40386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a:defRPr sz="3600">
                <a:solidFill>
                  <a:srgbClr val="000000"/>
                </a:solidFill>
                <a:latin typeface="Helvetica Light" charset="0"/>
                <a:ea typeface="ＭＳ Ｐゴシック" charset="0"/>
                <a:cs typeface="ＭＳ Ｐゴシック" charset="0"/>
                <a:sym typeface="Helvetica Light" charset="0"/>
              </a:defRPr>
            </a:lvl1pPr>
            <a:lvl2pPr marL="742950" indent="-285750" eaLnBrk="0">
              <a:defRPr sz="3600">
                <a:solidFill>
                  <a:srgbClr val="000000"/>
                </a:solidFill>
                <a:latin typeface="Helvetica Light" charset="0"/>
                <a:ea typeface="ＭＳ Ｐゴシック" charset="0"/>
                <a:sym typeface="Helvetica Light" charset="0"/>
              </a:defRPr>
            </a:lvl2pPr>
            <a:lvl3pPr marL="1143000" indent="-228600" eaLnBrk="0">
              <a:defRPr sz="3600">
                <a:solidFill>
                  <a:srgbClr val="000000"/>
                </a:solidFill>
                <a:latin typeface="Helvetica Light" charset="0"/>
                <a:ea typeface="ＭＳ Ｐゴシック" charset="0"/>
                <a:sym typeface="Helvetica Light" charset="0"/>
              </a:defRPr>
            </a:lvl3pPr>
            <a:lvl4pPr marL="1600200" indent="-228600" eaLnBrk="0">
              <a:defRPr sz="3600">
                <a:solidFill>
                  <a:srgbClr val="000000"/>
                </a:solidFill>
                <a:latin typeface="Helvetica Light" charset="0"/>
                <a:ea typeface="ＭＳ Ｐゴシック" charset="0"/>
                <a:sym typeface="Helvetica Light" charset="0"/>
              </a:defRPr>
            </a:lvl4pPr>
            <a:lvl5pPr marL="2057400" indent="-228600" eaLnBrk="0">
              <a:defRPr sz="3600">
                <a:solidFill>
                  <a:srgbClr val="000000"/>
                </a:solidFill>
                <a:latin typeface="Helvetica Light" charset="0"/>
                <a:ea typeface="ＭＳ Ｐゴシック" charset="0"/>
                <a:sym typeface="Helvetica Light" charset="0"/>
              </a:defRPr>
            </a:lvl5pPr>
            <a:lvl6pPr marL="25146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6pPr>
            <a:lvl7pPr marL="29718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7pPr>
            <a:lvl8pPr marL="34290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8pPr>
            <a:lvl9pPr marL="3886200" indent="-228600" algn="ctr" defTabSz="584200" eaLnBrk="0" fontAlgn="base" hangingPunct="0">
              <a:spcBef>
                <a:spcPct val="0"/>
              </a:spcBef>
              <a:spcAft>
                <a:spcPct val="0"/>
              </a:spcAft>
              <a:defRPr sz="3600">
                <a:solidFill>
                  <a:srgbClr val="000000"/>
                </a:solidFill>
                <a:latin typeface="Helvetica Light" charset="0"/>
                <a:ea typeface="ＭＳ Ｐゴシック" charset="0"/>
                <a:sym typeface="Helvetica Light" charset="0"/>
              </a:defRPr>
            </a:lvl9pPr>
          </a:lstStyle>
          <a:p>
            <a:pPr algn="just" eaLnBrk="1"/>
            <a:r>
              <a:rPr lang="en-US" sz="3000">
                <a:latin typeface="Gill Sans Light" charset="0"/>
                <a:cs typeface="Gill Sans Light" charset="0"/>
              </a:rPr>
              <a:t>Since communication within device is parallel, conversion devices are required as the interface between sender and the line (parallel to serial) and between the line and the receiver (serial to parallel) </a:t>
            </a:r>
          </a:p>
        </p:txBody>
      </p:sp>
      <p:sp>
        <p:nvSpPr>
          <p:cNvPr id="6" name="Rectangle 2"/>
          <p:cNvSpPr txBox="1">
            <a:spLocks noChangeArrowheads="1"/>
          </p:cNvSpPr>
          <p:nvPr/>
        </p:nvSpPr>
        <p:spPr bwMode="auto">
          <a:xfrm>
            <a:off x="939800" y="8077200"/>
            <a:ext cx="11201400" cy="129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lIns="0" tIns="0" rIns="0" bIns="0"/>
          <a:lstStyle>
            <a:lvl1pPr marL="381000" indent="-381000" algn="l" defTabSz="584200" rtl="0" fontAlgn="base" hangingPunct="0">
              <a:spcBef>
                <a:spcPts val="4200"/>
              </a:spcBef>
              <a:spcAft>
                <a:spcPct val="0"/>
              </a:spcAft>
              <a:buSzPct val="100000"/>
              <a:buChar char="•"/>
              <a:defRPr sz="3800">
                <a:solidFill>
                  <a:srgbClr val="000000"/>
                </a:solidFill>
                <a:latin typeface="+mn-lt"/>
                <a:ea typeface="+mn-ea"/>
                <a:cs typeface="+mn-cs"/>
                <a:sym typeface="Helvetica Light" charset="0"/>
              </a:defRPr>
            </a:lvl1pPr>
            <a:lvl2pPr marL="7620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2pPr>
            <a:lvl3pPr marL="11430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3pPr>
            <a:lvl4pPr marL="15240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4pPr>
            <a:lvl5pPr marL="19050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5pPr>
            <a:lvl6pPr marL="23622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6pPr>
            <a:lvl7pPr marL="28194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7pPr>
            <a:lvl8pPr marL="32766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8pPr>
            <a:lvl9pPr marL="37338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9pPr>
          </a:lstStyle>
          <a:p>
            <a:pPr marL="261938" indent="-261938" algn="just">
              <a:spcBef>
                <a:spcPts val="1400"/>
              </a:spcBef>
              <a:buClr>
                <a:srgbClr val="414141"/>
              </a:buClr>
              <a:buSzPct val="82000"/>
              <a:buFont typeface="GillSans-Light" charset="0"/>
              <a:buChar char="•"/>
              <a:defRPr/>
            </a:pPr>
            <a:r>
              <a:rPr lang="en-US" sz="3200" dirty="0" smtClean="0">
                <a:solidFill>
                  <a:srgbClr val="414141"/>
                </a:solidFill>
                <a:latin typeface="Gill Sans Light" charset="0"/>
                <a:cs typeface="Gill Sans Light" charset="0"/>
                <a:sym typeface="Gill Sans Light" charset="0"/>
              </a:rPr>
              <a:t>Serial transmission occurs in one of three ways: asynchronous, synchronous and isochronous</a:t>
            </a:r>
            <a:endParaRPr lang="en-US" sz="3200" dirty="0" smtClean="0"/>
          </a:p>
        </p:txBody>
      </p:sp>
    </p:spTree>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30200" y="381000"/>
            <a:ext cx="12293600" cy="1574800"/>
          </a:xfrm>
        </p:spPr>
        <p:txBody>
          <a:bodyPr lIns="0" tIns="0" rIns="0" bIns="0"/>
          <a:lstStyle/>
          <a:p>
            <a:pPr eaLnBrk="1">
              <a:defRPr/>
            </a:pPr>
            <a:r>
              <a:rPr lang="en-US" sz="7200" dirty="0" smtClean="0">
                <a:solidFill>
                  <a:srgbClr val="414141"/>
                </a:solidFill>
                <a:latin typeface="Gill Sans Light" charset="0"/>
                <a:cs typeface="Gill Sans Light" charset="0"/>
                <a:sym typeface="Gill Sans Light" charset="0"/>
              </a:rPr>
              <a:t>Serial Transmission</a:t>
            </a:r>
            <a:endParaRPr lang="en-US" dirty="0" smtClean="0"/>
          </a:p>
        </p:txBody>
      </p:sp>
      <p:sp>
        <p:nvSpPr>
          <p:cNvPr id="4098" name="Rectangle 2"/>
          <p:cNvSpPr>
            <a:spLocks noGrp="1" noChangeArrowheads="1"/>
          </p:cNvSpPr>
          <p:nvPr>
            <p:ph type="body" idx="1"/>
          </p:nvPr>
        </p:nvSpPr>
        <p:spPr>
          <a:xfrm>
            <a:off x="939800" y="2133600"/>
            <a:ext cx="11201400" cy="4267200"/>
          </a:xfrm>
        </p:spPr>
        <p:txBody>
          <a:bodyPr lIns="0" tIns="0" rIns="0" bIns="0" anchor="t"/>
          <a:lstStyle/>
          <a:p>
            <a:pPr marL="261938" indent="-261938" algn="just" eaLnBrk="1">
              <a:spcBef>
                <a:spcPts val="1400"/>
              </a:spcBef>
              <a:buClr>
                <a:srgbClr val="414141"/>
              </a:buClr>
              <a:buSzPct val="82000"/>
              <a:buFont typeface="GillSans-Light" charset="0"/>
              <a:buChar char="•"/>
              <a:defRPr/>
            </a:pPr>
            <a:r>
              <a:rPr lang="en-US" sz="3600" dirty="0" err="1" smtClean="0">
                <a:solidFill>
                  <a:srgbClr val="414141"/>
                </a:solidFill>
                <a:latin typeface="Gill Sans Light" charset="0"/>
                <a:cs typeface="Gill Sans Light" charset="0"/>
                <a:sym typeface="Gill Sans Light" charset="0"/>
              </a:rPr>
              <a:t>Suatu</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pengiriman</a:t>
            </a:r>
            <a:r>
              <a:rPr lang="en-US" sz="3600" dirty="0" smtClean="0">
                <a:solidFill>
                  <a:srgbClr val="414141"/>
                </a:solidFill>
                <a:latin typeface="Gill Sans Light" charset="0"/>
                <a:cs typeface="Gill Sans Light" charset="0"/>
                <a:sym typeface="Gill Sans Light" charset="0"/>
              </a:rPr>
              <a:t> data </a:t>
            </a:r>
            <a:r>
              <a:rPr lang="en-US" sz="3600" dirty="0" err="1" smtClean="0">
                <a:solidFill>
                  <a:srgbClr val="414141"/>
                </a:solidFill>
                <a:latin typeface="Gill Sans Light" charset="0"/>
                <a:cs typeface="Gill Sans Light" charset="0"/>
                <a:sym typeface="Gill Sans Light" charset="0"/>
              </a:rPr>
              <a:t>disebut</a:t>
            </a:r>
            <a:r>
              <a:rPr lang="en-US" sz="3600" dirty="0" smtClean="0">
                <a:solidFill>
                  <a:srgbClr val="414141"/>
                </a:solidFill>
                <a:latin typeface="Gill Sans Light" charset="0"/>
                <a:cs typeface="Gill Sans Light" charset="0"/>
                <a:sym typeface="Gill Sans Light" charset="0"/>
              </a:rPr>
              <a:t> serial, </a:t>
            </a:r>
            <a:r>
              <a:rPr lang="en-US" sz="3600" dirty="0" err="1" smtClean="0">
                <a:solidFill>
                  <a:srgbClr val="414141"/>
                </a:solidFill>
                <a:latin typeface="Gill Sans Light" charset="0"/>
                <a:cs typeface="Gill Sans Light" charset="0"/>
                <a:sym typeface="Gill Sans Light" charset="0"/>
              </a:rPr>
              <a:t>jika</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sekelompok</a:t>
            </a:r>
            <a:r>
              <a:rPr lang="en-US" sz="3600" dirty="0" smtClean="0">
                <a:solidFill>
                  <a:srgbClr val="414141"/>
                </a:solidFill>
                <a:latin typeface="Gill Sans Light" charset="0"/>
                <a:cs typeface="Gill Sans Light" charset="0"/>
                <a:sym typeface="Gill Sans Light" charset="0"/>
              </a:rPr>
              <a:t> bit data </a:t>
            </a:r>
            <a:r>
              <a:rPr lang="en-US" sz="3600" dirty="0" err="1" smtClean="0">
                <a:solidFill>
                  <a:srgbClr val="414141"/>
                </a:solidFill>
                <a:latin typeface="Gill Sans Light" charset="0"/>
                <a:cs typeface="Gill Sans Light" charset="0"/>
                <a:sym typeface="Gill Sans Light" charset="0"/>
              </a:rPr>
              <a:t>ditransmisikan</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secara</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berurutan</a:t>
            </a:r>
            <a:r>
              <a:rPr lang="en-US" sz="3600" dirty="0" smtClean="0">
                <a:solidFill>
                  <a:srgbClr val="414141"/>
                </a:solidFill>
                <a:latin typeface="Gill Sans Light" charset="0"/>
                <a:cs typeface="Gill Sans Light" charset="0"/>
                <a:sym typeface="Gill Sans Light" charset="0"/>
              </a:rPr>
              <a:t> (serial/ bit demi bit) </a:t>
            </a:r>
            <a:r>
              <a:rPr lang="en-US" sz="3600" dirty="0" err="1" smtClean="0">
                <a:solidFill>
                  <a:srgbClr val="414141"/>
                </a:solidFill>
                <a:latin typeface="Gill Sans Light" charset="0"/>
                <a:cs typeface="Gill Sans Light" charset="0"/>
                <a:sym typeface="Gill Sans Light" charset="0"/>
              </a:rPr>
              <a:t>dengan</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melewati</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satu</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jalur</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antar</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pengirim</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dan</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penerima</a:t>
            </a:r>
            <a:endParaRPr lang="en-US" sz="3600" dirty="0" smtClean="0">
              <a:solidFill>
                <a:srgbClr val="414141"/>
              </a:solidFill>
              <a:latin typeface="Gill Sans Light" charset="0"/>
              <a:cs typeface="Gill Sans Light" charset="0"/>
              <a:sym typeface="Gill Sans Light" charset="0"/>
            </a:endParaRPr>
          </a:p>
          <a:p>
            <a:pPr marL="261938" indent="-261938" algn="just" eaLnBrk="1">
              <a:spcBef>
                <a:spcPts val="1400"/>
              </a:spcBef>
              <a:buClr>
                <a:srgbClr val="414141"/>
              </a:buClr>
              <a:buSzPct val="82000"/>
              <a:buFont typeface="GillSans-Light" charset="0"/>
              <a:buChar char="•"/>
              <a:defRPr/>
            </a:pPr>
            <a:r>
              <a:rPr lang="en-US" sz="3600" dirty="0" err="1" smtClean="0">
                <a:solidFill>
                  <a:srgbClr val="414141"/>
                </a:solidFill>
                <a:latin typeface="Gill Sans Light" charset="0"/>
                <a:cs typeface="Gill Sans Light" charset="0"/>
                <a:sym typeface="Gill Sans Light" charset="0"/>
              </a:rPr>
              <a:t>Sebelum</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dikirimkan</a:t>
            </a:r>
            <a:r>
              <a:rPr lang="en-US" sz="3600" dirty="0" smtClean="0">
                <a:solidFill>
                  <a:srgbClr val="414141"/>
                </a:solidFill>
                <a:latin typeface="Gill Sans Light" charset="0"/>
                <a:cs typeface="Gill Sans Light" charset="0"/>
                <a:sym typeface="Gill Sans Light" charset="0"/>
              </a:rPr>
              <a:t>, data </a:t>
            </a:r>
            <a:r>
              <a:rPr lang="en-US" sz="3600" dirty="0" err="1" smtClean="0">
                <a:solidFill>
                  <a:srgbClr val="414141"/>
                </a:solidFill>
                <a:latin typeface="Gill Sans Light" charset="0"/>
                <a:cs typeface="Gill Sans Light" charset="0"/>
                <a:sym typeface="Gill Sans Light" charset="0"/>
              </a:rPr>
              <a:t>dikonversikan</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dari</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paralel</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ke</a:t>
            </a:r>
            <a:r>
              <a:rPr lang="en-US" sz="3600" dirty="0" smtClean="0">
                <a:solidFill>
                  <a:srgbClr val="414141"/>
                </a:solidFill>
                <a:latin typeface="Gill Sans Light" charset="0"/>
                <a:cs typeface="Gill Sans Light" charset="0"/>
                <a:sym typeface="Gill Sans Light" charset="0"/>
              </a:rPr>
              <a:t> serial</a:t>
            </a:r>
          </a:p>
          <a:p>
            <a:pPr marL="261938" indent="-261938" algn="just" eaLnBrk="1">
              <a:spcBef>
                <a:spcPts val="1400"/>
              </a:spcBef>
              <a:buClr>
                <a:srgbClr val="414141"/>
              </a:buClr>
              <a:buSzPct val="82000"/>
              <a:buFont typeface="GillSans-Light" charset="0"/>
              <a:buChar char="•"/>
              <a:defRPr/>
            </a:pPr>
            <a:r>
              <a:rPr lang="en-US" sz="3600" dirty="0" err="1" smtClean="0">
                <a:solidFill>
                  <a:srgbClr val="414141"/>
                </a:solidFill>
                <a:latin typeface="Gill Sans Light" charset="0"/>
                <a:cs typeface="Gill Sans Light" charset="0"/>
                <a:sym typeface="Gill Sans Light" charset="0"/>
              </a:rPr>
              <a:t>Sistem</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ini</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digunakan</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pada</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transmisi</a:t>
            </a:r>
            <a:r>
              <a:rPr lang="en-US" sz="3600" dirty="0" smtClean="0">
                <a:solidFill>
                  <a:srgbClr val="414141"/>
                </a:solidFill>
                <a:latin typeface="Gill Sans Light" charset="0"/>
                <a:cs typeface="Gill Sans Light" charset="0"/>
                <a:sym typeface="Gill Sans Light" charset="0"/>
              </a:rPr>
              <a:t> data </a:t>
            </a:r>
            <a:r>
              <a:rPr lang="en-US" sz="3600" dirty="0" err="1" smtClean="0">
                <a:solidFill>
                  <a:srgbClr val="414141"/>
                </a:solidFill>
                <a:latin typeface="Gill Sans Light" charset="0"/>
                <a:cs typeface="Gill Sans Light" charset="0"/>
                <a:sym typeface="Gill Sans Light" charset="0"/>
              </a:rPr>
              <a:t>untuk</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jarak</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jauh</a:t>
            </a:r>
            <a:endParaRPr lang="en-US" sz="3600" dirty="0" smtClean="0">
              <a:solidFill>
                <a:srgbClr val="414141"/>
              </a:solidFill>
              <a:latin typeface="Gill Sans Light" charset="0"/>
              <a:cs typeface="Gill Sans Light" charset="0"/>
              <a:sym typeface="Gill Sans Light" charset="0"/>
            </a:endParaRPr>
          </a:p>
          <a:p>
            <a:pPr marL="261938" indent="-261938" algn="just" eaLnBrk="1">
              <a:spcBef>
                <a:spcPts val="1400"/>
              </a:spcBef>
              <a:buClr>
                <a:srgbClr val="414141"/>
              </a:buClr>
              <a:buSzPct val="82000"/>
              <a:buFont typeface="GillSans-Light" charset="0"/>
              <a:buChar char="•"/>
              <a:defRPr/>
            </a:pPr>
            <a:r>
              <a:rPr lang="en-US" sz="3600" dirty="0" smtClean="0">
                <a:solidFill>
                  <a:srgbClr val="414141"/>
                </a:solidFill>
                <a:latin typeface="Gill Sans Light" charset="0"/>
                <a:cs typeface="Gill Sans Light" charset="0"/>
                <a:sym typeface="Gill Sans Light" charset="0"/>
              </a:rPr>
              <a:t>Paling </a:t>
            </a:r>
            <a:r>
              <a:rPr lang="en-US" sz="3600" dirty="0" err="1" smtClean="0">
                <a:solidFill>
                  <a:srgbClr val="414141"/>
                </a:solidFill>
                <a:latin typeface="Gill Sans Light" charset="0"/>
                <a:cs typeface="Gill Sans Light" charset="0"/>
                <a:sym typeface="Gill Sans Light" charset="0"/>
              </a:rPr>
              <a:t>umum</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digunakan</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untuk</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komunikasi</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antar</a:t>
            </a:r>
            <a:r>
              <a:rPr lang="en-US" sz="3600" dirty="0" smtClean="0">
                <a:solidFill>
                  <a:srgbClr val="414141"/>
                </a:solidFill>
                <a:latin typeface="Gill Sans Light" charset="0"/>
                <a:cs typeface="Gill Sans Light" charset="0"/>
                <a:sym typeface="Gill Sans Light" charset="0"/>
              </a:rPr>
              <a:t> </a:t>
            </a:r>
            <a:r>
              <a:rPr lang="en-US" sz="3600" dirty="0" err="1" smtClean="0">
                <a:solidFill>
                  <a:srgbClr val="414141"/>
                </a:solidFill>
                <a:latin typeface="Gill Sans Light" charset="0"/>
                <a:cs typeface="Gill Sans Light" charset="0"/>
                <a:sym typeface="Gill Sans Light" charset="0"/>
              </a:rPr>
              <a:t>komputer</a:t>
            </a:r>
            <a:endParaRPr lang="en-US" sz="3600" dirty="0" smtClean="0"/>
          </a:p>
        </p:txBody>
      </p:sp>
    </p:spTree>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80" name="Picture 4" descr="Msb_lsb"/>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492375" y="758825"/>
            <a:ext cx="8005763" cy="856138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1016000" y="1752600"/>
            <a:ext cx="11201400" cy="4557713"/>
          </a:xfrm>
        </p:spPr>
        <p:txBody>
          <a:bodyPr lIns="0" tIns="0" rIns="0" bIns="0" anchor="t"/>
          <a:lstStyle/>
          <a:p>
            <a:pPr marL="261938" indent="-261938" eaLnBrk="1">
              <a:spcBef>
                <a:spcPts val="1400"/>
              </a:spcBef>
              <a:buClr>
                <a:srgbClr val="414141"/>
              </a:buClr>
              <a:buSzPct val="82000"/>
              <a:buFont typeface="GillSans-Light" charset="0"/>
              <a:buChar char="•"/>
              <a:defRPr/>
            </a:pPr>
            <a:r>
              <a:rPr lang="en-US" sz="3600" dirty="0" smtClean="0">
                <a:solidFill>
                  <a:srgbClr val="414141"/>
                </a:solidFill>
                <a:latin typeface="Gill Sans Light" charset="0"/>
                <a:cs typeface="Gill Sans Light" charset="0"/>
                <a:sym typeface="Gill Sans Light" charset="0"/>
              </a:rPr>
              <a:t>In serial mode, when sending bits, which bit should be sent across the medium first? </a:t>
            </a:r>
          </a:p>
          <a:p>
            <a:pPr marL="261938" indent="-261938" eaLnBrk="1">
              <a:spcBef>
                <a:spcPts val="1400"/>
              </a:spcBef>
              <a:buClr>
                <a:srgbClr val="414141"/>
              </a:buClr>
              <a:buSzPct val="82000"/>
              <a:buFont typeface="GillSans-Light" charset="0"/>
              <a:buChar char="•"/>
              <a:defRPr/>
            </a:pPr>
            <a:r>
              <a:rPr lang="en-US" sz="3600" dirty="0" smtClean="0">
                <a:solidFill>
                  <a:srgbClr val="414141"/>
                </a:solidFill>
                <a:latin typeface="Gill Sans Light" charset="0"/>
                <a:cs typeface="Gill Sans Light" charset="0"/>
                <a:sym typeface="Gill Sans Light" charset="0"/>
              </a:rPr>
              <a:t>Consider an integer: Should a sender transmit </a:t>
            </a:r>
          </a:p>
          <a:p>
            <a:pPr marL="642938" lvl="1" indent="-261938" eaLnBrk="1">
              <a:spcBef>
                <a:spcPts val="1400"/>
              </a:spcBef>
              <a:buClr>
                <a:srgbClr val="414141"/>
              </a:buClr>
              <a:buSzPct val="82000"/>
              <a:buFont typeface="GillSans-Light" charset="0"/>
              <a:buChar char="•"/>
              <a:defRPr/>
            </a:pPr>
            <a:r>
              <a:rPr lang="en-US" sz="3600" dirty="0" smtClean="0">
                <a:solidFill>
                  <a:srgbClr val="414141"/>
                </a:solidFill>
                <a:latin typeface="Gill Sans Light" charset="0"/>
                <a:cs typeface="Gill Sans Light" charset="0"/>
                <a:sym typeface="Gill Sans Light" charset="0"/>
              </a:rPr>
              <a:t>the Most Significant Bit (MSB) </a:t>
            </a:r>
          </a:p>
          <a:p>
            <a:pPr marL="642938" lvl="1" indent="-261938" eaLnBrk="1">
              <a:spcBef>
                <a:spcPts val="1400"/>
              </a:spcBef>
              <a:buClr>
                <a:srgbClr val="414141"/>
              </a:buClr>
              <a:buSzPct val="82000"/>
              <a:buFont typeface="GillSans-Light" charset="0"/>
              <a:buChar char="•"/>
              <a:defRPr/>
            </a:pPr>
            <a:r>
              <a:rPr lang="en-US" sz="3600" dirty="0" smtClean="0">
                <a:solidFill>
                  <a:srgbClr val="414141"/>
                </a:solidFill>
                <a:latin typeface="Gill Sans Light" charset="0"/>
                <a:cs typeface="Gill Sans Light" charset="0"/>
                <a:sym typeface="Gill Sans Light" charset="0"/>
              </a:rPr>
              <a:t>or the Least Significant Bit (LSB) first?</a:t>
            </a:r>
          </a:p>
          <a:p>
            <a:pPr marL="261938" indent="-261938" eaLnBrk="1">
              <a:spcBef>
                <a:spcPts val="1400"/>
              </a:spcBef>
              <a:buClr>
                <a:srgbClr val="414141"/>
              </a:buClr>
              <a:buSzPct val="82000"/>
              <a:buFont typeface="GillSans-Light" charset="0"/>
              <a:buChar char="•"/>
              <a:defRPr/>
            </a:pPr>
            <a:r>
              <a:rPr lang="en-US" sz="3600" dirty="0" smtClean="0">
                <a:solidFill>
                  <a:srgbClr val="414141"/>
                </a:solidFill>
                <a:latin typeface="Gill Sans Light" charset="0"/>
                <a:cs typeface="Gill Sans Light" charset="0"/>
                <a:sym typeface="Gill Sans Light" charset="0"/>
              </a:rPr>
              <a:t>We use the term </a:t>
            </a:r>
            <a:r>
              <a:rPr lang="en-US" sz="3600" dirty="0" smtClean="0">
                <a:solidFill>
                  <a:srgbClr val="FF0000"/>
                </a:solidFill>
                <a:latin typeface="Gill Sans Light" charset="0"/>
                <a:cs typeface="Gill Sans Light" charset="0"/>
                <a:sym typeface="Gill Sans Light" charset="0"/>
              </a:rPr>
              <a:t>little-endian</a:t>
            </a:r>
            <a:r>
              <a:rPr lang="en-US" sz="3600" dirty="0" smtClean="0">
                <a:solidFill>
                  <a:srgbClr val="414141"/>
                </a:solidFill>
                <a:latin typeface="Gill Sans Light" charset="0"/>
                <a:cs typeface="Gill Sans Light" charset="0"/>
                <a:sym typeface="Gill Sans Light" charset="0"/>
              </a:rPr>
              <a:t> to describe a system that sends the LSB first</a:t>
            </a:r>
          </a:p>
          <a:p>
            <a:pPr marL="261938" indent="-261938" eaLnBrk="1">
              <a:spcBef>
                <a:spcPts val="1400"/>
              </a:spcBef>
              <a:buClr>
                <a:srgbClr val="414141"/>
              </a:buClr>
              <a:buSzPct val="82000"/>
              <a:buFont typeface="GillSans-Light" charset="0"/>
              <a:buChar char="•"/>
              <a:defRPr/>
            </a:pPr>
            <a:r>
              <a:rPr lang="en-US" sz="3600" dirty="0" smtClean="0">
                <a:solidFill>
                  <a:srgbClr val="414141"/>
                </a:solidFill>
                <a:latin typeface="Gill Sans Light" charset="0"/>
                <a:cs typeface="Gill Sans Light" charset="0"/>
                <a:sym typeface="Gill Sans Light" charset="0"/>
              </a:rPr>
              <a:t>We use the term</a:t>
            </a:r>
            <a:r>
              <a:rPr lang="en-US" sz="3600" dirty="0" smtClean="0">
                <a:solidFill>
                  <a:srgbClr val="FF0000"/>
                </a:solidFill>
                <a:latin typeface="Gill Sans Light" charset="0"/>
                <a:cs typeface="Gill Sans Light" charset="0"/>
                <a:sym typeface="Gill Sans Light" charset="0"/>
              </a:rPr>
              <a:t> big-endian</a:t>
            </a:r>
            <a:r>
              <a:rPr lang="en-US" sz="3600" dirty="0" smtClean="0">
                <a:solidFill>
                  <a:srgbClr val="414141"/>
                </a:solidFill>
                <a:latin typeface="Gill Sans Light" charset="0"/>
                <a:cs typeface="Gill Sans Light" charset="0"/>
                <a:sym typeface="Gill Sans Light" charset="0"/>
              </a:rPr>
              <a:t> to describe a system that sends the MSB first </a:t>
            </a:r>
          </a:p>
          <a:p>
            <a:pPr marL="261938" indent="-261938" eaLnBrk="1">
              <a:spcBef>
                <a:spcPts val="1400"/>
              </a:spcBef>
              <a:buClr>
                <a:srgbClr val="414141"/>
              </a:buClr>
              <a:buSzPct val="82000"/>
              <a:buFont typeface="GillSans-Light" charset="0"/>
              <a:buChar char="•"/>
              <a:defRPr/>
            </a:pPr>
            <a:r>
              <a:rPr lang="en-US" sz="3600" dirty="0" smtClean="0">
                <a:solidFill>
                  <a:srgbClr val="414141"/>
                </a:solidFill>
                <a:latin typeface="Gill Sans Light" charset="0"/>
                <a:cs typeface="Gill Sans Light" charset="0"/>
                <a:sym typeface="Gill Sans Light" charset="0"/>
              </a:rPr>
              <a:t>Either form can be used, but the sender and receiver must agree</a:t>
            </a:r>
          </a:p>
        </p:txBody>
      </p:sp>
    </p:spTree>
  </p:cSld>
  <p:clrMapOvr>
    <a:masterClrMapping/>
  </p:clrMapOvr>
  <p:transition xmlns:p14="http://schemas.microsoft.com/office/powerpoint/2010/main" spd="med"/>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Helvetica Light"/>
        <a:ea typeface="ＭＳ Ｐゴシック"/>
        <a:cs typeface="Helvetica Light"/>
      </a:majorFont>
      <a:minorFont>
        <a:latin typeface="Helvetica Light"/>
        <a:ea typeface="ＭＳ Ｐゴシック"/>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CC4"/>
        </a:solidFill>
        <a:ln>
          <a:noFill/>
        </a:ln>
        <a:effectLst/>
        <a:extLst>
          <a:ext uri="{91240B29-F687-4f45-9708-019B960494DF}">
            <a14:hiddenLine xmlns:a14="http://schemas.microsoft.com/office/drawing/2010/main" w="12700" cap="flat" cmpd="sng" algn="ctr">
              <a:solidFill>
                <a:schemeClr val="tx1"/>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Helvetica Light" charset="0"/>
            <a:ea typeface="ＭＳ Ｐゴシック" charset="0"/>
            <a:cs typeface="Helvetica Light" charset="0"/>
            <a:sym typeface="Helvetica Light" charset="0"/>
          </a:defRPr>
        </a:defPPr>
      </a:lstStyle>
    </a:spDef>
    <a:lnDef>
      <a:spPr bwMode="auto">
        <a:xfrm>
          <a:off x="0" y="0"/>
          <a:ext cx="1" cy="1"/>
        </a:xfrm>
        <a:custGeom>
          <a:avLst/>
          <a:gdLst/>
          <a:ahLst/>
          <a:cxnLst/>
          <a:rect l="0" t="0" r="0" b="0"/>
          <a:pathLst/>
        </a:custGeom>
        <a:solidFill>
          <a:srgbClr val="095CC4"/>
        </a:solidFill>
        <a:ln>
          <a:noFill/>
        </a:ln>
        <a:effectLst/>
        <a:extLst>
          <a:ext uri="{91240B29-F687-4f45-9708-019B960494DF}">
            <a14:hiddenLine xmlns:a14="http://schemas.microsoft.com/office/drawing/2010/main" w="12700" cap="flat" cmpd="sng" algn="ctr">
              <a:solidFill>
                <a:schemeClr val="tx1"/>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Helvetica Light" charset="0"/>
            <a:ea typeface="ＭＳ Ｐゴシック" charset="0"/>
            <a:cs typeface="Helvetica Light" charset="0"/>
            <a:sym typeface="Helvetica Light"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132</TotalTime>
  <Words>901</Words>
  <Application>Microsoft Macintosh PowerPoint</Application>
  <PresentationFormat>Custom</PresentationFormat>
  <Paragraphs>91</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Helvetica Light</vt:lpstr>
      <vt:lpstr>ＭＳ Ｐゴシック</vt:lpstr>
      <vt:lpstr>Arial</vt:lpstr>
      <vt:lpstr>Noteworthy Bold</vt:lpstr>
      <vt:lpstr>Gill Sans Light</vt:lpstr>
      <vt:lpstr>GillSans-Light</vt:lpstr>
      <vt:lpstr>Wingdings</vt:lpstr>
      <vt:lpstr>Lucida Grande</vt:lpstr>
      <vt:lpstr>Office Theme</vt:lpstr>
      <vt:lpstr>KOMUNIKASI DATA</vt:lpstr>
      <vt:lpstr>TRANSMISSION MODES</vt:lpstr>
      <vt:lpstr>DATA TRANSMISSION</vt:lpstr>
      <vt:lpstr>Parallel Transmission</vt:lpstr>
      <vt:lpstr>Parallel Transmission</vt:lpstr>
      <vt:lpstr>Serial Transmission</vt:lpstr>
      <vt:lpstr>Serial Transmission</vt:lpstr>
      <vt:lpstr>PowerPoint Presentation</vt:lpstr>
      <vt:lpstr>PowerPoint Presentation</vt:lpstr>
      <vt:lpstr>PowerPoint Presentation</vt:lpstr>
      <vt:lpstr>Asynchronous Transmission</vt:lpstr>
      <vt:lpstr>Asynchronous Transmission</vt:lpstr>
      <vt:lpstr>Asynchronous Transmission</vt:lpstr>
      <vt:lpstr>Asynchronous Transmission</vt:lpstr>
      <vt:lpstr>Synchronous Transmission</vt:lpstr>
      <vt:lpstr>Synchronous Transmission</vt:lpstr>
      <vt:lpstr>Synchronous Transmission</vt:lpstr>
      <vt:lpstr>Synchronous Transmission</vt:lpstr>
      <vt:lpstr>Isochronous Transmission</vt:lpstr>
      <vt:lpstr>Isochronous Transmission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DATA</dc:title>
  <cp:lastModifiedBy>Susmini I. Lestariningati</cp:lastModifiedBy>
  <cp:revision>10</cp:revision>
  <dcterms:modified xsi:type="dcterms:W3CDTF">2012-12-02T14:59:40Z</dcterms:modified>
</cp:coreProperties>
</file>