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3" r:id="rId4"/>
    <p:sldId id="294" r:id="rId5"/>
    <p:sldId id="295" r:id="rId6"/>
    <p:sldId id="292" r:id="rId7"/>
    <p:sldId id="296" r:id="rId8"/>
    <p:sldId id="293" r:id="rId9"/>
    <p:sldId id="297" r:id="rId10"/>
    <p:sldId id="298" r:id="rId11"/>
    <p:sldId id="299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  <a:srgbClr val="C0C0C0"/>
    <a:srgbClr val="EAEAEA"/>
    <a:srgbClr val="CC0000"/>
    <a:srgbClr val="46ACAE"/>
    <a:srgbClr val="7EA5D0"/>
    <a:srgbClr val="6E81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495" autoAdjust="0"/>
    <p:restoredTop sz="94660" autoAdjust="0"/>
  </p:normalViewPr>
  <p:slideViewPr>
    <p:cSldViewPr>
      <p:cViewPr>
        <p:scale>
          <a:sx n="50" d="100"/>
          <a:sy n="50" d="100"/>
        </p:scale>
        <p:origin x="-1758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3655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2743200"/>
            <a:ext cx="57150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fld id="{C895321E-1530-4FDD-B406-D6E32DEF52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7239000" y="0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CC0000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6FFBC-D516-4914-8AFA-3F97A01D0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E6642-6AB5-4ACB-AF4E-C076BA233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63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62800" y="152400"/>
            <a:ext cx="1752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5563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6C577BC-6D7F-40A2-913F-F29B86856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ED046-337B-4215-BA0B-428AA8305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08B64-4E1F-4C2F-A977-C10ACB15D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867DF-5EAD-4BDF-BB07-212111B12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FCB1A-F00F-4791-9BD7-B0861FF63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6BA4A-1FD2-4D7D-9F74-2EAA870FA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5F1D7-C4E1-4758-9126-10718CCD5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34E4E-C2D7-4995-82A6-715A9D3C2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F6C7F-E92F-40C8-AC31-ED5251B56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47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162800" y="1524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942E4A3A-3E3D-4BDC-B9F6-4F3F1E9471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533400"/>
            <a:ext cx="7696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0" y="1143000"/>
            <a:ext cx="7086600" cy="22225"/>
            <a:chOff x="0" y="720"/>
            <a:chExt cx="4464" cy="14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flipH="1">
              <a:off x="0" y="720"/>
              <a:ext cx="44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>
              <a:off x="0" y="734"/>
              <a:ext cx="19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4051300"/>
            <a:ext cx="6629400" cy="596900"/>
          </a:xfrm>
        </p:spPr>
        <p:txBody>
          <a:bodyPr/>
          <a:lstStyle/>
          <a:p>
            <a:r>
              <a:rPr lang="en-US" dirty="0" err="1" smtClean="0">
                <a:solidFill>
                  <a:srgbClr val="CC0000"/>
                </a:solidFill>
              </a:rPr>
              <a:t>Pengertian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err="1" smtClean="0">
                <a:solidFill>
                  <a:srgbClr val="CC0000"/>
                </a:solidFill>
              </a:rPr>
              <a:t>ejaan</a:t>
            </a:r>
            <a:r>
              <a:rPr lang="en-US" dirty="0" smtClean="0">
                <a:solidFill>
                  <a:srgbClr val="CC0000"/>
                </a:solidFill>
              </a:rPr>
              <a:t>; </a:t>
            </a:r>
            <a:br>
              <a:rPr lang="en-US" dirty="0" smtClean="0">
                <a:solidFill>
                  <a:srgbClr val="CC0000"/>
                </a:solidFill>
              </a:rPr>
            </a:br>
            <a:r>
              <a:rPr lang="en-US" dirty="0" err="1" smtClean="0">
                <a:solidFill>
                  <a:srgbClr val="CC0000"/>
                </a:solidFill>
              </a:rPr>
              <a:t>ejaan</a:t>
            </a:r>
            <a:r>
              <a:rPr lang="en-US" dirty="0" smtClean="0">
                <a:solidFill>
                  <a:srgbClr val="CC0000"/>
                </a:solidFill>
              </a:rPr>
              <a:t>  </a:t>
            </a:r>
            <a:r>
              <a:rPr lang="en-US" dirty="0" err="1" smtClean="0">
                <a:solidFill>
                  <a:srgbClr val="CC0000"/>
                </a:solidFill>
              </a:rPr>
              <a:t>dan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err="1" smtClean="0">
                <a:solidFill>
                  <a:srgbClr val="CC0000"/>
                </a:solidFill>
              </a:rPr>
              <a:t>lafal</a:t>
            </a:r>
            <a:r>
              <a:rPr lang="en-US" dirty="0" smtClean="0">
                <a:solidFill>
                  <a:srgbClr val="CC0000"/>
                </a:solidFill>
              </a:rPr>
              <a:t>, </a:t>
            </a:r>
            <a:r>
              <a:rPr lang="en-US" dirty="0" err="1" smtClean="0">
                <a:solidFill>
                  <a:srgbClr val="CC0000"/>
                </a:solidFill>
              </a:rPr>
              <a:t>sejarah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err="1" smtClean="0">
                <a:solidFill>
                  <a:srgbClr val="CC0000"/>
                </a:solidFill>
              </a:rPr>
              <a:t>perkembangan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err="1" smtClean="0">
                <a:solidFill>
                  <a:srgbClr val="CC0000"/>
                </a:solidFill>
              </a:rPr>
              <a:t>ejaan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2971800"/>
            <a:ext cx="5715000" cy="5334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0000"/>
                </a:solidFill>
              </a:rPr>
              <a:t>Pertemuan</a:t>
            </a:r>
            <a:r>
              <a:rPr lang="en-US" b="1" dirty="0" smtClean="0">
                <a:solidFill>
                  <a:srgbClr val="000000"/>
                </a:solidFill>
              </a:rPr>
              <a:t> 3</a:t>
            </a:r>
            <a:r>
              <a:rPr lang="en-US" sz="1400" dirty="0" smtClean="0">
                <a:solidFill>
                  <a:srgbClr val="000000"/>
                </a:solidFill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</a:rPr>
              <a:t>Waktu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belajar</a:t>
            </a:r>
            <a:r>
              <a:rPr lang="en-US" sz="1400" dirty="0" smtClean="0">
                <a:solidFill>
                  <a:srgbClr val="000000"/>
                </a:solidFill>
              </a:rPr>
              <a:t> 100 </a:t>
            </a:r>
            <a:r>
              <a:rPr lang="en-US" sz="1400" dirty="0" err="1" smtClean="0">
                <a:solidFill>
                  <a:srgbClr val="000000"/>
                </a:solidFill>
              </a:rPr>
              <a:t>menit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15200" y="76200"/>
            <a:ext cx="1676400" cy="3048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563563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ejaan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 bwMode="black">
          <a:xfrm>
            <a:off x="76200" y="1438275"/>
            <a:ext cx="9067800" cy="43529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d-ID" sz="2400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Ejaan yang Disempurnakan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dinyatakan berlaku sejak penggunaannya diresmikan oleh Presiden Republik Indonesia, Soeharto, pada tanggal 26 Agustus 1972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Presiden Nomor 57 tahun 1972 bersamaan dengan </a:t>
            </a:r>
            <a:r>
              <a:rPr lang="id-ID" sz="2400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Pedoman Umum Pembentukan Istilah.</a:t>
            </a: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563563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ejaan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 bwMode="black">
          <a:xfrm>
            <a:off x="76200" y="1438275"/>
            <a:ext cx="9067800" cy="43529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Mulanya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ditulis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tulisan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Latin-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Romawi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mengikuti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ejaan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Belanda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hingga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1972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ketika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EYD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dicanangkan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EYD,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ejaan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serumpun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yakni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Malaysia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dibakukan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lab.elka 2008-\15okt-17okt\perubahanbaha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710118"/>
            <a:ext cx="3276600" cy="2712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WordArt 5"/>
          <p:cNvSpPr>
            <a:spLocks noChangeArrowheads="1" noChangeShapeType="1" noTextEdit="1"/>
          </p:cNvSpPr>
          <p:nvPr/>
        </p:nvSpPr>
        <p:spPr bwMode="invGray">
          <a:xfrm>
            <a:off x="2895600" y="3505200"/>
            <a:ext cx="43434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0" y="76200"/>
            <a:ext cx="1676400" cy="3048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6" name="Group 3"/>
          <p:cNvGrpSpPr>
            <a:grpSpLocks/>
          </p:cNvGrpSpPr>
          <p:nvPr/>
        </p:nvGrpSpPr>
        <p:grpSpPr bwMode="auto">
          <a:xfrm>
            <a:off x="1828800" y="2024063"/>
            <a:ext cx="762000" cy="665162"/>
            <a:chOff x="1110" y="2656"/>
            <a:chExt cx="1549" cy="1351"/>
          </a:xfrm>
        </p:grpSpPr>
        <p:sp>
          <p:nvSpPr>
            <p:cNvPr id="27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" name="Group 7"/>
          <p:cNvGrpSpPr>
            <a:grpSpLocks/>
          </p:cNvGrpSpPr>
          <p:nvPr/>
        </p:nvGrpSpPr>
        <p:grpSpPr bwMode="auto">
          <a:xfrm>
            <a:off x="1828800" y="2938463"/>
            <a:ext cx="762000" cy="665162"/>
            <a:chOff x="3174" y="2656"/>
            <a:chExt cx="1549" cy="1351"/>
          </a:xfrm>
        </p:grpSpPr>
        <p:sp>
          <p:nvSpPr>
            <p:cNvPr id="31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Line 11"/>
          <p:cNvSpPr>
            <a:spLocks noChangeShapeType="1"/>
          </p:cNvSpPr>
          <p:nvPr/>
        </p:nvSpPr>
        <p:spPr bwMode="auto">
          <a:xfrm>
            <a:off x="2438400" y="2633663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2743200" y="2129135"/>
            <a:ext cx="227498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>
                <a:solidFill>
                  <a:schemeClr val="tx2"/>
                </a:solidFill>
              </a:rPr>
              <a:t>Kaidah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Bahasa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gray">
          <a:xfrm>
            <a:off x="2025650" y="21224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2438400" y="3548063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2756739" y="3014663"/>
            <a:ext cx="232627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>
                <a:solidFill>
                  <a:schemeClr val="tx2"/>
                </a:solidFill>
              </a:rPr>
              <a:t>Ejaan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Lafal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gray">
          <a:xfrm>
            <a:off x="2025650" y="30368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40" name="Group 17"/>
          <p:cNvGrpSpPr>
            <a:grpSpLocks/>
          </p:cNvGrpSpPr>
          <p:nvPr/>
        </p:nvGrpSpPr>
        <p:grpSpPr bwMode="auto">
          <a:xfrm>
            <a:off x="1828800" y="3830638"/>
            <a:ext cx="762000" cy="665162"/>
            <a:chOff x="1110" y="2656"/>
            <a:chExt cx="1549" cy="1351"/>
          </a:xfrm>
        </p:grpSpPr>
        <p:sp>
          <p:nvSpPr>
            <p:cNvPr id="41" name="AutoShape 18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9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20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" name="Group 21"/>
          <p:cNvGrpSpPr>
            <a:grpSpLocks/>
          </p:cNvGrpSpPr>
          <p:nvPr/>
        </p:nvGrpSpPr>
        <p:grpSpPr bwMode="auto">
          <a:xfrm>
            <a:off x="1828800" y="4745038"/>
            <a:ext cx="762000" cy="665162"/>
            <a:chOff x="3174" y="2656"/>
            <a:chExt cx="1549" cy="1351"/>
          </a:xfrm>
        </p:grpSpPr>
        <p:sp>
          <p:nvSpPr>
            <p:cNvPr id="45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" name="Line 25"/>
          <p:cNvSpPr>
            <a:spLocks noChangeShapeType="1"/>
          </p:cNvSpPr>
          <p:nvPr/>
        </p:nvSpPr>
        <p:spPr bwMode="auto">
          <a:xfrm>
            <a:off x="2438400" y="4440238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26"/>
          <p:cNvSpPr txBox="1">
            <a:spLocks noChangeArrowheads="1"/>
          </p:cNvSpPr>
          <p:nvPr/>
        </p:nvSpPr>
        <p:spPr bwMode="auto">
          <a:xfrm>
            <a:off x="2775404" y="3906838"/>
            <a:ext cx="349166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>
                <a:solidFill>
                  <a:schemeClr val="tx2"/>
                </a:solidFill>
              </a:rPr>
              <a:t>Ejaan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bahasa</a:t>
            </a:r>
            <a:r>
              <a:rPr lang="en-US" sz="2400" dirty="0" smtClean="0">
                <a:solidFill>
                  <a:schemeClr val="tx2"/>
                </a:solidFill>
              </a:rPr>
              <a:t> Indonesia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gray">
          <a:xfrm>
            <a:off x="2025650" y="39290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2438400" y="5354638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29"/>
          <p:cNvSpPr txBox="1">
            <a:spLocks noChangeArrowheads="1"/>
          </p:cNvSpPr>
          <p:nvPr/>
        </p:nvSpPr>
        <p:spPr bwMode="auto">
          <a:xfrm>
            <a:off x="2705157" y="4821238"/>
            <a:ext cx="431400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Sejarah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perkembangan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ejaan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3" name="Text Box 30"/>
          <p:cNvSpPr txBox="1">
            <a:spLocks noChangeArrowheads="1"/>
          </p:cNvSpPr>
          <p:nvPr/>
        </p:nvSpPr>
        <p:spPr bwMode="gray">
          <a:xfrm>
            <a:off x="2025650" y="48434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 bwMode="black">
          <a:xfrm>
            <a:off x="76200" y="1666875"/>
            <a:ext cx="8686800" cy="43529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0" dirty="0" err="1" smtClean="0">
                <a:solidFill>
                  <a:srgbClr val="000000"/>
                </a:solidFill>
              </a:rPr>
              <a:t>Bahasa</a:t>
            </a:r>
            <a:r>
              <a:rPr lang="en-US" sz="2400" b="0" dirty="0" smtClean="0">
                <a:solidFill>
                  <a:srgbClr val="000000"/>
                </a:solidFill>
              </a:rPr>
              <a:t> yang </a:t>
            </a:r>
            <a:r>
              <a:rPr lang="en-US" sz="2400" b="0" dirty="0" err="1" smtClean="0">
                <a:solidFill>
                  <a:srgbClr val="000000"/>
                </a:solidFill>
              </a:rPr>
              <a:t>baik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dan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benar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adalah</a:t>
            </a:r>
            <a:r>
              <a:rPr lang="en-US" sz="2400" b="0" dirty="0" smtClean="0">
                <a:solidFill>
                  <a:srgbClr val="000000"/>
                </a:solidFill>
              </a:rPr>
              <a:t> yang </a:t>
            </a:r>
            <a:r>
              <a:rPr lang="en-US" sz="2400" b="0" dirty="0" err="1" smtClean="0">
                <a:solidFill>
                  <a:srgbClr val="000000"/>
                </a:solidFill>
              </a:rPr>
              <a:t>sesuai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dengan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situasi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dan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sekaligus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sesuai</a:t>
            </a:r>
            <a:r>
              <a:rPr lang="en-US" sz="2400" b="0" dirty="0" smtClean="0">
                <a:solidFill>
                  <a:srgbClr val="000000"/>
                </a:solidFill>
              </a:rPr>
              <a:t> pula </a:t>
            </a:r>
            <a:r>
              <a:rPr lang="en-US" sz="2400" b="0" dirty="0" err="1" smtClean="0">
                <a:solidFill>
                  <a:srgbClr val="000000"/>
                </a:solidFill>
              </a:rPr>
              <a:t>dengan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kaidah</a:t>
            </a:r>
            <a:r>
              <a:rPr lang="en-US" sz="2400" b="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3200" b="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0" dirty="0" err="1" smtClean="0">
                <a:solidFill>
                  <a:srgbClr val="000000"/>
                </a:solidFill>
              </a:rPr>
              <a:t>Kaidah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bahasa</a:t>
            </a:r>
            <a:r>
              <a:rPr lang="en-US" sz="2400" b="0" dirty="0" smtClean="0">
                <a:solidFill>
                  <a:srgbClr val="000000"/>
                </a:solidFill>
              </a:rPr>
              <a:t>: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2400" dirty="0" smtClean="0">
                <a:solidFill>
                  <a:srgbClr val="000000"/>
                </a:solidFill>
              </a:rPr>
              <a:t>Tata </a:t>
            </a:r>
            <a:r>
              <a:rPr lang="en-US" sz="2400" dirty="0" err="1" smtClean="0">
                <a:solidFill>
                  <a:srgbClr val="000000"/>
                </a:solidFill>
              </a:rPr>
              <a:t>tulis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ejaan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2400" dirty="0" smtClean="0">
                <a:solidFill>
                  <a:srgbClr val="000000"/>
                </a:solidFill>
              </a:rPr>
              <a:t>Tata </a:t>
            </a:r>
            <a:r>
              <a:rPr lang="en-US" sz="2400" dirty="0" err="1" smtClean="0">
                <a:solidFill>
                  <a:srgbClr val="000000"/>
                </a:solidFill>
              </a:rPr>
              <a:t>bentukan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kata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914400" lvl="1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2400" dirty="0" smtClean="0">
                <a:solidFill>
                  <a:srgbClr val="000000"/>
                </a:solidFill>
              </a:rPr>
              <a:t>Tata </a:t>
            </a:r>
            <a:r>
              <a:rPr lang="en-US" sz="2400" dirty="0" err="1" smtClean="0">
                <a:solidFill>
                  <a:srgbClr val="000000"/>
                </a:solidFill>
              </a:rPr>
              <a:t>kalimat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914400" lvl="1" indent="-514350">
              <a:lnSpc>
                <a:spcPct val="90000"/>
              </a:lnSpc>
              <a:buFont typeface="+mj-lt"/>
              <a:buAutoNum type="alphaLcPeriod"/>
            </a:pPr>
            <a:r>
              <a:rPr lang="en-US" sz="2400" dirty="0" smtClean="0">
                <a:solidFill>
                  <a:srgbClr val="000000"/>
                </a:solidFill>
              </a:rPr>
              <a:t>Tata </a:t>
            </a:r>
            <a:r>
              <a:rPr lang="en-US" sz="2400" dirty="0" err="1" smtClean="0">
                <a:solidFill>
                  <a:srgbClr val="000000"/>
                </a:solidFill>
              </a:rPr>
              <a:t>paragraf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Lafal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3937000"/>
            <a:ext cx="9144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L</a:t>
            </a:r>
            <a:r>
              <a:rPr lang="id-ID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afal </a:t>
            </a:r>
            <a:r>
              <a:rPr lang="id-ID" sz="2400" dirty="0">
                <a:solidFill>
                  <a:schemeClr val="bg2">
                    <a:lumMod val="10000"/>
                  </a:schemeClr>
                </a:solidFill>
              </a:rPr>
              <a:t>berhubungan dengan  ragam lisan melalui sarana bunyi bahasa dan </a:t>
            </a:r>
            <a:r>
              <a:rPr lang="id-ID" sz="2400" dirty="0" smtClean="0">
                <a:solidFill>
                  <a:schemeClr val="bg2">
                    <a:lumMod val="10000"/>
                  </a:schemeClr>
                </a:solidFill>
              </a:rPr>
              <a:t>intonasi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</a:t>
            </a:r>
            <a:r>
              <a:rPr lang="id-ID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jaan </a:t>
            </a:r>
            <a:r>
              <a:rPr lang="id-ID" sz="2400" dirty="0">
                <a:solidFill>
                  <a:schemeClr val="bg2">
                    <a:lumMod val="10000"/>
                  </a:schemeClr>
                </a:solidFill>
              </a:rPr>
              <a:t>berhubungan dengan ragam tulis melalui sarana huruf dan tanda </a:t>
            </a:r>
            <a:r>
              <a:rPr lang="id-ID" sz="2400" dirty="0" smtClean="0">
                <a:solidFill>
                  <a:schemeClr val="bg2">
                    <a:lumMod val="10000"/>
                  </a:schemeClr>
                </a:solidFill>
              </a:rPr>
              <a:t>baca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752600"/>
          <a:ext cx="8153400" cy="1645920"/>
        </p:xfrm>
        <a:graphic>
          <a:graphicData uri="http://schemas.openxmlformats.org/drawingml/2006/table">
            <a:tbl>
              <a:tblPr/>
              <a:tblGrid>
                <a:gridCol w="2389893"/>
                <a:gridCol w="5763507"/>
              </a:tblGrid>
              <a:tr h="457200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Times New Roman"/>
                          <a:ea typeface="Times New Roman"/>
                        </a:rPr>
                        <a:t>Ragam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latin typeface="Times New Roman"/>
                          <a:ea typeface="Times New Roman"/>
                        </a:rPr>
                        <a:t>Sarana Kebahasaan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latin typeface="Times New Roman"/>
                          <a:ea typeface="Times New Roman"/>
                        </a:rPr>
                        <a:t>Lisan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Times New Roman"/>
                          <a:ea typeface="Times New Roman"/>
                        </a:rPr>
                        <a:t>      Bunyi bahasa, intonasi           </a:t>
                      </a:r>
                      <a:r>
                        <a:rPr lang="id-ID" sz="24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r>
                        <a:rPr lang="id-ID" sz="2400" dirty="0">
                          <a:latin typeface="Times New Roman"/>
                          <a:ea typeface="Times New Roman"/>
                        </a:rPr>
                        <a:t>     lafal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Times New Roman"/>
                          <a:ea typeface="Times New Roman"/>
                        </a:rPr>
                        <a:t>Tulis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latin typeface="Times New Roman"/>
                          <a:ea typeface="Times New Roman"/>
                        </a:rPr>
                        <a:t>      Huruf, tanda baca                   </a:t>
                      </a:r>
                      <a:r>
                        <a:rPr lang="id-ID" sz="2400" dirty="0">
                          <a:latin typeface="Times New Roman"/>
                          <a:ea typeface="Times New Roman"/>
                          <a:sym typeface="Wingdings"/>
                        </a:rPr>
                        <a:t></a:t>
                      </a:r>
                      <a:r>
                        <a:rPr lang="id-ID" sz="2400" dirty="0">
                          <a:latin typeface="Times New Roman"/>
                          <a:ea typeface="Times New Roman"/>
                        </a:rPr>
                        <a:t>     ejaan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 bwMode="black">
          <a:xfrm>
            <a:off x="76200" y="1438275"/>
            <a:ext cx="9067800" cy="43529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Agar dapat berkembang secara taat asas, setiap bahasa memerlukan aturan  sebagai rambu-rambu yang harus dipatuhi dalam kegiatan berbahasa. Salah satu rujukan yang sangat penting bagi pengguna bahasa dalam melakukan kegiatan tulis-menulis adalah </a:t>
            </a:r>
            <a:r>
              <a:rPr lang="id-ID" sz="2400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pedoman ejaan.</a:t>
            </a: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696200" cy="563563"/>
          </a:xfrm>
        </p:spPr>
        <p:txBody>
          <a:bodyPr/>
          <a:lstStyle/>
          <a:p>
            <a:r>
              <a:rPr lang="en-US" dirty="0" err="1" smtClean="0"/>
              <a:t>Ejaan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Lafal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smtClean="0"/>
              <a:t>Indonesia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 bwMode="black">
          <a:xfrm>
            <a:off x="76200" y="1666875"/>
            <a:ext cx="8686800" cy="43529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b="0" dirty="0">
                <a:solidFill>
                  <a:srgbClr val="000000"/>
                </a:solidFill>
              </a:rPr>
              <a:t>Ejaan mempunyai fungsi penting bagi bangsa Indonesia, yaitu </a:t>
            </a:r>
            <a:r>
              <a:rPr lang="id-ID" sz="2400" b="0" dirty="0" smtClean="0">
                <a:solidFill>
                  <a:srgbClr val="000000"/>
                </a:solidFill>
              </a:rPr>
              <a:t>sebagai</a:t>
            </a:r>
            <a:r>
              <a:rPr lang="en-US" sz="2400" b="0" dirty="0" smtClean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2400" b="0" dirty="0" smtClean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 smtClean="0">
                <a:solidFill>
                  <a:srgbClr val="000000"/>
                </a:solidFill>
              </a:rPr>
              <a:t>L</a:t>
            </a:r>
            <a:r>
              <a:rPr lang="id-ID" sz="2400" dirty="0" smtClean="0">
                <a:solidFill>
                  <a:srgbClr val="000000"/>
                </a:solidFill>
              </a:rPr>
              <a:t>andasan </a:t>
            </a:r>
            <a:r>
              <a:rPr lang="id-ID" sz="2400" dirty="0">
                <a:solidFill>
                  <a:srgbClr val="000000"/>
                </a:solidFill>
              </a:rPr>
              <a:t>bagi standardisasi tata bahasa dan </a:t>
            </a:r>
            <a:r>
              <a:rPr lang="id-ID" sz="2400" dirty="0" smtClean="0">
                <a:solidFill>
                  <a:srgbClr val="000000"/>
                </a:solidFill>
              </a:rPr>
              <a:t>peristilahan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400" smtClean="0">
                <a:solidFill>
                  <a:srgbClr val="000000"/>
                </a:solidFill>
              </a:rPr>
              <a:t>A</a:t>
            </a:r>
            <a:r>
              <a:rPr lang="id-ID" sz="2400" dirty="0" smtClean="0">
                <a:solidFill>
                  <a:srgbClr val="000000"/>
                </a:solidFill>
              </a:rPr>
              <a:t>lat </a:t>
            </a:r>
            <a:r>
              <a:rPr lang="id-ID" sz="2400" dirty="0">
                <a:solidFill>
                  <a:srgbClr val="000000"/>
                </a:solidFill>
              </a:rPr>
              <a:t>penyaring masuknya unsur-unsur bahasa lain ke dalam bahasa Indonesia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90000"/>
              </a:lnSpc>
              <a:buNone/>
            </a:pPr>
            <a:endParaRPr lang="en-US" sz="2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smtClean="0"/>
              <a:t>Indonesia (2)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 bwMode="black">
          <a:xfrm>
            <a:off x="76200" y="1524000"/>
            <a:ext cx="8686800" cy="435292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Ejaan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Disempurnakan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(EYD)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kaidah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mengatur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penulisan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huruf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penulisan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tanda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baca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  <a:buNone/>
            </a:pP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Penempatan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tanda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baca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kalimat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disampaikan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kabar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burung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Pak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Raden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sakit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”. </a:t>
            </a: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(3)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 bwMode="black">
          <a:xfrm>
            <a:off x="76200" y="1438275"/>
            <a:ext cx="9067800" cy="43529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b="0" dirty="0">
                <a:solidFill>
                  <a:srgbClr val="000000"/>
                </a:solidFill>
              </a:rPr>
              <a:t>Penggunaan </a:t>
            </a:r>
            <a:r>
              <a:rPr lang="id-ID" sz="2400" b="0" i="1" dirty="0">
                <a:solidFill>
                  <a:srgbClr val="000000"/>
                </a:solidFill>
              </a:rPr>
              <a:t>Pedoman Umum Ejaan Bahasa Indonesia yang Disempurnakan</a:t>
            </a:r>
            <a:r>
              <a:rPr lang="id-ID" sz="2400" b="0" dirty="0">
                <a:solidFill>
                  <a:srgbClr val="000000"/>
                </a:solidFill>
              </a:rPr>
              <a:t> </a:t>
            </a:r>
            <a:r>
              <a:rPr lang="id-ID" sz="2400" b="0" dirty="0" smtClean="0">
                <a:solidFill>
                  <a:srgbClr val="000000"/>
                </a:solidFill>
              </a:rPr>
              <a:t>meliputi</a:t>
            </a:r>
            <a:r>
              <a:rPr lang="en-US" sz="2400" b="0" dirty="0" smtClean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2400" b="0" dirty="0" smtClean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400" b="0" dirty="0" err="1" smtClean="0">
                <a:solidFill>
                  <a:srgbClr val="000000"/>
                </a:solidFill>
              </a:rPr>
              <a:t>Pemakaian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huruf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u="sng" dirty="0" err="1" smtClean="0">
                <a:solidFill>
                  <a:srgbClr val="000000"/>
                </a:solidFill>
              </a:rPr>
              <a:t>meliputi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vokal</a:t>
            </a:r>
            <a:r>
              <a:rPr lang="en-US" sz="2400" b="0" dirty="0" smtClean="0">
                <a:solidFill>
                  <a:srgbClr val="000000"/>
                </a:solidFill>
              </a:rPr>
              <a:t>, </a:t>
            </a:r>
            <a:r>
              <a:rPr lang="en-US" sz="2400" b="0" dirty="0" err="1" smtClean="0">
                <a:solidFill>
                  <a:srgbClr val="000000"/>
                </a:solidFill>
              </a:rPr>
              <a:t>konsonan</a:t>
            </a:r>
            <a:r>
              <a:rPr lang="en-US" sz="2400" b="0" dirty="0" smtClean="0">
                <a:solidFill>
                  <a:srgbClr val="000000"/>
                </a:solidFill>
              </a:rPr>
              <a:t>, </a:t>
            </a:r>
            <a:r>
              <a:rPr lang="en-US" sz="2400" b="0" dirty="0" err="1" smtClean="0">
                <a:solidFill>
                  <a:srgbClr val="000000"/>
                </a:solidFill>
              </a:rPr>
              <a:t>diftong</a:t>
            </a:r>
            <a:r>
              <a:rPr lang="en-US" sz="2400" b="0" dirty="0" smtClean="0">
                <a:solidFill>
                  <a:srgbClr val="000000"/>
                </a:solidFill>
              </a:rPr>
              <a:t>, </a:t>
            </a:r>
            <a:r>
              <a:rPr lang="en-US" sz="2400" b="0" dirty="0" err="1" smtClean="0">
                <a:solidFill>
                  <a:srgbClr val="000000"/>
                </a:solidFill>
              </a:rPr>
              <a:t>huruf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kapital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huruf</a:t>
            </a:r>
            <a:r>
              <a:rPr lang="en-US" sz="2400" b="0" dirty="0" smtClean="0">
                <a:solidFill>
                  <a:srgbClr val="000000"/>
                </a:solidFill>
              </a:rPr>
              <a:t> miring</a:t>
            </a: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endParaRPr lang="en-US" sz="2400" dirty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 err="1" smtClean="0">
                <a:solidFill>
                  <a:srgbClr val="000000"/>
                </a:solidFill>
              </a:rPr>
              <a:t>Penulisan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kata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u="sng" dirty="0" err="1" smtClean="0">
                <a:solidFill>
                  <a:srgbClr val="000000"/>
                </a:solidFill>
              </a:rPr>
              <a:t>meliputi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dasar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kata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turunan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bentuk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ulang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gabungan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kata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kata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depan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partikel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singkatan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akronim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serta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angka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lambang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bilangan</a:t>
            </a:r>
            <a:endParaRPr lang="en-US" sz="2400" dirty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endParaRPr lang="en-US" sz="2400" b="0" dirty="0" smtClean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400" b="0" dirty="0" err="1" smtClean="0">
                <a:solidFill>
                  <a:srgbClr val="000000"/>
                </a:solidFill>
              </a:rPr>
              <a:t>Penulisan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unsur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err="1" smtClean="0">
                <a:solidFill>
                  <a:srgbClr val="000000"/>
                </a:solidFill>
              </a:rPr>
              <a:t>serapan</a:t>
            </a:r>
            <a:endParaRPr lang="en-US" sz="2400" dirty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85725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 err="1" smtClean="0">
                <a:solidFill>
                  <a:srgbClr val="000000"/>
                </a:solidFill>
              </a:rPr>
              <a:t>Pemakaian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tanda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baca</a:t>
            </a:r>
            <a:endParaRPr lang="en-US" sz="2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ejaan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 bwMode="black">
          <a:xfrm>
            <a:off x="76200" y="1438275"/>
            <a:ext cx="9067800" cy="43529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Seiring sejarah perkembangannya, bahasa Indonesia telah melalui beberapa tahap perkembangan ejaan dengan berbagai perubahan dan penyempurnaan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ahasa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Indonesia pernah mengenal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ejaan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: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Ejaan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Van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Ophuijsen  1905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Ejaan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Soewandi/Ejaan Republik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1947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Ejaan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Pembaharuan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Ejaan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Melindo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Ejaan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Baru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Ejaan yang Disempurnakan (EYD) 1975</a:t>
            </a: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222l">
  <a:themeElements>
    <a:clrScheme name="01 2">
      <a:dk1>
        <a:srgbClr val="003366"/>
      </a:dk1>
      <a:lt1>
        <a:srgbClr val="FFFFFF"/>
      </a:lt1>
      <a:dk2>
        <a:srgbClr val="2E6272"/>
      </a:dk2>
      <a:lt2>
        <a:srgbClr val="B2B2B2"/>
      </a:lt2>
      <a:accent1>
        <a:srgbClr val="3984C9"/>
      </a:accent1>
      <a:accent2>
        <a:srgbClr val="77AE26"/>
      </a:accent2>
      <a:accent3>
        <a:srgbClr val="FFFFFF"/>
      </a:accent3>
      <a:accent4>
        <a:srgbClr val="002A56"/>
      </a:accent4>
      <a:accent5>
        <a:srgbClr val="AEC2E1"/>
      </a:accent5>
      <a:accent6>
        <a:srgbClr val="6B9D21"/>
      </a:accent6>
      <a:hlink>
        <a:srgbClr val="6E815B"/>
      </a:hlink>
      <a:folHlink>
        <a:srgbClr val="90A8B0"/>
      </a:folHlink>
    </a:clrScheme>
    <a:fontScheme name="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 1">
        <a:dk1>
          <a:srgbClr val="003366"/>
        </a:dk1>
        <a:lt1>
          <a:srgbClr val="FFFFFF"/>
        </a:lt1>
        <a:dk2>
          <a:srgbClr val="3C8196"/>
        </a:dk2>
        <a:lt2>
          <a:srgbClr val="B2B2B2"/>
        </a:lt2>
        <a:accent1>
          <a:srgbClr val="2C6AA2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CB9CE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2">
        <a:dk1>
          <a:srgbClr val="003366"/>
        </a:dk1>
        <a:lt1>
          <a:srgbClr val="FFFFFF"/>
        </a:lt1>
        <a:dk2>
          <a:srgbClr val="2E6272"/>
        </a:dk2>
        <a:lt2>
          <a:srgbClr val="B2B2B2"/>
        </a:lt2>
        <a:accent1>
          <a:srgbClr val="3984C9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EC2E1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3">
        <a:dk1>
          <a:srgbClr val="30311D"/>
        </a:dk1>
        <a:lt1>
          <a:srgbClr val="FFFFFF"/>
        </a:lt1>
        <a:dk2>
          <a:srgbClr val="4A5B1F"/>
        </a:dk2>
        <a:lt2>
          <a:srgbClr val="B2B2B2"/>
        </a:lt2>
        <a:accent1>
          <a:srgbClr val="90724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C6BCB0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411</Words>
  <Application>Microsoft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cdb2004222l</vt:lpstr>
      <vt:lpstr>Pengertian ejaan;  ejaan  dan lafal, sejarah perkembangan ejaan</vt:lpstr>
      <vt:lpstr>Outline</vt:lpstr>
      <vt:lpstr>Kaidah Bahasa</vt:lpstr>
      <vt:lpstr>Ejaan dan Lafal</vt:lpstr>
      <vt:lpstr>Ejaan dan Lafal (2)</vt:lpstr>
      <vt:lpstr>Ejaan Bahasa Indonesia</vt:lpstr>
      <vt:lpstr>Ejaan Bahasa Indonesia (2)</vt:lpstr>
      <vt:lpstr>Ejaan Bahasa Indonesia (3)</vt:lpstr>
      <vt:lpstr>Sejarah perkembangan ejaan</vt:lpstr>
      <vt:lpstr>Sejarah perkembangan ejaan (2)</vt:lpstr>
      <vt:lpstr>Sejarah perkembangan ejaan (3)</vt:lpstr>
      <vt:lpstr>Slide 12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Pemakaian huruf kapital dan huruf miring</dc:title>
  <dc:creator>Fauzan Muhammad I</dc:creator>
  <cp:lastModifiedBy>Fauzan Muhammad I</cp:lastModifiedBy>
  <cp:revision>31</cp:revision>
  <dcterms:created xsi:type="dcterms:W3CDTF">2012-10-16T14:53:25Z</dcterms:created>
  <dcterms:modified xsi:type="dcterms:W3CDTF">2012-10-20T07:25:10Z</dcterms:modified>
</cp:coreProperties>
</file>