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9" r:id="rId4"/>
    <p:sldId id="294" r:id="rId5"/>
    <p:sldId id="295" r:id="rId6"/>
    <p:sldId id="300" r:id="rId7"/>
    <p:sldId id="296" r:id="rId8"/>
    <p:sldId id="297" r:id="rId9"/>
    <p:sldId id="298" r:id="rId10"/>
    <p:sldId id="291" r:id="rId11"/>
    <p:sldId id="290" r:id="rId12"/>
    <p:sldId id="299" r:id="rId13"/>
    <p:sldId id="301" r:id="rId14"/>
    <p:sldId id="302" r:id="rId15"/>
    <p:sldId id="303" r:id="rId16"/>
    <p:sldId id="304" r:id="rId17"/>
    <p:sldId id="305" r:id="rId18"/>
    <p:sldId id="306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  <a:srgbClr val="C0C0C0"/>
    <a:srgbClr val="EAEAEA"/>
    <a:srgbClr val="CC0000"/>
    <a:srgbClr val="46ACAE"/>
    <a:srgbClr val="7EA5D0"/>
    <a:srgbClr val="6E81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95" autoAdjust="0"/>
    <p:restoredTop sz="94660" autoAdjust="0"/>
  </p:normalViewPr>
  <p:slideViewPr>
    <p:cSldViewPr>
      <p:cViewPr>
        <p:scale>
          <a:sx n="50" d="100"/>
          <a:sy n="50" d="100"/>
        </p:scale>
        <p:origin x="-19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33655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743200"/>
            <a:ext cx="57150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C895321E-1530-4FDD-B406-D6E32DEF52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239000" y="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CC0000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6FFBC-D516-4914-8AFA-3F97A01D08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E6642-6AB5-4ACB-AF4E-C076BA233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96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6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62800" y="152400"/>
            <a:ext cx="175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556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6C577BC-6D7F-40A2-913F-F29B86856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ED046-337B-4215-BA0B-428AA8305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08B64-4E1F-4C2F-A977-C10ACB15D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867DF-5EAD-4BDF-BB07-212111B12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FCB1A-F00F-4791-9BD7-B0861FF63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6BA4A-1FD2-4D7D-9F74-2EAA870FA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5F1D7-C4E1-4758-9126-10718CCD5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34E4E-C2D7-4995-82A6-715A9D3C2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F6C7F-E92F-40C8-AC31-ED5251B56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63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162800" y="152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5563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942E4A3A-3E3D-4BDC-B9F6-4F3F1E9471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533400"/>
            <a:ext cx="7696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0" y="1143000"/>
            <a:ext cx="7086600" cy="22225"/>
            <a:chOff x="0" y="720"/>
            <a:chExt cx="4464" cy="14"/>
          </a:xfrm>
        </p:grpSpPr>
        <p:sp>
          <p:nvSpPr>
            <p:cNvPr id="1055" name="Line 31"/>
            <p:cNvSpPr>
              <a:spLocks noChangeShapeType="1"/>
            </p:cNvSpPr>
            <p:nvPr userDrawn="1"/>
          </p:nvSpPr>
          <p:spPr bwMode="auto">
            <a:xfrm flipH="1">
              <a:off x="0" y="720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auto">
            <a:xfrm>
              <a:off x="0" y="734"/>
              <a:ext cx="19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191000"/>
            <a:ext cx="7391400" cy="596900"/>
          </a:xfrm>
        </p:spPr>
        <p:txBody>
          <a:bodyPr/>
          <a:lstStyle/>
          <a:p>
            <a:r>
              <a:rPr lang="en-US" dirty="0" err="1" smtClean="0">
                <a:solidFill>
                  <a:srgbClr val="CC0000"/>
                </a:solidFill>
              </a:rPr>
              <a:t>Penulisan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huruf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kapital</a:t>
            </a:r>
            <a:r>
              <a:rPr lang="en-US" dirty="0" smtClean="0">
                <a:solidFill>
                  <a:srgbClr val="CC0000"/>
                </a:solidFill>
              </a:rPr>
              <a:t>, </a:t>
            </a:r>
            <a:r>
              <a:rPr lang="en-US" dirty="0" err="1" smtClean="0">
                <a:solidFill>
                  <a:srgbClr val="CC0000"/>
                </a:solidFill>
              </a:rPr>
              <a:t>huruf</a:t>
            </a:r>
            <a:r>
              <a:rPr lang="en-US" dirty="0" smtClean="0">
                <a:solidFill>
                  <a:srgbClr val="CC0000"/>
                </a:solidFill>
              </a:rPr>
              <a:t> miring, </a:t>
            </a:r>
            <a:r>
              <a:rPr lang="en-US" dirty="0" err="1" smtClean="0">
                <a:solidFill>
                  <a:srgbClr val="CC0000"/>
                </a:solidFill>
              </a:rPr>
              <a:t>penulisan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kata</a:t>
            </a:r>
            <a:r>
              <a:rPr lang="en-US" dirty="0" smtClean="0">
                <a:solidFill>
                  <a:srgbClr val="CC0000"/>
                </a:solidFill>
              </a:rPr>
              <a:t>, </a:t>
            </a:r>
            <a:r>
              <a:rPr lang="en-US" dirty="0" err="1" smtClean="0">
                <a:solidFill>
                  <a:srgbClr val="CC0000"/>
                </a:solidFill>
              </a:rPr>
              <a:t>akronim</a:t>
            </a:r>
            <a:r>
              <a:rPr lang="en-US" dirty="0" smtClean="0">
                <a:solidFill>
                  <a:srgbClr val="CC0000"/>
                </a:solidFill>
              </a:rPr>
              <a:t>, </a:t>
            </a:r>
            <a:r>
              <a:rPr lang="en-US" dirty="0" err="1" smtClean="0">
                <a:solidFill>
                  <a:srgbClr val="CC0000"/>
                </a:solidFill>
              </a:rPr>
              <a:t>tanda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baca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590800"/>
            <a:ext cx="5715000" cy="533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Pertemuan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4</a:t>
            </a:r>
            <a:r>
              <a:rPr lang="en-US" sz="1400" dirty="0" smtClean="0">
                <a:solidFill>
                  <a:srgbClr val="000000"/>
                </a:solidFill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</a:rPr>
              <a:t>Waktu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belajar</a:t>
            </a:r>
            <a:r>
              <a:rPr lang="en-US" sz="1400" dirty="0" smtClean="0">
                <a:solidFill>
                  <a:srgbClr val="000000"/>
                </a:solidFill>
              </a:rPr>
              <a:t> 100 </a:t>
            </a:r>
            <a:r>
              <a:rPr lang="en-US" sz="1400" dirty="0" err="1" smtClean="0">
                <a:solidFill>
                  <a:srgbClr val="000000"/>
                </a:solidFill>
              </a:rPr>
              <a:t>menit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76200"/>
            <a:ext cx="1676400" cy="3048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smtClean="0"/>
              <a:t>(8)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76200" y="1905000"/>
            <a:ext cx="8686800" cy="43529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kapital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seluruhnya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digunakan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untuk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menuliskan</a:t>
            </a:r>
            <a:r>
              <a:rPr lang="en-US" sz="2400" b="0" dirty="0" smtClean="0">
                <a:solidFill>
                  <a:srgbClr val="000000"/>
                </a:solidFill>
              </a:rPr>
              <a:t>: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400" dirty="0" err="1" smtClean="0">
                <a:solidFill>
                  <a:srgbClr val="000000"/>
                </a:solidFill>
              </a:rPr>
              <a:t>Judul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utama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400" dirty="0" err="1" smtClean="0">
                <a:solidFill>
                  <a:srgbClr val="000000"/>
                </a:solidFill>
              </a:rPr>
              <a:t>Judul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bab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400" dirty="0" err="1" smtClean="0">
                <a:solidFill>
                  <a:srgbClr val="000000"/>
                </a:solidFill>
              </a:rPr>
              <a:t>Judul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kata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pengantar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daftar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isi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daftar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pustaka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smtClean="0"/>
              <a:t>Miring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152400" y="1666875"/>
            <a:ext cx="8915400" cy="43529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miring </a:t>
            </a:r>
            <a:r>
              <a:rPr lang="en-US" sz="2400" b="0" dirty="0" err="1" smtClean="0">
                <a:solidFill>
                  <a:srgbClr val="000000"/>
                </a:solidFill>
              </a:rPr>
              <a:t>digunakan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untuk</a:t>
            </a:r>
            <a:r>
              <a:rPr lang="en-US" sz="2400" b="0" dirty="0" smtClean="0">
                <a:solidFill>
                  <a:srgbClr val="000000"/>
                </a:solidFill>
              </a:rPr>
              <a:t>:</a:t>
            </a:r>
          </a:p>
          <a:p>
            <a:pPr marL="857250" lvl="1" indent="-45720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a.	</a:t>
            </a:r>
            <a:r>
              <a:rPr lang="en-US" sz="2400" dirty="0" err="1" smtClean="0">
                <a:solidFill>
                  <a:srgbClr val="000000"/>
                </a:solidFill>
              </a:rPr>
              <a:t>Menuliskan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judul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buku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nama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majalah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nama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surat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kabar</a:t>
            </a:r>
            <a:r>
              <a:rPr lang="en-US" sz="2400" dirty="0" smtClean="0">
                <a:solidFill>
                  <a:srgbClr val="000000"/>
                </a:solidFill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</a:rPr>
              <a:t>dikutip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dalam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teks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id-ID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Dikutip dari Kompas, 2 Juli 2007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id-ID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Berdasarkan Kamus Besar Bahasa Indonesia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disebutkan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bahwa </a:t>
            </a:r>
            <a:r>
              <a:rPr lang="id-ID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ct val="90000"/>
              </a:lnSpc>
              <a:buAutoNum type="alphaLcPeriod" startAt="2"/>
            </a:pPr>
            <a:r>
              <a:rPr lang="en-US" sz="2400" dirty="0" err="1" smtClean="0">
                <a:solidFill>
                  <a:srgbClr val="000000"/>
                </a:solidFill>
              </a:rPr>
              <a:t>Menuliskan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huruf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kata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atau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istilah</a:t>
            </a:r>
            <a:r>
              <a:rPr lang="en-US" sz="2400" dirty="0" smtClean="0">
                <a:solidFill>
                  <a:srgbClr val="000000"/>
                </a:solidFill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</a:rPr>
              <a:t>dikhususkan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atau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ditegaskan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id-ID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id-ID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dimaksud dengan hak milik dalam </a:t>
            </a:r>
            <a:r>
              <a:rPr lang="id-ID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ketentuan </a:t>
            </a:r>
            <a:r>
              <a:rPr lang="id-ID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 adalah </a:t>
            </a:r>
            <a:r>
              <a:rPr lang="id-ID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id-ID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Kata </a:t>
            </a:r>
            <a:r>
              <a:rPr lang="id-ID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babu</a:t>
            </a:r>
            <a:r>
              <a:rPr lang="id-ID" sz="2400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terasa</a:t>
            </a:r>
            <a:r>
              <a:rPr lang="id-ID" sz="2400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lebih kasar daripada</a:t>
            </a:r>
            <a:r>
              <a:rPr lang="id-ID" sz="2400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	pramuwisma</a:t>
            </a:r>
            <a:r>
              <a:rPr lang="id-ID" sz="2400" b="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ct val="90000"/>
              </a:lnSpc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0929" t="47951" r="42128" b="48062"/>
          <a:stretch>
            <a:fillRect/>
          </a:stretch>
        </p:blipFill>
        <p:spPr bwMode="auto">
          <a:xfrm>
            <a:off x="2971800" y="2819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52380" t="52203" r="23823" b="44668"/>
          <a:stretch>
            <a:fillRect/>
          </a:stretch>
        </p:blipFill>
        <p:spPr bwMode="auto">
          <a:xfrm>
            <a:off x="3200400" y="32766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 l="60365" t="68217" r="31680" b="27130"/>
          <a:stretch>
            <a:fillRect/>
          </a:stretch>
        </p:blipFill>
        <p:spPr bwMode="auto">
          <a:xfrm>
            <a:off x="4648200" y="5181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rcRect l="48025" t="75469" r="48158" b="21950"/>
          <a:stretch>
            <a:fillRect/>
          </a:stretch>
        </p:blipFill>
        <p:spPr bwMode="auto">
          <a:xfrm>
            <a:off x="2018882" y="6052811"/>
            <a:ext cx="800518" cy="3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/>
          <a:srcRect l="69311" t="75332" r="22365" b="21725"/>
          <a:stretch>
            <a:fillRect/>
          </a:stretch>
        </p:blipFill>
        <p:spPr bwMode="auto">
          <a:xfrm>
            <a:off x="6610784" y="6019800"/>
            <a:ext cx="1771216" cy="4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Miring (2)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152400" y="1666875"/>
            <a:ext cx="8915400" cy="4352925"/>
          </a:xfrm>
        </p:spPr>
        <p:txBody>
          <a:bodyPr/>
          <a:lstStyle/>
          <a:p>
            <a:pPr marL="857250" lvl="1" indent="-45720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c.	</a:t>
            </a:r>
            <a:r>
              <a:rPr lang="en-US" sz="2400" dirty="0" err="1" smtClean="0">
                <a:solidFill>
                  <a:srgbClr val="000000"/>
                </a:solidFill>
              </a:rPr>
              <a:t>Menuliskan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kata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atau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istilah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asing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</a:rPr>
              <a:t>belum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diserap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bahasa</a:t>
            </a:r>
            <a:r>
              <a:rPr lang="en-US" sz="2400" dirty="0" smtClean="0">
                <a:solidFill>
                  <a:srgbClr val="000000"/>
                </a:solidFill>
              </a:rPr>
              <a:t> Indonesia, </a:t>
            </a:r>
            <a:r>
              <a:rPr lang="en-US" sz="2400" dirty="0" err="1" smtClean="0">
                <a:solidFill>
                  <a:srgbClr val="000000"/>
                </a:solidFill>
              </a:rPr>
              <a:t>termasuk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istilah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ilmiah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kata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atau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istilah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dari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bahasa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daerah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 smtClean="0"/>
          </a:p>
          <a:p>
            <a:pPr lvl="2">
              <a:buFont typeface="Arial" pitchFamily="34" charset="0"/>
              <a:buChar char="•"/>
            </a:pPr>
            <a:r>
              <a:rPr lang="id-ID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Kata </a:t>
            </a:r>
            <a:r>
              <a:rPr lang="id-ID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ambles </a:t>
            </a:r>
            <a:r>
              <a:rPr lang="id-ID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tidak dapat diganti </a:t>
            </a:r>
            <a:r>
              <a:rPr lang="id-ID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dengan </a:t>
            </a:r>
            <a:r>
              <a:rPr lang="id-ID" b="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amblas.</a:t>
            </a:r>
            <a:endParaRPr lang="en-US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id-ID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</a:t>
            </a:r>
            <a:r>
              <a:rPr lang="id-ID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monitoring </a:t>
            </a:r>
            <a:r>
              <a:rPr lang="id-ID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telah diindonesiakan 	menjadi</a:t>
            </a:r>
            <a:r>
              <a:rPr lang="id-ID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pemantauan.</a:t>
            </a:r>
            <a:endParaRPr lang="en-US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152400" y="1666875"/>
            <a:ext cx="8915400" cy="4352925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Kata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sekumpulan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arti</a:t>
            </a:r>
            <a:endParaRPr lang="en-US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Kamus</a:t>
            </a:r>
            <a:r>
              <a:rPr lang="en-US" sz="2400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400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Indonesia (KBBI)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mendefinisikan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kata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unsur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diucapkan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dituliskan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perwujudan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kesatuan</a:t>
            </a:r>
            <a:r>
              <a:rPr lang="en-US" sz="2400" b="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perasaan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pikiran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berbahasa</a:t>
            </a:r>
            <a:endParaRPr lang="en-US" sz="2400" b="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(2)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3187" y="1266826"/>
            <a:ext cx="8659813" cy="4905374"/>
            <a:chOff x="103187" y="1266826"/>
            <a:chExt cx="8659813" cy="4905374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592511" y="1384300"/>
              <a:ext cx="19970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Kata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Dasar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03187" y="2679701"/>
              <a:ext cx="2324100" cy="5397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2433637" y="2949575"/>
              <a:ext cx="647700" cy="76200"/>
            </a:xfrm>
            <a:custGeom>
              <a:avLst/>
              <a:gdLst>
                <a:gd name="T0" fmla="*/ 4 w 2833"/>
                <a:gd name="T1" fmla="*/ 17 h 400"/>
                <a:gd name="T2" fmla="*/ 284 w 2833"/>
                <a:gd name="T3" fmla="*/ 17 h 400"/>
                <a:gd name="T4" fmla="*/ 288 w 2833"/>
                <a:gd name="T5" fmla="*/ 21 h 400"/>
                <a:gd name="T6" fmla="*/ 284 w 2833"/>
                <a:gd name="T7" fmla="*/ 24 h 400"/>
                <a:gd name="T8" fmla="*/ 4 w 2833"/>
                <a:gd name="T9" fmla="*/ 24 h 400"/>
                <a:gd name="T10" fmla="*/ 0 w 2833"/>
                <a:gd name="T11" fmla="*/ 21 h 400"/>
                <a:gd name="T12" fmla="*/ 4 w 2833"/>
                <a:gd name="T13" fmla="*/ 17 h 400"/>
                <a:gd name="T14" fmla="*/ 277 w 2833"/>
                <a:gd name="T15" fmla="*/ 0 h 400"/>
                <a:gd name="T16" fmla="*/ 322 w 2833"/>
                <a:gd name="T17" fmla="*/ 21 h 400"/>
                <a:gd name="T18" fmla="*/ 277 w 2833"/>
                <a:gd name="T19" fmla="*/ 41 h 400"/>
                <a:gd name="T20" fmla="*/ 277 w 28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3"/>
                <a:gd name="T34" fmla="*/ 0 h 400"/>
                <a:gd name="T35" fmla="*/ 2833 w 28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3" h="400">
                  <a:moveTo>
                    <a:pt x="33" y="167"/>
                  </a:moveTo>
                  <a:lnTo>
                    <a:pt x="2500" y="167"/>
                  </a:lnTo>
                  <a:cubicBezTo>
                    <a:pt x="2519" y="167"/>
                    <a:pt x="2533" y="182"/>
                    <a:pt x="2533" y="200"/>
                  </a:cubicBezTo>
                  <a:cubicBezTo>
                    <a:pt x="2533" y="219"/>
                    <a:pt x="2519" y="234"/>
                    <a:pt x="25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2433" y="0"/>
                  </a:moveTo>
                  <a:lnTo>
                    <a:pt x="2833" y="200"/>
                  </a:lnTo>
                  <a:lnTo>
                    <a:pt x="2433" y="400"/>
                  </a:lnTo>
                  <a:lnTo>
                    <a:pt x="2433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3074987" y="1460500"/>
              <a:ext cx="368300" cy="65088"/>
            </a:xfrm>
            <a:custGeom>
              <a:avLst/>
              <a:gdLst>
                <a:gd name="T0" fmla="*/ 4 w 2033"/>
                <a:gd name="T1" fmla="*/ 17 h 400"/>
                <a:gd name="T2" fmla="*/ 194 w 2033"/>
                <a:gd name="T3" fmla="*/ 17 h 400"/>
                <a:gd name="T4" fmla="*/ 198 w 2033"/>
                <a:gd name="T5" fmla="*/ 21 h 400"/>
                <a:gd name="T6" fmla="*/ 194 w 2033"/>
                <a:gd name="T7" fmla="*/ 24 h 400"/>
                <a:gd name="T8" fmla="*/ 4 w 2033"/>
                <a:gd name="T9" fmla="*/ 24 h 400"/>
                <a:gd name="T10" fmla="*/ 0 w 2033"/>
                <a:gd name="T11" fmla="*/ 21 h 400"/>
                <a:gd name="T12" fmla="*/ 4 w 2033"/>
                <a:gd name="T13" fmla="*/ 17 h 400"/>
                <a:gd name="T14" fmla="*/ 186 w 2033"/>
                <a:gd name="T15" fmla="*/ 0 h 400"/>
                <a:gd name="T16" fmla="*/ 232 w 2033"/>
                <a:gd name="T17" fmla="*/ 21 h 400"/>
                <a:gd name="T18" fmla="*/ 186 w 2033"/>
                <a:gd name="T19" fmla="*/ 41 h 400"/>
                <a:gd name="T20" fmla="*/ 186 w 20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3"/>
                <a:gd name="T34" fmla="*/ 0 h 400"/>
                <a:gd name="T35" fmla="*/ 2033 w 20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3" h="400">
                  <a:moveTo>
                    <a:pt x="33" y="167"/>
                  </a:moveTo>
                  <a:lnTo>
                    <a:pt x="1700" y="167"/>
                  </a:lnTo>
                  <a:cubicBezTo>
                    <a:pt x="1719" y="167"/>
                    <a:pt x="1733" y="182"/>
                    <a:pt x="1733" y="200"/>
                  </a:cubicBezTo>
                  <a:cubicBezTo>
                    <a:pt x="1733" y="219"/>
                    <a:pt x="1719" y="234"/>
                    <a:pt x="17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633" y="0"/>
                  </a:moveTo>
                  <a:lnTo>
                    <a:pt x="2033" y="200"/>
                  </a:lnTo>
                  <a:lnTo>
                    <a:pt x="1633" y="400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3087687" y="2146300"/>
              <a:ext cx="368300" cy="65088"/>
            </a:xfrm>
            <a:custGeom>
              <a:avLst/>
              <a:gdLst>
                <a:gd name="T0" fmla="*/ 4 w 2033"/>
                <a:gd name="T1" fmla="*/ 17 h 400"/>
                <a:gd name="T2" fmla="*/ 194 w 2033"/>
                <a:gd name="T3" fmla="*/ 17 h 400"/>
                <a:gd name="T4" fmla="*/ 198 w 2033"/>
                <a:gd name="T5" fmla="*/ 21 h 400"/>
                <a:gd name="T6" fmla="*/ 194 w 2033"/>
                <a:gd name="T7" fmla="*/ 24 h 400"/>
                <a:gd name="T8" fmla="*/ 4 w 2033"/>
                <a:gd name="T9" fmla="*/ 24 h 400"/>
                <a:gd name="T10" fmla="*/ 0 w 2033"/>
                <a:gd name="T11" fmla="*/ 21 h 400"/>
                <a:gd name="T12" fmla="*/ 4 w 2033"/>
                <a:gd name="T13" fmla="*/ 17 h 400"/>
                <a:gd name="T14" fmla="*/ 186 w 2033"/>
                <a:gd name="T15" fmla="*/ 0 h 400"/>
                <a:gd name="T16" fmla="*/ 232 w 2033"/>
                <a:gd name="T17" fmla="*/ 21 h 400"/>
                <a:gd name="T18" fmla="*/ 186 w 2033"/>
                <a:gd name="T19" fmla="*/ 41 h 400"/>
                <a:gd name="T20" fmla="*/ 186 w 20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3"/>
                <a:gd name="T34" fmla="*/ 0 h 400"/>
                <a:gd name="T35" fmla="*/ 2033 w 20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3" h="400">
                  <a:moveTo>
                    <a:pt x="33" y="167"/>
                  </a:moveTo>
                  <a:lnTo>
                    <a:pt x="1700" y="167"/>
                  </a:lnTo>
                  <a:cubicBezTo>
                    <a:pt x="1719" y="167"/>
                    <a:pt x="1733" y="182"/>
                    <a:pt x="1733" y="200"/>
                  </a:cubicBezTo>
                  <a:cubicBezTo>
                    <a:pt x="1733" y="219"/>
                    <a:pt x="1719" y="234"/>
                    <a:pt x="17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633" y="0"/>
                  </a:moveTo>
                  <a:lnTo>
                    <a:pt x="2033" y="200"/>
                  </a:lnTo>
                  <a:lnTo>
                    <a:pt x="1633" y="400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3443287" y="1266826"/>
              <a:ext cx="1765300" cy="4984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40304" y="2755900"/>
              <a:ext cx="20726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Penulisan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Kata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532187" y="1993900"/>
              <a:ext cx="2514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Kata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Berimbuhan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3455987" y="1917700"/>
              <a:ext cx="2514600" cy="5746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" name="Straight Connector 14"/>
            <p:cNvCxnSpPr>
              <a:stCxn id="9" idx="4"/>
              <a:endCxn id="26" idx="4"/>
            </p:cNvCxnSpPr>
            <p:nvPr/>
          </p:nvCxnSpPr>
          <p:spPr>
            <a:xfrm>
              <a:off x="3075712" y="1464405"/>
              <a:ext cx="1588" cy="40386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3087687" y="2984500"/>
              <a:ext cx="368300" cy="65088"/>
            </a:xfrm>
            <a:custGeom>
              <a:avLst/>
              <a:gdLst>
                <a:gd name="T0" fmla="*/ 4 w 2033"/>
                <a:gd name="T1" fmla="*/ 17 h 400"/>
                <a:gd name="T2" fmla="*/ 194 w 2033"/>
                <a:gd name="T3" fmla="*/ 17 h 400"/>
                <a:gd name="T4" fmla="*/ 198 w 2033"/>
                <a:gd name="T5" fmla="*/ 21 h 400"/>
                <a:gd name="T6" fmla="*/ 194 w 2033"/>
                <a:gd name="T7" fmla="*/ 24 h 400"/>
                <a:gd name="T8" fmla="*/ 4 w 2033"/>
                <a:gd name="T9" fmla="*/ 24 h 400"/>
                <a:gd name="T10" fmla="*/ 0 w 2033"/>
                <a:gd name="T11" fmla="*/ 21 h 400"/>
                <a:gd name="T12" fmla="*/ 4 w 2033"/>
                <a:gd name="T13" fmla="*/ 17 h 400"/>
                <a:gd name="T14" fmla="*/ 186 w 2033"/>
                <a:gd name="T15" fmla="*/ 0 h 400"/>
                <a:gd name="T16" fmla="*/ 232 w 2033"/>
                <a:gd name="T17" fmla="*/ 21 h 400"/>
                <a:gd name="T18" fmla="*/ 186 w 2033"/>
                <a:gd name="T19" fmla="*/ 41 h 400"/>
                <a:gd name="T20" fmla="*/ 186 w 20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3"/>
                <a:gd name="T34" fmla="*/ 0 h 400"/>
                <a:gd name="T35" fmla="*/ 2033 w 20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3" h="400">
                  <a:moveTo>
                    <a:pt x="33" y="167"/>
                  </a:moveTo>
                  <a:lnTo>
                    <a:pt x="1700" y="167"/>
                  </a:lnTo>
                  <a:cubicBezTo>
                    <a:pt x="1719" y="167"/>
                    <a:pt x="1733" y="182"/>
                    <a:pt x="1733" y="200"/>
                  </a:cubicBezTo>
                  <a:cubicBezTo>
                    <a:pt x="1733" y="219"/>
                    <a:pt x="1719" y="234"/>
                    <a:pt x="17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633" y="0"/>
                  </a:moveTo>
                  <a:lnTo>
                    <a:pt x="2033" y="200"/>
                  </a:lnTo>
                  <a:lnTo>
                    <a:pt x="1633" y="400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608387" y="2832100"/>
              <a:ext cx="2514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Kata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Ulang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3455987" y="2755900"/>
              <a:ext cx="1752600" cy="5746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3074987" y="3746500"/>
              <a:ext cx="368300" cy="65088"/>
            </a:xfrm>
            <a:custGeom>
              <a:avLst/>
              <a:gdLst>
                <a:gd name="T0" fmla="*/ 4 w 2033"/>
                <a:gd name="T1" fmla="*/ 17 h 400"/>
                <a:gd name="T2" fmla="*/ 194 w 2033"/>
                <a:gd name="T3" fmla="*/ 17 h 400"/>
                <a:gd name="T4" fmla="*/ 198 w 2033"/>
                <a:gd name="T5" fmla="*/ 21 h 400"/>
                <a:gd name="T6" fmla="*/ 194 w 2033"/>
                <a:gd name="T7" fmla="*/ 24 h 400"/>
                <a:gd name="T8" fmla="*/ 4 w 2033"/>
                <a:gd name="T9" fmla="*/ 24 h 400"/>
                <a:gd name="T10" fmla="*/ 0 w 2033"/>
                <a:gd name="T11" fmla="*/ 21 h 400"/>
                <a:gd name="T12" fmla="*/ 4 w 2033"/>
                <a:gd name="T13" fmla="*/ 17 h 400"/>
                <a:gd name="T14" fmla="*/ 186 w 2033"/>
                <a:gd name="T15" fmla="*/ 0 h 400"/>
                <a:gd name="T16" fmla="*/ 232 w 2033"/>
                <a:gd name="T17" fmla="*/ 21 h 400"/>
                <a:gd name="T18" fmla="*/ 186 w 2033"/>
                <a:gd name="T19" fmla="*/ 41 h 400"/>
                <a:gd name="T20" fmla="*/ 186 w 20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3"/>
                <a:gd name="T34" fmla="*/ 0 h 400"/>
                <a:gd name="T35" fmla="*/ 2033 w 20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3" h="400">
                  <a:moveTo>
                    <a:pt x="33" y="167"/>
                  </a:moveTo>
                  <a:lnTo>
                    <a:pt x="1700" y="167"/>
                  </a:lnTo>
                  <a:cubicBezTo>
                    <a:pt x="1719" y="167"/>
                    <a:pt x="1733" y="182"/>
                    <a:pt x="1733" y="200"/>
                  </a:cubicBezTo>
                  <a:cubicBezTo>
                    <a:pt x="1733" y="219"/>
                    <a:pt x="1719" y="234"/>
                    <a:pt x="17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633" y="0"/>
                  </a:moveTo>
                  <a:lnTo>
                    <a:pt x="2033" y="200"/>
                  </a:lnTo>
                  <a:lnTo>
                    <a:pt x="1633" y="400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3519487" y="3629026"/>
              <a:ext cx="2514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Gabungan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Kata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3443287" y="3552826"/>
              <a:ext cx="2298700" cy="5746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074987" y="4584700"/>
              <a:ext cx="368300" cy="65088"/>
            </a:xfrm>
            <a:custGeom>
              <a:avLst/>
              <a:gdLst>
                <a:gd name="T0" fmla="*/ 4 w 2033"/>
                <a:gd name="T1" fmla="*/ 17 h 400"/>
                <a:gd name="T2" fmla="*/ 194 w 2033"/>
                <a:gd name="T3" fmla="*/ 17 h 400"/>
                <a:gd name="T4" fmla="*/ 198 w 2033"/>
                <a:gd name="T5" fmla="*/ 21 h 400"/>
                <a:gd name="T6" fmla="*/ 194 w 2033"/>
                <a:gd name="T7" fmla="*/ 24 h 400"/>
                <a:gd name="T8" fmla="*/ 4 w 2033"/>
                <a:gd name="T9" fmla="*/ 24 h 400"/>
                <a:gd name="T10" fmla="*/ 0 w 2033"/>
                <a:gd name="T11" fmla="*/ 21 h 400"/>
                <a:gd name="T12" fmla="*/ 4 w 2033"/>
                <a:gd name="T13" fmla="*/ 17 h 400"/>
                <a:gd name="T14" fmla="*/ 186 w 2033"/>
                <a:gd name="T15" fmla="*/ 0 h 400"/>
                <a:gd name="T16" fmla="*/ 232 w 2033"/>
                <a:gd name="T17" fmla="*/ 21 h 400"/>
                <a:gd name="T18" fmla="*/ 186 w 2033"/>
                <a:gd name="T19" fmla="*/ 41 h 400"/>
                <a:gd name="T20" fmla="*/ 186 w 20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3"/>
                <a:gd name="T34" fmla="*/ 0 h 400"/>
                <a:gd name="T35" fmla="*/ 2033 w 20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3" h="400">
                  <a:moveTo>
                    <a:pt x="33" y="167"/>
                  </a:moveTo>
                  <a:lnTo>
                    <a:pt x="1700" y="167"/>
                  </a:lnTo>
                  <a:cubicBezTo>
                    <a:pt x="1719" y="167"/>
                    <a:pt x="1733" y="182"/>
                    <a:pt x="1733" y="200"/>
                  </a:cubicBezTo>
                  <a:cubicBezTo>
                    <a:pt x="1733" y="219"/>
                    <a:pt x="1719" y="234"/>
                    <a:pt x="17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633" y="0"/>
                  </a:moveTo>
                  <a:lnTo>
                    <a:pt x="2033" y="200"/>
                  </a:lnTo>
                  <a:lnTo>
                    <a:pt x="1633" y="400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3684587" y="4356100"/>
              <a:ext cx="2514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Kata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Ganti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3443287" y="4356100"/>
              <a:ext cx="1917700" cy="5746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85"/>
            <p:cNvGrpSpPr/>
            <p:nvPr/>
          </p:nvGrpSpPr>
          <p:grpSpPr>
            <a:xfrm>
              <a:off x="6454774" y="2451100"/>
              <a:ext cx="1039813" cy="2286000"/>
              <a:chOff x="7113588" y="2298700"/>
              <a:chExt cx="1039813" cy="2286000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7696200" y="2362200"/>
                <a:ext cx="267702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 smtClean="0">
                    <a:solidFill>
                      <a:srgbClr val="000000"/>
                    </a:solidFill>
                    <a:latin typeface="Arial" charset="0"/>
                  </a:rPr>
                  <a:t>Ku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7620000" y="2971800"/>
                <a:ext cx="38953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 err="1" smtClean="0">
                    <a:solidFill>
                      <a:srgbClr val="000000"/>
                    </a:solidFill>
                    <a:latin typeface="Arial" charset="0"/>
                  </a:rPr>
                  <a:t>Kau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44" name="Freeform 23"/>
              <p:cNvSpPr>
                <a:spLocks noEditPoints="1"/>
              </p:cNvSpPr>
              <p:nvPr/>
            </p:nvSpPr>
            <p:spPr bwMode="auto">
              <a:xfrm>
                <a:off x="7113588" y="2462213"/>
                <a:ext cx="366713" cy="65088"/>
              </a:xfrm>
              <a:custGeom>
                <a:avLst/>
                <a:gdLst>
                  <a:gd name="T0" fmla="*/ 4 w 2033"/>
                  <a:gd name="T1" fmla="*/ 17 h 400"/>
                  <a:gd name="T2" fmla="*/ 193 w 2033"/>
                  <a:gd name="T3" fmla="*/ 17 h 400"/>
                  <a:gd name="T4" fmla="*/ 197 w 2033"/>
                  <a:gd name="T5" fmla="*/ 21 h 400"/>
                  <a:gd name="T6" fmla="*/ 193 w 2033"/>
                  <a:gd name="T7" fmla="*/ 24 h 400"/>
                  <a:gd name="T8" fmla="*/ 4 w 2033"/>
                  <a:gd name="T9" fmla="*/ 24 h 400"/>
                  <a:gd name="T10" fmla="*/ 0 w 2033"/>
                  <a:gd name="T11" fmla="*/ 21 h 400"/>
                  <a:gd name="T12" fmla="*/ 4 w 2033"/>
                  <a:gd name="T13" fmla="*/ 17 h 400"/>
                  <a:gd name="T14" fmla="*/ 186 w 2033"/>
                  <a:gd name="T15" fmla="*/ 0 h 400"/>
                  <a:gd name="T16" fmla="*/ 231 w 2033"/>
                  <a:gd name="T17" fmla="*/ 21 h 400"/>
                  <a:gd name="T18" fmla="*/ 186 w 2033"/>
                  <a:gd name="T19" fmla="*/ 41 h 400"/>
                  <a:gd name="T20" fmla="*/ 186 w 2033"/>
                  <a:gd name="T21" fmla="*/ 0 h 4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3"/>
                  <a:gd name="T34" fmla="*/ 0 h 400"/>
                  <a:gd name="T35" fmla="*/ 2033 w 2033"/>
                  <a:gd name="T36" fmla="*/ 400 h 4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3" h="400">
                    <a:moveTo>
                      <a:pt x="33" y="167"/>
                    </a:moveTo>
                    <a:lnTo>
                      <a:pt x="1700" y="167"/>
                    </a:lnTo>
                    <a:cubicBezTo>
                      <a:pt x="1719" y="167"/>
                      <a:pt x="1733" y="182"/>
                      <a:pt x="1733" y="200"/>
                    </a:cubicBezTo>
                    <a:cubicBezTo>
                      <a:pt x="1733" y="219"/>
                      <a:pt x="1719" y="234"/>
                      <a:pt x="1700" y="234"/>
                    </a:cubicBezTo>
                    <a:lnTo>
                      <a:pt x="33" y="234"/>
                    </a:lnTo>
                    <a:cubicBezTo>
                      <a:pt x="15" y="234"/>
                      <a:pt x="0" y="219"/>
                      <a:pt x="0" y="200"/>
                    </a:cubicBezTo>
                    <a:cubicBezTo>
                      <a:pt x="0" y="182"/>
                      <a:pt x="15" y="167"/>
                      <a:pt x="33" y="167"/>
                    </a:cubicBezTo>
                    <a:close/>
                    <a:moveTo>
                      <a:pt x="1633" y="0"/>
                    </a:moveTo>
                    <a:lnTo>
                      <a:pt x="2033" y="200"/>
                    </a:lnTo>
                    <a:lnTo>
                      <a:pt x="1633" y="400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4"/>
              <p:cNvSpPr>
                <a:spLocks noEditPoints="1"/>
              </p:cNvSpPr>
              <p:nvPr/>
            </p:nvSpPr>
            <p:spPr bwMode="auto">
              <a:xfrm>
                <a:off x="7162800" y="3124199"/>
                <a:ext cx="317501" cy="55563"/>
              </a:xfrm>
              <a:custGeom>
                <a:avLst/>
                <a:gdLst>
                  <a:gd name="T0" fmla="*/ 4 w 2033"/>
                  <a:gd name="T1" fmla="*/ 17 h 400"/>
                  <a:gd name="T2" fmla="*/ 193 w 2033"/>
                  <a:gd name="T3" fmla="*/ 17 h 400"/>
                  <a:gd name="T4" fmla="*/ 197 w 2033"/>
                  <a:gd name="T5" fmla="*/ 21 h 400"/>
                  <a:gd name="T6" fmla="*/ 193 w 2033"/>
                  <a:gd name="T7" fmla="*/ 24 h 400"/>
                  <a:gd name="T8" fmla="*/ 4 w 2033"/>
                  <a:gd name="T9" fmla="*/ 24 h 400"/>
                  <a:gd name="T10" fmla="*/ 0 w 2033"/>
                  <a:gd name="T11" fmla="*/ 21 h 400"/>
                  <a:gd name="T12" fmla="*/ 4 w 2033"/>
                  <a:gd name="T13" fmla="*/ 17 h 400"/>
                  <a:gd name="T14" fmla="*/ 186 w 2033"/>
                  <a:gd name="T15" fmla="*/ 0 h 400"/>
                  <a:gd name="T16" fmla="*/ 231 w 2033"/>
                  <a:gd name="T17" fmla="*/ 21 h 400"/>
                  <a:gd name="T18" fmla="*/ 186 w 2033"/>
                  <a:gd name="T19" fmla="*/ 41 h 400"/>
                  <a:gd name="T20" fmla="*/ 186 w 2033"/>
                  <a:gd name="T21" fmla="*/ 0 h 4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3"/>
                  <a:gd name="T34" fmla="*/ 0 h 400"/>
                  <a:gd name="T35" fmla="*/ 2033 w 2033"/>
                  <a:gd name="T36" fmla="*/ 400 h 4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3" h="400">
                    <a:moveTo>
                      <a:pt x="33" y="167"/>
                    </a:moveTo>
                    <a:lnTo>
                      <a:pt x="1700" y="167"/>
                    </a:lnTo>
                    <a:cubicBezTo>
                      <a:pt x="1719" y="167"/>
                      <a:pt x="1733" y="182"/>
                      <a:pt x="1733" y="200"/>
                    </a:cubicBezTo>
                    <a:cubicBezTo>
                      <a:pt x="1733" y="219"/>
                      <a:pt x="1719" y="234"/>
                      <a:pt x="1700" y="234"/>
                    </a:cubicBezTo>
                    <a:lnTo>
                      <a:pt x="33" y="234"/>
                    </a:lnTo>
                    <a:cubicBezTo>
                      <a:pt x="15" y="234"/>
                      <a:pt x="0" y="219"/>
                      <a:pt x="0" y="200"/>
                    </a:cubicBezTo>
                    <a:cubicBezTo>
                      <a:pt x="0" y="182"/>
                      <a:pt x="15" y="167"/>
                      <a:pt x="33" y="167"/>
                    </a:cubicBezTo>
                    <a:close/>
                    <a:moveTo>
                      <a:pt x="1633" y="0"/>
                    </a:moveTo>
                    <a:lnTo>
                      <a:pt x="2033" y="200"/>
                    </a:lnTo>
                    <a:lnTo>
                      <a:pt x="1633" y="400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32"/>
              <p:cNvSpPr>
                <a:spLocks noChangeArrowheads="1"/>
              </p:cNvSpPr>
              <p:nvPr/>
            </p:nvSpPr>
            <p:spPr bwMode="auto">
              <a:xfrm>
                <a:off x="7480301" y="2298700"/>
                <a:ext cx="596899" cy="392113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33"/>
              <p:cNvSpPr>
                <a:spLocks noChangeArrowheads="1"/>
              </p:cNvSpPr>
              <p:nvPr/>
            </p:nvSpPr>
            <p:spPr bwMode="auto">
              <a:xfrm>
                <a:off x="7480301" y="2946400"/>
                <a:ext cx="673100" cy="39528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5"/>
              <p:cNvSpPr>
                <a:spLocks noChangeArrowheads="1"/>
              </p:cNvSpPr>
              <p:nvPr/>
            </p:nvSpPr>
            <p:spPr bwMode="auto">
              <a:xfrm>
                <a:off x="7759699" y="3633787"/>
                <a:ext cx="30296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 smtClean="0">
                    <a:solidFill>
                      <a:srgbClr val="000000"/>
                    </a:solidFill>
                  </a:rPr>
                  <a:t>M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Arial" charset="0"/>
                  </a:rPr>
                  <a:t>u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7162800" y="3733800"/>
                <a:ext cx="381000" cy="76200"/>
              </a:xfrm>
              <a:custGeom>
                <a:avLst/>
                <a:gdLst>
                  <a:gd name="T0" fmla="*/ 4 w 2033"/>
                  <a:gd name="T1" fmla="*/ 17 h 400"/>
                  <a:gd name="T2" fmla="*/ 193 w 2033"/>
                  <a:gd name="T3" fmla="*/ 17 h 400"/>
                  <a:gd name="T4" fmla="*/ 197 w 2033"/>
                  <a:gd name="T5" fmla="*/ 21 h 400"/>
                  <a:gd name="T6" fmla="*/ 193 w 2033"/>
                  <a:gd name="T7" fmla="*/ 24 h 400"/>
                  <a:gd name="T8" fmla="*/ 4 w 2033"/>
                  <a:gd name="T9" fmla="*/ 24 h 400"/>
                  <a:gd name="T10" fmla="*/ 0 w 2033"/>
                  <a:gd name="T11" fmla="*/ 21 h 400"/>
                  <a:gd name="T12" fmla="*/ 4 w 2033"/>
                  <a:gd name="T13" fmla="*/ 17 h 400"/>
                  <a:gd name="T14" fmla="*/ 186 w 2033"/>
                  <a:gd name="T15" fmla="*/ 0 h 400"/>
                  <a:gd name="T16" fmla="*/ 231 w 2033"/>
                  <a:gd name="T17" fmla="*/ 21 h 400"/>
                  <a:gd name="T18" fmla="*/ 186 w 2033"/>
                  <a:gd name="T19" fmla="*/ 41 h 400"/>
                  <a:gd name="T20" fmla="*/ 186 w 2033"/>
                  <a:gd name="T21" fmla="*/ 0 h 4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3"/>
                  <a:gd name="T34" fmla="*/ 0 h 400"/>
                  <a:gd name="T35" fmla="*/ 2033 w 2033"/>
                  <a:gd name="T36" fmla="*/ 400 h 4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3" h="400">
                    <a:moveTo>
                      <a:pt x="33" y="167"/>
                    </a:moveTo>
                    <a:lnTo>
                      <a:pt x="1700" y="167"/>
                    </a:lnTo>
                    <a:cubicBezTo>
                      <a:pt x="1719" y="167"/>
                      <a:pt x="1733" y="182"/>
                      <a:pt x="1733" y="200"/>
                    </a:cubicBezTo>
                    <a:cubicBezTo>
                      <a:pt x="1733" y="219"/>
                      <a:pt x="1719" y="234"/>
                      <a:pt x="1700" y="234"/>
                    </a:cubicBezTo>
                    <a:lnTo>
                      <a:pt x="33" y="234"/>
                    </a:lnTo>
                    <a:cubicBezTo>
                      <a:pt x="15" y="234"/>
                      <a:pt x="0" y="219"/>
                      <a:pt x="0" y="200"/>
                    </a:cubicBezTo>
                    <a:cubicBezTo>
                      <a:pt x="0" y="182"/>
                      <a:pt x="15" y="167"/>
                      <a:pt x="33" y="167"/>
                    </a:cubicBezTo>
                    <a:close/>
                    <a:moveTo>
                      <a:pt x="1633" y="0"/>
                    </a:moveTo>
                    <a:lnTo>
                      <a:pt x="2033" y="200"/>
                    </a:lnTo>
                    <a:lnTo>
                      <a:pt x="1633" y="400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32"/>
              <p:cNvSpPr>
                <a:spLocks noChangeArrowheads="1"/>
              </p:cNvSpPr>
              <p:nvPr/>
            </p:nvSpPr>
            <p:spPr bwMode="auto">
              <a:xfrm>
                <a:off x="7543800" y="3570287"/>
                <a:ext cx="596899" cy="392113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5"/>
              <p:cNvSpPr>
                <a:spLocks noChangeArrowheads="1"/>
              </p:cNvSpPr>
              <p:nvPr/>
            </p:nvSpPr>
            <p:spPr bwMode="auto">
              <a:xfrm>
                <a:off x="7689273" y="4267200"/>
                <a:ext cx="38792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 err="1" smtClean="0">
                    <a:solidFill>
                      <a:srgbClr val="000000"/>
                    </a:solidFill>
                    <a:latin typeface="Arial" charset="0"/>
                  </a:rPr>
                  <a:t>Nya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52" name="Freeform 23"/>
              <p:cNvSpPr>
                <a:spLocks noEditPoints="1"/>
              </p:cNvSpPr>
              <p:nvPr/>
            </p:nvSpPr>
            <p:spPr bwMode="auto">
              <a:xfrm>
                <a:off x="7162800" y="4354513"/>
                <a:ext cx="366713" cy="65088"/>
              </a:xfrm>
              <a:custGeom>
                <a:avLst/>
                <a:gdLst>
                  <a:gd name="T0" fmla="*/ 4 w 2033"/>
                  <a:gd name="T1" fmla="*/ 17 h 400"/>
                  <a:gd name="T2" fmla="*/ 193 w 2033"/>
                  <a:gd name="T3" fmla="*/ 17 h 400"/>
                  <a:gd name="T4" fmla="*/ 197 w 2033"/>
                  <a:gd name="T5" fmla="*/ 21 h 400"/>
                  <a:gd name="T6" fmla="*/ 193 w 2033"/>
                  <a:gd name="T7" fmla="*/ 24 h 400"/>
                  <a:gd name="T8" fmla="*/ 4 w 2033"/>
                  <a:gd name="T9" fmla="*/ 24 h 400"/>
                  <a:gd name="T10" fmla="*/ 0 w 2033"/>
                  <a:gd name="T11" fmla="*/ 21 h 400"/>
                  <a:gd name="T12" fmla="*/ 4 w 2033"/>
                  <a:gd name="T13" fmla="*/ 17 h 400"/>
                  <a:gd name="T14" fmla="*/ 186 w 2033"/>
                  <a:gd name="T15" fmla="*/ 0 h 400"/>
                  <a:gd name="T16" fmla="*/ 231 w 2033"/>
                  <a:gd name="T17" fmla="*/ 21 h 400"/>
                  <a:gd name="T18" fmla="*/ 186 w 2033"/>
                  <a:gd name="T19" fmla="*/ 41 h 400"/>
                  <a:gd name="T20" fmla="*/ 186 w 2033"/>
                  <a:gd name="T21" fmla="*/ 0 h 4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3"/>
                  <a:gd name="T34" fmla="*/ 0 h 400"/>
                  <a:gd name="T35" fmla="*/ 2033 w 2033"/>
                  <a:gd name="T36" fmla="*/ 400 h 4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3" h="400">
                    <a:moveTo>
                      <a:pt x="33" y="167"/>
                    </a:moveTo>
                    <a:lnTo>
                      <a:pt x="1700" y="167"/>
                    </a:lnTo>
                    <a:cubicBezTo>
                      <a:pt x="1719" y="167"/>
                      <a:pt x="1733" y="182"/>
                      <a:pt x="1733" y="200"/>
                    </a:cubicBezTo>
                    <a:cubicBezTo>
                      <a:pt x="1733" y="219"/>
                      <a:pt x="1719" y="234"/>
                      <a:pt x="1700" y="234"/>
                    </a:cubicBezTo>
                    <a:lnTo>
                      <a:pt x="33" y="234"/>
                    </a:lnTo>
                    <a:cubicBezTo>
                      <a:pt x="15" y="234"/>
                      <a:pt x="0" y="219"/>
                      <a:pt x="0" y="200"/>
                    </a:cubicBezTo>
                    <a:cubicBezTo>
                      <a:pt x="0" y="182"/>
                      <a:pt x="15" y="167"/>
                      <a:pt x="33" y="167"/>
                    </a:cubicBezTo>
                    <a:close/>
                    <a:moveTo>
                      <a:pt x="1633" y="0"/>
                    </a:moveTo>
                    <a:lnTo>
                      <a:pt x="2033" y="200"/>
                    </a:lnTo>
                    <a:lnTo>
                      <a:pt x="1633" y="400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32"/>
              <p:cNvSpPr>
                <a:spLocks noChangeArrowheads="1"/>
              </p:cNvSpPr>
              <p:nvPr/>
            </p:nvSpPr>
            <p:spPr bwMode="auto">
              <a:xfrm>
                <a:off x="7543800" y="4191000"/>
                <a:ext cx="596899" cy="393700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4" name="Straight Connector 53"/>
              <p:cNvCxnSpPr>
                <a:stCxn id="44" idx="9"/>
              </p:cNvCxnSpPr>
              <p:nvPr/>
            </p:nvCxnSpPr>
            <p:spPr>
              <a:xfrm>
                <a:off x="7147139" y="2468885"/>
                <a:ext cx="15661" cy="1950715"/>
              </a:xfrm>
              <a:prstGeom prst="line">
                <a:avLst/>
              </a:prstGeom>
              <a:ln w="222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3074987" y="5499100"/>
              <a:ext cx="368300" cy="65088"/>
            </a:xfrm>
            <a:custGeom>
              <a:avLst/>
              <a:gdLst>
                <a:gd name="T0" fmla="*/ 4 w 2033"/>
                <a:gd name="T1" fmla="*/ 17 h 400"/>
                <a:gd name="T2" fmla="*/ 194 w 2033"/>
                <a:gd name="T3" fmla="*/ 17 h 400"/>
                <a:gd name="T4" fmla="*/ 198 w 2033"/>
                <a:gd name="T5" fmla="*/ 21 h 400"/>
                <a:gd name="T6" fmla="*/ 194 w 2033"/>
                <a:gd name="T7" fmla="*/ 24 h 400"/>
                <a:gd name="T8" fmla="*/ 4 w 2033"/>
                <a:gd name="T9" fmla="*/ 24 h 400"/>
                <a:gd name="T10" fmla="*/ 0 w 2033"/>
                <a:gd name="T11" fmla="*/ 21 h 400"/>
                <a:gd name="T12" fmla="*/ 4 w 2033"/>
                <a:gd name="T13" fmla="*/ 17 h 400"/>
                <a:gd name="T14" fmla="*/ 186 w 2033"/>
                <a:gd name="T15" fmla="*/ 0 h 400"/>
                <a:gd name="T16" fmla="*/ 232 w 2033"/>
                <a:gd name="T17" fmla="*/ 21 h 400"/>
                <a:gd name="T18" fmla="*/ 186 w 2033"/>
                <a:gd name="T19" fmla="*/ 41 h 400"/>
                <a:gd name="T20" fmla="*/ 186 w 2033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3"/>
                <a:gd name="T34" fmla="*/ 0 h 400"/>
                <a:gd name="T35" fmla="*/ 2033 w 2033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3" h="400">
                  <a:moveTo>
                    <a:pt x="33" y="167"/>
                  </a:moveTo>
                  <a:lnTo>
                    <a:pt x="1700" y="167"/>
                  </a:lnTo>
                  <a:cubicBezTo>
                    <a:pt x="1719" y="167"/>
                    <a:pt x="1733" y="182"/>
                    <a:pt x="1733" y="200"/>
                  </a:cubicBezTo>
                  <a:cubicBezTo>
                    <a:pt x="1733" y="219"/>
                    <a:pt x="1719" y="234"/>
                    <a:pt x="17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633" y="0"/>
                  </a:moveTo>
                  <a:lnTo>
                    <a:pt x="2033" y="200"/>
                  </a:lnTo>
                  <a:lnTo>
                    <a:pt x="1633" y="400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684587" y="5346700"/>
              <a:ext cx="2514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Kata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Depan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3455987" y="5270500"/>
              <a:ext cx="1981200" cy="5746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Elbow Connector 28"/>
            <p:cNvCxnSpPr>
              <a:stCxn id="24" idx="3"/>
            </p:cNvCxnSpPr>
            <p:nvPr/>
          </p:nvCxnSpPr>
          <p:spPr>
            <a:xfrm flipV="1">
              <a:off x="5360987" y="3517900"/>
              <a:ext cx="1143000" cy="1125537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95"/>
            <p:cNvGrpSpPr/>
            <p:nvPr/>
          </p:nvGrpSpPr>
          <p:grpSpPr>
            <a:xfrm>
              <a:off x="7723187" y="4508500"/>
              <a:ext cx="1039813" cy="1663700"/>
              <a:chOff x="7113588" y="2298700"/>
              <a:chExt cx="1039813" cy="1663700"/>
            </a:xfrm>
          </p:grpSpPr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7696200" y="2362200"/>
                <a:ext cx="205184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 smtClean="0">
                    <a:solidFill>
                      <a:srgbClr val="000000"/>
                    </a:solidFill>
                    <a:latin typeface="Arial" charset="0"/>
                  </a:rPr>
                  <a:t>Di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7646988" y="3027690"/>
                <a:ext cx="267702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 err="1" smtClean="0">
                    <a:solidFill>
                      <a:srgbClr val="000000"/>
                    </a:solidFill>
                    <a:latin typeface="Arial" charset="0"/>
                  </a:rPr>
                  <a:t>Ke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7113588" y="2462213"/>
                <a:ext cx="366713" cy="65088"/>
              </a:xfrm>
              <a:custGeom>
                <a:avLst/>
                <a:gdLst>
                  <a:gd name="T0" fmla="*/ 4 w 2033"/>
                  <a:gd name="T1" fmla="*/ 17 h 400"/>
                  <a:gd name="T2" fmla="*/ 193 w 2033"/>
                  <a:gd name="T3" fmla="*/ 17 h 400"/>
                  <a:gd name="T4" fmla="*/ 197 w 2033"/>
                  <a:gd name="T5" fmla="*/ 21 h 400"/>
                  <a:gd name="T6" fmla="*/ 193 w 2033"/>
                  <a:gd name="T7" fmla="*/ 24 h 400"/>
                  <a:gd name="T8" fmla="*/ 4 w 2033"/>
                  <a:gd name="T9" fmla="*/ 24 h 400"/>
                  <a:gd name="T10" fmla="*/ 0 w 2033"/>
                  <a:gd name="T11" fmla="*/ 21 h 400"/>
                  <a:gd name="T12" fmla="*/ 4 w 2033"/>
                  <a:gd name="T13" fmla="*/ 17 h 400"/>
                  <a:gd name="T14" fmla="*/ 186 w 2033"/>
                  <a:gd name="T15" fmla="*/ 0 h 400"/>
                  <a:gd name="T16" fmla="*/ 231 w 2033"/>
                  <a:gd name="T17" fmla="*/ 21 h 400"/>
                  <a:gd name="T18" fmla="*/ 186 w 2033"/>
                  <a:gd name="T19" fmla="*/ 41 h 400"/>
                  <a:gd name="T20" fmla="*/ 186 w 2033"/>
                  <a:gd name="T21" fmla="*/ 0 h 4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3"/>
                  <a:gd name="T34" fmla="*/ 0 h 400"/>
                  <a:gd name="T35" fmla="*/ 2033 w 2033"/>
                  <a:gd name="T36" fmla="*/ 400 h 4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3" h="400">
                    <a:moveTo>
                      <a:pt x="33" y="167"/>
                    </a:moveTo>
                    <a:lnTo>
                      <a:pt x="1700" y="167"/>
                    </a:lnTo>
                    <a:cubicBezTo>
                      <a:pt x="1719" y="167"/>
                      <a:pt x="1733" y="182"/>
                      <a:pt x="1733" y="200"/>
                    </a:cubicBezTo>
                    <a:cubicBezTo>
                      <a:pt x="1733" y="219"/>
                      <a:pt x="1719" y="234"/>
                      <a:pt x="1700" y="234"/>
                    </a:cubicBezTo>
                    <a:lnTo>
                      <a:pt x="33" y="234"/>
                    </a:lnTo>
                    <a:cubicBezTo>
                      <a:pt x="15" y="234"/>
                      <a:pt x="0" y="219"/>
                      <a:pt x="0" y="200"/>
                    </a:cubicBezTo>
                    <a:cubicBezTo>
                      <a:pt x="0" y="182"/>
                      <a:pt x="15" y="167"/>
                      <a:pt x="33" y="167"/>
                    </a:cubicBezTo>
                    <a:close/>
                    <a:moveTo>
                      <a:pt x="1633" y="0"/>
                    </a:moveTo>
                    <a:lnTo>
                      <a:pt x="2033" y="200"/>
                    </a:lnTo>
                    <a:lnTo>
                      <a:pt x="1633" y="400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 noEditPoints="1"/>
              </p:cNvSpPr>
              <p:nvPr/>
            </p:nvSpPr>
            <p:spPr bwMode="auto">
              <a:xfrm>
                <a:off x="7162800" y="3124199"/>
                <a:ext cx="317501" cy="55563"/>
              </a:xfrm>
              <a:custGeom>
                <a:avLst/>
                <a:gdLst>
                  <a:gd name="T0" fmla="*/ 4 w 2033"/>
                  <a:gd name="T1" fmla="*/ 17 h 400"/>
                  <a:gd name="T2" fmla="*/ 193 w 2033"/>
                  <a:gd name="T3" fmla="*/ 17 h 400"/>
                  <a:gd name="T4" fmla="*/ 197 w 2033"/>
                  <a:gd name="T5" fmla="*/ 21 h 400"/>
                  <a:gd name="T6" fmla="*/ 193 w 2033"/>
                  <a:gd name="T7" fmla="*/ 24 h 400"/>
                  <a:gd name="T8" fmla="*/ 4 w 2033"/>
                  <a:gd name="T9" fmla="*/ 24 h 400"/>
                  <a:gd name="T10" fmla="*/ 0 w 2033"/>
                  <a:gd name="T11" fmla="*/ 21 h 400"/>
                  <a:gd name="T12" fmla="*/ 4 w 2033"/>
                  <a:gd name="T13" fmla="*/ 17 h 400"/>
                  <a:gd name="T14" fmla="*/ 186 w 2033"/>
                  <a:gd name="T15" fmla="*/ 0 h 400"/>
                  <a:gd name="T16" fmla="*/ 231 w 2033"/>
                  <a:gd name="T17" fmla="*/ 21 h 400"/>
                  <a:gd name="T18" fmla="*/ 186 w 2033"/>
                  <a:gd name="T19" fmla="*/ 41 h 400"/>
                  <a:gd name="T20" fmla="*/ 186 w 2033"/>
                  <a:gd name="T21" fmla="*/ 0 h 4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3"/>
                  <a:gd name="T34" fmla="*/ 0 h 400"/>
                  <a:gd name="T35" fmla="*/ 2033 w 2033"/>
                  <a:gd name="T36" fmla="*/ 400 h 4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3" h="400">
                    <a:moveTo>
                      <a:pt x="33" y="167"/>
                    </a:moveTo>
                    <a:lnTo>
                      <a:pt x="1700" y="167"/>
                    </a:lnTo>
                    <a:cubicBezTo>
                      <a:pt x="1719" y="167"/>
                      <a:pt x="1733" y="182"/>
                      <a:pt x="1733" y="200"/>
                    </a:cubicBezTo>
                    <a:cubicBezTo>
                      <a:pt x="1733" y="219"/>
                      <a:pt x="1719" y="234"/>
                      <a:pt x="1700" y="234"/>
                    </a:cubicBezTo>
                    <a:lnTo>
                      <a:pt x="33" y="234"/>
                    </a:lnTo>
                    <a:cubicBezTo>
                      <a:pt x="15" y="234"/>
                      <a:pt x="0" y="219"/>
                      <a:pt x="0" y="200"/>
                    </a:cubicBezTo>
                    <a:cubicBezTo>
                      <a:pt x="0" y="182"/>
                      <a:pt x="15" y="167"/>
                      <a:pt x="33" y="167"/>
                    </a:cubicBezTo>
                    <a:close/>
                    <a:moveTo>
                      <a:pt x="1633" y="0"/>
                    </a:moveTo>
                    <a:lnTo>
                      <a:pt x="2033" y="200"/>
                    </a:lnTo>
                    <a:lnTo>
                      <a:pt x="1633" y="400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7480301" y="2298700"/>
                <a:ext cx="596899" cy="392113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7480301" y="2946400"/>
                <a:ext cx="673100" cy="39528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7646988" y="3633787"/>
                <a:ext cx="39914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 smtClean="0">
                    <a:solidFill>
                      <a:srgbClr val="000000"/>
                    </a:solidFill>
                  </a:rPr>
                  <a:t>Dari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7162800" y="3733800"/>
                <a:ext cx="381000" cy="76200"/>
              </a:xfrm>
              <a:custGeom>
                <a:avLst/>
                <a:gdLst>
                  <a:gd name="T0" fmla="*/ 4 w 2033"/>
                  <a:gd name="T1" fmla="*/ 17 h 400"/>
                  <a:gd name="T2" fmla="*/ 193 w 2033"/>
                  <a:gd name="T3" fmla="*/ 17 h 400"/>
                  <a:gd name="T4" fmla="*/ 197 w 2033"/>
                  <a:gd name="T5" fmla="*/ 21 h 400"/>
                  <a:gd name="T6" fmla="*/ 193 w 2033"/>
                  <a:gd name="T7" fmla="*/ 24 h 400"/>
                  <a:gd name="T8" fmla="*/ 4 w 2033"/>
                  <a:gd name="T9" fmla="*/ 24 h 400"/>
                  <a:gd name="T10" fmla="*/ 0 w 2033"/>
                  <a:gd name="T11" fmla="*/ 21 h 400"/>
                  <a:gd name="T12" fmla="*/ 4 w 2033"/>
                  <a:gd name="T13" fmla="*/ 17 h 400"/>
                  <a:gd name="T14" fmla="*/ 186 w 2033"/>
                  <a:gd name="T15" fmla="*/ 0 h 400"/>
                  <a:gd name="T16" fmla="*/ 231 w 2033"/>
                  <a:gd name="T17" fmla="*/ 21 h 400"/>
                  <a:gd name="T18" fmla="*/ 186 w 2033"/>
                  <a:gd name="T19" fmla="*/ 41 h 400"/>
                  <a:gd name="T20" fmla="*/ 186 w 2033"/>
                  <a:gd name="T21" fmla="*/ 0 h 4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3"/>
                  <a:gd name="T34" fmla="*/ 0 h 400"/>
                  <a:gd name="T35" fmla="*/ 2033 w 2033"/>
                  <a:gd name="T36" fmla="*/ 400 h 4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3" h="400">
                    <a:moveTo>
                      <a:pt x="33" y="167"/>
                    </a:moveTo>
                    <a:lnTo>
                      <a:pt x="1700" y="167"/>
                    </a:lnTo>
                    <a:cubicBezTo>
                      <a:pt x="1719" y="167"/>
                      <a:pt x="1733" y="182"/>
                      <a:pt x="1733" y="200"/>
                    </a:cubicBezTo>
                    <a:cubicBezTo>
                      <a:pt x="1733" y="219"/>
                      <a:pt x="1719" y="234"/>
                      <a:pt x="1700" y="234"/>
                    </a:cubicBezTo>
                    <a:lnTo>
                      <a:pt x="33" y="234"/>
                    </a:lnTo>
                    <a:cubicBezTo>
                      <a:pt x="15" y="234"/>
                      <a:pt x="0" y="219"/>
                      <a:pt x="0" y="200"/>
                    </a:cubicBezTo>
                    <a:cubicBezTo>
                      <a:pt x="0" y="182"/>
                      <a:pt x="15" y="167"/>
                      <a:pt x="33" y="167"/>
                    </a:cubicBezTo>
                    <a:close/>
                    <a:moveTo>
                      <a:pt x="1633" y="0"/>
                    </a:moveTo>
                    <a:lnTo>
                      <a:pt x="2033" y="200"/>
                    </a:lnTo>
                    <a:lnTo>
                      <a:pt x="1633" y="400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32"/>
              <p:cNvSpPr>
                <a:spLocks noChangeArrowheads="1"/>
              </p:cNvSpPr>
              <p:nvPr/>
            </p:nvSpPr>
            <p:spPr bwMode="auto">
              <a:xfrm>
                <a:off x="7543800" y="3570287"/>
                <a:ext cx="596899" cy="392113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>
                <a:stCxn id="34" idx="9"/>
                <a:endCxn id="39" idx="4"/>
              </p:cNvCxnSpPr>
              <p:nvPr/>
            </p:nvCxnSpPr>
            <p:spPr>
              <a:xfrm>
                <a:off x="7147139" y="2468885"/>
                <a:ext cx="16411" cy="1269487"/>
              </a:xfrm>
              <a:prstGeom prst="line">
                <a:avLst/>
              </a:prstGeom>
              <a:ln w="222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Elbow Connector 30"/>
            <p:cNvCxnSpPr>
              <a:stCxn id="28" idx="3"/>
            </p:cNvCxnSpPr>
            <p:nvPr/>
          </p:nvCxnSpPr>
          <p:spPr>
            <a:xfrm flipV="1">
              <a:off x="5437187" y="5346700"/>
              <a:ext cx="2286000" cy="211137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152400" y="838200"/>
            <a:ext cx="8915400" cy="4352925"/>
          </a:xfrm>
        </p:spPr>
        <p:txBody>
          <a:bodyPr/>
          <a:lstStyle/>
          <a:p>
            <a:pPr lvl="0">
              <a:lnSpc>
                <a:spcPct val="150000"/>
              </a:lnSpc>
              <a:defRPr/>
            </a:pPr>
            <a:endParaRPr lang="en-US" sz="2400" b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LcPeriod"/>
            </a:pPr>
            <a:r>
              <a:rPr lang="id-ID" sz="2400" b="0" dirty="0" smtClean="0">
                <a:solidFill>
                  <a:srgbClr val="000000"/>
                </a:solidFill>
              </a:rPr>
              <a:t>Jika bentuk dasar berupa gabungan kata, awalan atau akhiran ditulis serangkai dengan kata yang langsung mengikuti atau mendahuluinya.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LcPeriod"/>
            </a:pPr>
            <a:endParaRPr lang="en-US" sz="2400" b="0" dirty="0" smtClean="0">
              <a:solidFill>
                <a:srgbClr val="000000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LcPeriod"/>
            </a:pPr>
            <a:r>
              <a:rPr lang="id-ID" sz="2400" b="0" dirty="0" smtClean="0">
                <a:solidFill>
                  <a:srgbClr val="000000"/>
                </a:solidFill>
              </a:rPr>
              <a:t>Jika bentuk dasar berupa gabungan kata mendapat awalan dan akhiran sekaligus, unsur gabungan kata itu ditulis serangkai.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sz="24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(4)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152400" y="1600200"/>
            <a:ext cx="8915400" cy="4352925"/>
          </a:xfrm>
        </p:spPr>
        <p:txBody>
          <a:bodyPr/>
          <a:lstStyle/>
          <a:p>
            <a:pPr marL="514350" lvl="0" indent="-514350">
              <a:buAutoNum type="alphaLcPeriod" startAt="3"/>
            </a:pPr>
            <a:r>
              <a:rPr lang="id-ID" sz="2400" b="0" dirty="0" smtClean="0">
                <a:solidFill>
                  <a:srgbClr val="000000"/>
                </a:solidFill>
              </a:rPr>
              <a:t>Jika salah satu unsur gabungan kata hanya dipakai dalam kombinasi, gabungan kata itu ditulis serangkai.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514350" lvl="0" indent="-514350">
              <a:buAutoNum type="alphaLcPeriod" startAt="3"/>
            </a:pPr>
            <a:endParaRPr lang="en-US" sz="2400" b="0" dirty="0" smtClean="0">
              <a:solidFill>
                <a:srgbClr val="000000"/>
              </a:solidFill>
            </a:endParaRPr>
          </a:p>
          <a:p>
            <a:pPr marL="514350" lvl="0" indent="-514350">
              <a:buAutoNum type="alphaLcPeriod" startAt="3"/>
            </a:pPr>
            <a:r>
              <a:rPr lang="id-ID" sz="2400" b="0" dirty="0" smtClean="0">
                <a:solidFill>
                  <a:srgbClr val="000000"/>
                </a:solidFill>
              </a:rPr>
              <a:t>Istilah khusus dan gabungan kata atau kata majemuk ditulis terpisah.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defRPr/>
            </a:pPr>
            <a:endParaRPr lang="en-US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Akronim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152400" y="1600201"/>
            <a:ext cx="8915400" cy="685800"/>
          </a:xfrm>
        </p:spPr>
        <p:txBody>
          <a:bodyPr/>
          <a:lstStyle/>
          <a:p>
            <a:pPr marL="457200" lvl="0" indent="-457200">
              <a:lnSpc>
                <a:spcPct val="80000"/>
              </a:lnSpc>
              <a:buAutoNum type="alphaLcPeriod"/>
              <a:defRPr/>
            </a:pPr>
            <a:r>
              <a:rPr lang="id-ID" sz="2400" b="0" dirty="0" smtClean="0">
                <a:solidFill>
                  <a:srgbClr val="000000"/>
                </a:solidFill>
                <a:cs typeface="Arial" pitchFamily="34" charset="0"/>
              </a:rPr>
              <a:t>Akronim </a:t>
            </a:r>
            <a:r>
              <a:rPr lang="id-ID" sz="2400" b="0" dirty="0" smtClean="0">
                <a:solidFill>
                  <a:srgbClr val="000000"/>
                </a:solidFill>
                <a:cs typeface="Arial" pitchFamily="34" charset="0"/>
              </a:rPr>
              <a:t>merupakan singkatan yang diperlakukan sebagai kata</a:t>
            </a:r>
            <a:r>
              <a:rPr lang="id-ID" sz="2400" b="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en-US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152400" y="2438400"/>
            <a:ext cx="8915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AutoNum type="alphaLcPeriod" startAt="2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Akronim nama diri yang berupa gabungan huruf awal dari deret kata ditulis seluruhnya dengan huruf kapital (IKIP, SIM, LAN).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black">
          <a:xfrm>
            <a:off x="152400" y="3581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AutoNum type="alphaLcPeriod" startAt="3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Akronim nama diri yang berupa gabungan suku kata atau gabungan huruf dan suku kata dari deret kata ditulis dengan huruf awal kapital (Iwapi, Kowani, Bappenas)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152400" y="49530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	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Akronim yang bukan nama diri yang berupa gabungan huruf, suku kata, ataupun gabungan huruf dan suku kata dari deret kata seluruhnya ditulis dengan huruf kecil (pemil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rapim, rudal)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4" grpId="0" build="p"/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Tanda</a:t>
            </a:r>
            <a:r>
              <a:rPr lang="en-US" dirty="0" smtClean="0"/>
              <a:t> Baca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152400" y="1209675"/>
            <a:ext cx="8915400" cy="4352925"/>
          </a:xfrm>
        </p:spPr>
        <p:txBody>
          <a:bodyPr/>
          <a:lstStyle/>
          <a:p>
            <a:pPr>
              <a:buNone/>
            </a:pPr>
            <a:r>
              <a:rPr lang="id-ID" sz="2400" b="0" i="1" dirty="0" smtClean="0">
                <a:solidFill>
                  <a:srgbClr val="000000"/>
                </a:solidFill>
              </a:rPr>
              <a:t>Pedoman Umum Ejaan yang Disempurnakan </a:t>
            </a:r>
            <a:r>
              <a:rPr lang="id-ID" sz="2400" b="0" dirty="0" smtClean="0">
                <a:solidFill>
                  <a:srgbClr val="000000"/>
                </a:solidFill>
              </a:rPr>
              <a:t>mengatur 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id-ID" sz="2400" b="0" dirty="0" smtClean="0">
                <a:solidFill>
                  <a:srgbClr val="000000"/>
                </a:solidFill>
              </a:rPr>
              <a:t>pemakaian </a:t>
            </a:r>
            <a:r>
              <a:rPr lang="id-ID" sz="2400" b="0" dirty="0" smtClean="0">
                <a:solidFill>
                  <a:srgbClr val="000000"/>
                </a:solidFill>
              </a:rPr>
              <a:t>tanda-tanda baca berikut ini.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b="0" dirty="0" smtClean="0">
                <a:solidFill>
                  <a:srgbClr val="000000"/>
                </a:solidFill>
              </a:rPr>
              <a:t>a</a:t>
            </a:r>
            <a:r>
              <a:rPr lang="id-ID" sz="2400" b="0" dirty="0" smtClean="0">
                <a:solidFill>
                  <a:srgbClr val="000000"/>
                </a:solidFill>
              </a:rPr>
              <a:t>. Tanda Titik (.)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b="0" dirty="0" smtClean="0">
                <a:solidFill>
                  <a:srgbClr val="000000"/>
                </a:solidFill>
              </a:rPr>
              <a:t>b</a:t>
            </a:r>
            <a:r>
              <a:rPr lang="id-ID" sz="2400" b="0" dirty="0" smtClean="0">
                <a:solidFill>
                  <a:srgbClr val="000000"/>
                </a:solidFill>
              </a:rPr>
              <a:t>. Tanda Koma (,)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b="0" dirty="0" smtClean="0">
                <a:solidFill>
                  <a:srgbClr val="000000"/>
                </a:solidFill>
              </a:rPr>
              <a:t>c</a:t>
            </a:r>
            <a:r>
              <a:rPr lang="id-ID" sz="2400" b="0" dirty="0" smtClean="0">
                <a:solidFill>
                  <a:srgbClr val="000000"/>
                </a:solidFill>
              </a:rPr>
              <a:t>. Tanda Titik Koma (;)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b="0" dirty="0" smtClean="0">
                <a:solidFill>
                  <a:srgbClr val="000000"/>
                </a:solidFill>
              </a:rPr>
              <a:t>d</a:t>
            </a:r>
            <a:r>
              <a:rPr lang="id-ID" sz="2400" b="0" dirty="0" smtClean="0">
                <a:solidFill>
                  <a:srgbClr val="000000"/>
                </a:solidFill>
              </a:rPr>
              <a:t>. Tanda Titik Dua (:)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b="0" dirty="0" smtClean="0">
                <a:solidFill>
                  <a:srgbClr val="000000"/>
                </a:solidFill>
              </a:rPr>
              <a:t>e</a:t>
            </a:r>
            <a:r>
              <a:rPr lang="id-ID" sz="2400" b="0" dirty="0" smtClean="0">
                <a:solidFill>
                  <a:srgbClr val="000000"/>
                </a:solidFill>
              </a:rPr>
              <a:t>. </a:t>
            </a:r>
            <a:r>
              <a:rPr lang="id-ID" sz="2400" b="0" dirty="0" smtClean="0">
                <a:solidFill>
                  <a:srgbClr val="000000"/>
                </a:solidFill>
              </a:rPr>
              <a:t>Tanda </a:t>
            </a:r>
            <a:r>
              <a:rPr lang="id-ID" sz="2400" b="0" dirty="0" smtClean="0">
                <a:solidFill>
                  <a:srgbClr val="000000"/>
                </a:solidFill>
              </a:rPr>
              <a:t>Hubung (-)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b="0" dirty="0" smtClean="0">
                <a:solidFill>
                  <a:srgbClr val="000000"/>
                </a:solidFill>
              </a:rPr>
              <a:t>f</a:t>
            </a:r>
            <a:r>
              <a:rPr lang="id-ID" sz="2400" b="0" dirty="0" smtClean="0">
                <a:solidFill>
                  <a:srgbClr val="000000"/>
                </a:solidFill>
              </a:rPr>
              <a:t>. 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id-ID" sz="2400" b="0" dirty="0" smtClean="0">
                <a:solidFill>
                  <a:srgbClr val="000000"/>
                </a:solidFill>
              </a:rPr>
              <a:t>Tanda </a:t>
            </a:r>
            <a:r>
              <a:rPr lang="id-ID" sz="2400" b="0" dirty="0" smtClean="0">
                <a:solidFill>
                  <a:srgbClr val="000000"/>
                </a:solidFill>
              </a:rPr>
              <a:t>Pisah (--)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b="0" dirty="0" smtClean="0">
                <a:solidFill>
                  <a:srgbClr val="000000"/>
                </a:solidFill>
              </a:rPr>
              <a:t>g</a:t>
            </a:r>
            <a:r>
              <a:rPr lang="id-ID" sz="2400" b="0" dirty="0" smtClean="0">
                <a:solidFill>
                  <a:srgbClr val="000000"/>
                </a:solidFill>
              </a:rPr>
              <a:t>. </a:t>
            </a:r>
            <a:r>
              <a:rPr lang="id-ID" sz="2400" b="0" dirty="0" smtClean="0">
                <a:solidFill>
                  <a:srgbClr val="000000"/>
                </a:solidFill>
              </a:rPr>
              <a:t>Tanda </a:t>
            </a:r>
            <a:r>
              <a:rPr lang="id-ID" sz="2400" b="0" dirty="0" smtClean="0">
                <a:solidFill>
                  <a:srgbClr val="000000"/>
                </a:solidFill>
              </a:rPr>
              <a:t>Kurung (…)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b="0" dirty="0" smtClean="0">
                <a:solidFill>
                  <a:srgbClr val="000000"/>
                </a:solidFill>
              </a:rPr>
              <a:t>h</a:t>
            </a:r>
            <a:r>
              <a:rPr lang="id-ID" sz="2400" b="0" dirty="0" smtClean="0">
                <a:solidFill>
                  <a:srgbClr val="000000"/>
                </a:solidFill>
              </a:rPr>
              <a:t>. Tanda Petik (“…”)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 </a:t>
            </a:r>
            <a:r>
              <a:rPr lang="id-ID" sz="2400" b="0" dirty="0" smtClean="0">
                <a:solidFill>
                  <a:srgbClr val="000000"/>
                </a:solidFill>
              </a:rPr>
              <a:t>i</a:t>
            </a:r>
            <a:r>
              <a:rPr lang="id-ID" sz="2400" b="0" dirty="0" smtClean="0">
                <a:solidFill>
                  <a:srgbClr val="000000"/>
                </a:solidFill>
              </a:rPr>
              <a:t>. </a:t>
            </a:r>
            <a:r>
              <a:rPr lang="id-ID" sz="2400" b="0" dirty="0" smtClean="0">
                <a:solidFill>
                  <a:srgbClr val="000000"/>
                </a:solidFill>
              </a:rPr>
              <a:t>Tanda </a:t>
            </a:r>
            <a:r>
              <a:rPr lang="id-ID" sz="2400" b="0" dirty="0" smtClean="0">
                <a:solidFill>
                  <a:srgbClr val="000000"/>
                </a:solidFill>
              </a:rPr>
              <a:t>petik Tunggal (‘…’)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 </a:t>
            </a:r>
            <a:r>
              <a:rPr lang="id-ID" sz="2400" b="0" dirty="0" smtClean="0">
                <a:solidFill>
                  <a:srgbClr val="000000"/>
                </a:solidFill>
              </a:rPr>
              <a:t>j</a:t>
            </a:r>
            <a:r>
              <a:rPr lang="id-ID" sz="2400" b="0" dirty="0" smtClean="0">
                <a:solidFill>
                  <a:srgbClr val="000000"/>
                </a:solidFill>
              </a:rPr>
              <a:t>. </a:t>
            </a:r>
            <a:r>
              <a:rPr lang="id-ID" sz="2400" b="0" dirty="0" smtClean="0">
                <a:solidFill>
                  <a:srgbClr val="000000"/>
                </a:solidFill>
              </a:rPr>
              <a:t>Tanda </a:t>
            </a:r>
            <a:r>
              <a:rPr lang="id-ID" sz="2400" b="0" dirty="0" smtClean="0">
                <a:solidFill>
                  <a:srgbClr val="000000"/>
                </a:solidFill>
              </a:rPr>
              <a:t>Garis Miring (/)</a:t>
            </a:r>
            <a:endParaRPr lang="en-US" sz="2400" b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invGray">
          <a:xfrm>
            <a:off x="2895600" y="3505200"/>
            <a:ext cx="4343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76200"/>
            <a:ext cx="1676400" cy="3048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1219200" y="1600200"/>
            <a:ext cx="762000" cy="665162"/>
            <a:chOff x="1110" y="2656"/>
            <a:chExt cx="1549" cy="1351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1219200" y="2514600"/>
            <a:ext cx="762000" cy="665162"/>
            <a:chOff x="3174" y="2656"/>
            <a:chExt cx="1549" cy="1351"/>
          </a:xfrm>
        </p:grpSpPr>
        <p:sp>
          <p:nvSpPr>
            <p:cNvPr id="3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1828800" y="22098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819400" y="1676400"/>
            <a:ext cx="34050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>
                <a:solidFill>
                  <a:schemeClr val="tx2"/>
                </a:solidFill>
              </a:rPr>
              <a:t>Penulisan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Huruf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Kapital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gray">
          <a:xfrm>
            <a:off x="1416050" y="16986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1828800" y="31242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819400" y="2590800"/>
            <a:ext cx="33025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>
                <a:solidFill>
                  <a:schemeClr val="tx2"/>
                </a:solidFill>
              </a:rPr>
              <a:t>Penulisan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Huruf</a:t>
            </a:r>
            <a:r>
              <a:rPr lang="en-US" sz="2400" dirty="0" smtClean="0">
                <a:solidFill>
                  <a:schemeClr val="tx2"/>
                </a:solidFill>
              </a:rPr>
              <a:t> Miring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gray">
          <a:xfrm>
            <a:off x="1416050" y="26130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1219200" y="3406775"/>
            <a:ext cx="762000" cy="665162"/>
            <a:chOff x="1110" y="2656"/>
            <a:chExt cx="1549" cy="1351"/>
          </a:xfrm>
        </p:grpSpPr>
        <p:sp>
          <p:nvSpPr>
            <p:cNvPr id="41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21"/>
          <p:cNvGrpSpPr>
            <a:grpSpLocks/>
          </p:cNvGrpSpPr>
          <p:nvPr/>
        </p:nvGrpSpPr>
        <p:grpSpPr bwMode="auto">
          <a:xfrm>
            <a:off x="1219200" y="4321175"/>
            <a:ext cx="762000" cy="665162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1828800" y="40163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2819400" y="3482975"/>
            <a:ext cx="225734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>
                <a:solidFill>
                  <a:schemeClr val="tx2"/>
                </a:solidFill>
              </a:rPr>
              <a:t>Penulisan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Kata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gray">
          <a:xfrm>
            <a:off x="1416050" y="35052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1828800" y="49307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2819400" y="4397375"/>
            <a:ext cx="13147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>
                <a:solidFill>
                  <a:schemeClr val="tx2"/>
                </a:solidFill>
              </a:rPr>
              <a:t>Akronim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gray">
          <a:xfrm>
            <a:off x="1416050" y="4419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59" name="Group 21"/>
          <p:cNvGrpSpPr>
            <a:grpSpLocks/>
          </p:cNvGrpSpPr>
          <p:nvPr/>
        </p:nvGrpSpPr>
        <p:grpSpPr bwMode="auto">
          <a:xfrm>
            <a:off x="1219200" y="5235575"/>
            <a:ext cx="762000" cy="665162"/>
            <a:chOff x="3174" y="2656"/>
            <a:chExt cx="1549" cy="1351"/>
          </a:xfrm>
        </p:grpSpPr>
        <p:sp>
          <p:nvSpPr>
            <p:cNvPr id="6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1828800" y="5845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gray">
          <a:xfrm>
            <a:off x="1416050" y="5334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819400" y="5291137"/>
            <a:ext cx="3829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 smtClean="0">
                <a:solidFill>
                  <a:schemeClr val="tx2"/>
                </a:solidFill>
              </a:rPr>
              <a:t>Tanda</a:t>
            </a:r>
            <a:r>
              <a:rPr lang="en-US" sz="2400" dirty="0" smtClean="0">
                <a:solidFill>
                  <a:schemeClr val="tx2"/>
                </a:solidFill>
              </a:rPr>
              <a:t> Baca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76200" y="1752600"/>
            <a:ext cx="8686800" cy="43529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kapital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awal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kata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digunakan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untuk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menuliskan</a:t>
            </a:r>
            <a:r>
              <a:rPr lang="en-US" sz="2400" b="0" dirty="0" smtClean="0">
                <a:solidFill>
                  <a:srgbClr val="000000"/>
                </a:solidFill>
              </a:rPr>
              <a:t>: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400" b="0" dirty="0" err="1" smtClean="0">
                <a:solidFill>
                  <a:srgbClr val="000000"/>
                </a:solidFill>
              </a:rPr>
              <a:t>Judul-judul</a:t>
            </a:r>
            <a:r>
              <a:rPr lang="en-US" sz="2400" b="0" dirty="0" smtClean="0">
                <a:solidFill>
                  <a:srgbClr val="000000"/>
                </a:solidFill>
              </a:rPr>
              <a:t> sub-</a:t>
            </a:r>
            <a:r>
              <a:rPr lang="en-US" sz="2400" b="0" dirty="0" err="1" smtClean="0">
                <a:solidFill>
                  <a:srgbClr val="000000"/>
                </a:solidFill>
              </a:rPr>
              <a:t>bab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400" dirty="0" err="1" smtClean="0">
                <a:solidFill>
                  <a:srgbClr val="000000"/>
                </a:solidFill>
              </a:rPr>
              <a:t>Nama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Tuhan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nabi</a:t>
            </a:r>
            <a:r>
              <a:rPr lang="en-US" sz="2400" dirty="0" smtClean="0">
                <a:solidFill>
                  <a:srgbClr val="000000"/>
                </a:solidFill>
              </a:rPr>
              <a:t>, agama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</a:t>
            </a:r>
            <a:r>
              <a:rPr lang="en-US" sz="2400" dirty="0" err="1" smtClean="0">
                <a:solidFill>
                  <a:srgbClr val="000000"/>
                </a:solidFill>
              </a:rPr>
              <a:t>itab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suci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400" b="0" dirty="0" err="1" smtClean="0">
                <a:solidFill>
                  <a:srgbClr val="000000"/>
                </a:solidFill>
              </a:rPr>
              <a:t>Nama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diri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400" dirty="0" err="1" smtClean="0">
                <a:solidFill>
                  <a:srgbClr val="000000"/>
                </a:solidFill>
              </a:rPr>
              <a:t>Nama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tahun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bulan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hari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400" b="0" dirty="0" err="1" smtClean="0">
                <a:solidFill>
                  <a:srgbClr val="000000"/>
                </a:solidFill>
              </a:rPr>
              <a:t>Nama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gelar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jabatan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pangkat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400" dirty="0" err="1" smtClean="0">
                <a:solidFill>
                  <a:srgbClr val="000000"/>
                </a:solidFill>
              </a:rPr>
              <a:t>Nama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badan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lembaga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dokumen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resmi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lphaLcPeriod"/>
            </a:pPr>
            <a:r>
              <a:rPr lang="en-US" sz="2400" b="0" dirty="0" err="1" smtClean="0">
                <a:solidFill>
                  <a:srgbClr val="000000"/>
                </a:solidFill>
              </a:rPr>
              <a:t>Nama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geografi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sapaan</a:t>
            </a:r>
            <a:endParaRPr lang="en-US" sz="2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381000" y="1524000"/>
            <a:ext cx="8686800" cy="43529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0" u="sng" dirty="0" err="1" smtClean="0">
                <a:solidFill>
                  <a:srgbClr val="000000"/>
                </a:solidFill>
              </a:rPr>
              <a:t>Contoh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kapital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awal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kata</a:t>
            </a:r>
            <a:r>
              <a:rPr lang="en-US" sz="2400" b="0" dirty="0" smtClean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endParaRPr lang="en-US" sz="2400" b="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1.	</a:t>
            </a: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kapital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digunakan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untuk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menuliskan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nama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jabatan</a:t>
            </a:r>
            <a:r>
              <a:rPr lang="en-US" sz="2400" b="0" dirty="0" smtClean="0">
                <a:solidFill>
                  <a:srgbClr val="000000"/>
                </a:solidFill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</a:rPr>
              <a:t>diikuti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nama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diri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Kolonel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Simbolon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Kopral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Didin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Kepala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Balai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Bahasa</a:t>
            </a:r>
            <a:r>
              <a:rPr lang="en-US" sz="2400" b="0" dirty="0" smtClean="0">
                <a:solidFill>
                  <a:srgbClr val="000000"/>
                </a:solidFill>
              </a:rPr>
              <a:t> Bandung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Gubernur</a:t>
            </a:r>
            <a:r>
              <a:rPr lang="en-US" sz="2400" b="0" dirty="0" smtClean="0">
                <a:solidFill>
                  <a:srgbClr val="000000"/>
                </a:solidFill>
              </a:rPr>
              <a:t>  Semarang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Walikota</a:t>
            </a:r>
            <a:r>
              <a:rPr lang="en-US" sz="2400" b="0" dirty="0" smtClean="0">
                <a:solidFill>
                  <a:srgbClr val="000000"/>
                </a:solidFill>
              </a:rPr>
              <a:t> Cirebon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Presiden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Habibie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Menteri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Pendidikan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Nasional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76200" y="1371600"/>
            <a:ext cx="8686800" cy="43529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2. 	</a:t>
            </a:r>
            <a:r>
              <a:rPr lang="en-US" sz="2400" b="0" dirty="0" err="1">
                <a:solidFill>
                  <a:srgbClr val="000000"/>
                </a:solidFill>
              </a:rPr>
              <a:t>H</a:t>
            </a:r>
            <a:r>
              <a:rPr lang="en-US" sz="2400" b="0" dirty="0" err="1" smtClean="0">
                <a:solidFill>
                  <a:srgbClr val="000000"/>
                </a:solidFill>
              </a:rPr>
              <a:t>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pertama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setiap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unsur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bentuk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ulang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penuh</a:t>
            </a:r>
            <a:r>
              <a:rPr lang="en-US" sz="2400" b="0" dirty="0" smtClean="0">
                <a:solidFill>
                  <a:srgbClr val="000000"/>
                </a:solidFill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</a:rPr>
              <a:t>terdapat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pada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nama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badan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lembaga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dan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dokumen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resmi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>
                <a:solidFill>
                  <a:srgbClr val="000000"/>
                </a:solidFill>
              </a:rPr>
              <a:t>	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Undang-Undang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Hak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Kekayaan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Intelektual</a:t>
            </a:r>
            <a:r>
              <a:rPr lang="en-US" sz="2400" b="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3. </a:t>
            </a:r>
            <a:r>
              <a:rPr lang="en-US" sz="2400" b="0" dirty="0" err="1">
                <a:solidFill>
                  <a:srgbClr val="000000"/>
                </a:solidFill>
              </a:rPr>
              <a:t>K</a:t>
            </a:r>
            <a:r>
              <a:rPr lang="en-US" sz="2400" b="0" dirty="0" err="1" smtClean="0">
                <a:solidFill>
                  <a:srgbClr val="000000"/>
                </a:solidFill>
              </a:rPr>
              <a:t>ata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penunjuk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hubungan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kekerabatan</a:t>
            </a:r>
            <a:r>
              <a:rPr lang="en-US" sz="2400" b="0" dirty="0" smtClean="0">
                <a:solidFill>
                  <a:srgbClr val="000000"/>
                </a:solidFill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</a:rPr>
              <a:t>dipakai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dalam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penyapaan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Mau </a:t>
            </a:r>
            <a:r>
              <a:rPr lang="en-US" sz="2400" b="0" dirty="0" err="1" smtClean="0">
                <a:solidFill>
                  <a:srgbClr val="000000"/>
                </a:solidFill>
              </a:rPr>
              <a:t>ke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mana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Nenek</a:t>
            </a:r>
            <a:r>
              <a:rPr lang="en-US" sz="2400" b="0" dirty="0" smtClean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Tolong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ambilakn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kue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itu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Dik</a:t>
            </a:r>
            <a:r>
              <a:rPr lang="en-US" sz="2400" b="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76200" y="1371600"/>
            <a:ext cx="8686800" cy="4352925"/>
          </a:xfrm>
        </p:spPr>
        <p:txBody>
          <a:bodyPr/>
          <a:lstStyle/>
          <a:p>
            <a:pPr marL="457200" lvl="0" indent="-457200">
              <a:lnSpc>
                <a:spcPct val="90000"/>
              </a:lnSpc>
              <a:buAutoNum type="arabicPeriod" startAt="4"/>
            </a:pPr>
            <a:r>
              <a:rPr lang="id-ID" sz="2400" b="0" dirty="0" smtClean="0">
                <a:solidFill>
                  <a:srgbClr val="000000"/>
                </a:solidFill>
              </a:rPr>
              <a:t>Kata depan tidak ditulis dengan huruf kapital 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b="0" dirty="0" smtClean="0">
                <a:solidFill>
                  <a:srgbClr val="000000"/>
                </a:solidFill>
              </a:rPr>
              <a:t>kecuali pada posisi awal dalam judul karangan, buku, majalah, atau surat kabar.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90000"/>
              </a:lnSpc>
              <a:buNone/>
            </a:pP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5. </a:t>
            </a: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kapital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digunakan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untuk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menuliskan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singkatan</a:t>
            </a:r>
            <a:r>
              <a:rPr lang="en-US" sz="2400" b="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Jika</a:t>
            </a:r>
            <a:r>
              <a:rPr lang="en-US" sz="2400" b="0" dirty="0" smtClean="0">
                <a:solidFill>
                  <a:srgbClr val="000000"/>
                </a:solidFill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</a:rPr>
              <a:t>disingkat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itu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hanya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terdiri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atas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u="sng" dirty="0" err="1" smtClean="0">
                <a:solidFill>
                  <a:srgbClr val="000000"/>
                </a:solidFill>
              </a:rPr>
              <a:t>satu</a:t>
            </a:r>
            <a:r>
              <a:rPr lang="en-US" sz="2400" b="0" u="sng" dirty="0" smtClean="0">
                <a:solidFill>
                  <a:srgbClr val="000000"/>
                </a:solidFill>
              </a:rPr>
              <a:t> </a:t>
            </a:r>
            <a:r>
              <a:rPr lang="en-US" sz="2400" b="0" u="sng" dirty="0" err="1" smtClean="0">
                <a:solidFill>
                  <a:srgbClr val="000000"/>
                </a:solidFill>
              </a:rPr>
              <a:t>kata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pertama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ditulis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kapital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yang lain </a:t>
            </a:r>
            <a:r>
              <a:rPr lang="en-US" sz="2400" b="0" dirty="0" err="1" smtClean="0">
                <a:solidFill>
                  <a:srgbClr val="000000"/>
                </a:solidFill>
              </a:rPr>
              <a:t>ditulis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kecil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disertai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tanda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titik</a:t>
            </a:r>
            <a:r>
              <a:rPr lang="en-US" sz="2400" b="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dirty="0" smtClean="0"/>
              <a:t>jalan</a:t>
            </a:r>
            <a:r>
              <a:rPr lang="en-US" sz="2400" dirty="0" smtClean="0"/>
              <a:t>		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90000"/>
              </a:lnSpc>
              <a:buNone/>
            </a:pP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5000" y="5334000"/>
            <a:ext cx="914400" cy="1588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2"/>
          <a:srcRect l="51509" t="55297" r="44163" b="40541"/>
          <a:stretch>
            <a:fillRect/>
          </a:stretch>
        </p:blipFill>
        <p:spPr bwMode="auto">
          <a:xfrm>
            <a:off x="3048000" y="5029200"/>
            <a:ext cx="8142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76200" y="1447800"/>
            <a:ext cx="8686800" cy="43529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>
                <a:solidFill>
                  <a:srgbClr val="000000"/>
                </a:solidFill>
              </a:rPr>
              <a:t>	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6</a:t>
            </a:r>
            <a:r>
              <a:rPr lang="en-US" sz="2400" b="0" dirty="0" smtClean="0">
                <a:solidFill>
                  <a:srgbClr val="000000"/>
                </a:solidFill>
              </a:rPr>
              <a:t>. </a:t>
            </a:r>
            <a:r>
              <a:rPr lang="en-US" sz="2400" b="0" dirty="0" err="1" smtClean="0">
                <a:solidFill>
                  <a:srgbClr val="000000"/>
                </a:solidFill>
              </a:rPr>
              <a:t>Jika</a:t>
            </a:r>
            <a:r>
              <a:rPr lang="en-US" sz="2400" b="0" dirty="0" smtClean="0">
                <a:solidFill>
                  <a:srgbClr val="000000"/>
                </a:solidFill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</a:rPr>
              <a:t>disingkat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itu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terdiri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atas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dua</a:t>
            </a:r>
            <a:r>
              <a:rPr lang="en-US" sz="2400" b="0" dirty="0" smtClean="0">
                <a:solidFill>
                  <a:srgbClr val="000000"/>
                </a:solidFill>
              </a:rPr>
              <a:t>  </a:t>
            </a:r>
            <a:r>
              <a:rPr lang="en-US" sz="2400" b="0" dirty="0" err="1" smtClean="0">
                <a:solidFill>
                  <a:srgbClr val="000000"/>
                </a:solidFill>
              </a:rPr>
              <a:t>kata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atau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lebih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singkatannya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ditulis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dengan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kapital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tanpa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disertai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tanda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titik</a:t>
            </a:r>
            <a:r>
              <a:rPr lang="en-US" sz="2400" b="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id-ID" sz="2400" dirty="0"/>
              <a:t>rukun </a:t>
            </a:r>
            <a:r>
              <a:rPr lang="id-ID" sz="2400" dirty="0" smtClean="0"/>
              <a:t>tetangga</a:t>
            </a:r>
            <a:r>
              <a:rPr lang="en-US" sz="2400" dirty="0" smtClean="0"/>
              <a:t>		</a:t>
            </a:r>
            <a:r>
              <a:rPr lang="id-ID" sz="2400" dirty="0" smtClean="0"/>
              <a:t> </a:t>
            </a:r>
            <a:r>
              <a:rPr lang="id-ID" sz="2400" dirty="0"/>
              <a:t>	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9000" y="3505200"/>
            <a:ext cx="914400" cy="1588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/>
          <a:srcRect l="60340" t="77261" r="36058" b="19120"/>
          <a:stretch>
            <a:fillRect/>
          </a:stretch>
        </p:blipFill>
        <p:spPr bwMode="auto">
          <a:xfrm>
            <a:off x="4419600" y="3352800"/>
            <a:ext cx="564132" cy="3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76200" y="1447800"/>
            <a:ext cx="8686800" cy="43529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7</a:t>
            </a:r>
            <a:r>
              <a:rPr lang="en-US" sz="2400" b="0" dirty="0" smtClean="0">
                <a:solidFill>
                  <a:srgbClr val="000000"/>
                </a:solidFill>
              </a:rPr>
              <a:t>. </a:t>
            </a:r>
            <a:r>
              <a:rPr lang="en-US" sz="2400" b="0" dirty="0" smtClean="0">
                <a:solidFill>
                  <a:srgbClr val="000000"/>
                </a:solidFill>
              </a:rPr>
              <a:t>	</a:t>
            </a:r>
            <a:r>
              <a:rPr lang="en-US" sz="2400" b="0" dirty="0" err="1" smtClean="0">
                <a:solidFill>
                  <a:srgbClr val="000000"/>
                </a:solidFill>
              </a:rPr>
              <a:t>Jika</a:t>
            </a:r>
            <a:r>
              <a:rPr lang="en-US" sz="2400" b="0" dirty="0" smtClean="0">
                <a:solidFill>
                  <a:srgbClr val="000000"/>
                </a:solidFill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</a:rPr>
              <a:t>disingkat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itu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terdiri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atas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dua</a:t>
            </a:r>
            <a:r>
              <a:rPr lang="en-US" sz="2400" b="0" dirty="0" smtClean="0">
                <a:solidFill>
                  <a:srgbClr val="000000"/>
                </a:solidFill>
              </a:rPr>
              <a:t>  </a:t>
            </a:r>
            <a:r>
              <a:rPr lang="en-US" sz="2400" b="0" dirty="0" err="1" smtClean="0">
                <a:solidFill>
                  <a:srgbClr val="000000"/>
                </a:solidFill>
              </a:rPr>
              <a:t>kata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atau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lebih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tetapi</a:t>
            </a:r>
            <a:r>
              <a:rPr lang="en-US" sz="2400" b="0" dirty="0" smtClean="0">
                <a:solidFill>
                  <a:srgbClr val="000000"/>
                </a:solidFill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</a:rPr>
              <a:t>disingkat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berupa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gelar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singkatannya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ditulis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dengan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kapital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disertai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tanda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titik</a:t>
            </a:r>
            <a:r>
              <a:rPr lang="en-US" sz="2400" b="0" dirty="0" smtClean="0">
                <a:solidFill>
                  <a:srgbClr val="000000"/>
                </a:solidFill>
              </a:rPr>
              <a:t>. </a:t>
            </a:r>
            <a:r>
              <a:rPr lang="en-US" sz="2400" b="0" dirty="0">
                <a:solidFill>
                  <a:srgbClr val="000000"/>
                </a:solidFill>
              </a:rPr>
              <a:t>	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>
                <a:solidFill>
                  <a:srgbClr val="000000"/>
                </a:solidFill>
              </a:rPr>
              <a:t>	</a:t>
            </a:r>
            <a:r>
              <a:rPr lang="id-ID" sz="2400" dirty="0"/>
              <a:t> raden ngabehi </a:t>
            </a:r>
            <a:r>
              <a:rPr lang="en-US" sz="2400" dirty="0" smtClean="0"/>
              <a:t>		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8</a:t>
            </a:r>
            <a:r>
              <a:rPr lang="en-US" sz="2400" b="0" dirty="0" smtClean="0">
                <a:solidFill>
                  <a:srgbClr val="000000"/>
                </a:solidFill>
              </a:rPr>
              <a:t>. </a:t>
            </a:r>
            <a:r>
              <a:rPr lang="sv-SE" sz="2400" b="0" dirty="0" smtClean="0">
                <a:solidFill>
                  <a:srgbClr val="000000"/>
                </a:solidFill>
              </a:rPr>
              <a:t>Singkatan nama orang, nama gelar, sapaan, jabatan, atau pangkat diikuti tanda titik.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>
                <a:solidFill>
                  <a:srgbClr val="000000"/>
                </a:solidFill>
              </a:rPr>
              <a:t>	</a:t>
            </a:r>
            <a:r>
              <a:rPr lang="en-US" sz="2400" b="0" dirty="0" smtClean="0">
                <a:solidFill>
                  <a:srgbClr val="000000"/>
                </a:solidFill>
              </a:rPr>
              <a:t> Mohammad M.A., M.A.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>
                <a:solidFill>
                  <a:srgbClr val="000000"/>
                </a:solidFill>
              </a:rPr>
              <a:t>	</a:t>
            </a:r>
            <a:r>
              <a:rPr lang="en-US" sz="2400" b="0" dirty="0" smtClean="0">
                <a:solidFill>
                  <a:srgbClr val="000000"/>
                </a:solidFill>
              </a:rPr>
              <a:t> Prof. Dr. G.B.P.H. </a:t>
            </a:r>
            <a:r>
              <a:rPr lang="en-US" sz="2400" b="0" dirty="0" err="1" smtClean="0">
                <a:solidFill>
                  <a:srgbClr val="000000"/>
                </a:solidFill>
              </a:rPr>
              <a:t>Poeger</a:t>
            </a:r>
            <a:r>
              <a:rPr lang="en-US" sz="2400" b="0" dirty="0" smtClean="0">
                <a:solidFill>
                  <a:srgbClr val="000000"/>
                </a:solidFill>
              </a:rPr>
              <a:t>, M.H.</a:t>
            </a:r>
            <a:endParaRPr lang="en-US" sz="24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5200" y="3429000"/>
            <a:ext cx="914400" cy="1588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/>
          <a:srcRect l="60365" t="50904" r="33712" b="44183"/>
          <a:stretch>
            <a:fillRect/>
          </a:stretch>
        </p:blipFill>
        <p:spPr bwMode="auto">
          <a:xfrm>
            <a:off x="4624657" y="3124201"/>
            <a:ext cx="101414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76200" y="1447800"/>
            <a:ext cx="9067800" cy="43529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9</a:t>
            </a:r>
            <a:r>
              <a:rPr lang="en-US" sz="2400" b="0" dirty="0" smtClean="0">
                <a:solidFill>
                  <a:srgbClr val="000000"/>
                </a:solidFill>
              </a:rPr>
              <a:t>. </a:t>
            </a:r>
            <a:r>
              <a:rPr lang="en-US" sz="2400" b="0" dirty="0" err="1" smtClean="0">
                <a:solidFill>
                  <a:srgbClr val="000000"/>
                </a:solidFill>
              </a:rPr>
              <a:t>Singkatan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nama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resmi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lembaga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badan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atau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organisasi</a:t>
            </a:r>
            <a:r>
              <a:rPr lang="en-US" sz="2400" b="0" dirty="0" smtClean="0">
                <a:solidFill>
                  <a:srgbClr val="000000"/>
                </a:solidFill>
              </a:rPr>
              <a:t>, </a:t>
            </a:r>
            <a:r>
              <a:rPr lang="en-US" sz="2400" b="0" dirty="0" err="1" smtClean="0">
                <a:solidFill>
                  <a:srgbClr val="000000"/>
                </a:solidFill>
              </a:rPr>
              <a:t>serta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nama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dokumen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resmi</a:t>
            </a:r>
            <a:r>
              <a:rPr lang="en-US" sz="2400" b="0" dirty="0" smtClean="0">
                <a:solidFill>
                  <a:srgbClr val="000000"/>
                </a:solidFill>
              </a:rPr>
              <a:t> yang </a:t>
            </a:r>
            <a:r>
              <a:rPr lang="en-US" sz="2400" b="0" dirty="0" err="1" smtClean="0">
                <a:solidFill>
                  <a:srgbClr val="000000"/>
                </a:solidFill>
              </a:rPr>
              <a:t>terdiri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atas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awal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kata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ditulis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dengan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huruf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kapital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tanpa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tanda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titik</a:t>
            </a:r>
            <a:r>
              <a:rPr lang="en-US" sz="2400" b="0" dirty="0" smtClean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lnSpc>
                <a:spcPct val="90000"/>
              </a:lnSpc>
              <a:buAutoNum type="arabicPeriod" startAt="6"/>
            </a:pPr>
            <a:endParaRPr lang="en-US" sz="24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 DPR		MPR		DPD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	 BPK		ABRI		PBB 	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2l">
  <a:themeElements>
    <a:clrScheme name="01 2">
      <a:dk1>
        <a:srgbClr val="003366"/>
      </a:dk1>
      <a:lt1>
        <a:srgbClr val="FFFFFF"/>
      </a:lt1>
      <a:dk2>
        <a:srgbClr val="2E6272"/>
      </a:dk2>
      <a:lt2>
        <a:srgbClr val="B2B2B2"/>
      </a:lt2>
      <a:accent1>
        <a:srgbClr val="3984C9"/>
      </a:accent1>
      <a:accent2>
        <a:srgbClr val="77AE26"/>
      </a:accent2>
      <a:accent3>
        <a:srgbClr val="FFFFFF"/>
      </a:accent3>
      <a:accent4>
        <a:srgbClr val="002A56"/>
      </a:accent4>
      <a:accent5>
        <a:srgbClr val="AEC2E1"/>
      </a:accent5>
      <a:accent6>
        <a:srgbClr val="6B9D21"/>
      </a:accent6>
      <a:hlink>
        <a:srgbClr val="6E815B"/>
      </a:hlink>
      <a:folHlink>
        <a:srgbClr val="90A8B0"/>
      </a:folHlink>
    </a:clrScheme>
    <a:fontScheme name="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 1">
        <a:dk1>
          <a:srgbClr val="003366"/>
        </a:dk1>
        <a:lt1>
          <a:srgbClr val="FFFFFF"/>
        </a:lt1>
        <a:dk2>
          <a:srgbClr val="3C8196"/>
        </a:dk2>
        <a:lt2>
          <a:srgbClr val="B2B2B2"/>
        </a:lt2>
        <a:accent1>
          <a:srgbClr val="2C6AA2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CB9CE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2">
        <a:dk1>
          <a:srgbClr val="003366"/>
        </a:dk1>
        <a:lt1>
          <a:srgbClr val="FFFFFF"/>
        </a:lt1>
        <a:dk2>
          <a:srgbClr val="2E6272"/>
        </a:dk2>
        <a:lt2>
          <a:srgbClr val="B2B2B2"/>
        </a:lt2>
        <a:accent1>
          <a:srgbClr val="3984C9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EC2E1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3">
        <a:dk1>
          <a:srgbClr val="30311D"/>
        </a:dk1>
        <a:lt1>
          <a:srgbClr val="FFFFFF"/>
        </a:lt1>
        <a:dk2>
          <a:srgbClr val="4A5B1F"/>
        </a:dk2>
        <a:lt2>
          <a:srgbClr val="B2B2B2"/>
        </a:lt2>
        <a:accent1>
          <a:srgbClr val="90724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C6BCB0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435</Words>
  <Application>Microsoft PowerPoint</Application>
  <PresentationFormat>On-screen Show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cdb2004222l</vt:lpstr>
      <vt:lpstr>Penulisan huruf kapital, huruf miring, penulisan kata, akronim, tanda baca</vt:lpstr>
      <vt:lpstr>Outline</vt:lpstr>
      <vt:lpstr>Penulisan Huruf Kapital</vt:lpstr>
      <vt:lpstr>Penulisan Huruf Kapital (2)</vt:lpstr>
      <vt:lpstr>Penulisan Huruf Kapital (3)</vt:lpstr>
      <vt:lpstr>Penulisan Huruf Kapital (4)</vt:lpstr>
      <vt:lpstr>Penulisan Huruf Kapital (5)</vt:lpstr>
      <vt:lpstr>Penulisan Huruf Kapital (6)</vt:lpstr>
      <vt:lpstr>Penulisan Huruf Kapital (7)</vt:lpstr>
      <vt:lpstr>Penulisan Huruf Kapital (8)</vt:lpstr>
      <vt:lpstr>Penulisan Huruf Miring</vt:lpstr>
      <vt:lpstr>Penulisan Huruf Miring (2)</vt:lpstr>
      <vt:lpstr>Penulisan Kata</vt:lpstr>
      <vt:lpstr>Penulisan Kata (2)</vt:lpstr>
      <vt:lpstr>Penulisan Kata (3)</vt:lpstr>
      <vt:lpstr>Penulisan Kata (4)</vt:lpstr>
      <vt:lpstr>Akronim</vt:lpstr>
      <vt:lpstr>Tanda Baca</vt:lpstr>
      <vt:lpstr>Slide 19</vt:lpstr>
    </vt:vector>
  </TitlesOfParts>
  <Company>http://sharingcentre.info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Pemakaian huruf kapital dan huruf miring</dc:title>
  <dc:creator>Fauzan Muhammad I</dc:creator>
  <cp:lastModifiedBy>Fauzan Muhammad I</cp:lastModifiedBy>
  <cp:revision>32</cp:revision>
  <dcterms:created xsi:type="dcterms:W3CDTF">2012-10-16T14:53:25Z</dcterms:created>
  <dcterms:modified xsi:type="dcterms:W3CDTF">2012-10-20T08:06:05Z</dcterms:modified>
</cp:coreProperties>
</file>