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77" r:id="rId4"/>
    <p:sldId id="291" r:id="rId5"/>
    <p:sldId id="292" r:id="rId6"/>
    <p:sldId id="293" r:id="rId7"/>
    <p:sldId id="294" r:id="rId8"/>
    <p:sldId id="295" r:id="rId9"/>
    <p:sldId id="296" r:id="rId10"/>
    <p:sldId id="282" r:id="rId11"/>
    <p:sldId id="288" r:id="rId12"/>
    <p:sldId id="289" r:id="rId13"/>
    <p:sldId id="290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69696"/>
    <a:srgbClr val="EAEAEA"/>
    <a:srgbClr val="6CA5D8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0" autoAdjust="0"/>
  </p:normalViewPr>
  <p:slideViewPr>
    <p:cSldViewPr>
      <p:cViewPr varScale="1">
        <p:scale>
          <a:sx n="61" d="100"/>
          <a:sy n="61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457200" y="2057400"/>
            <a:ext cx="7543800" cy="106680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168275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168275"/>
          </a:xfrm>
        </p:spPr>
        <p:txBody>
          <a:bodyPr/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/>
            </a:lvl1pPr>
          </a:lstStyle>
          <a:p>
            <a:fld id="{CA9D7D02-5B75-4233-86A6-04B245FBFD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3048000"/>
            <a:ext cx="5562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gray">
          <a:xfrm>
            <a:off x="7391400" y="58674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gray">
          <a:xfrm>
            <a:off x="5257800" y="5973763"/>
            <a:ext cx="220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www.themegallery.com </a:t>
            </a:r>
          </a:p>
        </p:txBody>
      </p:sp>
      <p:grpSp>
        <p:nvGrpSpPr>
          <p:cNvPr id="3122" name="Group 50"/>
          <p:cNvGrpSpPr>
            <a:grpSpLocks/>
          </p:cNvGrpSpPr>
          <p:nvPr/>
        </p:nvGrpSpPr>
        <p:grpSpPr bwMode="auto">
          <a:xfrm>
            <a:off x="0" y="2971800"/>
            <a:ext cx="7010400" cy="76200"/>
            <a:chOff x="0" y="528"/>
            <a:chExt cx="5232" cy="48"/>
          </a:xfrm>
        </p:grpSpPr>
        <p:sp>
          <p:nvSpPr>
            <p:cNvPr id="3123" name="Line 51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52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CF4522-CAC4-48A8-B844-7B8F2FFB17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66949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105361-066A-42EC-B725-C69169C95C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010690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1720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8850" y="64341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96850" y="6434138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DF2E2615-8E57-4B9F-9611-1BDD3D101A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664200" y="6430963"/>
            <a:ext cx="22860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33026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604C8C-7227-4C56-9D5A-E91D1EB80F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341832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217107-58C4-43D3-A711-0E26BC0FFC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427888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17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17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AEFBC5-0E08-4F01-B09D-241C92B7A7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38228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CC302E-CB0E-465C-8BCA-BED02CCD3A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2391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E3E6AF-5406-4FDA-BD2A-660B72CD54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41108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66576B-1366-4DF2-B740-E29180FC1B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70124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29C9B-F959-4BA9-AC76-825534515F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81167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E73B3-F336-46A0-B669-DEBB579782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87785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8850" y="643413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381000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850" y="6434138"/>
            <a:ext cx="213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D09E7AD5-C93C-46D3-BA73-B0A9BCBDCEA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78" name="Group 54"/>
          <p:cNvGrpSpPr>
            <a:grpSpLocks/>
          </p:cNvGrpSpPr>
          <p:nvPr/>
        </p:nvGrpSpPr>
        <p:grpSpPr bwMode="auto">
          <a:xfrm>
            <a:off x="152400" y="838200"/>
            <a:ext cx="8153400" cy="76200"/>
            <a:chOff x="0" y="528"/>
            <a:chExt cx="5232" cy="48"/>
          </a:xfrm>
        </p:grpSpPr>
        <p:sp>
          <p:nvSpPr>
            <p:cNvPr id="1079" name="Line 55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1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4200" y="6430963"/>
            <a:ext cx="2286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7499350" y="6357938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000" b="1" i="1">
                <a:solidFill>
                  <a:schemeClr val="bg1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72390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>
                <a:solidFill>
                  <a:schemeClr val="tx1">
                    <a:lumMod val="75000"/>
                  </a:schemeClr>
                </a:solidFill>
              </a:rPr>
              <a:t>PERTEMUAN </a:t>
            </a:r>
            <a:r>
              <a:rPr lang="en-US" sz="2000" smtClean="0">
                <a:solidFill>
                  <a:schemeClr val="tx1">
                    <a:lumMod val="75000"/>
                  </a:schemeClr>
                </a:solidFill>
              </a:rPr>
              <a:t>9                               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100 MENIT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7543800" cy="1066800"/>
          </a:xfrm>
        </p:spPr>
        <p:txBody>
          <a:bodyPr/>
          <a:lstStyle/>
          <a:p>
            <a:r>
              <a:rPr lang="en-US" dirty="0" smtClean="0"/>
              <a:t>KALIMAT DASAR:</a:t>
            </a:r>
            <a:br>
              <a:rPr lang="en-US" dirty="0" smtClean="0"/>
            </a:br>
            <a:r>
              <a:rPr lang="en-US" dirty="0" smtClean="0"/>
              <a:t>CIRI SUBJEK, PREDIKAT, OBJEK, PELENGKAP, KETERANGAN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943600"/>
            <a:ext cx="9144000" cy="381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96200" cy="563563"/>
          </a:xfrm>
        </p:spPr>
        <p:txBody>
          <a:bodyPr/>
          <a:lstStyle/>
          <a:p>
            <a:r>
              <a:rPr lang="en-US" dirty="0" smtClean="0"/>
              <a:t>KALIMAT 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33525"/>
            <a:ext cx="8229600" cy="5172075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dirty="0" smtClean="0"/>
              <a:t>K</a:t>
            </a:r>
            <a:r>
              <a:rPr lang="id-ID" dirty="0" smtClean="0"/>
              <a:t>alimat dasar adalah kalimat yang terdiri atas satu klausa, lengkap unsur-unsurnya, paling lazim pola urutannya.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</a:t>
            </a:r>
          </a:p>
          <a:p>
            <a:pPr marL="1371600" lvl="2" indent="-514350">
              <a:lnSpc>
                <a:spcPct val="80000"/>
              </a:lnSpc>
              <a:buFont typeface="+mj-lt"/>
              <a:buAutoNum type="alphaLcParenR"/>
            </a:pPr>
            <a:r>
              <a:rPr lang="en-US" dirty="0" smtClean="0"/>
              <a:t>S</a:t>
            </a:r>
            <a:r>
              <a:rPr lang="id-ID" dirty="0" smtClean="0"/>
              <a:t>ubjek-predikat (S-P)</a:t>
            </a:r>
            <a:endParaRPr lang="en-US" dirty="0" smtClean="0"/>
          </a:p>
          <a:p>
            <a:pPr marL="1371600" lvl="2" indent="-514350">
              <a:lnSpc>
                <a:spcPct val="80000"/>
              </a:lnSpc>
              <a:buFont typeface="+mj-lt"/>
              <a:buAutoNum type="alphaLcParenR"/>
            </a:pPr>
            <a:r>
              <a:rPr lang="en-US" dirty="0" smtClean="0"/>
              <a:t>S</a:t>
            </a:r>
            <a:r>
              <a:rPr lang="id-ID" dirty="0" smtClean="0"/>
              <a:t>ubjek-predikat-objek (S-P-O)</a:t>
            </a:r>
            <a:endParaRPr lang="en-US" dirty="0" smtClean="0"/>
          </a:p>
          <a:p>
            <a:pPr marL="1371600" lvl="2" indent="-514350">
              <a:lnSpc>
                <a:spcPct val="80000"/>
              </a:lnSpc>
              <a:buFont typeface="+mj-lt"/>
              <a:buAutoNum type="alphaLcParenR"/>
            </a:pPr>
            <a:r>
              <a:rPr lang="en-US" dirty="0" smtClean="0"/>
              <a:t>S</a:t>
            </a:r>
            <a:r>
              <a:rPr lang="id-ID" dirty="0" smtClean="0"/>
              <a:t>ubjek-predikat-pelengkap (S-P-Pel)</a:t>
            </a:r>
            <a:endParaRPr lang="en-US" dirty="0" smtClean="0"/>
          </a:p>
          <a:p>
            <a:pPr marL="1371600" lvl="2" indent="-514350">
              <a:lnSpc>
                <a:spcPct val="80000"/>
              </a:lnSpc>
              <a:buFont typeface="+mj-lt"/>
              <a:buAutoNum type="alphaLcParenR"/>
            </a:pPr>
            <a:r>
              <a:rPr lang="en-US" dirty="0" smtClean="0"/>
              <a:t>S</a:t>
            </a:r>
            <a:r>
              <a:rPr lang="id-ID" dirty="0" smtClean="0"/>
              <a:t>ubjek-predikat-keterangan (S-P-K)</a:t>
            </a:r>
            <a:endParaRPr lang="en-US" dirty="0" smtClean="0"/>
          </a:p>
          <a:p>
            <a:pPr marL="1371600" lvl="2" indent="-514350">
              <a:lnSpc>
                <a:spcPct val="80000"/>
              </a:lnSpc>
              <a:buFont typeface="+mj-lt"/>
              <a:buAutoNum type="alphaLcParenR"/>
            </a:pPr>
            <a:r>
              <a:rPr lang="en-US" dirty="0" smtClean="0"/>
              <a:t>S</a:t>
            </a:r>
            <a:r>
              <a:rPr lang="id-ID" dirty="0" smtClean="0"/>
              <a:t>ubjek-predikat-objek-pelengkap (S-P-O-Pel)</a:t>
            </a:r>
            <a:endParaRPr lang="en-US" dirty="0" smtClean="0"/>
          </a:p>
          <a:p>
            <a:pPr marL="1371600" lvl="2" indent="-514350">
              <a:lnSpc>
                <a:spcPct val="80000"/>
              </a:lnSpc>
              <a:buFont typeface="+mj-lt"/>
              <a:buAutoNum type="alphaLcParenR"/>
            </a:pPr>
            <a:r>
              <a:rPr lang="en-US" dirty="0" smtClean="0"/>
              <a:t>S</a:t>
            </a:r>
            <a:r>
              <a:rPr lang="id-ID" dirty="0" smtClean="0"/>
              <a:t>ubjek-predikat-objek-keterangan (S-P-O-K)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696200" cy="563563"/>
          </a:xfrm>
        </p:spPr>
        <p:txBody>
          <a:bodyPr/>
          <a:lstStyle/>
          <a:p>
            <a:r>
              <a:rPr lang="en-US" dirty="0" smtClean="0"/>
              <a:t>STRUKTUR KALIMAT 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04925"/>
            <a:ext cx="8915400" cy="5172075"/>
          </a:xfrm>
        </p:spPr>
        <p:txBody>
          <a:bodyPr/>
          <a:lstStyle/>
          <a:p>
            <a:pPr marL="1371600" lvl="2" indent="-514350">
              <a:lnSpc>
                <a:spcPct val="80000"/>
              </a:lnSpc>
              <a:buFont typeface="+mj-lt"/>
              <a:buAutoNum type="alphaLcParenR"/>
            </a:pPr>
            <a:r>
              <a:rPr lang="en-US" b="1" dirty="0" smtClean="0"/>
              <a:t>S</a:t>
            </a:r>
            <a:r>
              <a:rPr lang="id-ID" b="1" dirty="0" smtClean="0"/>
              <a:t>ubjek-predikat (S-P)</a:t>
            </a:r>
            <a:endParaRPr lang="en-US" b="1" dirty="0" smtClean="0"/>
          </a:p>
          <a:p>
            <a:pPr marL="1371600" lvl="2" indent="-514350">
              <a:lnSpc>
                <a:spcPct val="80000"/>
              </a:lnSpc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Obat ini / sangat mujarab.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Komputer itu / sudah kuno.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Kakinya / terkilir.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2" indent="-342900">
              <a:buClr>
                <a:schemeClr val="hlink"/>
              </a:buClr>
              <a:buNone/>
            </a:pPr>
            <a:r>
              <a:rPr lang="en-US" dirty="0" smtClean="0"/>
              <a:t>		</a:t>
            </a:r>
            <a:r>
              <a:rPr lang="en-US" b="1" dirty="0" smtClean="0"/>
              <a:t>b)   S</a:t>
            </a:r>
            <a:r>
              <a:rPr lang="id-ID" b="1" dirty="0" smtClean="0"/>
              <a:t>ubjek-predikat-objek (S-P-O)</a:t>
            </a:r>
            <a:endParaRPr lang="en-US" b="1" dirty="0" smtClean="0"/>
          </a:p>
          <a:p>
            <a:pPr marL="342900" lvl="2" indent="-342900">
              <a:buClr>
                <a:schemeClr val="hlink"/>
              </a:buCl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Ia / sedang memprogram / komputer. 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Orang itu / sedang memikirkan / nasib anak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anaknya.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Peristiwa itu / mengilhami / imajinasinya.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2" indent="-342900">
              <a:buClr>
                <a:schemeClr val="hlink"/>
              </a:buClr>
              <a:buNone/>
            </a:pPr>
            <a:endParaRPr lang="en-US" dirty="0" smtClean="0"/>
          </a:p>
          <a:p>
            <a:pPr marL="342900" lvl="2" indent="-342900">
              <a:buClr>
                <a:schemeClr val="hlink"/>
              </a:buClr>
              <a:buNone/>
            </a:pPr>
            <a:endParaRPr lang="en-US" dirty="0" smtClean="0"/>
          </a:p>
          <a:p>
            <a:pPr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85800" y="1066800"/>
            <a:ext cx="9982200" cy="5172075"/>
          </a:xfrm>
        </p:spPr>
        <p:txBody>
          <a:bodyPr/>
          <a:lstStyle/>
          <a:p>
            <a:pPr marL="1371600" lvl="2" indent="-514350">
              <a:lnSpc>
                <a:spcPct val="80000"/>
              </a:lnSpc>
              <a:buNone/>
            </a:pPr>
            <a:r>
              <a:rPr lang="en-US" b="1" dirty="0" smtClean="0"/>
              <a:t>c)	S</a:t>
            </a:r>
            <a:r>
              <a:rPr lang="id-ID" b="1" dirty="0" smtClean="0"/>
              <a:t>ubjek-predikat-pelengkap (S-P-Pel)</a:t>
            </a:r>
            <a:endParaRPr lang="en-US" b="1" dirty="0" smtClean="0"/>
          </a:p>
          <a:p>
            <a:pPr marL="1371600" lvl="2" indent="-514350">
              <a:lnSpc>
                <a:spcPct val="80000"/>
              </a:lnSpc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Sukarno / dikenal / sebagai penyambung lidah bangsa Indonesia.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Ia / termasuk / tokoh yang luas pemikirannya. 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Janji-janji Jepang / hanya merupakan / isapan jempol.</a:t>
            </a:r>
            <a:endParaRPr lang="en-US" dirty="0" smtClean="0"/>
          </a:p>
          <a:p>
            <a:pPr marL="1371600" lvl="2" indent="-514350">
              <a:lnSpc>
                <a:spcPct val="80000"/>
              </a:lnSpc>
              <a:buAutoNum type="alphaLcParenR" startAt="4"/>
            </a:pPr>
            <a:endParaRPr lang="en-US" dirty="0" smtClean="0"/>
          </a:p>
          <a:p>
            <a:pPr marL="1371600" lvl="2" indent="-514350">
              <a:lnSpc>
                <a:spcPct val="80000"/>
              </a:lnSpc>
              <a:buAutoNum type="alphaLcParenR" startAt="4"/>
            </a:pPr>
            <a:r>
              <a:rPr lang="en-US" b="1" dirty="0" smtClean="0"/>
              <a:t>S</a:t>
            </a:r>
            <a:r>
              <a:rPr lang="id-ID" b="1" dirty="0" smtClean="0"/>
              <a:t>ubjek-predikat-keterangan (S-P-K)</a:t>
            </a:r>
            <a:endParaRPr lang="en-US" b="1" dirty="0" smtClean="0"/>
          </a:p>
          <a:p>
            <a:pPr marL="1371600" lvl="2" indent="-514350">
              <a:lnSpc>
                <a:spcPct val="80000"/>
              </a:lnSpc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Kebakaran itu / terjadi / setiap tahun.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Keluarganya / pindah / ke Bandung. 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Perjanjian itu / dibuat / secara sepihak.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514350">
              <a:lnSpc>
                <a:spcPct val="80000"/>
              </a:lnSpc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696200" cy="563563"/>
          </a:xfrm>
        </p:spPr>
        <p:txBody>
          <a:bodyPr/>
          <a:lstStyle/>
          <a:p>
            <a:r>
              <a:rPr lang="en-US" dirty="0" smtClean="0"/>
              <a:t>STRUKTUR KALIMAT DASAR (2)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1152525"/>
            <a:ext cx="9982200" cy="5172075"/>
          </a:xfrm>
        </p:spPr>
        <p:txBody>
          <a:bodyPr/>
          <a:lstStyle/>
          <a:p>
            <a:pPr marL="1371600" lvl="2" indent="-514350">
              <a:lnSpc>
                <a:spcPct val="80000"/>
              </a:lnSpc>
              <a:buNone/>
            </a:pPr>
            <a:r>
              <a:rPr lang="en-US" b="1" dirty="0" smtClean="0"/>
              <a:t>e)	S</a:t>
            </a:r>
            <a:r>
              <a:rPr lang="id-ID" b="1" dirty="0" smtClean="0"/>
              <a:t>ubjek-predikat-objek-pelengkap (S-P-O-Pel)</a:t>
            </a:r>
            <a:endParaRPr lang="en-US" b="1" dirty="0" smtClean="0"/>
          </a:p>
          <a:p>
            <a:pPr marL="1371600" lvl="2" indent="-514350">
              <a:lnSpc>
                <a:spcPct val="80000"/>
              </a:lnSpc>
              <a:buNone/>
            </a:pPr>
            <a:r>
              <a:rPr lang="en-US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 / mencarikan / adiknya / komputer.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Adik saya / sedang membuatkan / temannya / sebuah puisi.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514350">
              <a:lnSpc>
                <a:spcPct val="80000"/>
              </a:lnSpc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371600" lvl="2" indent="-514350">
              <a:lnSpc>
                <a:spcPct val="8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f)	</a:t>
            </a:r>
            <a:r>
              <a:rPr lang="en-US" b="1" dirty="0" smtClean="0"/>
              <a:t>S</a:t>
            </a:r>
            <a:r>
              <a:rPr lang="id-ID" b="1" dirty="0" smtClean="0"/>
              <a:t>ubjek-predikat-objek-keterangan (S-P-O-K)</a:t>
            </a:r>
            <a:endParaRPr lang="en-US" b="1" dirty="0" smtClean="0"/>
          </a:p>
          <a:p>
            <a:pPr marL="1371600" lvl="2" indent="-514350">
              <a:lnSpc>
                <a:spcPct val="80000"/>
              </a:lnSpc>
              <a:buNone/>
            </a:pPr>
            <a:r>
              <a:rPr lang="en-US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Orang itu / mengobati / pasiennya / dengan air putih. 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Pak Joni / selalu melibatkan / siswanya / dalam setiap kegiatan 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kemasyarakatan.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514350">
              <a:lnSpc>
                <a:spcPct val="80000"/>
              </a:lnSpc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696200" cy="563563"/>
          </a:xfrm>
        </p:spPr>
        <p:txBody>
          <a:bodyPr/>
          <a:lstStyle/>
          <a:p>
            <a:r>
              <a:rPr lang="en-US" dirty="0" smtClean="0"/>
              <a:t>STRUKTUR KALIMAT DASAR (3)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838200" y="2209800"/>
            <a:ext cx="537845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943600"/>
            <a:ext cx="9144000" cy="381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41"/>
          <p:cNvSpPr>
            <a:spLocks noChangeArrowheads="1"/>
          </p:cNvSpPr>
          <p:nvPr/>
        </p:nvSpPr>
        <p:spPr bwMode="ltGray">
          <a:xfrm rot="5400000">
            <a:off x="-2092327" y="879476"/>
            <a:ext cx="4519615" cy="45418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AutoShape 42"/>
          <p:cNvSpPr>
            <a:spLocks noChangeArrowheads="1"/>
          </p:cNvSpPr>
          <p:nvPr/>
        </p:nvSpPr>
        <p:spPr bwMode="ltGray">
          <a:xfrm rot="5400000" flipH="1">
            <a:off x="-1581946" y="1313657"/>
            <a:ext cx="3581401" cy="3544889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45"/>
          <p:cNvSpPr>
            <a:spLocks noChangeArrowheads="1"/>
          </p:cNvSpPr>
          <p:nvPr/>
        </p:nvSpPr>
        <p:spPr bwMode="gray">
          <a:xfrm>
            <a:off x="2438400" y="36576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err="1" smtClean="0"/>
              <a:t>Struktur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endParaRPr lang="en-US" b="1" dirty="0"/>
          </a:p>
        </p:txBody>
      </p:sp>
      <p:sp>
        <p:nvSpPr>
          <p:cNvPr id="11" name="AutoShape 46"/>
          <p:cNvSpPr>
            <a:spLocks noChangeArrowheads="1"/>
          </p:cNvSpPr>
          <p:nvPr/>
        </p:nvSpPr>
        <p:spPr bwMode="gray">
          <a:xfrm>
            <a:off x="2438400" y="29972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dasar</a:t>
            </a:r>
            <a:endParaRPr lang="en-US" b="1" dirty="0"/>
          </a:p>
        </p:txBody>
      </p:sp>
      <p:sp>
        <p:nvSpPr>
          <p:cNvPr id="12" name="AutoShape 47"/>
          <p:cNvSpPr>
            <a:spLocks noChangeArrowheads="1"/>
          </p:cNvSpPr>
          <p:nvPr/>
        </p:nvSpPr>
        <p:spPr bwMode="gray">
          <a:xfrm>
            <a:off x="2438400" y="23622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err="1" smtClean="0"/>
              <a:t>Unsur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endParaRPr lang="en-US" b="1" dirty="0"/>
          </a:p>
        </p:txBody>
      </p: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2120900" y="2451100"/>
            <a:ext cx="381000" cy="381000"/>
            <a:chOff x="2078" y="1680"/>
            <a:chExt cx="1615" cy="1615"/>
          </a:xfrm>
        </p:grpSpPr>
        <p:sp>
          <p:nvSpPr>
            <p:cNvPr id="14" name="Oval 4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5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51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5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Oval 53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5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2133600" y="3103563"/>
            <a:ext cx="381000" cy="381000"/>
            <a:chOff x="2078" y="1680"/>
            <a:chExt cx="1615" cy="1615"/>
          </a:xfrm>
        </p:grpSpPr>
        <p:sp>
          <p:nvSpPr>
            <p:cNvPr id="21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7" name="Group 62"/>
          <p:cNvGrpSpPr>
            <a:grpSpLocks/>
          </p:cNvGrpSpPr>
          <p:nvPr/>
        </p:nvGrpSpPr>
        <p:grpSpPr bwMode="auto">
          <a:xfrm>
            <a:off x="2133600" y="3733800"/>
            <a:ext cx="381000" cy="381000"/>
            <a:chOff x="2078" y="1680"/>
            <a:chExt cx="1615" cy="1615"/>
          </a:xfrm>
        </p:grpSpPr>
        <p:sp>
          <p:nvSpPr>
            <p:cNvPr id="28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9" name="AutoShape 44"/>
          <p:cNvSpPr>
            <a:spLocks noChangeArrowheads="1"/>
          </p:cNvSpPr>
          <p:nvPr/>
        </p:nvSpPr>
        <p:spPr bwMode="gray">
          <a:xfrm>
            <a:off x="2438400" y="17526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endParaRPr lang="en-US" b="1" dirty="0"/>
          </a:p>
        </p:txBody>
      </p:sp>
      <p:grpSp>
        <p:nvGrpSpPr>
          <p:cNvPr id="50" name="Group 69"/>
          <p:cNvGrpSpPr>
            <a:grpSpLocks/>
          </p:cNvGrpSpPr>
          <p:nvPr/>
        </p:nvGrpSpPr>
        <p:grpSpPr bwMode="auto">
          <a:xfrm>
            <a:off x="2101850" y="1854200"/>
            <a:ext cx="381000" cy="381000"/>
            <a:chOff x="2078" y="1680"/>
            <a:chExt cx="1615" cy="1615"/>
          </a:xfrm>
        </p:grpSpPr>
        <p:sp>
          <p:nvSpPr>
            <p:cNvPr id="51" name="Oval 7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7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72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7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KALIMAT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endParaRPr lang="en-GB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Kalimat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satuan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bahasa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terkecil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mengungkapkan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pikiran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utuh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setiap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tuturan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mengungkapkan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lengkap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disebut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kalimat</a:t>
            </a:r>
            <a:r>
              <a:rPr lang="en-GB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96200" cy="563563"/>
          </a:xfrm>
        </p:spPr>
        <p:txBody>
          <a:bodyPr/>
          <a:lstStyle/>
          <a:p>
            <a:r>
              <a:rPr lang="en-US" dirty="0" smtClean="0"/>
              <a:t>UNSUR KALIMAT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1308100" y="1341438"/>
            <a:ext cx="6683375" cy="3867150"/>
            <a:chOff x="1308100" y="1341438"/>
            <a:chExt cx="6683375" cy="386715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308100" y="1341438"/>
              <a:ext cx="254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1.</a:t>
              </a:r>
              <a:endParaRPr lang="en-US">
                <a:latin typeface="Arial" charset="0"/>
              </a:endParaRPr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816100" y="1341438"/>
              <a:ext cx="10033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  <a:latin typeface="Arial" charset="0"/>
                </a:rPr>
                <a:t>Subjek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811463" y="1341438"/>
              <a:ext cx="4905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(S) </a:t>
              </a:r>
              <a:endParaRPr lang="en-US">
                <a:latin typeface="Arial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289300" y="1341438"/>
              <a:ext cx="15271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  <a:latin typeface="Arial" charset="0"/>
                </a:rPr>
                <a:t>merupakan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859338" y="1341438"/>
              <a:ext cx="11382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jawaban</a:t>
              </a:r>
              <a:endParaRPr lang="en-US">
                <a:latin typeface="Arial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6046788" y="1341438"/>
              <a:ext cx="15271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pertanyaan</a:t>
              </a:r>
              <a:endParaRPr lang="en-US">
                <a:latin typeface="Arial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816100" y="1663700"/>
              <a:ext cx="5095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 dirty="0" err="1">
                  <a:solidFill>
                    <a:srgbClr val="000000"/>
                  </a:solidFill>
                  <a:latin typeface="Arial" charset="0"/>
                </a:rPr>
                <a:t>apa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395538" y="1663700"/>
              <a:ext cx="5937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atau</a:t>
              </a:r>
              <a:endParaRPr lang="en-US">
                <a:latin typeface="Arial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057525" y="1663700"/>
              <a:ext cx="7302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Arial" charset="0"/>
                </a:rPr>
                <a:t>siapa</a:t>
              </a:r>
              <a:endParaRPr lang="en-US">
                <a:latin typeface="Arial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767138" y="1663700"/>
              <a:ext cx="841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>
                <a:latin typeface="Arial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308100" y="2055813"/>
              <a:ext cx="254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2.</a:t>
              </a:r>
              <a:endParaRPr lang="en-US">
                <a:latin typeface="Arial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816100" y="2055813"/>
              <a:ext cx="11191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Predikat</a:t>
              </a:r>
              <a:endParaRPr lang="en-US">
                <a:latin typeface="Arial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990850" y="2055813"/>
              <a:ext cx="4905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(P) </a:t>
              </a:r>
              <a:endParaRPr lang="en-US">
                <a:latin typeface="Arial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470275" y="2055813"/>
              <a:ext cx="15271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merupakan</a:t>
              </a:r>
              <a:endParaRPr lang="en-US">
                <a:latin typeface="Arial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041900" y="2055813"/>
              <a:ext cx="11382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  <a:latin typeface="Arial" charset="0"/>
                </a:rPr>
                <a:t>jawaban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230938" y="2055813"/>
              <a:ext cx="15271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pertanyaan</a:t>
              </a:r>
              <a:endParaRPr lang="en-US">
                <a:latin typeface="Arial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816100" y="2378075"/>
              <a:ext cx="1511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Arial" charset="0"/>
                </a:rPr>
                <a:t>bagaimana</a:t>
              </a:r>
              <a:endParaRPr lang="en-US">
                <a:latin typeface="Arial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370263" y="2378075"/>
              <a:ext cx="5937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  <a:latin typeface="Arial" charset="0"/>
                </a:rPr>
                <a:t>atau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4035425" y="2378075"/>
              <a:ext cx="5095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Arial" charset="0"/>
                </a:rPr>
                <a:t>apa</a:t>
              </a:r>
              <a:endParaRPr lang="en-US">
                <a:latin typeface="Arial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4614863" y="2378075"/>
              <a:ext cx="7461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 dirty="0">
                  <a:solidFill>
                    <a:srgbClr val="000000"/>
                  </a:solidFill>
                  <a:latin typeface="Arial" charset="0"/>
                </a:rPr>
                <a:t>yang 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5341938" y="2378075"/>
              <a:ext cx="12906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Arial" charset="0"/>
                </a:rPr>
                <a:t>dilakukan</a:t>
              </a:r>
              <a:endParaRPr lang="en-US">
                <a:latin typeface="Arial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6683375" y="2378075"/>
              <a:ext cx="101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Arial" charset="0"/>
                </a:rPr>
                <a:t>(</a:t>
              </a:r>
              <a:endParaRPr lang="en-US">
                <a:latin typeface="Arial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781800" y="2378075"/>
              <a:ext cx="5778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Arial" charset="0"/>
                </a:rPr>
                <a:t>oleh</a:t>
              </a:r>
              <a:endParaRPr lang="en-US">
                <a:latin typeface="Arial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7426325" y="2378075"/>
              <a:ext cx="3889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i="1">
                  <a:solidFill>
                    <a:srgbClr val="000000"/>
                  </a:solidFill>
                  <a:latin typeface="Arial" charset="0"/>
                </a:rPr>
                <a:t>S).</a:t>
              </a:r>
              <a:endParaRPr lang="en-US">
                <a:latin typeface="Arial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308100" y="2773363"/>
              <a:ext cx="254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3.</a:t>
              </a:r>
              <a:endParaRPr lang="en-US">
                <a:latin typeface="Arial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816100" y="2773363"/>
              <a:ext cx="7969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Objek</a:t>
              </a:r>
              <a:endParaRPr lang="en-US">
                <a:latin typeface="Arial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2678113" y="2773363"/>
              <a:ext cx="5238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(O) </a:t>
              </a:r>
              <a:endParaRPr lang="en-US">
                <a:latin typeface="Arial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187700" y="2773363"/>
              <a:ext cx="21050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keberadaannya</a:t>
              </a:r>
              <a:endParaRPr lang="en-US">
                <a:latin typeface="Arial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319713" y="2773363"/>
              <a:ext cx="10001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  <a:latin typeface="Arial" charset="0"/>
                </a:rPr>
                <a:t>bersifat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380163" y="2773363"/>
              <a:ext cx="69691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wajib</a:t>
              </a:r>
              <a:endParaRPr lang="en-US">
                <a:latin typeface="Arial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7138988" y="2773363"/>
              <a:ext cx="50958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dan</a:t>
              </a:r>
              <a:endParaRPr lang="en-US">
                <a:latin typeface="Arial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1816100" y="3094038"/>
              <a:ext cx="7635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dapat</a:t>
              </a:r>
              <a:endParaRPr lang="en-US">
                <a:latin typeface="Arial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644775" y="3094038"/>
              <a:ext cx="10699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menjadi</a:t>
              </a:r>
              <a:endParaRPr lang="en-US">
                <a:latin typeface="Arial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770313" y="3094038"/>
              <a:ext cx="2873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S </a:t>
              </a:r>
              <a:endParaRPr lang="en-US">
                <a:latin typeface="Arial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049713" y="3094038"/>
              <a:ext cx="8318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dalam</a:t>
              </a:r>
              <a:endParaRPr lang="en-US">
                <a:latin typeface="Arial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940300" y="3094038"/>
              <a:ext cx="9667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kalimat</a:t>
              </a:r>
              <a:endParaRPr lang="en-US">
                <a:latin typeface="Arial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5965825" y="3094038"/>
              <a:ext cx="644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pasif</a:t>
              </a:r>
              <a:endParaRPr lang="en-US">
                <a:latin typeface="Arial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6594475" y="3094038"/>
              <a:ext cx="841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>
                <a:latin typeface="Arial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308100" y="3486150"/>
              <a:ext cx="254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4.</a:t>
              </a:r>
              <a:endParaRPr lang="en-US">
                <a:latin typeface="Arial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816100" y="3486150"/>
              <a:ext cx="14430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Pelengkap</a:t>
              </a:r>
              <a:endParaRPr lang="en-US">
                <a:latin typeface="Arial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3306763" y="3486150"/>
              <a:ext cx="101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(</a:t>
              </a:r>
              <a:endParaRPr lang="en-US">
                <a:latin typeface="Arial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3406775" y="3486150"/>
              <a:ext cx="4413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Pel</a:t>
              </a:r>
              <a:endParaRPr lang="en-US">
                <a:latin typeface="Arial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3833813" y="3486150"/>
              <a:ext cx="2698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.) </a:t>
              </a:r>
              <a:endParaRPr lang="en-US">
                <a:latin typeface="Arial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4098925" y="3486150"/>
              <a:ext cx="21050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keberadaannya</a:t>
              </a:r>
              <a:endParaRPr lang="en-US">
                <a:latin typeface="Arial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6230938" y="3486150"/>
              <a:ext cx="10001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bersifat</a:t>
              </a:r>
              <a:endParaRPr lang="en-US">
                <a:latin typeface="Arial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7294563" y="3486150"/>
              <a:ext cx="69691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wajib</a:t>
              </a:r>
              <a:endParaRPr lang="en-US">
                <a:latin typeface="Arial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816100" y="3808413"/>
              <a:ext cx="5095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dan</a:t>
              </a:r>
              <a:endParaRPr lang="en-US">
                <a:latin typeface="Arial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2395538" y="3808413"/>
              <a:ext cx="644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tidak</a:t>
              </a:r>
              <a:endParaRPr lang="en-US">
                <a:latin typeface="Arial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3108325" y="3808413"/>
              <a:ext cx="7635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dapat</a:t>
              </a:r>
              <a:endParaRPr lang="en-US">
                <a:latin typeface="Arial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3935413" y="3808413"/>
              <a:ext cx="10699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menjadi</a:t>
              </a:r>
              <a:endParaRPr lang="en-US">
                <a:latin typeface="Arial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5057775" y="3808413"/>
              <a:ext cx="2873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S </a:t>
              </a:r>
              <a:endParaRPr lang="en-US">
                <a:latin typeface="Arial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5340350" y="3808413"/>
              <a:ext cx="8318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dalam</a:t>
              </a:r>
              <a:endParaRPr lang="en-US">
                <a:latin typeface="Arial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6230938" y="3808413"/>
              <a:ext cx="96678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kalimat</a:t>
              </a:r>
              <a:endParaRPr lang="en-US">
                <a:latin typeface="Arial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7258050" y="3808413"/>
              <a:ext cx="644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pasif</a:t>
              </a:r>
              <a:endParaRPr lang="en-US">
                <a:latin typeface="Arial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7883525" y="3808413"/>
              <a:ext cx="841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>
                <a:latin typeface="Arial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1308100" y="4200525"/>
              <a:ext cx="2540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5.</a:t>
              </a:r>
              <a:endParaRPr lang="en-US">
                <a:latin typeface="Arial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1816100" y="4200525"/>
              <a:ext cx="15779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Keterangan</a:t>
              </a:r>
              <a:endParaRPr lang="en-US">
                <a:latin typeface="Arial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440113" y="4200525"/>
              <a:ext cx="4905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(K) </a:t>
              </a:r>
              <a:endParaRPr lang="en-US">
                <a:latin typeface="Arial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3914775" y="4200525"/>
              <a:ext cx="21050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keberadaannya</a:t>
              </a:r>
              <a:endParaRPr lang="en-US">
                <a:latin typeface="Arial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6049963" y="4200525"/>
              <a:ext cx="10001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 err="1">
                  <a:solidFill>
                    <a:srgbClr val="000000"/>
                  </a:solidFill>
                  <a:latin typeface="Arial" charset="0"/>
                </a:rPr>
                <a:t>bersifat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1816100" y="4521200"/>
              <a:ext cx="11382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opsional</a:t>
              </a:r>
              <a:endParaRPr lang="en-US">
                <a:latin typeface="Arial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3009900" y="4521200"/>
              <a:ext cx="101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(</a:t>
              </a:r>
              <a:endParaRPr lang="en-US">
                <a:latin typeface="Arial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3108325" y="4521200"/>
              <a:ext cx="64452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tidak</a:t>
              </a:r>
              <a:endParaRPr lang="en-US">
                <a:latin typeface="Arial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3817938" y="4521200"/>
              <a:ext cx="69691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wajib</a:t>
              </a:r>
              <a:endParaRPr lang="en-US">
                <a:latin typeface="Arial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4495800" y="4521200"/>
              <a:ext cx="18573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) </a:t>
              </a:r>
              <a:endParaRPr lang="en-US">
                <a:latin typeface="Arial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678363" y="4521200"/>
              <a:ext cx="50958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dan</a:t>
              </a:r>
              <a:endParaRPr lang="en-US">
                <a:latin typeface="Arial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5257800" y="4521200"/>
              <a:ext cx="12731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posisinya</a:t>
              </a:r>
              <a:endParaRPr lang="en-US">
                <a:latin typeface="Arial" charset="0"/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6578600" y="4521200"/>
              <a:ext cx="7635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dapat</a:t>
              </a:r>
              <a:endParaRPr lang="en-US">
                <a:latin typeface="Arial" charset="0"/>
              </a:endParaRPr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1816100" y="4843463"/>
              <a:ext cx="11557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dipindah</a:t>
              </a:r>
              <a:endParaRPr lang="en-US">
                <a:latin typeface="Arial" charset="0"/>
              </a:endParaRPr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2940050" y="4843463"/>
              <a:ext cx="101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US">
                <a:latin typeface="Arial" charset="0"/>
              </a:endParaRPr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3040063" y="4843463"/>
              <a:ext cx="917575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pindah</a:t>
              </a:r>
              <a:endParaRPr lang="en-US">
                <a:latin typeface="Arial" charset="0"/>
              </a:endParaRPr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4016375" y="4843463"/>
              <a:ext cx="915988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tanpak</a:t>
              </a:r>
              <a:endParaRPr lang="en-US">
                <a:latin typeface="Arial" charset="0"/>
              </a:endParaRPr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4995863" y="4843463"/>
              <a:ext cx="14430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mengubah</a:t>
              </a:r>
              <a:endParaRPr lang="en-US">
                <a:latin typeface="Arial" charset="0"/>
              </a:endParaRPr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6484938" y="4843463"/>
              <a:ext cx="12382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informasi</a:t>
              </a:r>
              <a:endParaRPr lang="en-US">
                <a:latin typeface="Arial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7691438" y="4843463"/>
              <a:ext cx="84137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US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96200" cy="563563"/>
          </a:xfrm>
        </p:spPr>
        <p:txBody>
          <a:bodyPr/>
          <a:lstStyle/>
          <a:p>
            <a:r>
              <a:rPr lang="en-US" dirty="0" smtClean="0"/>
              <a:t>CIRI SUBJEK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7207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endParaRPr lang="en-GB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 unsur pokok kalimat yang dapat berupa kata benda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(nomina)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kelompok kata benda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(frasa nomina)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dan klausa.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disertai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Subjek dapat dicari dengan menggunakan kata tanya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siapa 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apa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Subjek dalam bahasa Indonesia bia­sanya berupa nomina atau frasa nomina.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ubjek tidak dapat didahului kata depan atau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preposisi</a:t>
            </a:r>
            <a:r>
              <a:rPr lang="en-US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n-US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d-ID" sz="2400" b="0" i="1" u="sng" dirty="0" smtClean="0">
                <a:solidFill>
                  <a:schemeClr val="tx1"/>
                </a:solidFill>
              </a:rPr>
              <a:t>Di</a:t>
            </a:r>
            <a:r>
              <a:rPr lang="en-US" sz="2400" b="0" i="1" u="sng" dirty="0" smtClean="0">
                <a:solidFill>
                  <a:schemeClr val="tx1"/>
                </a:solidFill>
              </a:rPr>
              <a:t> </a:t>
            </a:r>
            <a:r>
              <a:rPr lang="id-ID" sz="2400" b="0" i="1" u="sng" dirty="0" smtClean="0">
                <a:solidFill>
                  <a:schemeClr val="tx1"/>
                </a:solidFill>
              </a:rPr>
              <a:t>dalam</a:t>
            </a:r>
            <a:r>
              <a:rPr lang="id-ID" sz="2400" b="0" i="1" dirty="0" smtClean="0">
                <a:solidFill>
                  <a:schemeClr val="tx1"/>
                </a:solidFill>
              </a:rPr>
              <a:t> </a:t>
            </a:r>
            <a:r>
              <a:rPr lang="id-ID" sz="2400" b="0" dirty="0" smtClean="0">
                <a:solidFill>
                  <a:schemeClr val="tx1"/>
                </a:solidFill>
              </a:rPr>
              <a:t>pertemuan</a:t>
            </a:r>
            <a:r>
              <a:rPr lang="id-ID" sz="2400" b="0" i="1" dirty="0" smtClean="0">
                <a:solidFill>
                  <a:schemeClr val="tx1"/>
                </a:solidFill>
              </a:rPr>
              <a:t> </a:t>
            </a:r>
            <a:r>
              <a:rPr lang="id-ID" sz="2400" b="0" dirty="0" smtClean="0">
                <a:solidFill>
                  <a:schemeClr val="tx1"/>
                </a:solidFill>
              </a:rPr>
              <a:t>itu</a:t>
            </a:r>
            <a:r>
              <a:rPr lang="id-ID" sz="2400" b="0" i="1" dirty="0" smtClean="0">
                <a:solidFill>
                  <a:schemeClr val="tx1"/>
                </a:solidFill>
              </a:rPr>
              <a:t> </a:t>
            </a:r>
            <a:r>
              <a:rPr lang="id-ID" sz="2400" b="0" dirty="0" smtClean="0">
                <a:solidFill>
                  <a:schemeClr val="tx1"/>
                </a:solidFill>
              </a:rPr>
              <a:t>membahas </a:t>
            </a:r>
            <a:r>
              <a:rPr lang="en-US" sz="2400" b="0" dirty="0" smtClean="0">
                <a:solidFill>
                  <a:schemeClr val="tx1"/>
                </a:solidFill>
              </a:rPr>
              <a:t>	</a:t>
            </a:r>
            <a:r>
              <a:rPr lang="id-ID" sz="2400" b="0" dirty="0" smtClean="0">
                <a:solidFill>
                  <a:schemeClr val="tx1"/>
                </a:solidFill>
              </a:rPr>
              <a:t>berbagai masalah yang dihadapi siswa.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96200" cy="563563"/>
          </a:xfrm>
        </p:spPr>
        <p:txBody>
          <a:bodyPr/>
          <a:lstStyle/>
          <a:p>
            <a:r>
              <a:rPr lang="en-US" dirty="0" smtClean="0"/>
              <a:t>CIRI PREDIKAT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7207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Predikat adalah unsur utama di dalam kalimat yang berupa kata kerja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(verba)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atau kelompok kata kerja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(frasa verbal)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kata sifat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(adjektiva)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atau kelompok kata sifat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(frasa adjektival)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dan kata benda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(nomina)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atau kelompok kata benda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(frasa nominal)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apat diingkarkan atau dapat  dinegasikan.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Jika berupa kata kerja atau kata sifat, predikat dapat diingkarkan dengan menggunakan kata tidak. Jika berupa kata benda, predikat dapat diingkarkan dengan menggunakan kata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bukan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96200" cy="563563"/>
          </a:xfrm>
        </p:spPr>
        <p:txBody>
          <a:bodyPr/>
          <a:lstStyle/>
          <a:p>
            <a:r>
              <a:rPr lang="en-US" dirty="0" smtClean="0"/>
              <a:t>CIRI OBJEK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7207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Objek adalah unsur kalimat yang kehadirannya bergantung kepada unsur predikat. Objek hanya muncul di sebelah kanan predikat yang berupa kata kerja transitif (verba transitif).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erupa kata benda atau kelompok kata benda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apat dijadikan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subjek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dalam kalimat pasif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idak dapat didahului kata depan atau 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preposisi</a:t>
            </a:r>
            <a:r>
              <a:rPr lang="en-US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96200" cy="563563"/>
          </a:xfrm>
        </p:spPr>
        <p:txBody>
          <a:bodyPr/>
          <a:lstStyle/>
          <a:p>
            <a:r>
              <a:rPr lang="en-US" dirty="0" smtClean="0"/>
              <a:t>CIRI PELENGKAP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7207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Pelengkap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seperti halnya objek</a:t>
            </a:r>
            <a:r>
              <a:rPr lang="en-US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 unsur kalimat yang kehadirannya juga bergantung kepada predikat.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Jika predikat berupa kata kerja transitif, pelengkap terletak di sebelah kanan (sesudah) objek.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jika predikat bukan berupa kata kerja transitif, pelengkap terletak di sebelah kanan predikat.</a:t>
            </a:r>
            <a:endPara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96200" cy="563563"/>
          </a:xfrm>
        </p:spPr>
        <p:txBody>
          <a:bodyPr/>
          <a:lstStyle/>
          <a:p>
            <a:r>
              <a:rPr lang="en-US" dirty="0" smtClean="0"/>
              <a:t>CIRI KETERANGAN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72075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Fungsi keterangan</a:t>
            </a:r>
            <a:r>
              <a:rPr lang="id-ID" sz="2400" b="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dapat dibedakan menjadi dua, yaitu keterangan wajib dan keterangan manasuka.</a:t>
            </a: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d-ID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Keterangan wajib merupakan bagian dari predikat, sedangkan keterangan manasuka bukan  bagian dari predikat. Keterangan manasuka merupakan keterangan yang sejajar dengan subjek dan predikat.</a:t>
            </a:r>
            <a:endParaRPr lang="en-US" sz="2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6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18l">
  <a:themeElements>
    <a:clrScheme name="sample 3">
      <a:dk1>
        <a:srgbClr val="000000"/>
      </a:dk1>
      <a:lt1>
        <a:srgbClr val="FFFFFF"/>
      </a:lt1>
      <a:dk2>
        <a:srgbClr val="0B3191"/>
      </a:dk2>
      <a:lt2>
        <a:srgbClr val="C0C0C0"/>
      </a:lt2>
      <a:accent1>
        <a:srgbClr val="3195D9"/>
      </a:accent1>
      <a:accent2>
        <a:srgbClr val="63C2F7"/>
      </a:accent2>
      <a:accent3>
        <a:srgbClr val="FFFFFF"/>
      </a:accent3>
      <a:accent4>
        <a:srgbClr val="000000"/>
      </a:accent4>
      <a:accent5>
        <a:srgbClr val="ADC8E9"/>
      </a:accent5>
      <a:accent6>
        <a:srgbClr val="59B0E0"/>
      </a:accent6>
      <a:hlink>
        <a:srgbClr val="4173F1"/>
      </a:hlink>
      <a:folHlink>
        <a:srgbClr val="3B97A9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175B5B"/>
        </a:dk2>
        <a:lt2>
          <a:srgbClr val="C0C0C0"/>
        </a:lt2>
        <a:accent1>
          <a:srgbClr val="7DB038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BFD4AE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500E8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000000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B3191"/>
        </a:dk2>
        <a:lt2>
          <a:srgbClr val="C0C0C0"/>
        </a:lt2>
        <a:accent1>
          <a:srgbClr val="3195D9"/>
        </a:accent1>
        <a:accent2>
          <a:srgbClr val="63C2F7"/>
        </a:accent2>
        <a:accent3>
          <a:srgbClr val="FFFFFF"/>
        </a:accent3>
        <a:accent4>
          <a:srgbClr val="000000"/>
        </a:accent4>
        <a:accent5>
          <a:srgbClr val="ADC8E9"/>
        </a:accent5>
        <a:accent6>
          <a:srgbClr val="59B0E0"/>
        </a:accent6>
        <a:hlink>
          <a:srgbClr val="4173F1"/>
        </a:hlink>
        <a:folHlink>
          <a:srgbClr val="3B97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cdb2004218l</Template>
  <TotalTime>214</TotalTime>
  <Words>459</Words>
  <Application>Microsoft Office PowerPoint</Application>
  <PresentationFormat>On-screen Show (4:3)</PresentationFormat>
  <Paragraphs>163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cdb2004218l</vt:lpstr>
      <vt:lpstr>KALIMAT DASAR: CIRI SUBJEK, PREDIKAT, OBJEK, PELENGKAP, KETERANGAN</vt:lpstr>
      <vt:lpstr>OUTLINE</vt:lpstr>
      <vt:lpstr>DEFINISI KALIMAT</vt:lpstr>
      <vt:lpstr>UNSUR KALIMAT</vt:lpstr>
      <vt:lpstr>CIRI SUBJEK</vt:lpstr>
      <vt:lpstr>CIRI PREDIKAT</vt:lpstr>
      <vt:lpstr>CIRI OBJEK</vt:lpstr>
      <vt:lpstr>CIRI PELENGKAP</vt:lpstr>
      <vt:lpstr>CIRI KETERANGAN</vt:lpstr>
      <vt:lpstr>KALIMAT DASAR</vt:lpstr>
      <vt:lpstr>STRUKTUR KALIMAT DASAR</vt:lpstr>
      <vt:lpstr>STRUKTUR KALIMAT DASAR (2)</vt:lpstr>
      <vt:lpstr>STRUKTUR KALIMAT DASAR (3)</vt:lpstr>
      <vt:lpstr>Slide 14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FOTENOTE</dc:title>
  <dc:creator>ELKA</dc:creator>
  <cp:lastModifiedBy>paralel</cp:lastModifiedBy>
  <cp:revision>65</cp:revision>
  <dcterms:created xsi:type="dcterms:W3CDTF">2012-10-16T12:48:16Z</dcterms:created>
  <dcterms:modified xsi:type="dcterms:W3CDTF">2012-10-21T00:53:24Z</dcterms:modified>
</cp:coreProperties>
</file>