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7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27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B2B2B2"/>
    <a:srgbClr val="969696"/>
    <a:srgbClr val="EAEAEA"/>
    <a:srgbClr val="6CA5D8"/>
    <a:srgbClr val="00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660" autoAdjust="0"/>
  </p:normalViewPr>
  <p:slideViewPr>
    <p:cSldViewPr>
      <p:cViewPr varScale="1">
        <p:scale>
          <a:sx n="61" d="100"/>
          <a:sy n="61" d="100"/>
        </p:scale>
        <p:origin x="-3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457200" y="2057400"/>
            <a:ext cx="7543800" cy="1066800"/>
          </a:xfrm>
          <a:effectLst>
            <a:outerShdw dist="28398" dir="1593903" algn="ctr" rotWithShape="0">
              <a:schemeClr val="bg1"/>
            </a:outerShdw>
          </a:effectLst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457200" y="6477000"/>
            <a:ext cx="2133600" cy="168275"/>
          </a:xfrm>
        </p:spPr>
        <p:txBody>
          <a:bodyPr/>
          <a:lstStyle>
            <a:lvl1pPr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3124200" y="6477000"/>
            <a:ext cx="2895600" cy="168275"/>
          </a:xfrm>
        </p:spPr>
        <p:txBody>
          <a:bodyPr/>
          <a:lstStyle>
            <a:lvl1pPr algn="ctr">
              <a:defRPr sz="14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/>
            </a:lvl1pPr>
          </a:lstStyle>
          <a:p>
            <a:fld id="{CA9D7D02-5B75-4233-86A6-04B245FBFDE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3048000"/>
            <a:ext cx="5562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120" name="Text Box 48"/>
          <p:cNvSpPr txBox="1">
            <a:spLocks noChangeArrowheads="1"/>
          </p:cNvSpPr>
          <p:nvPr/>
        </p:nvSpPr>
        <p:spPr bwMode="gray">
          <a:xfrm>
            <a:off x="7391400" y="5867400"/>
            <a:ext cx="1384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sz="2800" b="1" i="1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121" name="Text Box 49"/>
          <p:cNvSpPr txBox="1">
            <a:spLocks noChangeArrowheads="1"/>
          </p:cNvSpPr>
          <p:nvPr/>
        </p:nvSpPr>
        <p:spPr bwMode="gray">
          <a:xfrm>
            <a:off x="5257800" y="5973763"/>
            <a:ext cx="2209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1200">
                <a:solidFill>
                  <a:schemeClr val="bg1"/>
                </a:solidFill>
              </a:rPr>
              <a:t>www.themegallery.com </a:t>
            </a:r>
          </a:p>
        </p:txBody>
      </p:sp>
      <p:grpSp>
        <p:nvGrpSpPr>
          <p:cNvPr id="3122" name="Group 50"/>
          <p:cNvGrpSpPr>
            <a:grpSpLocks/>
          </p:cNvGrpSpPr>
          <p:nvPr/>
        </p:nvGrpSpPr>
        <p:grpSpPr bwMode="auto">
          <a:xfrm>
            <a:off x="0" y="2971800"/>
            <a:ext cx="7010400" cy="76200"/>
            <a:chOff x="0" y="528"/>
            <a:chExt cx="5232" cy="48"/>
          </a:xfrm>
        </p:grpSpPr>
        <p:sp>
          <p:nvSpPr>
            <p:cNvPr id="3123" name="Line 51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24" name="Line 52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CF4522-CAC4-48A8-B844-7B8F2FFB177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66949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8578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857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C105361-066A-42EC-B725-C69169C95C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0106900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6962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51720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58850" y="6434138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196850" y="6434138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DF2E2615-8E57-4B9F-9611-1BDD3D101A83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664200" y="6430963"/>
            <a:ext cx="2286000" cy="2444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330263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D604C8C-7227-4C56-9D5A-E91D1EB80FB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3418328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0217107-58C4-43D3-A711-0E26BC0FFC4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4278889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5172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AEFBC5-0E08-4F01-B09D-241C92B7A73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382283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CCC302E-CB0E-465C-8BCA-BED02CCD3A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223915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E3E6AF-5406-4FDA-BD2A-660B72CD54C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4110801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766576B-1366-4DF2-B740-E29180FC1B0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701241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F829C9B-F959-4BA9-AC76-825534515F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811673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0E73B3-F336-46A0-B669-DEBB5797820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</p:spTree>
    <p:extLst>
      <p:ext uri="{BB962C8B-B14F-4D97-AF65-F5344CB8AC3E}">
        <p14:creationId xmlns="" xmlns:p14="http://schemas.microsoft.com/office/powerpoint/2010/main" val="187785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58850" y="6434138"/>
            <a:ext cx="21336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457200" y="381000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96850" y="6434138"/>
            <a:ext cx="2133600" cy="24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D09E7AD5-C93C-46D3-BA73-B0A9BCBDCEA7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78" name="Group 54"/>
          <p:cNvGrpSpPr>
            <a:grpSpLocks/>
          </p:cNvGrpSpPr>
          <p:nvPr/>
        </p:nvGrpSpPr>
        <p:grpSpPr bwMode="auto">
          <a:xfrm>
            <a:off x="152400" y="838200"/>
            <a:ext cx="8153400" cy="76200"/>
            <a:chOff x="0" y="528"/>
            <a:chExt cx="5232" cy="48"/>
          </a:xfrm>
        </p:grpSpPr>
        <p:sp>
          <p:nvSpPr>
            <p:cNvPr id="1079" name="Line 55"/>
            <p:cNvSpPr>
              <a:spLocks noChangeShapeType="1"/>
            </p:cNvSpPr>
            <p:nvPr userDrawn="1"/>
          </p:nvSpPr>
          <p:spPr bwMode="auto">
            <a:xfrm>
              <a:off x="0" y="576"/>
              <a:ext cx="5232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auto">
            <a:xfrm>
              <a:off x="5136" y="528"/>
              <a:ext cx="96" cy="48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81" name="Rectangle 5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664200" y="6430963"/>
            <a:ext cx="2286000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82" name="Text Box 58"/>
          <p:cNvSpPr txBox="1">
            <a:spLocks noChangeArrowheads="1"/>
          </p:cNvSpPr>
          <p:nvPr/>
        </p:nvSpPr>
        <p:spPr bwMode="black">
          <a:xfrm>
            <a:off x="7499350" y="6357938"/>
            <a:ext cx="1384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tx1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sz="2000" b="1" i="1">
                <a:solidFill>
                  <a:schemeClr val="bg1"/>
                </a:solidFill>
              </a:rPr>
              <a:t>LOGO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3400" y="3124200"/>
            <a:ext cx="7239000" cy="381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</a:rPr>
              <a:t>PERTEMUAN 12                                100 MENIT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28600" y="1219200"/>
            <a:ext cx="8153400" cy="1066800"/>
          </a:xfrm>
        </p:spPr>
        <p:txBody>
          <a:bodyPr/>
          <a:lstStyle/>
          <a:p>
            <a:r>
              <a:rPr lang="en-US" dirty="0" smtClean="0"/>
              <a:t>KOHESI DAN KOHERENSI;</a:t>
            </a:r>
            <a:br>
              <a:rPr lang="en-US" dirty="0" smtClean="0"/>
            </a:br>
            <a:r>
              <a:rPr lang="en-US" dirty="0" smtClean="0"/>
              <a:t>PENANDA KOHESI, PENALARAN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5943600"/>
            <a:ext cx="9144000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  <p:bldP spid="20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PENANDA KOHESI (5)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257300" lvl="2" indent="-457200" algn="just">
              <a:buAutoNum type="arabicPeriod" startAt="2"/>
            </a:pPr>
            <a:r>
              <a:rPr lang="en-GB" dirty="0" err="1" smtClean="0"/>
              <a:t>Antarkalimat</a:t>
            </a:r>
            <a:endParaRPr lang="en-GB" dirty="0" smtClean="0"/>
          </a:p>
          <a:p>
            <a:pPr marL="1257300" lvl="2" indent="-457200" algn="just">
              <a:buNone/>
            </a:pPr>
            <a:r>
              <a:rPr lang="en-GB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Perangkai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antarkalimat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antaranya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karena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oleh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sebab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tetapi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sehubungan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sehubungan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dengan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hal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selain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namun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GB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sementara</a:t>
            </a:r>
            <a:r>
              <a:rPr lang="en-GB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GB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CONTOH PARAGRAF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Propinsi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Nusa Tenggara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Timur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514350" indent="-514350" algn="just">
              <a:buNone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jebakan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mineral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bijih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geowisata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menarik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taraf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yang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energi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 algn="just">
              <a:buNone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meningkat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>
            <a:hlinkClick r:id="rId2" action="ppaction://hlinksldjump"/>
          </p:cNvPr>
          <p:cNvSpPr/>
          <p:nvPr/>
        </p:nvSpPr>
        <p:spPr>
          <a:xfrm>
            <a:off x="5638800" y="5181600"/>
            <a:ext cx="2819400" cy="571504"/>
          </a:xfrm>
          <a:prstGeom prst="rightArrow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0000"/>
                </a:solidFill>
                <a:hlinkClick r:id="rId3" action="ppaction://hlinksldjump"/>
              </a:rPr>
              <a:t>Format</a:t>
            </a:r>
            <a:r>
              <a:rPr lang="en-US" dirty="0" smtClean="0">
                <a:solidFill>
                  <a:srgbClr val="FF0000"/>
                </a:solidFill>
                <a:hlinkClick r:id="rId3" action="ppaction://hlinksldjump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hlinkClick r:id="rId3" action="ppaction://hlinksldjump"/>
              </a:rPr>
              <a:t>Paragrafnya</a:t>
            </a:r>
            <a:endParaRPr lang="id-ID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CONTOH PARAGRAF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1066800"/>
            <a:ext cx="9220200" cy="5172075"/>
          </a:xfrm>
        </p:spPr>
        <p:txBody>
          <a:bodyPr/>
          <a:lstStyle/>
          <a:p>
            <a:pPr marL="514350" indent="-514350" algn="just">
              <a:buNone/>
            </a:pP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		Di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wilayah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Propinsi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Nusa Tenggara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Timur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beberapa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jebakan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mineral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biji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lokasi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objek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geowisata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menarik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Sumber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daya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alam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taraf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hidup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pengembangan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industri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langsung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meningkatkan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kebutuhan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energi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daerah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0" i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PENALARAN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Wingdings" pitchFamily="2" charset="2"/>
              <a:buChar char="§"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Paragraf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baik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juga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harus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mengungkapkan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keteraturan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berpikir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Jika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kalimat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terdapat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dalam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suatu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paragraf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sulit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dipahami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kemungkinan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ide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pokok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diungkapkan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tidak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ditata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secara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apik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</a:t>
            </a: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Wingdings" pitchFamily="2" charset="2"/>
              <a:buChar char="§"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membantu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penataan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pernalaran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silogisme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deduktif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silogisme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induktif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PENALARAN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1"/>
            <a:ext cx="8229600" cy="36576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Contoh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457200" indent="-457200" algn="just"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pertamina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berdedikasi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None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Laksita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pertamina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None/>
            </a:pPr>
            <a:endParaRPr lang="en-US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Jatmika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berdedikasi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None/>
            </a:pPr>
            <a:endParaRPr lang="en-US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914400" y="4800600"/>
            <a:ext cx="82296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2800" dirty="0" err="1" smtClean="0">
                <a:solidFill>
                  <a:srgbClr val="FF0000"/>
                </a:solidFill>
              </a:rPr>
              <a:t>Meskipun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kalimat-kalimat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sama</a:t>
            </a:r>
            <a:r>
              <a:rPr lang="en-GB" sz="2800" dirty="0" smtClean="0">
                <a:solidFill>
                  <a:srgbClr val="FF0000"/>
                </a:solidFill>
              </a:rPr>
              <a:t>, </a:t>
            </a:r>
            <a:r>
              <a:rPr lang="en-GB" sz="2800" dirty="0" err="1" smtClean="0">
                <a:solidFill>
                  <a:srgbClr val="FF0000"/>
                </a:solidFill>
              </a:rPr>
              <a:t>jika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penataannya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tidak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menggunakan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pernalaran</a:t>
            </a:r>
            <a:r>
              <a:rPr lang="en-GB" sz="2800" dirty="0" smtClean="0">
                <a:solidFill>
                  <a:srgbClr val="FF0000"/>
                </a:solidFill>
              </a:rPr>
              <a:t>, </a:t>
            </a:r>
            <a:r>
              <a:rPr lang="en-GB" sz="2800" dirty="0" err="1" smtClean="0">
                <a:solidFill>
                  <a:srgbClr val="FF0000"/>
                </a:solidFill>
              </a:rPr>
              <a:t>hasil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atau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simpulan</a:t>
            </a:r>
            <a:r>
              <a:rPr lang="en-GB" sz="2800" dirty="0" smtClean="0">
                <a:solidFill>
                  <a:srgbClr val="FF0000"/>
                </a:solidFill>
              </a:rPr>
              <a:t> yang </a:t>
            </a:r>
            <a:r>
              <a:rPr lang="en-GB" sz="2800" dirty="0" err="1" smtClean="0">
                <a:solidFill>
                  <a:srgbClr val="FF0000"/>
                </a:solidFill>
              </a:rPr>
              <a:t>diungkapkan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dapat</a:t>
            </a:r>
            <a:r>
              <a:rPr lang="en-GB" sz="2800" dirty="0" smtClean="0">
                <a:solidFill>
                  <a:srgbClr val="FF0000"/>
                </a:solidFill>
              </a:rPr>
              <a:t> </a:t>
            </a:r>
            <a:r>
              <a:rPr lang="en-GB" sz="2800" dirty="0" err="1" smtClean="0">
                <a:solidFill>
                  <a:srgbClr val="FF0000"/>
                </a:solidFill>
              </a:rPr>
              <a:t>salah</a:t>
            </a:r>
            <a:r>
              <a:rPr lang="en-GB" sz="2800" dirty="0" smtClean="0">
                <a:solidFill>
                  <a:srgbClr val="FF0000"/>
                </a:solidFill>
              </a:rPr>
              <a:t>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PENALARAN (3)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686800" cy="3657600"/>
          </a:xfrm>
        </p:spPr>
        <p:txBody>
          <a:bodyPr/>
          <a:lstStyle/>
          <a:p>
            <a:pPr marL="457200" indent="-457200" algn="just">
              <a:buNone/>
            </a:pP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Sebagian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besar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pertamina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berdedikasi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tinggi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457200" indent="-457200" algn="just">
              <a:buNone/>
            </a:pPr>
            <a:endParaRPr lang="en-US" b="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Laksita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berdedikasi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tinggi</a:t>
            </a:r>
            <a:endParaRPr lang="en-US" b="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endParaRPr lang="en-US" b="0" i="1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Jatmika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karyawan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b="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pertamina</a:t>
            </a:r>
            <a:r>
              <a:rPr lang="en-US" b="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b="0" i="1" dirty="0" err="1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9" name="WordArt 5"/>
          <p:cNvSpPr>
            <a:spLocks noChangeArrowheads="1" noChangeShapeType="1" noTextEdit="1"/>
          </p:cNvSpPr>
          <p:nvPr/>
        </p:nvSpPr>
        <p:spPr bwMode="gray">
          <a:xfrm>
            <a:off x="838200" y="2209800"/>
            <a:ext cx="537845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accent1">
                        <a:gamma/>
                        <a:shade val="46275"/>
                        <a:invGamma/>
                      </a:schemeClr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accent1">
                      <a:gamma/>
                      <a:shade val="46275"/>
                      <a:invGamma/>
                    </a:schemeClr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5943600"/>
            <a:ext cx="9144000" cy="381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8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8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utoShape 41"/>
          <p:cNvSpPr>
            <a:spLocks noChangeArrowheads="1"/>
          </p:cNvSpPr>
          <p:nvPr/>
        </p:nvSpPr>
        <p:spPr bwMode="ltGray">
          <a:xfrm rot="5400000">
            <a:off x="-2092327" y="879476"/>
            <a:ext cx="4519615" cy="45418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AutoShape 42"/>
          <p:cNvSpPr>
            <a:spLocks noChangeArrowheads="1"/>
          </p:cNvSpPr>
          <p:nvPr/>
        </p:nvSpPr>
        <p:spPr bwMode="ltGray">
          <a:xfrm rot="5400000" flipH="1">
            <a:off x="-1581946" y="1313657"/>
            <a:ext cx="3581401" cy="3544889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AutoShape 45"/>
          <p:cNvSpPr>
            <a:spLocks noChangeArrowheads="1"/>
          </p:cNvSpPr>
          <p:nvPr/>
        </p:nvSpPr>
        <p:spPr bwMode="gray">
          <a:xfrm>
            <a:off x="2438400" y="38100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Penalaran</a:t>
            </a:r>
            <a:endParaRPr lang="en-US" b="1" dirty="0"/>
          </a:p>
        </p:txBody>
      </p:sp>
      <p:sp>
        <p:nvSpPr>
          <p:cNvPr id="11" name="AutoShape 46"/>
          <p:cNvSpPr>
            <a:spLocks noChangeArrowheads="1"/>
          </p:cNvSpPr>
          <p:nvPr/>
        </p:nvSpPr>
        <p:spPr bwMode="gray">
          <a:xfrm>
            <a:off x="2438400" y="31496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Paragraf</a:t>
            </a:r>
            <a:endParaRPr lang="en-US" b="1" dirty="0"/>
          </a:p>
        </p:txBody>
      </p:sp>
      <p:sp>
        <p:nvSpPr>
          <p:cNvPr id="12" name="AutoShape 47"/>
          <p:cNvSpPr>
            <a:spLocks noChangeArrowheads="1"/>
          </p:cNvSpPr>
          <p:nvPr/>
        </p:nvSpPr>
        <p:spPr bwMode="gray">
          <a:xfrm>
            <a:off x="2438400" y="25146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Penanda</a:t>
            </a:r>
            <a:r>
              <a:rPr lang="en-US" b="1" dirty="0" smtClean="0"/>
              <a:t> </a:t>
            </a:r>
            <a:r>
              <a:rPr lang="en-US" b="1" dirty="0" err="1" smtClean="0"/>
              <a:t>Kohesi</a:t>
            </a:r>
            <a:endParaRPr lang="en-US" b="1" dirty="0"/>
          </a:p>
        </p:txBody>
      </p:sp>
      <p:grpSp>
        <p:nvGrpSpPr>
          <p:cNvPr id="13" name="Group 48"/>
          <p:cNvGrpSpPr>
            <a:grpSpLocks/>
          </p:cNvGrpSpPr>
          <p:nvPr/>
        </p:nvGrpSpPr>
        <p:grpSpPr bwMode="auto">
          <a:xfrm>
            <a:off x="2120900" y="2603500"/>
            <a:ext cx="381000" cy="381000"/>
            <a:chOff x="2078" y="1680"/>
            <a:chExt cx="1615" cy="1615"/>
          </a:xfrm>
        </p:grpSpPr>
        <p:sp>
          <p:nvSpPr>
            <p:cNvPr id="14" name="Oval 49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50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51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Oval 52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18" name="Oval 53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Oval 54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2133600" y="3255963"/>
            <a:ext cx="381000" cy="381000"/>
            <a:chOff x="2078" y="1680"/>
            <a:chExt cx="1615" cy="1615"/>
          </a:xfrm>
        </p:grpSpPr>
        <p:sp>
          <p:nvSpPr>
            <p:cNvPr id="21" name="Oval 56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57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58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4" name="Oval 59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25" name="Oval 60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" name="Oval 61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grpSp>
        <p:nvGrpSpPr>
          <p:cNvPr id="27" name="Group 62"/>
          <p:cNvGrpSpPr>
            <a:grpSpLocks/>
          </p:cNvGrpSpPr>
          <p:nvPr/>
        </p:nvGrpSpPr>
        <p:grpSpPr bwMode="auto">
          <a:xfrm>
            <a:off x="2133600" y="3886200"/>
            <a:ext cx="381000" cy="381000"/>
            <a:chOff x="2078" y="1680"/>
            <a:chExt cx="1615" cy="1615"/>
          </a:xfrm>
        </p:grpSpPr>
        <p:sp>
          <p:nvSpPr>
            <p:cNvPr id="28" name="Oval 63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64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65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" name="Oval 66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32" name="Oval 67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3" name="Oval 68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  <p:sp>
        <p:nvSpPr>
          <p:cNvPr id="49" name="AutoShape 44"/>
          <p:cNvSpPr>
            <a:spLocks noChangeArrowheads="1"/>
          </p:cNvSpPr>
          <p:nvPr/>
        </p:nvSpPr>
        <p:spPr bwMode="gray">
          <a:xfrm>
            <a:off x="2438400" y="1905000"/>
            <a:ext cx="4419600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/>
            <a:r>
              <a:rPr lang="en-US" b="1" dirty="0" err="1" smtClean="0"/>
              <a:t>Definisi</a:t>
            </a:r>
            <a:r>
              <a:rPr lang="en-US" b="1" dirty="0" smtClean="0"/>
              <a:t> </a:t>
            </a:r>
            <a:r>
              <a:rPr lang="en-US" b="1" dirty="0" err="1" smtClean="0"/>
              <a:t>kohesi</a:t>
            </a:r>
            <a:r>
              <a:rPr lang="en-US" b="1" dirty="0" smtClean="0"/>
              <a:t>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koherensi</a:t>
            </a:r>
            <a:endParaRPr lang="en-US" b="1" dirty="0"/>
          </a:p>
        </p:txBody>
      </p:sp>
      <p:grpSp>
        <p:nvGrpSpPr>
          <p:cNvPr id="50" name="Group 69"/>
          <p:cNvGrpSpPr>
            <a:grpSpLocks/>
          </p:cNvGrpSpPr>
          <p:nvPr/>
        </p:nvGrpSpPr>
        <p:grpSpPr bwMode="auto">
          <a:xfrm>
            <a:off x="2101850" y="2006600"/>
            <a:ext cx="381000" cy="381000"/>
            <a:chOff x="2078" y="1680"/>
            <a:chExt cx="1615" cy="1615"/>
          </a:xfrm>
        </p:grpSpPr>
        <p:sp>
          <p:nvSpPr>
            <p:cNvPr id="51" name="Oval 70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57150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" name="Oval 71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 algn="ctr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Oval 72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4" name="Oval 73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en-US"/>
            </a:p>
          </p:txBody>
        </p:sp>
        <p:sp>
          <p:nvSpPr>
            <p:cNvPr id="55" name="Oval 74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56" name="Oval 75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DEFINISI KOHESI DAN KOHERENSI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Kalimat-kalimat yang disusun dalam suatu paragraf itu harus menjalin hubungan yang padu atau harus berhubungan erat antara yang satu dan yang lain.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Tanpa adanya kepaduan informasi, kumpulan info</a:t>
            </a:r>
            <a:r>
              <a:rPr lang="en-GB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kohesi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rmasi itu tidak dapat menghasilkan paragraf yang apik.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Paragraf dikatakan baik jika di dalam paragraf itu terdapat kesatuan, kepaduan, dan pernalaran yang baik. 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DEFINISI KOHESI DAN KOHERENSI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>
              <a:buFont typeface="+mj-lt"/>
              <a:buAutoNum type="arabicParenR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Kesatuan paragraf mengisyaratkan bahwa kalimat dalam paragraf harus menunjukkan adanya keeratan hubungan makna.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Kepaduan paragraf mengiasyaratkan bahwa struktur kalimat dalam paragraf menunjukkan adanya keeratan hubungan sehingga kalimat sistematis, logis, dan mudah dipahami.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DEFINISI KOHESI DAN KOHERENSI (3)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Kepaduan dalam paragraf dapat berupa kepaduan makna dan dapat pula berupa kepaduan bentuk.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Kepaduan paragraf dari sudut makna atau informasi disebut </a:t>
            </a:r>
            <a:r>
              <a:rPr lang="id-ID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koheransi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sedangkan kepaduan paragraf dari sudut bentuk disebut </a:t>
            </a:r>
            <a:r>
              <a:rPr lang="id-ID" sz="2400" b="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kohesi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PENANDA KOHESI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Kohesi ini berfungsi sebagai perekat antara kalimat yang satu dan yang lain. Tanpa ada kohesi kalimat seolah-olah terpenggal-penggal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None/>
            </a:pP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/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Penanda kohesi dalam paragraf dapat </a:t>
            </a:r>
            <a:r>
              <a:rPr lang="id-ID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berupa</a:t>
            </a: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857250" lvl="1" indent="-457200" algn="just">
              <a:buFont typeface="+mj-lt"/>
              <a:buAutoNum type="alphaLcPeriod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Penunjukan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Font typeface="+mj-lt"/>
              <a:buAutoNum type="alphaLcPeriod"/>
            </a:pP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Penggantian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Font typeface="+mj-lt"/>
              <a:buAutoNum type="alphaLcPeriod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Pelesapan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Font typeface="+mj-lt"/>
              <a:buAutoNum type="alphaLcPeriod"/>
            </a:pP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Perangkaian</a:t>
            </a:r>
            <a:endParaRPr lang="en-US" sz="2400" b="0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PENANDA KOHESI (2)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 algn="just">
              <a:buNone/>
            </a:pP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a.	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Penunjukan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itu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tersebut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tadi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penunjukan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kalimat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dibicarakan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dibicarakan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b.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Penggantian</a:t>
            </a:r>
            <a:endParaRPr lang="en-US" sz="240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nya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aku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saya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kami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kita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engkau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kamu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anda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-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-mu,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begini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begitu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demikian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sana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400" i="1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sini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situ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sering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mengganmti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atau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kelompok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telah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disebutkan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sebelumnya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PENANDA KOHESI (3)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 algn="just">
              <a:buNone/>
            </a:pP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c.	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Pelesapan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Pelesapan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menghemat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 Cara yang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dilakukan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adalah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menghilangkan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kata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sama</a:t>
            </a: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857250" lvl="1" indent="-457200" algn="just">
              <a:buNone/>
            </a:pP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id-ID" sz="2400" dirty="0" smtClean="0"/>
              <a:t>Jika </a:t>
            </a:r>
            <a:r>
              <a:rPr lang="id-ID" sz="2400" dirty="0" smtClean="0"/>
              <a:t>berupa kalimat majemuk setara, bagian yang dapat dilesapkan adalah subjek yang sama pada klausa kedua atau ketiga</a:t>
            </a:r>
            <a:r>
              <a:rPr lang="id-ID" sz="2400" dirty="0" smtClean="0"/>
              <a:t>.</a:t>
            </a:r>
            <a:endParaRPr lang="en-US" sz="2400" dirty="0" smtClean="0"/>
          </a:p>
          <a:p>
            <a:pPr marL="857250" lvl="1" indent="-457200" algn="just">
              <a:buNone/>
            </a:pP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US" sz="2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	J</a:t>
            </a:r>
            <a:r>
              <a:rPr lang="id-ID" sz="2400" dirty="0" smtClean="0"/>
              <a:t>ika </a:t>
            </a:r>
            <a:r>
              <a:rPr lang="id-ID" sz="2400" dirty="0" smtClean="0"/>
              <a:t>berupa kalimat majemuk bertingkat, yang dapat dilesapkan adalah subjek yang sama pada anak kalimat, bukan pada induk kalimat</a:t>
            </a:r>
            <a:r>
              <a:rPr lang="id-ID" sz="2400" dirty="0" smtClean="0"/>
              <a:t>.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458200" cy="563563"/>
          </a:xfrm>
        </p:spPr>
        <p:txBody>
          <a:bodyPr/>
          <a:lstStyle/>
          <a:p>
            <a:r>
              <a:rPr lang="en-US" sz="2800" dirty="0" smtClean="0"/>
              <a:t>PENANDA KOHESI (4)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0" lvl="1" indent="-457200" algn="just">
              <a:buNone/>
            </a:pPr>
            <a:r>
              <a:rPr lang="en-US" sz="2400" b="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d.	</a:t>
            </a:r>
            <a:r>
              <a:rPr lang="en-US" sz="2400" b="0" dirty="0" err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Perangkaian</a:t>
            </a:r>
            <a:endParaRPr lang="en-US" sz="2400" b="0" dirty="0" smtClean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857250" lvl="1" indent="-457200" algn="just">
              <a:buNone/>
            </a:pPr>
            <a:r>
              <a:rPr lang="en-GB" sz="2400" dirty="0" smtClean="0"/>
              <a:t>	</a:t>
            </a:r>
            <a:r>
              <a:rPr lang="en-GB" sz="2400" dirty="0" err="1" smtClean="0"/>
              <a:t>Perangkai</a:t>
            </a:r>
            <a:r>
              <a:rPr lang="en-GB" sz="2400" dirty="0" smtClean="0"/>
              <a:t> </a:t>
            </a:r>
            <a:r>
              <a:rPr lang="en-GB" sz="2400" dirty="0" smtClean="0"/>
              <a:t>yang </a:t>
            </a:r>
            <a:r>
              <a:rPr lang="en-GB" sz="2400" dirty="0" err="1" smtClean="0"/>
              <a:t>sering</a:t>
            </a:r>
            <a:r>
              <a:rPr lang="en-GB" sz="2400" dirty="0" smtClean="0"/>
              <a:t> </a:t>
            </a:r>
            <a:r>
              <a:rPr lang="en-GB" sz="2400" dirty="0" err="1" smtClean="0"/>
              <a:t>digunakan</a:t>
            </a:r>
            <a:r>
              <a:rPr lang="en-GB" sz="2400" dirty="0" smtClean="0"/>
              <a:t> </a:t>
            </a:r>
            <a:r>
              <a:rPr lang="en-GB" sz="2400" dirty="0" err="1" smtClean="0"/>
              <a:t>dalam</a:t>
            </a:r>
            <a:r>
              <a:rPr lang="en-GB" sz="2400" dirty="0" smtClean="0"/>
              <a:t> </a:t>
            </a:r>
            <a:r>
              <a:rPr lang="en-GB" sz="2400" dirty="0" err="1" smtClean="0"/>
              <a:t>paragraf</a:t>
            </a:r>
            <a:r>
              <a:rPr lang="en-GB" sz="2400" dirty="0" smtClean="0"/>
              <a:t> </a:t>
            </a:r>
            <a:r>
              <a:rPr lang="en-GB" sz="2400" dirty="0" err="1" smtClean="0"/>
              <a:t>dapat</a:t>
            </a:r>
            <a:r>
              <a:rPr lang="en-GB" sz="2400" dirty="0" smtClean="0"/>
              <a:t> </a:t>
            </a:r>
            <a:r>
              <a:rPr lang="en-GB" sz="2400" dirty="0" err="1" smtClean="0"/>
              <a:t>dibedakan</a:t>
            </a:r>
            <a:r>
              <a:rPr lang="en-GB" sz="2400" dirty="0" smtClean="0"/>
              <a:t> </a:t>
            </a:r>
            <a:r>
              <a:rPr lang="en-GB" sz="2400" dirty="0" err="1" smtClean="0"/>
              <a:t>menjadi</a:t>
            </a:r>
            <a:r>
              <a:rPr lang="en-GB" sz="2400" dirty="0" smtClean="0"/>
              <a:t> </a:t>
            </a:r>
            <a:r>
              <a:rPr lang="en-GB" sz="2400" dirty="0" err="1" smtClean="0"/>
              <a:t>dua</a:t>
            </a:r>
            <a:r>
              <a:rPr lang="en-GB" sz="2400" dirty="0" smtClean="0"/>
              <a:t>, </a:t>
            </a:r>
            <a:r>
              <a:rPr lang="en-GB" sz="2400" dirty="0" err="1" smtClean="0"/>
              <a:t>yaitu</a:t>
            </a:r>
            <a:r>
              <a:rPr lang="en-GB" sz="2400" dirty="0" smtClean="0"/>
              <a:t> </a:t>
            </a:r>
            <a:endParaRPr lang="en-GB" sz="2400" dirty="0" smtClean="0"/>
          </a:p>
          <a:p>
            <a:pPr marL="1257300" lvl="2" indent="-457200" algn="just">
              <a:buFont typeface="+mj-lt"/>
              <a:buAutoNum type="arabicPeriod"/>
            </a:pPr>
            <a:r>
              <a:rPr lang="en-GB" dirty="0" err="1" smtClean="0"/>
              <a:t>Intrakalimat</a:t>
            </a:r>
            <a:r>
              <a:rPr lang="en-GB" dirty="0" smtClean="0"/>
              <a:t> </a:t>
            </a:r>
          </a:p>
          <a:p>
            <a:pPr marL="1257300" lvl="2" indent="-457200" algn="just">
              <a:buNone/>
            </a:pPr>
            <a:r>
              <a:rPr lang="en-GB" dirty="0" smtClean="0"/>
              <a:t>	</a:t>
            </a:r>
            <a:r>
              <a:rPr lang="en-US" dirty="0" smtClean="0"/>
              <a:t>D</a:t>
            </a:r>
            <a:r>
              <a:rPr lang="id-ID" dirty="0" smtClean="0"/>
              <a:t>apat </a:t>
            </a:r>
            <a:r>
              <a:rPr lang="id-ID" dirty="0" smtClean="0"/>
              <a:t>dibedakan menjadi dua, yaitu perangkai </a:t>
            </a: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subordinatif</a:t>
            </a:r>
            <a:r>
              <a:rPr lang="id-ID" dirty="0" smtClean="0"/>
              <a:t> dan </a:t>
            </a:r>
            <a:r>
              <a:rPr lang="id-ID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koordinatif</a:t>
            </a:r>
            <a:r>
              <a:rPr lang="id-ID" dirty="0" smtClean="0"/>
              <a:t>.</a:t>
            </a:r>
            <a:endParaRPr lang="en-GB" dirty="0" smtClean="0"/>
          </a:p>
          <a:p>
            <a:pPr marL="1257300" lvl="2" indent="-457200" algn="just">
              <a:buNone/>
            </a:pPr>
            <a:r>
              <a:rPr lang="en-GB" dirty="0" smtClean="0"/>
              <a:t>	</a:t>
            </a:r>
          </a:p>
          <a:p>
            <a:pPr marL="1257300" lvl="2" indent="-457200" algn="just">
              <a:buFont typeface="Arial" pitchFamily="34" charset="0"/>
              <a:buChar char="•"/>
            </a:pPr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Subordinatif</a:t>
            </a:r>
            <a:r>
              <a:rPr lang="en-GB" dirty="0" smtClean="0"/>
              <a:t>:	</a:t>
            </a:r>
            <a:r>
              <a:rPr lang="en-GB" i="1" dirty="0" err="1" smtClean="0"/>
              <a:t>jika</a:t>
            </a:r>
            <a:r>
              <a:rPr lang="en-GB" i="1" dirty="0" smtClean="0"/>
              <a:t>, </a:t>
            </a:r>
            <a:r>
              <a:rPr lang="en-GB" i="1" dirty="0" err="1" smtClean="0"/>
              <a:t>sebab</a:t>
            </a:r>
            <a:r>
              <a:rPr lang="en-GB" i="1" dirty="0" smtClean="0"/>
              <a:t>, </a:t>
            </a:r>
            <a:r>
              <a:rPr lang="en-GB" i="1" dirty="0" err="1" smtClean="0"/>
              <a:t>ketika</a:t>
            </a:r>
            <a:r>
              <a:rPr lang="en-GB" i="1" dirty="0" smtClean="0"/>
              <a:t>, agar, </a:t>
            </a:r>
            <a:r>
              <a:rPr lang="en-GB" i="1" dirty="0" err="1" smtClean="0"/>
              <a:t>meskipun</a:t>
            </a:r>
            <a:r>
              <a:rPr lang="en-GB" i="1" dirty="0" smtClean="0"/>
              <a:t>, </a:t>
            </a:r>
            <a:r>
              <a:rPr lang="en-GB" i="1" dirty="0" err="1" smtClean="0"/>
              <a:t>karena</a:t>
            </a:r>
            <a:r>
              <a:rPr lang="en-GB" i="1" dirty="0" smtClean="0"/>
              <a:t>, </a:t>
            </a:r>
            <a:r>
              <a:rPr lang="en-GB" i="1" dirty="0" err="1" smtClean="0"/>
              <a:t>dengan</a:t>
            </a:r>
            <a:r>
              <a:rPr lang="en-GB" i="1" dirty="0" smtClean="0"/>
              <a:t>, </a:t>
            </a:r>
            <a:r>
              <a:rPr lang="en-GB" i="1" dirty="0" err="1" smtClean="0"/>
              <a:t>supaya</a:t>
            </a:r>
            <a:r>
              <a:rPr lang="en-GB" i="1" dirty="0" smtClean="0"/>
              <a:t>, </a:t>
            </a:r>
            <a:r>
              <a:rPr lang="en-GB" i="1" dirty="0" err="1" smtClean="0"/>
              <a:t>walaupun</a:t>
            </a:r>
            <a:r>
              <a:rPr lang="en-GB" i="1" dirty="0" smtClean="0"/>
              <a:t>, </a:t>
            </a:r>
            <a:r>
              <a:rPr lang="en-GB" i="1" dirty="0" err="1" smtClean="0"/>
              <a:t>tatkala</a:t>
            </a:r>
            <a:r>
              <a:rPr lang="en-GB" i="1" dirty="0" smtClean="0"/>
              <a:t>, </a:t>
            </a:r>
            <a:r>
              <a:rPr lang="en-GB" i="1" dirty="0" err="1" smtClean="0"/>
              <a:t>pada</a:t>
            </a:r>
            <a:r>
              <a:rPr lang="en-GB" i="1" dirty="0" smtClean="0"/>
              <a:t> </a:t>
            </a:r>
            <a:r>
              <a:rPr lang="en-GB" i="1" dirty="0" err="1" smtClean="0"/>
              <a:t>saat</a:t>
            </a:r>
            <a:r>
              <a:rPr lang="en-GB" i="1" dirty="0" smtClean="0"/>
              <a:t>, </a:t>
            </a:r>
            <a:r>
              <a:rPr lang="en-GB" i="1" dirty="0" err="1" smtClean="0"/>
              <a:t>seandainya</a:t>
            </a:r>
            <a:r>
              <a:rPr lang="en-GB" i="1" dirty="0" smtClean="0"/>
              <a:t>, </a:t>
            </a:r>
            <a:r>
              <a:rPr lang="en-GB" i="1" dirty="0" err="1" smtClean="0"/>
              <a:t>sehingga</a:t>
            </a:r>
            <a:r>
              <a:rPr lang="en-GB" i="1" dirty="0" smtClean="0"/>
              <a:t>. </a:t>
            </a:r>
          </a:p>
          <a:p>
            <a:pPr marL="1257300" lvl="2" indent="-457200" algn="just"/>
            <a:r>
              <a:rPr lang="en-GB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Koordinatif</a:t>
            </a:r>
            <a:r>
              <a:rPr lang="en-GB" dirty="0" smtClean="0"/>
              <a:t>: </a:t>
            </a:r>
            <a:r>
              <a:rPr lang="en-GB" i="1" dirty="0" err="1" smtClean="0"/>
              <a:t>dan</a:t>
            </a:r>
            <a:r>
              <a:rPr lang="en-GB" i="1" dirty="0" smtClean="0"/>
              <a:t>, </a:t>
            </a:r>
            <a:r>
              <a:rPr lang="en-GB" i="1" dirty="0" err="1" smtClean="0"/>
              <a:t>serta</a:t>
            </a:r>
            <a:r>
              <a:rPr lang="en-GB" i="1" dirty="0" smtClean="0"/>
              <a:t>, </a:t>
            </a:r>
            <a:r>
              <a:rPr lang="en-GB" i="1" dirty="0" err="1" smtClean="0"/>
              <a:t>lalu</a:t>
            </a:r>
            <a:r>
              <a:rPr lang="en-GB" i="1" dirty="0" smtClean="0"/>
              <a:t>, </a:t>
            </a:r>
            <a:r>
              <a:rPr lang="en-GB" i="1" dirty="0" err="1" smtClean="0"/>
              <a:t>kemudian</a:t>
            </a:r>
            <a:r>
              <a:rPr lang="en-GB" i="1" dirty="0" smtClean="0"/>
              <a:t>, </a:t>
            </a:r>
            <a:r>
              <a:rPr lang="en-GB" i="1" dirty="0" err="1" smtClean="0"/>
              <a:t>atau</a:t>
            </a:r>
            <a:r>
              <a:rPr lang="en-GB" i="1" dirty="0" smtClean="0"/>
              <a:t>, </a:t>
            </a:r>
            <a:r>
              <a:rPr lang="en-GB" i="1" dirty="0" err="1" smtClean="0"/>
              <a:t>padahal</a:t>
            </a:r>
            <a:r>
              <a:rPr lang="en-GB" i="1" dirty="0" smtClean="0"/>
              <a:t>, </a:t>
            </a:r>
            <a:r>
              <a:rPr lang="en-GB" i="1" dirty="0" err="1" smtClean="0"/>
              <a:t>tetapi</a:t>
            </a:r>
            <a:r>
              <a:rPr lang="en-GB" i="1" dirty="0" smtClean="0"/>
              <a:t> </a:t>
            </a:r>
            <a:endParaRPr lang="en-GB" i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7848600" y="6400800"/>
            <a:ext cx="1066800" cy="30480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44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db2004218l">
  <a:themeElements>
    <a:clrScheme name="sample 3">
      <a:dk1>
        <a:srgbClr val="000000"/>
      </a:dk1>
      <a:lt1>
        <a:srgbClr val="FFFFFF"/>
      </a:lt1>
      <a:dk2>
        <a:srgbClr val="0B3191"/>
      </a:dk2>
      <a:lt2>
        <a:srgbClr val="C0C0C0"/>
      </a:lt2>
      <a:accent1>
        <a:srgbClr val="3195D9"/>
      </a:accent1>
      <a:accent2>
        <a:srgbClr val="63C2F7"/>
      </a:accent2>
      <a:accent3>
        <a:srgbClr val="FFFFFF"/>
      </a:accent3>
      <a:accent4>
        <a:srgbClr val="000000"/>
      </a:accent4>
      <a:accent5>
        <a:srgbClr val="ADC8E9"/>
      </a:accent5>
      <a:accent6>
        <a:srgbClr val="59B0E0"/>
      </a:accent6>
      <a:hlink>
        <a:srgbClr val="4173F1"/>
      </a:hlink>
      <a:folHlink>
        <a:srgbClr val="3B97A9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175B5B"/>
        </a:dk2>
        <a:lt2>
          <a:srgbClr val="C0C0C0"/>
        </a:lt2>
        <a:accent1>
          <a:srgbClr val="7DB038"/>
        </a:accent1>
        <a:accent2>
          <a:srgbClr val="6CA5D8"/>
        </a:accent2>
        <a:accent3>
          <a:srgbClr val="FFFFFF"/>
        </a:accent3>
        <a:accent4>
          <a:srgbClr val="000056"/>
        </a:accent4>
        <a:accent5>
          <a:srgbClr val="BFD4AE"/>
        </a:accent5>
        <a:accent6>
          <a:srgbClr val="6195C4"/>
        </a:accent6>
        <a:hlink>
          <a:srgbClr val="5D4BC7"/>
        </a:hlink>
        <a:folHlink>
          <a:srgbClr val="878FA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000000"/>
        </a:dk1>
        <a:lt1>
          <a:srgbClr val="FFFFFF"/>
        </a:lt1>
        <a:dk2>
          <a:srgbClr val="500E86"/>
        </a:dk2>
        <a:lt2>
          <a:srgbClr val="B2B2B2"/>
        </a:lt2>
        <a:accent1>
          <a:srgbClr val="3C96C8"/>
        </a:accent1>
        <a:accent2>
          <a:srgbClr val="E2AF52"/>
        </a:accent2>
        <a:accent3>
          <a:srgbClr val="FFFFFF"/>
        </a:accent3>
        <a:accent4>
          <a:srgbClr val="000000"/>
        </a:accent4>
        <a:accent5>
          <a:srgbClr val="AFC9E0"/>
        </a:accent5>
        <a:accent6>
          <a:srgbClr val="CD9E49"/>
        </a:accent6>
        <a:hlink>
          <a:srgbClr val="576CD5"/>
        </a:hlink>
        <a:folHlink>
          <a:srgbClr val="6EBCB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0B3191"/>
        </a:dk2>
        <a:lt2>
          <a:srgbClr val="C0C0C0"/>
        </a:lt2>
        <a:accent1>
          <a:srgbClr val="3195D9"/>
        </a:accent1>
        <a:accent2>
          <a:srgbClr val="63C2F7"/>
        </a:accent2>
        <a:accent3>
          <a:srgbClr val="FFFFFF"/>
        </a:accent3>
        <a:accent4>
          <a:srgbClr val="000000"/>
        </a:accent4>
        <a:accent5>
          <a:srgbClr val="ADC8E9"/>
        </a:accent5>
        <a:accent6>
          <a:srgbClr val="59B0E0"/>
        </a:accent6>
        <a:hlink>
          <a:srgbClr val="4173F1"/>
        </a:hlink>
        <a:folHlink>
          <a:srgbClr val="3B97A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cdb2004218l</Template>
  <TotalTime>117</TotalTime>
  <Words>355</Words>
  <Application>Microsoft Office PowerPoint</Application>
  <PresentationFormat>On-screen Show (4:3)</PresentationFormat>
  <Paragraphs>85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cdb2004218l</vt:lpstr>
      <vt:lpstr>KOHESI DAN KOHERENSI; PENANDA KOHESI, PENALARAN</vt:lpstr>
      <vt:lpstr>OUTLINE</vt:lpstr>
      <vt:lpstr>DEFINISI KOHESI DAN KOHERENSI</vt:lpstr>
      <vt:lpstr>DEFINISI KOHESI DAN KOHERENSI (2)</vt:lpstr>
      <vt:lpstr>DEFINISI KOHESI DAN KOHERENSI (3)</vt:lpstr>
      <vt:lpstr>PENANDA KOHESI</vt:lpstr>
      <vt:lpstr>PENANDA KOHESI (2)</vt:lpstr>
      <vt:lpstr>PENANDA KOHESI (3)</vt:lpstr>
      <vt:lpstr>PENANDA KOHESI (4)</vt:lpstr>
      <vt:lpstr>PENANDA KOHESI (5)</vt:lpstr>
      <vt:lpstr>CONTOH PARAGRAF</vt:lpstr>
      <vt:lpstr>CONTOH PARAGRAF (2)</vt:lpstr>
      <vt:lpstr>PENALARAN</vt:lpstr>
      <vt:lpstr>PENALARAN (2)</vt:lpstr>
      <vt:lpstr>PENALARAN (3)</vt:lpstr>
      <vt:lpstr>Slide 16</vt:lpstr>
    </vt:vector>
  </TitlesOfParts>
  <Company>UNIKOM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FOTENOTE</dc:title>
  <dc:creator>ELKA</dc:creator>
  <cp:lastModifiedBy>paralel</cp:lastModifiedBy>
  <cp:revision>28</cp:revision>
  <dcterms:created xsi:type="dcterms:W3CDTF">2012-10-16T12:48:16Z</dcterms:created>
  <dcterms:modified xsi:type="dcterms:W3CDTF">2012-10-21T02:43:57Z</dcterms:modified>
</cp:coreProperties>
</file>