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E95A99-95B6-409B-BE6D-93D7829A3666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84D8BD-C7F4-4487-81F3-1F43952C57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Persamaan</a:t>
            </a:r>
            <a:r>
              <a:rPr lang="en-GB" dirty="0" smtClean="0"/>
              <a:t> </a:t>
            </a:r>
            <a:r>
              <a:rPr lang="en-GB" dirty="0" err="1" smtClean="0"/>
              <a:t>differensial</a:t>
            </a:r>
            <a:r>
              <a:rPr lang="en-GB" dirty="0" smtClean="0"/>
              <a:t> &amp; </a:t>
            </a:r>
            <a:br>
              <a:rPr lang="en-GB" dirty="0" smtClean="0"/>
            </a:br>
            <a:r>
              <a:rPr lang="en-GB" dirty="0" smtClean="0"/>
              <a:t>Laplace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19200" y="2000240"/>
          <a:ext cx="6467510" cy="923930"/>
        </p:xfrm>
        <a:graphic>
          <a:graphicData uri="http://schemas.openxmlformats.org/presentationml/2006/ole">
            <p:oleObj spid="_x0000_s1026" name="Equation" r:id="rId3" imgW="293364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3429000"/>
            <a:ext cx="2055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627" y="4143376"/>
          <a:ext cx="8786843" cy="801056"/>
        </p:xfrm>
        <a:graphic>
          <a:graphicData uri="http://schemas.openxmlformats.org/presentationml/2006/ole">
            <p:oleObj spid="_x0000_s1027" name="Equation" r:id="rId4" imgW="459720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5429264"/>
            <a:ext cx="4346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m= </a:t>
            </a:r>
            <a:r>
              <a:rPr lang="en-US" sz="2400" dirty="0" err="1" smtClean="0"/>
              <a:t>orde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m&gt;n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Mencari</a:t>
            </a:r>
            <a:r>
              <a:rPr lang="en-US" sz="3200" dirty="0" smtClean="0"/>
              <a:t> Output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persamaan</a:t>
            </a:r>
            <a:r>
              <a:rPr lang="en-US" sz="3200" dirty="0" smtClean="0"/>
              <a:t> </a:t>
            </a:r>
            <a:r>
              <a:rPr lang="en-US" sz="3200" dirty="0" err="1" smtClean="0"/>
              <a:t>differensial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endParaRPr lang="en-US" dirty="0" smtClean="0"/>
          </a:p>
          <a:p>
            <a:r>
              <a:rPr lang="en-US" dirty="0" err="1" smtClean="0"/>
              <a:t>Persamaan</a:t>
            </a:r>
            <a:r>
              <a:rPr lang="en-US" dirty="0" smtClean="0"/>
              <a:t> Laplace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Laplace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Laplace:</a:t>
            </a:r>
          </a:p>
          <a:p>
            <a:r>
              <a:rPr lang="en-US" dirty="0" smtClean="0"/>
              <a:t>y(0</a:t>
            </a:r>
            <a:r>
              <a:rPr lang="en-US" dirty="0" smtClean="0"/>
              <a:t>+)=0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s=</a:t>
            </a:r>
            <a:r>
              <a:rPr lang="en-US" dirty="0" smtClean="0">
                <a:sym typeface="Symbol"/>
              </a:rPr>
              <a:t>+j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71868" y="2357430"/>
          <a:ext cx="1714512" cy="834707"/>
        </p:xfrm>
        <a:graphic>
          <a:graphicData uri="http://schemas.openxmlformats.org/presentationml/2006/ole">
            <p:oleObj spid="_x0000_s2050" name="Equation" r:id="rId3" imgW="685800" imgH="39348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38" y="3429000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Domain </a:t>
                      </a:r>
                      <a:r>
                        <a:rPr lang="en-US" dirty="0" err="1" smtClean="0"/>
                        <a:t>Waktu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Transformasi</a:t>
                      </a:r>
                      <a:r>
                        <a:rPr lang="en-US" dirty="0" smtClean="0"/>
                        <a:t> Laplace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2800" dirty="0" smtClean="0"/>
                        <a:t>s</a:t>
                      </a:r>
                      <a:r>
                        <a:rPr lang="en-US" sz="2800" baseline="30000" dirty="0" smtClean="0"/>
                        <a:t>2</a:t>
                      </a:r>
                      <a:endParaRPr lang="en-US" sz="28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aseline="30000" dirty="0" smtClean="0"/>
                    </a:p>
                    <a:p>
                      <a:pPr algn="ctr"/>
                      <a:r>
                        <a:rPr lang="en-US" sz="4400" baseline="30000" dirty="0" smtClean="0"/>
                        <a:t>s</a:t>
                      </a:r>
                      <a:endParaRPr lang="en-US" sz="2800" baseline="30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85918" y="3800494"/>
          <a:ext cx="571504" cy="883233"/>
        </p:xfrm>
        <a:graphic>
          <a:graphicData uri="http://schemas.openxmlformats.org/presentationml/2006/ole">
            <p:oleObj spid="_x0000_s2052" name="Equation" r:id="rId4" imgW="27936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63725" y="4695839"/>
          <a:ext cx="415925" cy="804863"/>
        </p:xfrm>
        <a:graphic>
          <a:graphicData uri="http://schemas.openxmlformats.org/presentationml/2006/ole">
            <p:oleObj spid="_x0000_s2053" name="Equation" r:id="rId5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43182"/>
            <a:ext cx="7772400" cy="371237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ditransformasikan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 </a:t>
            </a:r>
            <a:r>
              <a:rPr lang="en-US" dirty="0" err="1" smtClean="0"/>
              <a:t>fungsi</a:t>
            </a:r>
            <a:r>
              <a:rPr lang="en-US" dirty="0" smtClean="0"/>
              <a:t> Laplace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Y(s)+a</a:t>
            </a:r>
            <a:r>
              <a:rPr lang="en-US" baseline="-25000" dirty="0" smtClean="0"/>
              <a:t>1</a:t>
            </a:r>
            <a:r>
              <a:rPr lang="en-US" dirty="0" smtClean="0"/>
              <a:t>sY(s)+a</a:t>
            </a:r>
            <a:r>
              <a:rPr lang="en-US" baseline="-25000" dirty="0" smtClean="0"/>
              <a:t>2</a:t>
            </a:r>
            <a:r>
              <a:rPr lang="en-US" dirty="0" smtClean="0"/>
              <a:t>Y(s)=b</a:t>
            </a:r>
            <a:r>
              <a:rPr lang="en-US" baseline="-25000" dirty="0" smtClean="0"/>
              <a:t>0</a:t>
            </a:r>
            <a:r>
              <a:rPr lang="en-US" dirty="0" smtClean="0"/>
              <a:t>sX(s)+b</a:t>
            </a:r>
            <a:r>
              <a:rPr lang="en-US" baseline="-25000" dirty="0" smtClean="0"/>
              <a:t>1</a:t>
            </a:r>
            <a:r>
              <a:rPr lang="en-US" dirty="0" smtClean="0"/>
              <a:t>X(s)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Transfernya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19213" y="1500174"/>
          <a:ext cx="6467475" cy="923925"/>
        </p:xfrm>
        <a:graphic>
          <a:graphicData uri="http://schemas.openxmlformats.org/presentationml/2006/ole">
            <p:oleObj spid="_x0000_s3074" name="Equation" r:id="rId3" imgW="293364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4414" y="5143512"/>
          <a:ext cx="6177286" cy="1428760"/>
        </p:xfrm>
        <a:graphic>
          <a:graphicData uri="http://schemas.openxmlformats.org/presentationml/2006/ole">
            <p:oleObj spid="_x0000_s3075" name="Equation" r:id="rId4" imgW="1866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914400"/>
          </a:xfrm>
        </p:spPr>
        <p:txBody>
          <a:bodyPr/>
          <a:lstStyle/>
          <a:p>
            <a:r>
              <a:rPr lang="en-US" sz="2800" dirty="0" err="1" smtClean="0"/>
              <a:t>Carilah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transfer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differensial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endParaRPr lang="en-US" sz="2800" dirty="0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33227" y="1684229"/>
            <a:ext cx="363071" cy="3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833227" y="1684229"/>
            <a:ext cx="547128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28662" y="1517822"/>
            <a:ext cx="363071" cy="3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x(t)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470156" y="1502694"/>
            <a:ext cx="363071" cy="3630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 pitchFamily="18" charset="2"/>
              </a:rPr>
              <a:t>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199409" y="1684229"/>
            <a:ext cx="127074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473268" y="1684229"/>
            <a:ext cx="0" cy="108921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473268" y="2796134"/>
            <a:ext cx="726141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925550" y="2796134"/>
            <a:ext cx="726141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3651691" y="1876458"/>
            <a:ext cx="0" cy="90767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509316" y="1517822"/>
            <a:ext cx="363071" cy="3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y(t)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2199409" y="2455756"/>
            <a:ext cx="728663" cy="741269"/>
            <a:chOff x="7557" y="6120"/>
            <a:chExt cx="723" cy="735"/>
          </a:xfrm>
        </p:grpSpPr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7557" y="6120"/>
              <a:ext cx="360" cy="7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7920" y="6120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H="1">
              <a:off x="7920" y="6480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7920" y="6315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740903" y="1684229"/>
            <a:ext cx="2723029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939122" y="1285860"/>
            <a:ext cx="544606" cy="3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v(t)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1836338" y="1346372"/>
            <a:ext cx="365593" cy="741269"/>
            <a:chOff x="3780" y="6120"/>
            <a:chExt cx="363" cy="735"/>
          </a:xfrm>
        </p:grpSpPr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3783" y="6135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 flipH="1">
              <a:off x="3783" y="6495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3783" y="6330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V="1">
              <a:off x="3780" y="6120"/>
              <a:ext cx="0" cy="7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1291733" y="1684229"/>
            <a:ext cx="547128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4377833" y="1346372"/>
            <a:ext cx="365593" cy="741269"/>
            <a:chOff x="3780" y="6120"/>
            <a:chExt cx="363" cy="735"/>
          </a:xfrm>
        </p:grpSpPr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>
              <a:off x="3783" y="6135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H="1">
              <a:off x="3783" y="6495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3783" y="6330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0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 flipV="1">
              <a:off x="3780" y="6120"/>
              <a:ext cx="0" cy="7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467044" y="2455756"/>
            <a:ext cx="363071" cy="74126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H="1">
            <a:off x="5103974" y="2455756"/>
            <a:ext cx="363071" cy="363071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5103974" y="2796134"/>
            <a:ext cx="363071" cy="363071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194741" y="2637291"/>
            <a:ext cx="363071" cy="36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4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4196297" y="2796134"/>
            <a:ext cx="907676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 flipV="1">
            <a:off x="3802971" y="1945243"/>
            <a:ext cx="393326" cy="86229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919327" y="1684229"/>
            <a:ext cx="0" cy="1089212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H="1">
            <a:off x="5830115" y="2796134"/>
            <a:ext cx="108921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/>
          </a:p>
        </p:txBody>
      </p:sp>
      <p:graphicFrame>
        <p:nvGraphicFramePr>
          <p:cNvPr id="18472" name="Object 40"/>
          <p:cNvGraphicFramePr>
            <a:graphicFrameLocks noChangeAspect="1"/>
          </p:cNvGraphicFramePr>
          <p:nvPr/>
        </p:nvGraphicFramePr>
        <p:xfrm>
          <a:off x="5459515" y="2420464"/>
          <a:ext cx="347943" cy="726141"/>
        </p:xfrm>
        <a:graphic>
          <a:graphicData uri="http://schemas.openxmlformats.org/presentationml/2006/ole">
            <p:oleObj spid="_x0000_s18472" name="Equation" r:id="rId3" imgW="203112" imgH="393529" progId="Equation.3">
              <p:embed/>
            </p:oleObj>
          </a:graphicData>
        </a:graphic>
      </p:graphicFrame>
      <p:graphicFrame>
        <p:nvGraphicFramePr>
          <p:cNvPr id="18474" name="Object 42"/>
          <p:cNvGraphicFramePr>
            <a:graphicFrameLocks noChangeAspect="1"/>
          </p:cNvGraphicFramePr>
          <p:nvPr/>
        </p:nvGraphicFramePr>
        <p:xfrm>
          <a:off x="2214546" y="2488545"/>
          <a:ext cx="347943" cy="726141"/>
        </p:xfrm>
        <a:graphic>
          <a:graphicData uri="http://schemas.openxmlformats.org/presentationml/2006/ole">
            <p:oleObj spid="_x0000_s18474" name="Equation" r:id="rId4" imgW="203112" imgH="393529" progId="Equation.3">
              <p:embed/>
            </p:oleObj>
          </a:graphicData>
        </a:graphic>
      </p:graphicFrame>
      <p:graphicFrame>
        <p:nvGraphicFramePr>
          <p:cNvPr id="18492" name="Object 60"/>
          <p:cNvGraphicFramePr>
            <a:graphicFrameLocks noChangeAspect="1"/>
          </p:cNvGraphicFramePr>
          <p:nvPr/>
        </p:nvGraphicFramePr>
        <p:xfrm>
          <a:off x="785787" y="3429000"/>
          <a:ext cx="1383152" cy="390537"/>
        </p:xfrm>
        <a:graphic>
          <a:graphicData uri="http://schemas.openxmlformats.org/presentationml/2006/ole">
            <p:oleObj spid="_x0000_s18492" name="Equation" r:id="rId5" imgW="812447" imgH="228501" progId="Equation.3">
              <p:embed/>
            </p:oleObj>
          </a:graphicData>
        </a:graphic>
      </p:graphicFrame>
      <p:graphicFrame>
        <p:nvGraphicFramePr>
          <p:cNvPr id="18497" name="Object 65"/>
          <p:cNvGraphicFramePr>
            <a:graphicFrameLocks/>
          </p:cNvGraphicFramePr>
          <p:nvPr/>
        </p:nvGraphicFramePr>
        <p:xfrm>
          <a:off x="955684" y="4714884"/>
          <a:ext cx="4687886" cy="1714512"/>
        </p:xfrm>
        <a:graphic>
          <a:graphicData uri="http://schemas.openxmlformats.org/presentationml/2006/ole">
            <p:oleObj spid="_x0000_s18497" name="Equation" r:id="rId6" imgW="2387520" imgH="838080" progId="Equation.3">
              <p:embed/>
            </p:oleObj>
          </a:graphicData>
        </a:graphic>
      </p:graphicFrame>
      <p:graphicFrame>
        <p:nvGraphicFramePr>
          <p:cNvPr id="18498" name="Object 66"/>
          <p:cNvGraphicFramePr>
            <a:graphicFrameLocks/>
          </p:cNvGraphicFramePr>
          <p:nvPr/>
        </p:nvGraphicFramePr>
        <p:xfrm>
          <a:off x="1214414" y="3714752"/>
          <a:ext cx="4265612" cy="846137"/>
        </p:xfrm>
        <a:graphic>
          <a:graphicData uri="http://schemas.openxmlformats.org/presentationml/2006/ole">
            <p:oleObj spid="_x0000_s18498" name="Equation" r:id="rId7" imgW="2108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/>
          </p:cNvGraphicFramePr>
          <p:nvPr/>
        </p:nvGraphicFramePr>
        <p:xfrm>
          <a:off x="1214414" y="2857496"/>
          <a:ext cx="4500594" cy="2941641"/>
        </p:xfrm>
        <a:graphic>
          <a:graphicData uri="http://schemas.openxmlformats.org/presentationml/2006/ole">
            <p:oleObj spid="_x0000_s21506" name="Equation" r:id="rId3" imgW="2400120" imgH="126972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863600" y="1428750"/>
          <a:ext cx="5343525" cy="1214438"/>
        </p:xfrm>
        <a:graphic>
          <a:graphicData uri="http://schemas.openxmlformats.org/presentationml/2006/ole">
            <p:oleObj spid="_x0000_s21507" name="Equation" r:id="rId4" imgW="2260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Transfer</a:t>
            </a:r>
            <a:endParaRPr lang="en-US" dirty="0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238250" y="1636712"/>
            <a:ext cx="5691204" cy="3363924"/>
            <a:chOff x="1238250" y="1636712"/>
            <a:chExt cx="5691204" cy="3363924"/>
          </a:xfrm>
        </p:grpSpPr>
        <p:grpSp>
          <p:nvGrpSpPr>
            <p:cNvPr id="19466" name="Group 10"/>
            <p:cNvGrpSpPr>
              <a:grpSpLocks/>
            </p:cNvGrpSpPr>
            <p:nvPr/>
          </p:nvGrpSpPr>
          <p:grpSpPr bwMode="auto">
            <a:xfrm>
              <a:off x="4083852" y="1636712"/>
              <a:ext cx="1039076" cy="1495077"/>
              <a:chOff x="3060" y="12435"/>
              <a:chExt cx="723" cy="720"/>
            </a:xfrm>
          </p:grpSpPr>
          <p:sp>
            <p:nvSpPr>
              <p:cNvPr id="19467" name="Rectangle 11"/>
              <p:cNvSpPr>
                <a:spLocks noChangeArrowheads="1"/>
              </p:cNvSpPr>
              <p:nvPr/>
            </p:nvSpPr>
            <p:spPr bwMode="auto">
              <a:xfrm>
                <a:off x="3060" y="12435"/>
                <a:ext cx="36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3423" y="12435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 flipH="1">
                <a:off x="3423" y="12795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9470" name="Text Box 14"/>
              <p:cNvSpPr txBox="1">
                <a:spLocks noChangeArrowheads="1"/>
              </p:cNvSpPr>
              <p:nvPr/>
            </p:nvSpPr>
            <p:spPr bwMode="auto">
              <a:xfrm>
                <a:off x="3423" y="12630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K</a:t>
                </a:r>
                <a:r>
                  <a:rPr kumimoji="0" lang="en-US" sz="2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1</a:t>
                </a: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755632" y="2415398"/>
              <a:ext cx="78038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1238250" y="2041629"/>
              <a:ext cx="517382" cy="747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x(t)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2531705" y="2010481"/>
              <a:ext cx="517382" cy="7475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sym typeface="Symbol" pitchFamily="18" charset="2"/>
                </a:rPr>
                <a:t>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049088" y="2384251"/>
              <a:ext cx="103476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5635999" y="2384251"/>
              <a:ext cx="0" cy="186884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6412072" y="2010481"/>
              <a:ext cx="517382" cy="747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y(t)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5118616" y="2384251"/>
              <a:ext cx="1228783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pSp>
          <p:nvGrpSpPr>
            <p:cNvPr id="19478" name="Group 22"/>
            <p:cNvGrpSpPr>
              <a:grpSpLocks/>
            </p:cNvGrpSpPr>
            <p:nvPr/>
          </p:nvGrpSpPr>
          <p:grpSpPr bwMode="auto">
            <a:xfrm>
              <a:off x="4083852" y="3505559"/>
              <a:ext cx="646728" cy="1495077"/>
              <a:chOff x="3240" y="13320"/>
              <a:chExt cx="450" cy="720"/>
            </a:xfrm>
          </p:grpSpPr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 flipH="1">
                <a:off x="3240" y="133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3240" y="1368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19481" name="Text Box 25"/>
              <p:cNvSpPr txBox="1">
                <a:spLocks noChangeArrowheads="1"/>
              </p:cNvSpPr>
              <p:nvPr/>
            </p:nvSpPr>
            <p:spPr bwMode="auto">
              <a:xfrm>
                <a:off x="3330" y="13515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K</a:t>
                </a:r>
                <a:r>
                  <a:rPr kumimoji="0" lang="en-US" sz="28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 flipV="1">
                <a:off x="3600" y="1332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</p:grp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3307779" y="1636712"/>
              <a:ext cx="776073" cy="747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v(t)</a:t>
              </a:r>
              <a:endPara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 flipH="1">
              <a:off x="4601234" y="4253097"/>
              <a:ext cx="103476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 flipH="1">
              <a:off x="2790397" y="4253097"/>
              <a:ext cx="129345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 flipV="1">
              <a:off x="2790397" y="2758020"/>
              <a:ext cx="0" cy="1495077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aphicFrame>
          <p:nvGraphicFramePr>
            <p:cNvPr id="19487" name="Object 31"/>
            <p:cNvGraphicFramePr>
              <a:graphicFrameLocks noChangeAspect="1"/>
            </p:cNvGraphicFramePr>
            <p:nvPr/>
          </p:nvGraphicFramePr>
          <p:xfrm>
            <a:off x="4067173" y="1785926"/>
            <a:ext cx="647703" cy="1323567"/>
          </p:xfrm>
          <a:graphic>
            <a:graphicData uri="http://schemas.openxmlformats.org/presentationml/2006/ole">
              <p:oleObj spid="_x0000_s19487" name="Equation" r:id="rId3" imgW="203112" imgH="279279" progId="Equation.3">
                <p:embed/>
              </p:oleObj>
            </a:graphicData>
          </a:graphic>
        </p:graphicFrame>
      </p:grp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2459146" y="2714620"/>
            <a:ext cx="684094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929322" y="5143512"/>
            <a:ext cx="242889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Transfer</a:t>
            </a:r>
            <a:endParaRPr lang="en-US" dirty="0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83852" y="1636712"/>
            <a:ext cx="1039076" cy="1495077"/>
            <a:chOff x="3060" y="12435"/>
            <a:chExt cx="723" cy="720"/>
          </a:xfrm>
        </p:grpSpPr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3060" y="12435"/>
              <a:ext cx="3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423" y="12435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H="1">
              <a:off x="3423" y="12795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3423" y="12630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755632" y="2415398"/>
            <a:ext cx="78038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071538" y="2041629"/>
            <a:ext cx="684094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X(S)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2531705" y="2010481"/>
            <a:ext cx="517382" cy="747539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sym typeface="Symbol" pitchFamily="18" charset="2"/>
              </a:rPr>
              <a:t>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049088" y="2384251"/>
            <a:ext cx="1034764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5635999" y="2384251"/>
            <a:ext cx="0" cy="186884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412072" y="2010481"/>
            <a:ext cx="731696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Y(s)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118616" y="2384251"/>
            <a:ext cx="122878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83852" y="3505559"/>
            <a:ext cx="646728" cy="1495077"/>
            <a:chOff x="3240" y="13320"/>
            <a:chExt cx="450" cy="720"/>
          </a:xfrm>
        </p:grpSpPr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 flipH="1">
              <a:off x="3240" y="13320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3240" y="13680"/>
              <a:ext cx="360" cy="3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3330" y="13515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 flipV="1">
              <a:off x="3600" y="13320"/>
              <a:ext cx="0" cy="72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</p:grp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307779" y="1636712"/>
            <a:ext cx="776073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V(s)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4601234" y="4253097"/>
            <a:ext cx="1034764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2790397" y="4253097"/>
            <a:ext cx="129345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flipV="1">
            <a:off x="2790397" y="2758020"/>
            <a:ext cx="0" cy="149507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4201357" y="1833552"/>
          <a:ext cx="381549" cy="1309696"/>
        </p:xfrm>
        <a:graphic>
          <a:graphicData uri="http://schemas.openxmlformats.org/presentationml/2006/ole">
            <p:oleObj spid="_x0000_s20482" name="Equation" r:id="rId3" imgW="139680" imgH="393480" progId="Equation.3">
              <p:embed/>
            </p:oleObj>
          </a:graphicData>
        </a:graphic>
      </p:graphicFrame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214414" y="4753163"/>
            <a:ext cx="642942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Y(s)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000232" y="4857760"/>
            <a:ext cx="3214710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=K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V(s)/s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=</a:t>
            </a:r>
            <a:r>
              <a:rPr lang="en-US" sz="2800" dirty="0" smtClean="0">
                <a:latin typeface="Calibri" pitchFamily="34" charset="0"/>
              </a:rPr>
              <a:t>K</a:t>
            </a:r>
            <a:r>
              <a:rPr lang="en-US" sz="2800" baseline="-25000" dirty="0" smtClean="0">
                <a:latin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</a:rPr>
              <a:t>[X(s)-K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Y(s)]/s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459146" y="2714620"/>
            <a:ext cx="684094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-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214414" y="5967609"/>
            <a:ext cx="3214710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(s)+K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Y(s)=K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</a:rPr>
              <a:t>X(s)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43438" y="628652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5429256" y="6039047"/>
            <a:ext cx="3214710" cy="74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H(s)=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484" name="Object 4"/>
          <p:cNvGraphicFramePr>
            <a:graphicFrameLocks/>
          </p:cNvGraphicFramePr>
          <p:nvPr/>
        </p:nvGraphicFramePr>
        <p:xfrm>
          <a:off x="6286512" y="5857892"/>
          <a:ext cx="2209772" cy="927120"/>
        </p:xfrm>
        <a:graphic>
          <a:graphicData uri="http://schemas.openxmlformats.org/presentationml/2006/ole">
            <p:oleObj spid="_x0000_s20484" name="Equation" r:id="rId4" imgW="1091880" imgH="431640" progId="Equation.3">
              <p:embed/>
            </p:oleObj>
          </a:graphicData>
        </a:graphic>
      </p:graphicFrame>
      <p:sp>
        <p:nvSpPr>
          <p:cNvPr id="38" name="Rectangle 37"/>
          <p:cNvSpPr/>
          <p:nvPr/>
        </p:nvSpPr>
        <p:spPr>
          <a:xfrm>
            <a:off x="1000100" y="4643446"/>
            <a:ext cx="71438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087 -0.3975 C 0.54115 -0.26254 0.53177 -0.12711 0.4401 -0.06078 C 0.34826 0.00555 0.17413 0.00277 5.55556E-7 2.86573E-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20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0.02866 L -0.20382 -0.3468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/>
      <p:bldP spid="19476" grpId="0"/>
      <p:bldP spid="19483" grpId="0"/>
      <p:bldP spid="36" grpId="0"/>
      <p:bldP spid="37" grpId="0"/>
      <p:bldP spid="30" grpId="0"/>
      <p:bldP spid="33" grpId="0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864</TotalTime>
  <Words>146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Metro</vt:lpstr>
      <vt:lpstr>Equation</vt:lpstr>
      <vt:lpstr>Microsoft Equation 3.0</vt:lpstr>
      <vt:lpstr>Persamaan differensial &amp;  Laplace </vt:lpstr>
      <vt:lpstr>Persamaan differensial</vt:lpstr>
      <vt:lpstr>Mencari Output dari persamaan differensial</vt:lpstr>
      <vt:lpstr>Persamaan Laplace</vt:lpstr>
      <vt:lpstr>Persamaan Transfer</vt:lpstr>
      <vt:lpstr>Carilah fungsi transfer dari persamaan differensial berikut</vt:lpstr>
      <vt:lpstr>Slide 7</vt:lpstr>
      <vt:lpstr>Carilah Fungsi Transfer</vt:lpstr>
      <vt:lpstr>Carilah Fungsi Transfer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Sifat-sifat Sistem</dc:title>
  <dc:creator>Jeffry</dc:creator>
  <cp:lastModifiedBy>YEFFRY </cp:lastModifiedBy>
  <cp:revision>65</cp:revision>
  <dcterms:created xsi:type="dcterms:W3CDTF">2012-09-23T08:14:41Z</dcterms:created>
  <dcterms:modified xsi:type="dcterms:W3CDTF">2012-11-27T02:37:50Z</dcterms:modified>
</cp:coreProperties>
</file>