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E2992-6F71-4A89-8CCF-076EA73A015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31893-5FE8-4F1E-9F0B-2BF5D888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H=</a:t>
            </a:r>
            <a:r>
              <a:rPr lang="en-US" dirty="0" err="1" smtClean="0"/>
              <a:t>tf</a:t>
            </a:r>
            <a:r>
              <a:rPr lang="en-US" dirty="0" smtClean="0"/>
              <a:t>([1 2 2],[1 4 13])</a:t>
            </a:r>
          </a:p>
          <a:p>
            <a:r>
              <a:rPr lang="en-US" dirty="0" err="1" smtClean="0"/>
              <a:t>Pzmap</a:t>
            </a:r>
            <a:r>
              <a:rPr lang="en-US" dirty="0" smtClean="0"/>
              <a:t>(H)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EB6D-54A1-4A06-9A49-FA8A78694F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</a:t>
            </a:r>
          </a:p>
          <a:p>
            <a:r>
              <a:rPr lang="en-US" dirty="0" err="1" smtClean="0"/>
              <a:t>clf</a:t>
            </a:r>
            <a:endParaRPr lang="en-US" dirty="0" smtClean="0"/>
          </a:p>
          <a:p>
            <a:r>
              <a:rPr lang="en-US" dirty="0" err="1" smtClean="0"/>
              <a:t>colordef</a:t>
            </a:r>
            <a:r>
              <a:rPr lang="en-US" dirty="0" smtClean="0"/>
              <a:t>(1,'black')</a:t>
            </a:r>
          </a:p>
          <a:p>
            <a:endParaRPr lang="en-US" dirty="0" smtClean="0"/>
          </a:p>
          <a:p>
            <a:r>
              <a:rPr lang="en-US" dirty="0" err="1" smtClean="0"/>
              <a:t>rx</a:t>
            </a:r>
            <a:r>
              <a:rPr lang="en-US" dirty="0" smtClean="0"/>
              <a:t> = -3:0.1:0;</a:t>
            </a:r>
          </a:p>
          <a:p>
            <a:r>
              <a:rPr lang="en-US" dirty="0" smtClean="0"/>
              <a:t>ix = -4:0.1:4.0;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rrx,iix</a:t>
            </a:r>
            <a:r>
              <a:rPr lang="en-US" dirty="0" smtClean="0"/>
              <a:t>] = </a:t>
            </a:r>
            <a:r>
              <a:rPr lang="en-US" dirty="0" err="1" smtClean="0"/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rx,ix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xx = </a:t>
            </a:r>
            <a:r>
              <a:rPr lang="en-US" dirty="0" err="1" smtClean="0"/>
              <a:t>rrx</a:t>
            </a:r>
            <a:r>
              <a:rPr lang="en-US" dirty="0" smtClean="0"/>
              <a:t> + j*</a:t>
            </a:r>
            <a:r>
              <a:rPr lang="en-US" dirty="0" err="1" smtClean="0"/>
              <a:t>iix</a:t>
            </a:r>
            <a:r>
              <a:rPr lang="en-US" dirty="0" smtClean="0"/>
              <a:t>;</a:t>
            </a:r>
          </a:p>
          <a:p>
            <a:r>
              <a:rPr lang="en-US" dirty="0" smtClean="0"/>
              <a:t>den = [ 1 4 13 ];</a:t>
            </a:r>
          </a:p>
          <a:p>
            <a:r>
              <a:rPr lang="en-US" dirty="0" smtClean="0"/>
              <a:t>z = zeros(size(xx));</a:t>
            </a:r>
          </a:p>
          <a:p>
            <a:r>
              <a:rPr lang="en-US" dirty="0" err="1" smtClean="0"/>
              <a:t>nn</a:t>
            </a:r>
            <a:r>
              <a:rPr lang="en-US" dirty="0" smtClean="0"/>
              <a:t> = max(size(</a:t>
            </a:r>
            <a:r>
              <a:rPr lang="en-US" dirty="0" err="1" smtClean="0"/>
              <a:t>rx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jj</a:t>
            </a:r>
            <a:r>
              <a:rPr lang="en-US" dirty="0" smtClean="0"/>
              <a:t> = 1:nn</a:t>
            </a:r>
          </a:p>
          <a:p>
            <a:r>
              <a:rPr lang="en-US" dirty="0" smtClean="0"/>
              <a:t>	z(:,</a:t>
            </a:r>
            <a:r>
              <a:rPr lang="en-US" dirty="0" err="1" smtClean="0"/>
              <a:t>jj</a:t>
            </a:r>
            <a:r>
              <a:rPr lang="en-US" dirty="0" smtClean="0"/>
              <a:t>) = </a:t>
            </a:r>
            <a:r>
              <a:rPr lang="en-US" dirty="0" err="1" smtClean="0"/>
              <a:t>polyval</a:t>
            </a:r>
            <a:r>
              <a:rPr lang="en-US" dirty="0" smtClean="0"/>
              <a:t>(</a:t>
            </a:r>
            <a:r>
              <a:rPr lang="en-US" dirty="0" err="1" smtClean="0"/>
              <a:t>den,xx</a:t>
            </a:r>
            <a:r>
              <a:rPr lang="en-US" dirty="0" smtClean="0"/>
              <a:t>(:,</a:t>
            </a:r>
            <a:r>
              <a:rPr lang="en-US" dirty="0" err="1" smtClean="0"/>
              <a:t>jj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end</a:t>
            </a:r>
          </a:p>
          <a:p>
            <a:r>
              <a:rPr lang="en-US" dirty="0" smtClean="0"/>
              <a:t>h = surf(rx,ix,20*log10(1./abs(z)));hold</a:t>
            </a:r>
          </a:p>
          <a:p>
            <a:r>
              <a:rPr lang="en-US" dirty="0" smtClean="0"/>
              <a:t>plot3([-1 -1 ],[ -2 -2 ],[-30 10 ])</a:t>
            </a:r>
          </a:p>
          <a:p>
            <a:r>
              <a:rPr lang="en-US" dirty="0" smtClean="0"/>
              <a:t>plot3([-1 -1 ],[ 2 2 ], [ -30 10 ]) </a:t>
            </a:r>
          </a:p>
          <a:p>
            <a:endParaRPr lang="en-US" dirty="0" smtClean="0"/>
          </a:p>
          <a:p>
            <a:r>
              <a:rPr lang="en-US" dirty="0" err="1" smtClean="0"/>
              <a:t>xlabel</a:t>
            </a:r>
            <a:r>
              <a:rPr lang="en-US" dirty="0" smtClean="0"/>
              <a:t>('real')</a:t>
            </a:r>
          </a:p>
          <a:p>
            <a:r>
              <a:rPr lang="en-US" dirty="0" err="1" smtClean="0"/>
              <a:t>ylabel</a:t>
            </a:r>
            <a:r>
              <a:rPr lang="en-US" dirty="0" smtClean="0"/>
              <a:t>('</a:t>
            </a:r>
            <a:r>
              <a:rPr lang="en-US" dirty="0" err="1" smtClean="0"/>
              <a:t>imag</a:t>
            </a:r>
            <a:r>
              <a:rPr lang="en-US" dirty="0" smtClean="0"/>
              <a:t>')</a:t>
            </a:r>
          </a:p>
          <a:p>
            <a:r>
              <a:rPr lang="en-US" dirty="0" err="1" smtClean="0"/>
              <a:t>zlabel</a:t>
            </a:r>
            <a:r>
              <a:rPr lang="en-US" dirty="0" smtClean="0"/>
              <a:t>('magnitude (dB)')</a:t>
            </a:r>
          </a:p>
          <a:p>
            <a:r>
              <a:rPr lang="en-US" dirty="0" smtClean="0"/>
              <a:t>view([50,40]);</a:t>
            </a:r>
          </a:p>
          <a:p>
            <a:r>
              <a:rPr lang="en-US" dirty="0" err="1" smtClean="0"/>
              <a:t>fprintf</a:t>
            </a:r>
            <a:r>
              <a:rPr lang="en-US" dirty="0" smtClean="0"/>
              <a:t>(1,'Figure 3.2: press return to rotate\n')</a:t>
            </a:r>
          </a:p>
          <a:p>
            <a:r>
              <a:rPr lang="en-US" dirty="0" smtClean="0"/>
              <a:t>pause</a:t>
            </a:r>
          </a:p>
          <a:p>
            <a:endParaRPr lang="en-US" dirty="0" smtClean="0"/>
          </a:p>
          <a:p>
            <a:r>
              <a:rPr lang="en-US" dirty="0" err="1" smtClean="0"/>
              <a:t>rotvec</a:t>
            </a:r>
            <a:r>
              <a:rPr lang="en-US" dirty="0" smtClean="0"/>
              <a:t> = 50:5:90;</a:t>
            </a:r>
          </a:p>
          <a:p>
            <a:r>
              <a:rPr lang="en-US" dirty="0" err="1" smtClean="0"/>
              <a:t>ss</a:t>
            </a:r>
            <a:r>
              <a:rPr lang="en-US" dirty="0" smtClean="0"/>
              <a:t> = max(size(</a:t>
            </a:r>
            <a:r>
              <a:rPr lang="en-US" dirty="0" err="1" smtClean="0"/>
              <a:t>rotvec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step = 30/(ss-1);</a:t>
            </a:r>
          </a:p>
          <a:p>
            <a:r>
              <a:rPr lang="en-US" dirty="0" err="1" smtClean="0"/>
              <a:t>hvec</a:t>
            </a:r>
            <a:r>
              <a:rPr lang="en-US" dirty="0" smtClean="0"/>
              <a:t> = 40:-step:10;</a:t>
            </a:r>
          </a:p>
          <a:p>
            <a:r>
              <a:rPr lang="en-US" dirty="0" smtClean="0"/>
              <a:t>for ii = 1:length(</a:t>
            </a:r>
            <a:r>
              <a:rPr lang="en-US" dirty="0" err="1" smtClean="0"/>
              <a:t>rotvec</a:t>
            </a:r>
            <a:r>
              <a:rPr lang="en-US" dirty="0" smtClean="0"/>
              <a:t>)</a:t>
            </a:r>
          </a:p>
          <a:p>
            <a:r>
              <a:rPr lang="en-US" dirty="0" smtClean="0"/>
              <a:t>	set(</a:t>
            </a:r>
            <a:r>
              <a:rPr lang="en-US" dirty="0" err="1" smtClean="0"/>
              <a:t>gca,'View</a:t>
            </a:r>
            <a:r>
              <a:rPr lang="en-US" dirty="0" smtClean="0"/>
              <a:t>',[</a:t>
            </a:r>
            <a:r>
              <a:rPr lang="en-US" dirty="0" err="1" smtClean="0"/>
              <a:t>rotvec</a:t>
            </a:r>
            <a:r>
              <a:rPr lang="en-US" dirty="0" smtClean="0"/>
              <a:t>(ii) </a:t>
            </a:r>
            <a:r>
              <a:rPr lang="en-US" dirty="0" err="1" smtClean="0"/>
              <a:t>hvec</a:t>
            </a:r>
            <a:r>
              <a:rPr lang="en-US" dirty="0" smtClean="0"/>
              <a:t>(ii)] )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drawnow</a:t>
            </a:r>
            <a:endParaRPr lang="en-US" dirty="0" smtClean="0"/>
          </a:p>
          <a:p>
            <a:r>
              <a:rPr lang="en-US" dirty="0" smtClean="0"/>
              <a:t>	pause(2);</a:t>
            </a:r>
          </a:p>
          <a:p>
            <a:r>
              <a:rPr lang="en-US" dirty="0" smtClean="0"/>
              <a:t>	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EB6D-54A1-4A06-9A49-FA8A78694F2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%	Figure 3.3</a:t>
            </a:r>
          </a:p>
          <a:p>
            <a:r>
              <a:rPr lang="en-US" dirty="0" smtClean="0"/>
              <a:t>%	</a:t>
            </a:r>
          </a:p>
          <a:p>
            <a:r>
              <a:rPr lang="en-US" dirty="0" smtClean="0"/>
              <a:t>%	BM Mar 98</a:t>
            </a:r>
          </a:p>
          <a:p>
            <a:endParaRPr lang="en-US" dirty="0" smtClean="0"/>
          </a:p>
          <a:p>
            <a:r>
              <a:rPr lang="en-US" dirty="0" err="1" smtClean="0"/>
              <a:t>clf</a:t>
            </a:r>
            <a:endParaRPr lang="en-US" dirty="0" smtClean="0"/>
          </a:p>
          <a:p>
            <a:r>
              <a:rPr lang="en-US" dirty="0" err="1" smtClean="0"/>
              <a:t>colordef</a:t>
            </a:r>
            <a:r>
              <a:rPr lang="en-US" dirty="0" smtClean="0"/>
              <a:t>(1,'black')</a:t>
            </a:r>
          </a:p>
          <a:p>
            <a:r>
              <a:rPr lang="en-US" dirty="0" smtClean="0"/>
              <a:t>clear</a:t>
            </a:r>
          </a:p>
          <a:p>
            <a:endParaRPr lang="en-US" dirty="0" smtClean="0"/>
          </a:p>
          <a:p>
            <a:r>
              <a:rPr lang="en-US" dirty="0" smtClean="0"/>
              <a:t>%	frequency response</a:t>
            </a:r>
          </a:p>
          <a:p>
            <a:r>
              <a:rPr lang="en-US" dirty="0" smtClean="0"/>
              <a:t>p1 = -1 + 3j;</a:t>
            </a:r>
          </a:p>
          <a:p>
            <a:r>
              <a:rPr lang="en-US" dirty="0" smtClean="0"/>
              <a:t>num = 1;</a:t>
            </a:r>
          </a:p>
          <a:p>
            <a:r>
              <a:rPr lang="en-US" dirty="0" smtClean="0"/>
              <a:t>den = [ 1 -p1 ];</a:t>
            </a:r>
          </a:p>
          <a:p>
            <a:r>
              <a:rPr lang="en-US" dirty="0" err="1" smtClean="0"/>
              <a:t>wmax</a:t>
            </a:r>
            <a:r>
              <a:rPr lang="en-US" dirty="0" smtClean="0"/>
              <a:t> = 2*</a:t>
            </a:r>
            <a:r>
              <a:rPr lang="en-US" dirty="0" err="1" smtClean="0"/>
              <a:t>imag</a:t>
            </a:r>
            <a:r>
              <a:rPr lang="en-US" dirty="0" smtClean="0"/>
              <a:t>(p1);</a:t>
            </a:r>
          </a:p>
          <a:p>
            <a:r>
              <a:rPr lang="en-US" dirty="0" smtClean="0"/>
              <a:t>w = 0:wmax/40:wmax;</a:t>
            </a:r>
          </a:p>
          <a:p>
            <a:r>
              <a:rPr lang="en-US" dirty="0" err="1" smtClean="0"/>
              <a:t>iimax</a:t>
            </a:r>
            <a:r>
              <a:rPr lang="en-US" dirty="0" smtClean="0"/>
              <a:t> = max(size(w));</a:t>
            </a:r>
          </a:p>
          <a:p>
            <a:r>
              <a:rPr lang="en-US" dirty="0" smtClean="0"/>
              <a:t>h = </a:t>
            </a:r>
            <a:r>
              <a:rPr lang="en-US" dirty="0" err="1" smtClean="0"/>
              <a:t>freqs</a:t>
            </a:r>
            <a:r>
              <a:rPr lang="en-US" dirty="0" smtClean="0"/>
              <a:t>(</a:t>
            </a:r>
            <a:r>
              <a:rPr lang="en-US" dirty="0" err="1" smtClean="0"/>
              <a:t>num,den,w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gmax</a:t>
            </a:r>
            <a:r>
              <a:rPr lang="en-US" dirty="0" smtClean="0"/>
              <a:t> =max(abs(h));</a:t>
            </a:r>
          </a:p>
          <a:p>
            <a:r>
              <a:rPr lang="en-US" dirty="0" err="1" smtClean="0"/>
              <a:t>hh</a:t>
            </a:r>
            <a:r>
              <a:rPr lang="en-US" dirty="0" smtClean="0"/>
              <a:t> = abs(h);</a:t>
            </a:r>
          </a:p>
          <a:p>
            <a:r>
              <a:rPr lang="en-US" dirty="0" err="1" smtClean="0"/>
              <a:t>ang</a:t>
            </a:r>
            <a:r>
              <a:rPr lang="en-US" dirty="0" smtClean="0"/>
              <a:t> = unwrap(angle(h))/pi*180;</a:t>
            </a:r>
          </a:p>
          <a:p>
            <a:r>
              <a:rPr lang="en-US" dirty="0" err="1" smtClean="0"/>
              <a:t>angmax</a:t>
            </a:r>
            <a:r>
              <a:rPr lang="en-US" dirty="0" smtClean="0"/>
              <a:t> = max(</a:t>
            </a:r>
            <a:r>
              <a:rPr lang="en-US" dirty="0" err="1" smtClean="0"/>
              <a:t>ang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angmin</a:t>
            </a:r>
            <a:r>
              <a:rPr lang="en-US" dirty="0" smtClean="0"/>
              <a:t> = min(</a:t>
            </a:r>
            <a:r>
              <a:rPr lang="en-US" dirty="0" err="1" smtClean="0"/>
              <a:t>ang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subplot(1,3,2)</a:t>
            </a:r>
          </a:p>
          <a:p>
            <a:r>
              <a:rPr lang="en-US" dirty="0" smtClean="0"/>
              <a:t>set(</a:t>
            </a:r>
            <a:r>
              <a:rPr lang="en-US" dirty="0" err="1" smtClean="0"/>
              <a:t>gca,'XDir','reverse</a:t>
            </a:r>
            <a:r>
              <a:rPr lang="en-US" dirty="0" smtClean="0"/>
              <a:t>')</a:t>
            </a:r>
          </a:p>
          <a:p>
            <a:r>
              <a:rPr lang="en-US" dirty="0" err="1" smtClean="0"/>
              <a:t>xlabel</a:t>
            </a:r>
            <a:r>
              <a:rPr lang="en-US" dirty="0" smtClean="0"/>
              <a:t>('magnitude')</a:t>
            </a:r>
          </a:p>
          <a:p>
            <a:r>
              <a:rPr lang="en-US" dirty="0" err="1" smtClean="0"/>
              <a:t>ylabel</a:t>
            </a:r>
            <a:r>
              <a:rPr lang="en-US" dirty="0" smtClean="0"/>
              <a:t>('\omega (</a:t>
            </a:r>
            <a:r>
              <a:rPr lang="en-US" dirty="0" err="1" smtClean="0"/>
              <a:t>rad</a:t>
            </a:r>
            <a:r>
              <a:rPr lang="en-US" dirty="0" smtClean="0"/>
              <a:t>/s)')</a:t>
            </a:r>
          </a:p>
          <a:p>
            <a:r>
              <a:rPr lang="en-US" dirty="0" smtClean="0"/>
              <a:t>axis([ 0 </a:t>
            </a:r>
            <a:r>
              <a:rPr lang="en-US" dirty="0" err="1" smtClean="0"/>
              <a:t>gmax</a:t>
            </a:r>
            <a:r>
              <a:rPr lang="en-US" dirty="0" smtClean="0"/>
              <a:t> 0 </a:t>
            </a:r>
            <a:r>
              <a:rPr lang="en-US" dirty="0" err="1" smtClean="0"/>
              <a:t>wmax</a:t>
            </a:r>
            <a:r>
              <a:rPr lang="en-US" dirty="0" smtClean="0"/>
              <a:t>]);</a:t>
            </a:r>
          </a:p>
          <a:p>
            <a:r>
              <a:rPr lang="en-US" dirty="0" smtClean="0"/>
              <a:t>hold on</a:t>
            </a:r>
          </a:p>
          <a:p>
            <a:r>
              <a:rPr lang="en-US" dirty="0" smtClean="0"/>
              <a:t>xx = </a:t>
            </a:r>
            <a:r>
              <a:rPr lang="en-US" dirty="0" err="1" smtClean="0"/>
              <a:t>hh</a:t>
            </a:r>
            <a:r>
              <a:rPr lang="en-US" dirty="0" smtClean="0"/>
              <a:t>(1);</a:t>
            </a:r>
          </a:p>
          <a:p>
            <a:r>
              <a:rPr lang="en-US" dirty="0" err="1" smtClean="0"/>
              <a:t>yy</a:t>
            </a:r>
            <a:r>
              <a:rPr lang="en-US" dirty="0" smtClean="0"/>
              <a:t> = w(1);</a:t>
            </a:r>
          </a:p>
          <a:p>
            <a:r>
              <a:rPr lang="en-US" dirty="0" smtClean="0"/>
              <a:t>l1 = line('</a:t>
            </a:r>
            <a:r>
              <a:rPr lang="en-US" dirty="0" err="1" smtClean="0"/>
              <a:t>Xdata',xx,'Ydata',yy,'Color','w','Marker','o','EraseMode','xor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l2 = line('</a:t>
            </a:r>
            <a:r>
              <a:rPr lang="en-US" dirty="0" err="1" smtClean="0"/>
              <a:t>Xdata</a:t>
            </a:r>
            <a:r>
              <a:rPr lang="en-US" dirty="0" smtClean="0"/>
              <a:t>',[xx </a:t>
            </a:r>
            <a:r>
              <a:rPr lang="en-US" dirty="0" err="1" smtClean="0"/>
              <a:t>xx</a:t>
            </a:r>
            <a:r>
              <a:rPr lang="en-US" dirty="0" smtClean="0"/>
              <a:t>],'</a:t>
            </a:r>
            <a:r>
              <a:rPr lang="en-US" dirty="0" err="1" smtClean="0"/>
              <a:t>Ydata</a:t>
            </a:r>
            <a:r>
              <a:rPr lang="en-US" dirty="0" smtClean="0"/>
              <a:t>',[</a:t>
            </a:r>
            <a:r>
              <a:rPr lang="en-US" dirty="0" err="1" smtClean="0"/>
              <a:t>yy</a:t>
            </a:r>
            <a:r>
              <a:rPr lang="en-US" dirty="0" smtClean="0"/>
              <a:t> </a:t>
            </a:r>
            <a:r>
              <a:rPr lang="en-US" dirty="0" err="1" smtClean="0"/>
              <a:t>yy</a:t>
            </a:r>
            <a:r>
              <a:rPr lang="en-US" dirty="0" smtClean="0"/>
              <a:t>],'</a:t>
            </a:r>
            <a:r>
              <a:rPr lang="en-US" dirty="0" err="1" smtClean="0"/>
              <a:t>Color','y','LineStyle','-','EraseMode','none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l5 = line('</a:t>
            </a:r>
            <a:r>
              <a:rPr lang="en-US" dirty="0" err="1" smtClean="0"/>
              <a:t>Xdata</a:t>
            </a:r>
            <a:r>
              <a:rPr lang="en-US" dirty="0" smtClean="0"/>
              <a:t>',[</a:t>
            </a:r>
            <a:r>
              <a:rPr lang="en-US" dirty="0" err="1" smtClean="0"/>
              <a:t>gmax</a:t>
            </a:r>
            <a:r>
              <a:rPr lang="en-US" dirty="0" smtClean="0"/>
              <a:t> xx],'</a:t>
            </a:r>
            <a:r>
              <a:rPr lang="en-US" dirty="0" err="1" smtClean="0"/>
              <a:t>Ydata</a:t>
            </a:r>
            <a:r>
              <a:rPr lang="en-US" dirty="0" smtClean="0"/>
              <a:t>',[0 0 ],'</a:t>
            </a:r>
            <a:r>
              <a:rPr lang="en-US" dirty="0" err="1" smtClean="0"/>
              <a:t>Color','b','LineStyle',':','EraseMode','xor</a:t>
            </a:r>
            <a:r>
              <a:rPr lang="en-US" dirty="0" smtClean="0"/>
              <a:t>');</a:t>
            </a:r>
          </a:p>
          <a:p>
            <a:endParaRPr lang="en-US" dirty="0" smtClean="0"/>
          </a:p>
          <a:p>
            <a:r>
              <a:rPr lang="en-US" dirty="0" smtClean="0"/>
              <a:t>subplot(1,3,3)</a:t>
            </a:r>
          </a:p>
          <a:p>
            <a:r>
              <a:rPr lang="en-US" dirty="0" smtClean="0"/>
              <a:t>set(</a:t>
            </a:r>
            <a:r>
              <a:rPr lang="en-US" dirty="0" err="1" smtClean="0"/>
              <a:t>gca,'XDir','reverse</a:t>
            </a:r>
            <a:r>
              <a:rPr lang="en-US" dirty="0" smtClean="0"/>
              <a:t>')</a:t>
            </a:r>
          </a:p>
          <a:p>
            <a:r>
              <a:rPr lang="en-US" dirty="0" err="1" smtClean="0"/>
              <a:t>xlabel</a:t>
            </a:r>
            <a:r>
              <a:rPr lang="en-US" dirty="0" smtClean="0"/>
              <a:t>('phase (deg)')</a:t>
            </a:r>
          </a:p>
          <a:p>
            <a:r>
              <a:rPr lang="en-US" dirty="0" err="1" smtClean="0"/>
              <a:t>ylabel</a:t>
            </a:r>
            <a:r>
              <a:rPr lang="en-US" dirty="0" smtClean="0"/>
              <a:t>('\omega (</a:t>
            </a:r>
            <a:r>
              <a:rPr lang="en-US" dirty="0" err="1" smtClean="0"/>
              <a:t>rad</a:t>
            </a:r>
            <a:r>
              <a:rPr lang="en-US" dirty="0" smtClean="0"/>
              <a:t>/s)')</a:t>
            </a:r>
          </a:p>
          <a:p>
            <a:r>
              <a:rPr lang="en-US" dirty="0" smtClean="0"/>
              <a:t>axis([ </a:t>
            </a:r>
            <a:r>
              <a:rPr lang="en-US" dirty="0" err="1" smtClean="0"/>
              <a:t>angmin</a:t>
            </a:r>
            <a:r>
              <a:rPr lang="en-US" dirty="0" smtClean="0"/>
              <a:t> </a:t>
            </a:r>
            <a:r>
              <a:rPr lang="en-US" dirty="0" err="1" smtClean="0"/>
              <a:t>angmax</a:t>
            </a:r>
            <a:r>
              <a:rPr lang="en-US" dirty="0" smtClean="0"/>
              <a:t> 0 </a:t>
            </a:r>
            <a:r>
              <a:rPr lang="en-US" dirty="0" err="1" smtClean="0"/>
              <a:t>wmax</a:t>
            </a:r>
            <a:r>
              <a:rPr lang="en-US" dirty="0" smtClean="0"/>
              <a:t>]);</a:t>
            </a:r>
          </a:p>
          <a:p>
            <a:r>
              <a:rPr lang="en-US" dirty="0" smtClean="0"/>
              <a:t>grid</a:t>
            </a:r>
          </a:p>
          <a:p>
            <a:r>
              <a:rPr lang="en-US" dirty="0" smtClean="0"/>
              <a:t>hold on</a:t>
            </a:r>
          </a:p>
          <a:p>
            <a:r>
              <a:rPr lang="en-US" dirty="0" smtClean="0"/>
              <a:t>xx = </a:t>
            </a:r>
            <a:r>
              <a:rPr lang="en-US" dirty="0" err="1" smtClean="0"/>
              <a:t>ang</a:t>
            </a:r>
            <a:r>
              <a:rPr lang="en-US" dirty="0" smtClean="0"/>
              <a:t>(1);</a:t>
            </a:r>
          </a:p>
          <a:p>
            <a:r>
              <a:rPr lang="en-US" dirty="0" err="1" smtClean="0"/>
              <a:t>yy</a:t>
            </a:r>
            <a:r>
              <a:rPr lang="en-US" dirty="0" smtClean="0"/>
              <a:t> = w(1);</a:t>
            </a:r>
          </a:p>
          <a:p>
            <a:r>
              <a:rPr lang="en-US" dirty="0" smtClean="0"/>
              <a:t>l6 = line('</a:t>
            </a:r>
            <a:r>
              <a:rPr lang="en-US" dirty="0" err="1" smtClean="0"/>
              <a:t>Xdata',xx,'Ydata',yy,'Color','w','Marker','o','EraseMode','xor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l7 = line('</a:t>
            </a:r>
            <a:r>
              <a:rPr lang="en-US" dirty="0" err="1" smtClean="0"/>
              <a:t>Xdata</a:t>
            </a:r>
            <a:r>
              <a:rPr lang="en-US" dirty="0" smtClean="0"/>
              <a:t>',[xx </a:t>
            </a:r>
            <a:r>
              <a:rPr lang="en-US" dirty="0" err="1" smtClean="0"/>
              <a:t>xx</a:t>
            </a:r>
            <a:r>
              <a:rPr lang="en-US" dirty="0" smtClean="0"/>
              <a:t>],'</a:t>
            </a:r>
            <a:r>
              <a:rPr lang="en-US" dirty="0" err="1" smtClean="0"/>
              <a:t>Ydata</a:t>
            </a:r>
            <a:r>
              <a:rPr lang="en-US" dirty="0" smtClean="0"/>
              <a:t>',[</a:t>
            </a:r>
            <a:r>
              <a:rPr lang="en-US" dirty="0" err="1" smtClean="0"/>
              <a:t>yy</a:t>
            </a:r>
            <a:r>
              <a:rPr lang="en-US" dirty="0" smtClean="0"/>
              <a:t> </a:t>
            </a:r>
            <a:r>
              <a:rPr lang="en-US" dirty="0" err="1" smtClean="0"/>
              <a:t>yy</a:t>
            </a:r>
            <a:r>
              <a:rPr lang="en-US" dirty="0" smtClean="0"/>
              <a:t>],'</a:t>
            </a:r>
            <a:r>
              <a:rPr lang="en-US" dirty="0" err="1" smtClean="0"/>
              <a:t>Color','y','LineStyle','-','EraseMode','none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l8 = line('</a:t>
            </a:r>
            <a:r>
              <a:rPr lang="en-US" dirty="0" err="1" smtClean="0"/>
              <a:t>Xdata</a:t>
            </a:r>
            <a:r>
              <a:rPr lang="en-US" dirty="0" smtClean="0"/>
              <a:t>',[</a:t>
            </a:r>
            <a:r>
              <a:rPr lang="en-US" dirty="0" err="1" smtClean="0"/>
              <a:t>angmax</a:t>
            </a:r>
            <a:r>
              <a:rPr lang="en-US" dirty="0" smtClean="0"/>
              <a:t> xx],'</a:t>
            </a:r>
            <a:r>
              <a:rPr lang="en-US" dirty="0" err="1" smtClean="0"/>
              <a:t>Ydata</a:t>
            </a:r>
            <a:r>
              <a:rPr lang="en-US" dirty="0" smtClean="0"/>
              <a:t>',[0 0 ],'</a:t>
            </a:r>
            <a:r>
              <a:rPr lang="en-US" dirty="0" err="1" smtClean="0"/>
              <a:t>Color','b','LineStyle',':','EraseMode','xor</a:t>
            </a:r>
            <a:r>
              <a:rPr lang="en-US" dirty="0" smtClean="0"/>
              <a:t>');</a:t>
            </a:r>
          </a:p>
          <a:p>
            <a:endParaRPr lang="en-US" dirty="0" smtClean="0"/>
          </a:p>
          <a:p>
            <a:r>
              <a:rPr lang="en-US" dirty="0" smtClean="0"/>
              <a:t>subplot(1,3,1)</a:t>
            </a:r>
          </a:p>
          <a:p>
            <a:r>
              <a:rPr lang="en-US" dirty="0" err="1" smtClean="0"/>
              <a:t>xlabel</a:t>
            </a:r>
            <a:r>
              <a:rPr lang="en-US" dirty="0" smtClean="0"/>
              <a:t>('real')</a:t>
            </a:r>
          </a:p>
          <a:p>
            <a:r>
              <a:rPr lang="en-US" dirty="0" err="1" smtClean="0"/>
              <a:t>ylabel</a:t>
            </a:r>
            <a:r>
              <a:rPr lang="en-US" dirty="0" smtClean="0"/>
              <a:t>('</a:t>
            </a:r>
            <a:r>
              <a:rPr lang="en-US" dirty="0" err="1" smtClean="0"/>
              <a:t>imag</a:t>
            </a:r>
            <a:r>
              <a:rPr lang="en-US" dirty="0" smtClean="0"/>
              <a:t>')</a:t>
            </a:r>
          </a:p>
          <a:p>
            <a:r>
              <a:rPr lang="en-US" dirty="0" smtClean="0"/>
              <a:t>axis([ 2*real(p1) 0 0 </a:t>
            </a:r>
            <a:r>
              <a:rPr lang="en-US" dirty="0" err="1" smtClean="0"/>
              <a:t>wmax</a:t>
            </a:r>
            <a:r>
              <a:rPr lang="en-US" dirty="0" smtClean="0"/>
              <a:t> ])</a:t>
            </a:r>
          </a:p>
          <a:p>
            <a:r>
              <a:rPr lang="en-US" dirty="0" smtClean="0"/>
              <a:t>hold on</a:t>
            </a:r>
          </a:p>
          <a:p>
            <a:r>
              <a:rPr lang="en-US" dirty="0" smtClean="0"/>
              <a:t>plot([0 0],[0 </a:t>
            </a:r>
            <a:r>
              <a:rPr lang="en-US" dirty="0" err="1" smtClean="0"/>
              <a:t>wmax</a:t>
            </a:r>
            <a:r>
              <a:rPr lang="en-US" dirty="0" smtClean="0"/>
              <a:t>],'w')</a:t>
            </a:r>
          </a:p>
          <a:p>
            <a:r>
              <a:rPr lang="en-US" dirty="0" smtClean="0"/>
              <a:t>plot([ 2*real(p1) 0], [ </a:t>
            </a:r>
            <a:r>
              <a:rPr lang="en-US" dirty="0" err="1" smtClean="0"/>
              <a:t>wmax</a:t>
            </a:r>
            <a:r>
              <a:rPr lang="en-US" dirty="0" smtClean="0"/>
              <a:t> </a:t>
            </a:r>
            <a:r>
              <a:rPr lang="en-US" dirty="0" err="1" smtClean="0"/>
              <a:t>wmax</a:t>
            </a:r>
            <a:r>
              <a:rPr lang="en-US" dirty="0" smtClean="0"/>
              <a:t>],'w')</a:t>
            </a:r>
          </a:p>
          <a:p>
            <a:r>
              <a:rPr lang="en-US" dirty="0" smtClean="0"/>
              <a:t>l3 = line('</a:t>
            </a:r>
            <a:r>
              <a:rPr lang="en-US" dirty="0" err="1" smtClean="0"/>
              <a:t>Xdata',real</a:t>
            </a:r>
            <a:r>
              <a:rPr lang="en-US" dirty="0" smtClean="0"/>
              <a:t>(p1),'</a:t>
            </a:r>
            <a:r>
              <a:rPr lang="en-US" dirty="0" err="1" smtClean="0"/>
              <a:t>Ydata',imag</a:t>
            </a:r>
            <a:r>
              <a:rPr lang="en-US" dirty="0" smtClean="0"/>
              <a:t>(p1),'</a:t>
            </a:r>
            <a:r>
              <a:rPr lang="en-US" dirty="0" err="1" smtClean="0"/>
              <a:t>Color','w','Marker','x','EraseMode','none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l4 = line('</a:t>
            </a:r>
            <a:r>
              <a:rPr lang="en-US" dirty="0" err="1" smtClean="0"/>
              <a:t>Xdata</a:t>
            </a:r>
            <a:r>
              <a:rPr lang="en-US" dirty="0" smtClean="0"/>
              <a:t>',[real(p1) 0],'</a:t>
            </a:r>
            <a:r>
              <a:rPr lang="en-US" dirty="0" err="1" smtClean="0"/>
              <a:t>Ydata</a:t>
            </a:r>
            <a:r>
              <a:rPr lang="en-US" dirty="0" smtClean="0"/>
              <a:t>',[</a:t>
            </a:r>
            <a:r>
              <a:rPr lang="en-US" dirty="0" err="1" smtClean="0"/>
              <a:t>imag</a:t>
            </a:r>
            <a:r>
              <a:rPr lang="en-US" dirty="0" smtClean="0"/>
              <a:t>(p1) 0],'</a:t>
            </a:r>
            <a:r>
              <a:rPr lang="en-US" dirty="0" err="1" smtClean="0"/>
              <a:t>Color','r','LineStyle','-','EraseMode','xor</a:t>
            </a:r>
            <a:r>
              <a:rPr lang="en-US" dirty="0" smtClean="0"/>
              <a:t>');</a:t>
            </a:r>
          </a:p>
          <a:p>
            <a:endParaRPr lang="en-US" dirty="0" smtClean="0"/>
          </a:p>
          <a:p>
            <a:r>
              <a:rPr lang="en-US" dirty="0" err="1" smtClean="0"/>
              <a:t>fprintf</a:t>
            </a:r>
            <a:r>
              <a:rPr lang="en-US" dirty="0" smtClean="0"/>
              <a:t>(1,'Figure 3.3: Single pole system - press return\n')</a:t>
            </a:r>
          </a:p>
          <a:p>
            <a:r>
              <a:rPr lang="en-US" dirty="0" smtClean="0"/>
              <a:t>pause</a:t>
            </a:r>
          </a:p>
          <a:p>
            <a:endParaRPr lang="en-US" dirty="0" smtClean="0"/>
          </a:p>
          <a:p>
            <a:r>
              <a:rPr lang="en-US" dirty="0" smtClean="0"/>
              <a:t>for ii =1:iimax</a:t>
            </a:r>
          </a:p>
          <a:p>
            <a:endParaRPr lang="en-US" dirty="0" smtClean="0"/>
          </a:p>
          <a:p>
            <a:r>
              <a:rPr lang="en-US" dirty="0" smtClean="0"/>
              <a:t>set(l1,'Xdata',hh(ii),'</a:t>
            </a:r>
            <a:r>
              <a:rPr lang="en-US" dirty="0" err="1" smtClean="0"/>
              <a:t>Ydata',w</a:t>
            </a:r>
            <a:r>
              <a:rPr lang="en-US" dirty="0" smtClean="0"/>
              <a:t>(ii))</a:t>
            </a:r>
          </a:p>
          <a:p>
            <a:r>
              <a:rPr lang="en-US" dirty="0" smtClean="0"/>
              <a:t>set(l6,'Xdata',ang(ii),'</a:t>
            </a:r>
            <a:r>
              <a:rPr lang="en-US" dirty="0" err="1" smtClean="0"/>
              <a:t>Ydata',w</a:t>
            </a:r>
            <a:r>
              <a:rPr lang="en-US" dirty="0" smtClean="0"/>
              <a:t>(ii))</a:t>
            </a:r>
          </a:p>
          <a:p>
            <a:r>
              <a:rPr lang="en-US" dirty="0" smtClean="0"/>
              <a:t>if ii &gt; 1</a:t>
            </a:r>
          </a:p>
          <a:p>
            <a:r>
              <a:rPr lang="en-US" dirty="0" smtClean="0"/>
              <a:t>	set(l2,'Xdata',[</a:t>
            </a:r>
            <a:r>
              <a:rPr lang="en-US" dirty="0" err="1" smtClean="0"/>
              <a:t>hh</a:t>
            </a:r>
            <a:r>
              <a:rPr lang="en-US" dirty="0" smtClean="0"/>
              <a:t>(ii-1) </a:t>
            </a:r>
            <a:r>
              <a:rPr lang="en-US" dirty="0" err="1" smtClean="0"/>
              <a:t>hh</a:t>
            </a:r>
            <a:r>
              <a:rPr lang="en-US" dirty="0" smtClean="0"/>
              <a:t>(ii) ],'</a:t>
            </a:r>
            <a:r>
              <a:rPr lang="en-US" dirty="0" err="1" smtClean="0"/>
              <a:t>Ydata</a:t>
            </a:r>
            <a:r>
              <a:rPr lang="en-US" dirty="0" smtClean="0"/>
              <a:t>',[w(ii-1) w(ii)])</a:t>
            </a:r>
          </a:p>
          <a:p>
            <a:r>
              <a:rPr lang="en-US" dirty="0" smtClean="0"/>
              <a:t>	set(l7,'Xdata',[</a:t>
            </a:r>
            <a:r>
              <a:rPr lang="en-US" dirty="0" err="1" smtClean="0"/>
              <a:t>ang</a:t>
            </a:r>
            <a:r>
              <a:rPr lang="en-US" dirty="0" smtClean="0"/>
              <a:t>(ii-1) </a:t>
            </a:r>
            <a:r>
              <a:rPr lang="en-US" dirty="0" err="1" smtClean="0"/>
              <a:t>ang</a:t>
            </a:r>
            <a:r>
              <a:rPr lang="en-US" dirty="0" smtClean="0"/>
              <a:t>(ii) ],'</a:t>
            </a:r>
            <a:r>
              <a:rPr lang="en-US" dirty="0" err="1" smtClean="0"/>
              <a:t>Ydata</a:t>
            </a:r>
            <a:r>
              <a:rPr lang="en-US" dirty="0" smtClean="0"/>
              <a:t>',[w(ii-1) w(ii)])</a:t>
            </a:r>
          </a:p>
          <a:p>
            <a:r>
              <a:rPr lang="en-US" dirty="0" smtClean="0"/>
              <a:t>	end</a:t>
            </a:r>
          </a:p>
          <a:p>
            <a:r>
              <a:rPr lang="en-US" dirty="0" smtClean="0"/>
              <a:t>set(l4,'Xdata',[real(p1) 0],'</a:t>
            </a:r>
            <a:r>
              <a:rPr lang="en-US" dirty="0" err="1" smtClean="0"/>
              <a:t>Ydata</a:t>
            </a:r>
            <a:r>
              <a:rPr lang="en-US" dirty="0" smtClean="0"/>
              <a:t>',[</a:t>
            </a:r>
            <a:r>
              <a:rPr lang="en-US" dirty="0" err="1" smtClean="0"/>
              <a:t>imag</a:t>
            </a:r>
            <a:r>
              <a:rPr lang="en-US" dirty="0" smtClean="0"/>
              <a:t>(p1) w(ii)])</a:t>
            </a:r>
          </a:p>
          <a:p>
            <a:r>
              <a:rPr lang="en-US" dirty="0" smtClean="0"/>
              <a:t>set(l5,'Xdata',[</a:t>
            </a:r>
            <a:r>
              <a:rPr lang="en-US" dirty="0" err="1" smtClean="0"/>
              <a:t>gmax</a:t>
            </a:r>
            <a:r>
              <a:rPr lang="en-US" dirty="0" smtClean="0"/>
              <a:t> </a:t>
            </a:r>
            <a:r>
              <a:rPr lang="en-US" dirty="0" err="1" smtClean="0"/>
              <a:t>hh</a:t>
            </a:r>
            <a:r>
              <a:rPr lang="en-US" dirty="0" smtClean="0"/>
              <a:t>(ii)],'</a:t>
            </a:r>
            <a:r>
              <a:rPr lang="en-US" dirty="0" err="1" smtClean="0"/>
              <a:t>Ydata</a:t>
            </a:r>
            <a:r>
              <a:rPr lang="en-US" dirty="0" smtClean="0"/>
              <a:t>', [ w(ii) w(ii) ])</a:t>
            </a:r>
          </a:p>
          <a:p>
            <a:r>
              <a:rPr lang="en-US" dirty="0" smtClean="0"/>
              <a:t>set(l8,'Xdata',[</a:t>
            </a:r>
            <a:r>
              <a:rPr lang="en-US" dirty="0" err="1" smtClean="0"/>
              <a:t>angmax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(ii)],'</a:t>
            </a:r>
            <a:r>
              <a:rPr lang="en-US" dirty="0" err="1" smtClean="0"/>
              <a:t>Ydata</a:t>
            </a:r>
            <a:r>
              <a:rPr lang="en-US" dirty="0" smtClean="0"/>
              <a:t>', [ w(ii) w(ii) ])</a:t>
            </a:r>
          </a:p>
          <a:p>
            <a:endParaRPr lang="en-US" dirty="0" smtClean="0"/>
          </a:p>
          <a:p>
            <a:r>
              <a:rPr lang="en-US" dirty="0" smtClean="0"/>
              <a:t>pause(1)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EB6D-54A1-4A06-9A49-FA8A78694F2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3550" y="463550"/>
            <a:ext cx="8216900" cy="600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867400" y="76200"/>
            <a:ext cx="2838450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ç"/>
        <a:defRPr sz="2000">
          <a:solidFill>
            <a:schemeClr val="tx1"/>
          </a:solidFill>
          <a:latin typeface="+mn-lt"/>
        </a:defRPr>
      </a:lvl2pPr>
      <a:lvl3pPr marL="97155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25730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6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0002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4574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29146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3718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Persamaan</a:t>
            </a:r>
            <a:r>
              <a:rPr lang="en-GB" dirty="0" smtClean="0"/>
              <a:t> </a:t>
            </a:r>
            <a:r>
              <a:rPr lang="en-GB" dirty="0" err="1" smtClean="0"/>
              <a:t>differensial</a:t>
            </a:r>
            <a:r>
              <a:rPr lang="en-GB" dirty="0" smtClean="0"/>
              <a:t> &amp; </a:t>
            </a:r>
            <a:br>
              <a:rPr lang="en-GB" dirty="0" smtClean="0"/>
            </a:br>
            <a:r>
              <a:rPr lang="en-GB" dirty="0" smtClean="0"/>
              <a:t>Laplace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Ir. </a:t>
            </a:r>
            <a:r>
              <a:rPr lang="en-GB" dirty="0" err="1" smtClean="0"/>
              <a:t>Yeffry</a:t>
            </a:r>
            <a:r>
              <a:rPr lang="en-GB" dirty="0" smtClean="0"/>
              <a:t> </a:t>
            </a:r>
            <a:r>
              <a:rPr lang="en-GB" dirty="0" err="1" smtClean="0"/>
              <a:t>Handoko</a:t>
            </a:r>
            <a:r>
              <a:rPr lang="en-GB" dirty="0" smtClean="0"/>
              <a:t> Putra, M.T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from pole/zero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transfer function H(s) has </a:t>
            </a:r>
            <a:r>
              <a:rPr lang="en-US" i="1" dirty="0" smtClean="0"/>
              <a:t>m</a:t>
            </a:r>
            <a:r>
              <a:rPr lang="en-US" dirty="0" smtClean="0"/>
              <a:t> zero and </a:t>
            </a:r>
            <a:r>
              <a:rPr lang="en-US" i="1" dirty="0" smtClean="0"/>
              <a:t>n</a:t>
            </a:r>
            <a:r>
              <a:rPr lang="en-US" dirty="0" smtClean="0"/>
              <a:t> pole, it can be written as: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Frequency response:</a:t>
            </a:r>
            <a:endParaRPr lang="en-US" dirty="0"/>
          </a:p>
        </p:txBody>
      </p:sp>
      <p:graphicFrame>
        <p:nvGraphicFramePr>
          <p:cNvPr id="28677" name="Object 5"/>
          <p:cNvGraphicFramePr>
            <a:graphicFrameLocks/>
          </p:cNvGraphicFramePr>
          <p:nvPr/>
        </p:nvGraphicFramePr>
        <p:xfrm>
          <a:off x="2071670" y="2428868"/>
          <a:ext cx="4000528" cy="1143008"/>
        </p:xfrm>
        <a:graphic>
          <a:graphicData uri="http://schemas.openxmlformats.org/presentationml/2006/ole">
            <p:oleObj spid="_x0000_s28677" name="Equation" r:id="rId3" imgW="2070000" imgH="43164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/>
          </p:cNvGraphicFramePr>
          <p:nvPr/>
        </p:nvGraphicFramePr>
        <p:xfrm>
          <a:off x="1428728" y="4857760"/>
          <a:ext cx="4760913" cy="1143000"/>
        </p:xfrm>
        <a:graphic>
          <a:graphicData uri="http://schemas.openxmlformats.org/presentationml/2006/ole">
            <p:oleObj spid="_x0000_s28678" name="Equation" r:id="rId4" imgW="2463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from pole/zero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Magnitude of H(</a:t>
            </a:r>
            <a:r>
              <a:rPr lang="en-US" dirty="0" smtClean="0">
                <a:sym typeface="Symbol"/>
              </a:rPr>
              <a:t>)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Phase </a:t>
            </a:r>
            <a:r>
              <a:rPr lang="en-US" dirty="0" smtClean="0"/>
              <a:t>of H(</a:t>
            </a:r>
            <a:r>
              <a:rPr lang="en-US" dirty="0" smtClean="0">
                <a:sym typeface="Symbol"/>
              </a:rPr>
              <a:t>)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9700" name="Object 4"/>
          <p:cNvGraphicFramePr>
            <a:graphicFrameLocks/>
          </p:cNvGraphicFramePr>
          <p:nvPr/>
        </p:nvGraphicFramePr>
        <p:xfrm>
          <a:off x="1428728" y="2357430"/>
          <a:ext cx="5564838" cy="1143008"/>
        </p:xfrm>
        <a:graphic>
          <a:graphicData uri="http://schemas.openxmlformats.org/presentationml/2006/ole">
            <p:oleObj spid="_x0000_s29700" name="Equation" r:id="rId3" imgW="2311200" imgH="4698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/>
          </p:cNvGraphicFramePr>
          <p:nvPr/>
        </p:nvGraphicFramePr>
        <p:xfrm>
          <a:off x="1285904" y="4860926"/>
          <a:ext cx="6286492" cy="1354156"/>
        </p:xfrm>
        <a:graphic>
          <a:graphicData uri="http://schemas.openxmlformats.org/presentationml/2006/ole">
            <p:oleObj spid="_x0000_s29701" name="Equation" r:id="rId4" imgW="33526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of single pole</a:t>
            </a:r>
            <a:endParaRPr lang="en-US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762374" y="1952625"/>
            <a:ext cx="461962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723" name="Object 3"/>
          <p:cNvGraphicFramePr>
            <a:graphicFrameLocks/>
          </p:cNvGraphicFramePr>
          <p:nvPr/>
        </p:nvGraphicFramePr>
        <p:xfrm>
          <a:off x="571472" y="2071678"/>
          <a:ext cx="2857520" cy="857256"/>
        </p:xfrm>
        <a:graphic>
          <a:graphicData uri="http://schemas.openxmlformats.org/presentationml/2006/ole">
            <p:oleObj spid="_x0000_s30723" name="Equation" r:id="rId5" imgW="1218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 err="1" smtClean="0"/>
              <a:t>denumerator</a:t>
            </a:r>
            <a:r>
              <a:rPr lang="en-US" dirty="0" smtClean="0"/>
              <a:t> in the context of bode plot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Magnitude </a:t>
            </a:r>
            <a:r>
              <a:rPr lang="en-US" dirty="0" smtClean="0"/>
              <a:t>in logarithmic in decibels (dB):20log|H(</a:t>
            </a:r>
            <a:r>
              <a:rPr lang="en-US" dirty="0" smtClean="0">
                <a:sym typeface="Symbol"/>
              </a:rPr>
              <a:t>)|</a:t>
            </a:r>
            <a:endParaRPr lang="en-US" dirty="0"/>
          </a:p>
        </p:txBody>
      </p:sp>
      <p:graphicFrame>
        <p:nvGraphicFramePr>
          <p:cNvPr id="31747" name="Object 3"/>
          <p:cNvGraphicFramePr>
            <a:graphicFrameLocks/>
          </p:cNvGraphicFramePr>
          <p:nvPr/>
        </p:nvGraphicFramePr>
        <p:xfrm>
          <a:off x="1500166" y="2214554"/>
          <a:ext cx="5929354" cy="892975"/>
        </p:xfrm>
        <a:graphic>
          <a:graphicData uri="http://schemas.openxmlformats.org/presentationml/2006/ole">
            <p:oleObj spid="_x0000_s31747" name="Equation" r:id="rId3" imgW="28699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Bode Plot</a:t>
            </a:r>
            <a:endParaRPr lang="en-US" dirty="0"/>
          </a:p>
        </p:txBody>
      </p:sp>
      <p:pic>
        <p:nvPicPr>
          <p:cNvPr id="12" name="Content Placeholder 11" descr="3-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422421"/>
            <a:ext cx="6286544" cy="5006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Bode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 bode plot for following transfer 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2771" name="Object 3"/>
          <p:cNvGraphicFramePr>
            <a:graphicFrameLocks/>
          </p:cNvGraphicFramePr>
          <p:nvPr/>
        </p:nvGraphicFramePr>
        <p:xfrm>
          <a:off x="1285852" y="3143248"/>
          <a:ext cx="2143140" cy="1143008"/>
        </p:xfrm>
        <a:graphic>
          <a:graphicData uri="http://schemas.openxmlformats.org/presentationml/2006/ole">
            <p:oleObj spid="_x0000_s32771" name="Equation" r:id="rId3" imgW="1041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Bode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 bode plot for following transfer 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frequency Response</a:t>
            </a:r>
            <a:endParaRPr lang="en-US" dirty="0"/>
          </a:p>
        </p:txBody>
      </p:sp>
      <p:graphicFrame>
        <p:nvGraphicFramePr>
          <p:cNvPr id="33796" name="Object 4"/>
          <p:cNvGraphicFramePr>
            <a:graphicFrameLocks/>
          </p:cNvGraphicFramePr>
          <p:nvPr/>
        </p:nvGraphicFramePr>
        <p:xfrm>
          <a:off x="1500166" y="2428868"/>
          <a:ext cx="2143125" cy="1143000"/>
        </p:xfrm>
        <a:graphic>
          <a:graphicData uri="http://schemas.openxmlformats.org/presentationml/2006/ole">
            <p:oleObj spid="_x0000_s33796" name="Equation" r:id="rId3" imgW="1041120" imgH="39348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/>
          </p:cNvGraphicFramePr>
          <p:nvPr/>
        </p:nvGraphicFramePr>
        <p:xfrm>
          <a:off x="1357290" y="4286256"/>
          <a:ext cx="3556000" cy="2214554"/>
        </p:xfrm>
        <a:graphic>
          <a:graphicData uri="http://schemas.openxmlformats.org/presentationml/2006/ole">
            <p:oleObj spid="_x0000_s33797" name="Equation" r:id="rId4" imgW="172692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Bode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 bode plot for following transfer 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4819" name="Object 3"/>
          <p:cNvGraphicFramePr>
            <a:graphicFrameLocks/>
          </p:cNvGraphicFramePr>
          <p:nvPr/>
        </p:nvGraphicFramePr>
        <p:xfrm>
          <a:off x="642910" y="2428868"/>
          <a:ext cx="2643206" cy="1428760"/>
        </p:xfrm>
        <a:graphic>
          <a:graphicData uri="http://schemas.openxmlformats.org/presentationml/2006/ole">
            <p:oleObj spid="_x0000_s34819" name="Equation" r:id="rId3" imgW="1726920" imgH="863280" progId="Equation.3">
              <p:embed/>
            </p:oleObj>
          </a:graphicData>
        </a:graphic>
      </p:graphicFrame>
      <p:sp>
        <p:nvSpPr>
          <p:cNvPr id="34821" name="AutoShape 5"/>
          <p:cNvSpPr>
            <a:spLocks noChangeAspect="1" noChangeArrowheads="1" noTextEdit="1"/>
          </p:cNvSpPr>
          <p:nvPr/>
        </p:nvSpPr>
        <p:spPr bwMode="auto">
          <a:xfrm>
            <a:off x="2928938" y="1914525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900489" y="2497138"/>
            <a:ext cx="4822825" cy="1885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900489" y="2497138"/>
            <a:ext cx="4822825" cy="188595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3900489" y="2497138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900489" y="4383088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8723314" y="2497138"/>
            <a:ext cx="1588" cy="18859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3900489" y="2497138"/>
            <a:ext cx="1588" cy="18859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900489" y="4383088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V="1">
            <a:off x="3900489" y="2497138"/>
            <a:ext cx="1588" cy="18859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V="1">
            <a:off x="390048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390048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3900489" y="4325938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3900489" y="2508250"/>
            <a:ext cx="1588" cy="460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V="1">
            <a:off x="4254501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4254501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V="1">
            <a:off x="447198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447198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V="1">
            <a:off x="462121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462121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V="1">
            <a:off x="473551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473551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 flipV="1">
            <a:off x="483711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483711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 flipV="1">
            <a:off x="4918076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4918076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 flipV="1">
            <a:off x="498633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498633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 flipV="1">
            <a:off x="504348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504348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 flipV="1">
            <a:off x="510063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510063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 flipV="1">
            <a:off x="5100639" y="4325938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5100639" y="2508250"/>
            <a:ext cx="1588" cy="460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V="1">
            <a:off x="546576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546576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 flipV="1">
            <a:off x="567213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567213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 flipV="1">
            <a:off x="5832476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>
            <a:off x="5832476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1" name="Line 45"/>
          <p:cNvSpPr>
            <a:spLocks noChangeShapeType="1"/>
          </p:cNvSpPr>
          <p:nvPr/>
        </p:nvSpPr>
        <p:spPr bwMode="auto">
          <a:xfrm flipV="1">
            <a:off x="5946776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2" name="Line 46"/>
          <p:cNvSpPr>
            <a:spLocks noChangeShapeType="1"/>
          </p:cNvSpPr>
          <p:nvPr/>
        </p:nvSpPr>
        <p:spPr bwMode="auto">
          <a:xfrm>
            <a:off x="5946776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 flipV="1">
            <a:off x="603726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4" name="Line 48"/>
          <p:cNvSpPr>
            <a:spLocks noChangeShapeType="1"/>
          </p:cNvSpPr>
          <p:nvPr/>
        </p:nvSpPr>
        <p:spPr bwMode="auto">
          <a:xfrm>
            <a:off x="603726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5" name="Line 49"/>
          <p:cNvSpPr>
            <a:spLocks noChangeShapeType="1"/>
          </p:cNvSpPr>
          <p:nvPr/>
        </p:nvSpPr>
        <p:spPr bwMode="auto">
          <a:xfrm flipV="1">
            <a:off x="6118226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6" name="Line 50"/>
          <p:cNvSpPr>
            <a:spLocks noChangeShapeType="1"/>
          </p:cNvSpPr>
          <p:nvPr/>
        </p:nvSpPr>
        <p:spPr bwMode="auto">
          <a:xfrm>
            <a:off x="6118226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7" name="Line 51"/>
          <p:cNvSpPr>
            <a:spLocks noChangeShapeType="1"/>
          </p:cNvSpPr>
          <p:nvPr/>
        </p:nvSpPr>
        <p:spPr bwMode="auto">
          <a:xfrm flipV="1">
            <a:off x="618648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8" name="Line 52"/>
          <p:cNvSpPr>
            <a:spLocks noChangeShapeType="1"/>
          </p:cNvSpPr>
          <p:nvPr/>
        </p:nvSpPr>
        <p:spPr bwMode="auto">
          <a:xfrm>
            <a:off x="618648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9" name="Line 53"/>
          <p:cNvSpPr>
            <a:spLocks noChangeShapeType="1"/>
          </p:cNvSpPr>
          <p:nvPr/>
        </p:nvSpPr>
        <p:spPr bwMode="auto">
          <a:xfrm flipV="1">
            <a:off x="6254751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0" name="Line 54"/>
          <p:cNvSpPr>
            <a:spLocks noChangeShapeType="1"/>
          </p:cNvSpPr>
          <p:nvPr/>
        </p:nvSpPr>
        <p:spPr bwMode="auto">
          <a:xfrm>
            <a:off x="6254751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1" name="Line 55"/>
          <p:cNvSpPr>
            <a:spLocks noChangeShapeType="1"/>
          </p:cNvSpPr>
          <p:nvPr/>
        </p:nvSpPr>
        <p:spPr bwMode="auto">
          <a:xfrm flipV="1">
            <a:off x="6311901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2" name="Line 56"/>
          <p:cNvSpPr>
            <a:spLocks noChangeShapeType="1"/>
          </p:cNvSpPr>
          <p:nvPr/>
        </p:nvSpPr>
        <p:spPr bwMode="auto">
          <a:xfrm>
            <a:off x="6311901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3" name="Line 57"/>
          <p:cNvSpPr>
            <a:spLocks noChangeShapeType="1"/>
          </p:cNvSpPr>
          <p:nvPr/>
        </p:nvSpPr>
        <p:spPr bwMode="auto">
          <a:xfrm flipV="1">
            <a:off x="6311901" y="4325938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311901" y="2508250"/>
            <a:ext cx="1588" cy="460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 flipV="1">
            <a:off x="666591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66591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 flipV="1">
            <a:off x="6883401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883401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 flipV="1">
            <a:off x="7032626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7032626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V="1">
            <a:off x="7146926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>
            <a:off x="7146926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 flipV="1">
            <a:off x="725011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725011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 flipV="1">
            <a:off x="732948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>
            <a:off x="732948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V="1">
            <a:off x="7397751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7397751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 flipV="1">
            <a:off x="7454901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7454901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 flipV="1">
            <a:off x="7512051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7512051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 flipV="1">
            <a:off x="7512051" y="4325938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7512051" y="2508250"/>
            <a:ext cx="1588" cy="460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5" name="Line 79"/>
          <p:cNvSpPr>
            <a:spLocks noChangeShapeType="1"/>
          </p:cNvSpPr>
          <p:nvPr/>
        </p:nvSpPr>
        <p:spPr bwMode="auto">
          <a:xfrm flipV="1">
            <a:off x="787876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6" name="Line 80"/>
          <p:cNvSpPr>
            <a:spLocks noChangeShapeType="1"/>
          </p:cNvSpPr>
          <p:nvPr/>
        </p:nvSpPr>
        <p:spPr bwMode="auto">
          <a:xfrm>
            <a:off x="787876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7" name="Line 81"/>
          <p:cNvSpPr>
            <a:spLocks noChangeShapeType="1"/>
          </p:cNvSpPr>
          <p:nvPr/>
        </p:nvSpPr>
        <p:spPr bwMode="auto">
          <a:xfrm flipV="1">
            <a:off x="8083551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8" name="Line 82"/>
          <p:cNvSpPr>
            <a:spLocks noChangeShapeType="1"/>
          </p:cNvSpPr>
          <p:nvPr/>
        </p:nvSpPr>
        <p:spPr bwMode="auto">
          <a:xfrm>
            <a:off x="8083551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9" name="Line 83"/>
          <p:cNvSpPr>
            <a:spLocks noChangeShapeType="1"/>
          </p:cNvSpPr>
          <p:nvPr/>
        </p:nvSpPr>
        <p:spPr bwMode="auto">
          <a:xfrm flipV="1">
            <a:off x="824388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0" name="Line 84"/>
          <p:cNvSpPr>
            <a:spLocks noChangeShapeType="1"/>
          </p:cNvSpPr>
          <p:nvPr/>
        </p:nvSpPr>
        <p:spPr bwMode="auto">
          <a:xfrm>
            <a:off x="824388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1" name="Line 85"/>
          <p:cNvSpPr>
            <a:spLocks noChangeShapeType="1"/>
          </p:cNvSpPr>
          <p:nvPr/>
        </p:nvSpPr>
        <p:spPr bwMode="auto">
          <a:xfrm flipV="1">
            <a:off x="835818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2" name="Line 86"/>
          <p:cNvSpPr>
            <a:spLocks noChangeShapeType="1"/>
          </p:cNvSpPr>
          <p:nvPr/>
        </p:nvSpPr>
        <p:spPr bwMode="auto">
          <a:xfrm>
            <a:off x="835818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3" name="Line 87"/>
          <p:cNvSpPr>
            <a:spLocks noChangeShapeType="1"/>
          </p:cNvSpPr>
          <p:nvPr/>
        </p:nvSpPr>
        <p:spPr bwMode="auto">
          <a:xfrm flipV="1">
            <a:off x="845026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4" name="Line 88"/>
          <p:cNvSpPr>
            <a:spLocks noChangeShapeType="1"/>
          </p:cNvSpPr>
          <p:nvPr/>
        </p:nvSpPr>
        <p:spPr bwMode="auto">
          <a:xfrm>
            <a:off x="845026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 flipV="1">
            <a:off x="8529639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6" name="Line 90"/>
          <p:cNvSpPr>
            <a:spLocks noChangeShapeType="1"/>
          </p:cNvSpPr>
          <p:nvPr/>
        </p:nvSpPr>
        <p:spPr bwMode="auto">
          <a:xfrm>
            <a:off x="8529639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7" name="Line 91"/>
          <p:cNvSpPr>
            <a:spLocks noChangeShapeType="1"/>
          </p:cNvSpPr>
          <p:nvPr/>
        </p:nvSpPr>
        <p:spPr bwMode="auto">
          <a:xfrm flipV="1">
            <a:off x="8597901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8" name="Line 92"/>
          <p:cNvSpPr>
            <a:spLocks noChangeShapeType="1"/>
          </p:cNvSpPr>
          <p:nvPr/>
        </p:nvSpPr>
        <p:spPr bwMode="auto">
          <a:xfrm>
            <a:off x="8597901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09" name="Line 93"/>
          <p:cNvSpPr>
            <a:spLocks noChangeShapeType="1"/>
          </p:cNvSpPr>
          <p:nvPr/>
        </p:nvSpPr>
        <p:spPr bwMode="auto">
          <a:xfrm flipV="1">
            <a:off x="866616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10" name="Line 94"/>
          <p:cNvSpPr>
            <a:spLocks noChangeShapeType="1"/>
          </p:cNvSpPr>
          <p:nvPr/>
        </p:nvSpPr>
        <p:spPr bwMode="auto">
          <a:xfrm>
            <a:off x="866616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11" name="Line 95"/>
          <p:cNvSpPr>
            <a:spLocks noChangeShapeType="1"/>
          </p:cNvSpPr>
          <p:nvPr/>
        </p:nvSpPr>
        <p:spPr bwMode="auto">
          <a:xfrm flipV="1">
            <a:off x="8723314" y="4349750"/>
            <a:ext cx="1588" cy="333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12" name="Line 96"/>
          <p:cNvSpPr>
            <a:spLocks noChangeShapeType="1"/>
          </p:cNvSpPr>
          <p:nvPr/>
        </p:nvSpPr>
        <p:spPr bwMode="auto">
          <a:xfrm>
            <a:off x="8723314" y="2508250"/>
            <a:ext cx="1588" cy="2381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13" name="Line 97"/>
          <p:cNvSpPr>
            <a:spLocks noChangeShapeType="1"/>
          </p:cNvSpPr>
          <p:nvPr/>
        </p:nvSpPr>
        <p:spPr bwMode="auto">
          <a:xfrm flipV="1">
            <a:off x="8723314" y="4325938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14" name="Line 98"/>
          <p:cNvSpPr>
            <a:spLocks noChangeShapeType="1"/>
          </p:cNvSpPr>
          <p:nvPr/>
        </p:nvSpPr>
        <p:spPr bwMode="auto">
          <a:xfrm>
            <a:off x="8723314" y="2508250"/>
            <a:ext cx="1588" cy="4603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15" name="Line 99"/>
          <p:cNvSpPr>
            <a:spLocks noChangeShapeType="1"/>
          </p:cNvSpPr>
          <p:nvPr/>
        </p:nvSpPr>
        <p:spPr bwMode="auto">
          <a:xfrm>
            <a:off x="3900489" y="4383088"/>
            <a:ext cx="46038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16" name="Line 100"/>
          <p:cNvSpPr>
            <a:spLocks noChangeShapeType="1"/>
          </p:cNvSpPr>
          <p:nvPr/>
        </p:nvSpPr>
        <p:spPr bwMode="auto">
          <a:xfrm flipH="1">
            <a:off x="8666164" y="4383088"/>
            <a:ext cx="57150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17" name="Rectangle 101"/>
          <p:cNvSpPr>
            <a:spLocks noChangeArrowheads="1"/>
          </p:cNvSpPr>
          <p:nvPr/>
        </p:nvSpPr>
        <p:spPr bwMode="auto">
          <a:xfrm>
            <a:off x="3671889" y="4303713"/>
            <a:ext cx="239713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-20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18" name="Line 102"/>
          <p:cNvSpPr>
            <a:spLocks noChangeShapeType="1"/>
          </p:cNvSpPr>
          <p:nvPr/>
        </p:nvSpPr>
        <p:spPr bwMode="auto">
          <a:xfrm>
            <a:off x="3900489" y="3914775"/>
            <a:ext cx="46038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19" name="Line 103"/>
          <p:cNvSpPr>
            <a:spLocks noChangeShapeType="1"/>
          </p:cNvSpPr>
          <p:nvPr/>
        </p:nvSpPr>
        <p:spPr bwMode="auto">
          <a:xfrm flipH="1">
            <a:off x="8666164" y="3914775"/>
            <a:ext cx="57150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20" name="Rectangle 104"/>
          <p:cNvSpPr>
            <a:spLocks noChangeArrowheads="1"/>
          </p:cNvSpPr>
          <p:nvPr/>
        </p:nvSpPr>
        <p:spPr bwMode="auto">
          <a:xfrm>
            <a:off x="3671889" y="3835400"/>
            <a:ext cx="239713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-15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21" name="Line 105"/>
          <p:cNvSpPr>
            <a:spLocks noChangeShapeType="1"/>
          </p:cNvSpPr>
          <p:nvPr/>
        </p:nvSpPr>
        <p:spPr bwMode="auto">
          <a:xfrm>
            <a:off x="3900489" y="3446463"/>
            <a:ext cx="46038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22" name="Line 106"/>
          <p:cNvSpPr>
            <a:spLocks noChangeShapeType="1"/>
          </p:cNvSpPr>
          <p:nvPr/>
        </p:nvSpPr>
        <p:spPr bwMode="auto">
          <a:xfrm flipH="1">
            <a:off x="8666164" y="3446463"/>
            <a:ext cx="57150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23" name="Rectangle 107"/>
          <p:cNvSpPr>
            <a:spLocks noChangeArrowheads="1"/>
          </p:cNvSpPr>
          <p:nvPr/>
        </p:nvSpPr>
        <p:spPr bwMode="auto">
          <a:xfrm>
            <a:off x="3671889" y="3365500"/>
            <a:ext cx="239713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-10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24" name="Line 108"/>
          <p:cNvSpPr>
            <a:spLocks noChangeShapeType="1"/>
          </p:cNvSpPr>
          <p:nvPr/>
        </p:nvSpPr>
        <p:spPr bwMode="auto">
          <a:xfrm>
            <a:off x="3900489" y="2978150"/>
            <a:ext cx="46038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25" name="Line 109"/>
          <p:cNvSpPr>
            <a:spLocks noChangeShapeType="1"/>
          </p:cNvSpPr>
          <p:nvPr/>
        </p:nvSpPr>
        <p:spPr bwMode="auto">
          <a:xfrm flipH="1">
            <a:off x="8666164" y="2978150"/>
            <a:ext cx="57150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26" name="Rectangle 110"/>
          <p:cNvSpPr>
            <a:spLocks noChangeArrowheads="1"/>
          </p:cNvSpPr>
          <p:nvPr/>
        </p:nvSpPr>
        <p:spPr bwMode="auto">
          <a:xfrm>
            <a:off x="3740151" y="2897188"/>
            <a:ext cx="17145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-5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27" name="Line 111"/>
          <p:cNvSpPr>
            <a:spLocks noChangeShapeType="1"/>
          </p:cNvSpPr>
          <p:nvPr/>
        </p:nvSpPr>
        <p:spPr bwMode="auto">
          <a:xfrm>
            <a:off x="3900489" y="2508250"/>
            <a:ext cx="46038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28" name="Line 112"/>
          <p:cNvSpPr>
            <a:spLocks noChangeShapeType="1"/>
          </p:cNvSpPr>
          <p:nvPr/>
        </p:nvSpPr>
        <p:spPr bwMode="auto">
          <a:xfrm flipH="1">
            <a:off x="8666164" y="2508250"/>
            <a:ext cx="57150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29" name="Rectangle 113"/>
          <p:cNvSpPr>
            <a:spLocks noChangeArrowheads="1"/>
          </p:cNvSpPr>
          <p:nvPr/>
        </p:nvSpPr>
        <p:spPr bwMode="auto">
          <a:xfrm>
            <a:off x="3786189" y="2428875"/>
            <a:ext cx="125413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30" name="Line 114"/>
          <p:cNvSpPr>
            <a:spLocks noChangeShapeType="1"/>
          </p:cNvSpPr>
          <p:nvPr/>
        </p:nvSpPr>
        <p:spPr bwMode="auto">
          <a:xfrm>
            <a:off x="3900489" y="2497138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31" name="Line 115"/>
          <p:cNvSpPr>
            <a:spLocks noChangeShapeType="1"/>
          </p:cNvSpPr>
          <p:nvPr/>
        </p:nvSpPr>
        <p:spPr bwMode="auto">
          <a:xfrm>
            <a:off x="3900489" y="4383088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32" name="Line 116"/>
          <p:cNvSpPr>
            <a:spLocks noChangeShapeType="1"/>
          </p:cNvSpPr>
          <p:nvPr/>
        </p:nvSpPr>
        <p:spPr bwMode="auto">
          <a:xfrm flipV="1">
            <a:off x="8723314" y="2497138"/>
            <a:ext cx="1588" cy="18859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33" name="Line 117"/>
          <p:cNvSpPr>
            <a:spLocks noChangeShapeType="1"/>
          </p:cNvSpPr>
          <p:nvPr/>
        </p:nvSpPr>
        <p:spPr bwMode="auto">
          <a:xfrm flipV="1">
            <a:off x="3900489" y="2497138"/>
            <a:ext cx="1588" cy="18859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34" name="Rectangle 118"/>
          <p:cNvSpPr>
            <a:spLocks noChangeArrowheads="1"/>
          </p:cNvSpPr>
          <p:nvPr/>
        </p:nvSpPr>
        <p:spPr bwMode="auto">
          <a:xfrm rot="16200000">
            <a:off x="2988957" y="3327937"/>
            <a:ext cx="10483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Helvetica" charset="0"/>
              </a:rPr>
              <a:t>Magnitude (dB)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4935" name="Freeform 119"/>
          <p:cNvSpPr>
            <a:spLocks/>
          </p:cNvSpPr>
          <p:nvPr/>
        </p:nvSpPr>
        <p:spPr bwMode="auto">
          <a:xfrm>
            <a:off x="3900489" y="2508250"/>
            <a:ext cx="4835525" cy="1863725"/>
          </a:xfrm>
          <a:custGeom>
            <a:avLst/>
            <a:gdLst/>
            <a:ahLst/>
            <a:cxnLst>
              <a:cxn ang="0">
                <a:pos x="0" y="1174"/>
              </a:cxn>
              <a:cxn ang="0">
                <a:pos x="7" y="1174"/>
              </a:cxn>
              <a:cxn ang="0">
                <a:pos x="79" y="1174"/>
              </a:cxn>
              <a:cxn ang="0">
                <a:pos x="158" y="1174"/>
              </a:cxn>
              <a:cxn ang="0">
                <a:pos x="238" y="1174"/>
              </a:cxn>
              <a:cxn ang="0">
                <a:pos x="317" y="1174"/>
              </a:cxn>
              <a:cxn ang="0">
                <a:pos x="396" y="1174"/>
              </a:cxn>
              <a:cxn ang="0">
                <a:pos x="468" y="1167"/>
              </a:cxn>
              <a:cxn ang="0">
                <a:pos x="547" y="1160"/>
              </a:cxn>
              <a:cxn ang="0">
                <a:pos x="626" y="1152"/>
              </a:cxn>
              <a:cxn ang="0">
                <a:pos x="706" y="1138"/>
              </a:cxn>
              <a:cxn ang="0">
                <a:pos x="785" y="1109"/>
              </a:cxn>
              <a:cxn ang="0">
                <a:pos x="857" y="1080"/>
              </a:cxn>
              <a:cxn ang="0">
                <a:pos x="936" y="1037"/>
              </a:cxn>
              <a:cxn ang="0">
                <a:pos x="1015" y="980"/>
              </a:cxn>
              <a:cxn ang="0">
                <a:pos x="1094" y="908"/>
              </a:cxn>
              <a:cxn ang="0">
                <a:pos x="1174" y="828"/>
              </a:cxn>
              <a:cxn ang="0">
                <a:pos x="1246" y="735"/>
              </a:cxn>
              <a:cxn ang="0">
                <a:pos x="1325" y="634"/>
              </a:cxn>
              <a:cxn ang="0">
                <a:pos x="1368" y="591"/>
              </a:cxn>
              <a:cxn ang="0">
                <a:pos x="1404" y="540"/>
              </a:cxn>
              <a:cxn ang="0">
                <a:pos x="1483" y="440"/>
              </a:cxn>
              <a:cxn ang="0">
                <a:pos x="1555" y="346"/>
              </a:cxn>
              <a:cxn ang="0">
                <a:pos x="1634" y="267"/>
              </a:cxn>
              <a:cxn ang="0">
                <a:pos x="1714" y="195"/>
              </a:cxn>
              <a:cxn ang="0">
                <a:pos x="1793" y="137"/>
              </a:cxn>
              <a:cxn ang="0">
                <a:pos x="1872" y="94"/>
              </a:cxn>
              <a:cxn ang="0">
                <a:pos x="1944" y="65"/>
              </a:cxn>
              <a:cxn ang="0">
                <a:pos x="2023" y="36"/>
              </a:cxn>
              <a:cxn ang="0">
                <a:pos x="2102" y="22"/>
              </a:cxn>
              <a:cxn ang="0">
                <a:pos x="2182" y="15"/>
              </a:cxn>
              <a:cxn ang="0">
                <a:pos x="2261" y="8"/>
              </a:cxn>
              <a:cxn ang="0">
                <a:pos x="2333" y="0"/>
              </a:cxn>
              <a:cxn ang="0">
                <a:pos x="2412" y="0"/>
              </a:cxn>
              <a:cxn ang="0">
                <a:pos x="2491" y="0"/>
              </a:cxn>
              <a:cxn ang="0">
                <a:pos x="2570" y="0"/>
              </a:cxn>
              <a:cxn ang="0">
                <a:pos x="2650" y="0"/>
              </a:cxn>
              <a:cxn ang="0">
                <a:pos x="2722" y="0"/>
              </a:cxn>
              <a:cxn ang="0">
                <a:pos x="2801" y="0"/>
              </a:cxn>
              <a:cxn ang="0">
                <a:pos x="2880" y="0"/>
              </a:cxn>
              <a:cxn ang="0">
                <a:pos x="2959" y="0"/>
              </a:cxn>
              <a:cxn ang="0">
                <a:pos x="3038" y="0"/>
              </a:cxn>
              <a:cxn ang="0">
                <a:pos x="3046" y="0"/>
              </a:cxn>
            </a:cxnLst>
            <a:rect l="0" t="0" r="r" b="b"/>
            <a:pathLst>
              <a:path w="3046" h="1174">
                <a:moveTo>
                  <a:pt x="0" y="1174"/>
                </a:moveTo>
                <a:lnTo>
                  <a:pt x="7" y="1174"/>
                </a:lnTo>
                <a:lnTo>
                  <a:pt x="79" y="1174"/>
                </a:lnTo>
                <a:lnTo>
                  <a:pt x="158" y="1174"/>
                </a:lnTo>
                <a:lnTo>
                  <a:pt x="238" y="1174"/>
                </a:lnTo>
                <a:lnTo>
                  <a:pt x="317" y="1174"/>
                </a:lnTo>
                <a:lnTo>
                  <a:pt x="396" y="1174"/>
                </a:lnTo>
                <a:lnTo>
                  <a:pt x="468" y="1167"/>
                </a:lnTo>
                <a:lnTo>
                  <a:pt x="547" y="1160"/>
                </a:lnTo>
                <a:lnTo>
                  <a:pt x="626" y="1152"/>
                </a:lnTo>
                <a:lnTo>
                  <a:pt x="706" y="1138"/>
                </a:lnTo>
                <a:lnTo>
                  <a:pt x="785" y="1109"/>
                </a:lnTo>
                <a:lnTo>
                  <a:pt x="857" y="1080"/>
                </a:lnTo>
                <a:lnTo>
                  <a:pt x="936" y="1037"/>
                </a:lnTo>
                <a:lnTo>
                  <a:pt x="1015" y="980"/>
                </a:lnTo>
                <a:lnTo>
                  <a:pt x="1094" y="908"/>
                </a:lnTo>
                <a:lnTo>
                  <a:pt x="1174" y="828"/>
                </a:lnTo>
                <a:lnTo>
                  <a:pt x="1246" y="735"/>
                </a:lnTo>
                <a:lnTo>
                  <a:pt x="1325" y="634"/>
                </a:lnTo>
                <a:lnTo>
                  <a:pt x="1368" y="591"/>
                </a:lnTo>
                <a:lnTo>
                  <a:pt x="1404" y="540"/>
                </a:lnTo>
                <a:lnTo>
                  <a:pt x="1483" y="440"/>
                </a:lnTo>
                <a:lnTo>
                  <a:pt x="1555" y="346"/>
                </a:lnTo>
                <a:lnTo>
                  <a:pt x="1634" y="267"/>
                </a:lnTo>
                <a:lnTo>
                  <a:pt x="1714" y="195"/>
                </a:lnTo>
                <a:lnTo>
                  <a:pt x="1793" y="137"/>
                </a:lnTo>
                <a:lnTo>
                  <a:pt x="1872" y="94"/>
                </a:lnTo>
                <a:lnTo>
                  <a:pt x="1944" y="65"/>
                </a:lnTo>
                <a:lnTo>
                  <a:pt x="2023" y="36"/>
                </a:lnTo>
                <a:lnTo>
                  <a:pt x="2102" y="22"/>
                </a:lnTo>
                <a:lnTo>
                  <a:pt x="2182" y="15"/>
                </a:lnTo>
                <a:lnTo>
                  <a:pt x="2261" y="8"/>
                </a:lnTo>
                <a:lnTo>
                  <a:pt x="2333" y="0"/>
                </a:lnTo>
                <a:lnTo>
                  <a:pt x="2412" y="0"/>
                </a:lnTo>
                <a:lnTo>
                  <a:pt x="2491" y="0"/>
                </a:lnTo>
                <a:lnTo>
                  <a:pt x="2570" y="0"/>
                </a:lnTo>
                <a:lnTo>
                  <a:pt x="2650" y="0"/>
                </a:lnTo>
                <a:lnTo>
                  <a:pt x="2722" y="0"/>
                </a:lnTo>
                <a:lnTo>
                  <a:pt x="2801" y="0"/>
                </a:lnTo>
                <a:lnTo>
                  <a:pt x="2880" y="0"/>
                </a:lnTo>
                <a:lnTo>
                  <a:pt x="2959" y="0"/>
                </a:lnTo>
                <a:lnTo>
                  <a:pt x="3038" y="0"/>
                </a:lnTo>
                <a:lnTo>
                  <a:pt x="3046" y="0"/>
                </a:lnTo>
              </a:path>
            </a:pathLst>
          </a:cu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36" name="Rectangle 120"/>
          <p:cNvSpPr>
            <a:spLocks noChangeArrowheads="1"/>
          </p:cNvSpPr>
          <p:nvPr/>
        </p:nvSpPr>
        <p:spPr bwMode="auto">
          <a:xfrm>
            <a:off x="3900489" y="4521200"/>
            <a:ext cx="4822825" cy="1668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37" name="Rectangle 121"/>
          <p:cNvSpPr>
            <a:spLocks noChangeArrowheads="1"/>
          </p:cNvSpPr>
          <p:nvPr/>
        </p:nvSpPr>
        <p:spPr bwMode="auto">
          <a:xfrm>
            <a:off x="3900489" y="4521200"/>
            <a:ext cx="4822825" cy="1668463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38" name="Line 122"/>
          <p:cNvSpPr>
            <a:spLocks noChangeShapeType="1"/>
          </p:cNvSpPr>
          <p:nvPr/>
        </p:nvSpPr>
        <p:spPr bwMode="auto">
          <a:xfrm>
            <a:off x="3900489" y="4521200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39" name="Line 123"/>
          <p:cNvSpPr>
            <a:spLocks noChangeShapeType="1"/>
          </p:cNvSpPr>
          <p:nvPr/>
        </p:nvSpPr>
        <p:spPr bwMode="auto">
          <a:xfrm>
            <a:off x="3900489" y="6189663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0" name="Line 124"/>
          <p:cNvSpPr>
            <a:spLocks noChangeShapeType="1"/>
          </p:cNvSpPr>
          <p:nvPr/>
        </p:nvSpPr>
        <p:spPr bwMode="auto">
          <a:xfrm flipV="1">
            <a:off x="8723314" y="4521200"/>
            <a:ext cx="1588" cy="166846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1" name="Line 125"/>
          <p:cNvSpPr>
            <a:spLocks noChangeShapeType="1"/>
          </p:cNvSpPr>
          <p:nvPr/>
        </p:nvSpPr>
        <p:spPr bwMode="auto">
          <a:xfrm flipV="1">
            <a:off x="3900489" y="4521200"/>
            <a:ext cx="1588" cy="166846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2" name="Line 126"/>
          <p:cNvSpPr>
            <a:spLocks noChangeShapeType="1"/>
          </p:cNvSpPr>
          <p:nvPr/>
        </p:nvSpPr>
        <p:spPr bwMode="auto">
          <a:xfrm>
            <a:off x="3900489" y="6189663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3" name="Line 127"/>
          <p:cNvSpPr>
            <a:spLocks noChangeShapeType="1"/>
          </p:cNvSpPr>
          <p:nvPr/>
        </p:nvSpPr>
        <p:spPr bwMode="auto">
          <a:xfrm flipV="1">
            <a:off x="3900489" y="4521200"/>
            <a:ext cx="1588" cy="166846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4" name="Line 128"/>
          <p:cNvSpPr>
            <a:spLocks noChangeShapeType="1"/>
          </p:cNvSpPr>
          <p:nvPr/>
        </p:nvSpPr>
        <p:spPr bwMode="auto">
          <a:xfrm flipV="1">
            <a:off x="390048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5" name="Line 129"/>
          <p:cNvSpPr>
            <a:spLocks noChangeShapeType="1"/>
          </p:cNvSpPr>
          <p:nvPr/>
        </p:nvSpPr>
        <p:spPr bwMode="auto">
          <a:xfrm>
            <a:off x="3900489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6" name="Line 130"/>
          <p:cNvSpPr>
            <a:spLocks noChangeShapeType="1"/>
          </p:cNvSpPr>
          <p:nvPr/>
        </p:nvSpPr>
        <p:spPr bwMode="auto">
          <a:xfrm flipV="1">
            <a:off x="3900489" y="6132513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7" name="Line 131"/>
          <p:cNvSpPr>
            <a:spLocks noChangeShapeType="1"/>
          </p:cNvSpPr>
          <p:nvPr/>
        </p:nvSpPr>
        <p:spPr bwMode="auto">
          <a:xfrm>
            <a:off x="3900489" y="4521200"/>
            <a:ext cx="1588" cy="444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8" name="Rectangle 132"/>
          <p:cNvSpPr>
            <a:spLocks noChangeArrowheads="1"/>
          </p:cNvSpPr>
          <p:nvPr/>
        </p:nvSpPr>
        <p:spPr bwMode="auto">
          <a:xfrm>
            <a:off x="3808414" y="6280150"/>
            <a:ext cx="193675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49" name="Rectangle 133"/>
          <p:cNvSpPr>
            <a:spLocks noChangeArrowheads="1"/>
          </p:cNvSpPr>
          <p:nvPr/>
        </p:nvSpPr>
        <p:spPr bwMode="auto">
          <a:xfrm>
            <a:off x="3946526" y="6223000"/>
            <a:ext cx="10318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50" name="Line 134"/>
          <p:cNvSpPr>
            <a:spLocks noChangeShapeType="1"/>
          </p:cNvSpPr>
          <p:nvPr/>
        </p:nvSpPr>
        <p:spPr bwMode="auto">
          <a:xfrm flipV="1">
            <a:off x="4254501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1" name="Line 135"/>
          <p:cNvSpPr>
            <a:spLocks noChangeShapeType="1"/>
          </p:cNvSpPr>
          <p:nvPr/>
        </p:nvSpPr>
        <p:spPr bwMode="auto">
          <a:xfrm>
            <a:off x="4254501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2" name="Line 136"/>
          <p:cNvSpPr>
            <a:spLocks noChangeShapeType="1"/>
          </p:cNvSpPr>
          <p:nvPr/>
        </p:nvSpPr>
        <p:spPr bwMode="auto">
          <a:xfrm flipV="1">
            <a:off x="447198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3" name="Line 137"/>
          <p:cNvSpPr>
            <a:spLocks noChangeShapeType="1"/>
          </p:cNvSpPr>
          <p:nvPr/>
        </p:nvSpPr>
        <p:spPr bwMode="auto">
          <a:xfrm>
            <a:off x="4471989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4" name="Line 138"/>
          <p:cNvSpPr>
            <a:spLocks noChangeShapeType="1"/>
          </p:cNvSpPr>
          <p:nvPr/>
        </p:nvSpPr>
        <p:spPr bwMode="auto">
          <a:xfrm flipV="1">
            <a:off x="4621214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5" name="Line 139"/>
          <p:cNvSpPr>
            <a:spLocks noChangeShapeType="1"/>
          </p:cNvSpPr>
          <p:nvPr/>
        </p:nvSpPr>
        <p:spPr bwMode="auto">
          <a:xfrm>
            <a:off x="4621214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6" name="Line 140"/>
          <p:cNvSpPr>
            <a:spLocks noChangeShapeType="1"/>
          </p:cNvSpPr>
          <p:nvPr/>
        </p:nvSpPr>
        <p:spPr bwMode="auto">
          <a:xfrm flipV="1">
            <a:off x="4735514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7" name="Line 141"/>
          <p:cNvSpPr>
            <a:spLocks noChangeShapeType="1"/>
          </p:cNvSpPr>
          <p:nvPr/>
        </p:nvSpPr>
        <p:spPr bwMode="auto">
          <a:xfrm>
            <a:off x="4735514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8" name="Line 142"/>
          <p:cNvSpPr>
            <a:spLocks noChangeShapeType="1"/>
          </p:cNvSpPr>
          <p:nvPr/>
        </p:nvSpPr>
        <p:spPr bwMode="auto">
          <a:xfrm flipV="1">
            <a:off x="4837114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9" name="Line 143"/>
          <p:cNvSpPr>
            <a:spLocks noChangeShapeType="1"/>
          </p:cNvSpPr>
          <p:nvPr/>
        </p:nvSpPr>
        <p:spPr bwMode="auto">
          <a:xfrm>
            <a:off x="4837114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0" name="Line 144"/>
          <p:cNvSpPr>
            <a:spLocks noChangeShapeType="1"/>
          </p:cNvSpPr>
          <p:nvPr/>
        </p:nvSpPr>
        <p:spPr bwMode="auto">
          <a:xfrm flipV="1">
            <a:off x="4918076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1" name="Line 145"/>
          <p:cNvSpPr>
            <a:spLocks noChangeShapeType="1"/>
          </p:cNvSpPr>
          <p:nvPr/>
        </p:nvSpPr>
        <p:spPr bwMode="auto">
          <a:xfrm>
            <a:off x="4918076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2" name="Line 146"/>
          <p:cNvSpPr>
            <a:spLocks noChangeShapeType="1"/>
          </p:cNvSpPr>
          <p:nvPr/>
        </p:nvSpPr>
        <p:spPr bwMode="auto">
          <a:xfrm flipV="1">
            <a:off x="498633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3" name="Line 147"/>
          <p:cNvSpPr>
            <a:spLocks noChangeShapeType="1"/>
          </p:cNvSpPr>
          <p:nvPr/>
        </p:nvSpPr>
        <p:spPr bwMode="auto">
          <a:xfrm>
            <a:off x="4986339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4" name="Line 148"/>
          <p:cNvSpPr>
            <a:spLocks noChangeShapeType="1"/>
          </p:cNvSpPr>
          <p:nvPr/>
        </p:nvSpPr>
        <p:spPr bwMode="auto">
          <a:xfrm flipV="1">
            <a:off x="504348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5" name="Line 149"/>
          <p:cNvSpPr>
            <a:spLocks noChangeShapeType="1"/>
          </p:cNvSpPr>
          <p:nvPr/>
        </p:nvSpPr>
        <p:spPr bwMode="auto">
          <a:xfrm>
            <a:off x="5043489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6" name="Line 150"/>
          <p:cNvSpPr>
            <a:spLocks noChangeShapeType="1"/>
          </p:cNvSpPr>
          <p:nvPr/>
        </p:nvSpPr>
        <p:spPr bwMode="auto">
          <a:xfrm flipV="1">
            <a:off x="510063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7" name="Line 151"/>
          <p:cNvSpPr>
            <a:spLocks noChangeShapeType="1"/>
          </p:cNvSpPr>
          <p:nvPr/>
        </p:nvSpPr>
        <p:spPr bwMode="auto">
          <a:xfrm>
            <a:off x="5100639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8" name="Line 152"/>
          <p:cNvSpPr>
            <a:spLocks noChangeShapeType="1"/>
          </p:cNvSpPr>
          <p:nvPr/>
        </p:nvSpPr>
        <p:spPr bwMode="auto">
          <a:xfrm flipV="1">
            <a:off x="5100639" y="6132513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9" name="Line 153"/>
          <p:cNvSpPr>
            <a:spLocks noChangeShapeType="1"/>
          </p:cNvSpPr>
          <p:nvPr/>
        </p:nvSpPr>
        <p:spPr bwMode="auto">
          <a:xfrm>
            <a:off x="5100639" y="4521200"/>
            <a:ext cx="1588" cy="444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70" name="Rectangle 154"/>
          <p:cNvSpPr>
            <a:spLocks noChangeArrowheads="1"/>
          </p:cNvSpPr>
          <p:nvPr/>
        </p:nvSpPr>
        <p:spPr bwMode="auto">
          <a:xfrm>
            <a:off x="5008564" y="6280150"/>
            <a:ext cx="193675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71" name="Rectangle 155"/>
          <p:cNvSpPr>
            <a:spLocks noChangeArrowheads="1"/>
          </p:cNvSpPr>
          <p:nvPr/>
        </p:nvSpPr>
        <p:spPr bwMode="auto">
          <a:xfrm>
            <a:off x="5146676" y="6223000"/>
            <a:ext cx="10318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72" name="Line 156"/>
          <p:cNvSpPr>
            <a:spLocks noChangeShapeType="1"/>
          </p:cNvSpPr>
          <p:nvPr/>
        </p:nvSpPr>
        <p:spPr bwMode="auto">
          <a:xfrm flipV="1">
            <a:off x="5465764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73" name="Line 157"/>
          <p:cNvSpPr>
            <a:spLocks noChangeShapeType="1"/>
          </p:cNvSpPr>
          <p:nvPr/>
        </p:nvSpPr>
        <p:spPr bwMode="auto">
          <a:xfrm>
            <a:off x="5465764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74" name="Line 158"/>
          <p:cNvSpPr>
            <a:spLocks noChangeShapeType="1"/>
          </p:cNvSpPr>
          <p:nvPr/>
        </p:nvSpPr>
        <p:spPr bwMode="auto">
          <a:xfrm flipV="1">
            <a:off x="567213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75" name="Line 159"/>
          <p:cNvSpPr>
            <a:spLocks noChangeShapeType="1"/>
          </p:cNvSpPr>
          <p:nvPr/>
        </p:nvSpPr>
        <p:spPr bwMode="auto">
          <a:xfrm>
            <a:off x="5672139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76" name="Line 160"/>
          <p:cNvSpPr>
            <a:spLocks noChangeShapeType="1"/>
          </p:cNvSpPr>
          <p:nvPr/>
        </p:nvSpPr>
        <p:spPr bwMode="auto">
          <a:xfrm flipV="1">
            <a:off x="5832476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77" name="Line 161"/>
          <p:cNvSpPr>
            <a:spLocks noChangeShapeType="1"/>
          </p:cNvSpPr>
          <p:nvPr/>
        </p:nvSpPr>
        <p:spPr bwMode="auto">
          <a:xfrm>
            <a:off x="5832476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78" name="Line 162"/>
          <p:cNvSpPr>
            <a:spLocks noChangeShapeType="1"/>
          </p:cNvSpPr>
          <p:nvPr/>
        </p:nvSpPr>
        <p:spPr bwMode="auto">
          <a:xfrm flipV="1">
            <a:off x="5946776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79" name="Line 163"/>
          <p:cNvSpPr>
            <a:spLocks noChangeShapeType="1"/>
          </p:cNvSpPr>
          <p:nvPr/>
        </p:nvSpPr>
        <p:spPr bwMode="auto">
          <a:xfrm>
            <a:off x="5946776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0" name="Line 164"/>
          <p:cNvSpPr>
            <a:spLocks noChangeShapeType="1"/>
          </p:cNvSpPr>
          <p:nvPr/>
        </p:nvSpPr>
        <p:spPr bwMode="auto">
          <a:xfrm flipV="1">
            <a:off x="6037264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1" name="Line 165"/>
          <p:cNvSpPr>
            <a:spLocks noChangeShapeType="1"/>
          </p:cNvSpPr>
          <p:nvPr/>
        </p:nvSpPr>
        <p:spPr bwMode="auto">
          <a:xfrm>
            <a:off x="6037264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2" name="Line 166"/>
          <p:cNvSpPr>
            <a:spLocks noChangeShapeType="1"/>
          </p:cNvSpPr>
          <p:nvPr/>
        </p:nvSpPr>
        <p:spPr bwMode="auto">
          <a:xfrm flipV="1">
            <a:off x="6118226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3" name="Line 167"/>
          <p:cNvSpPr>
            <a:spLocks noChangeShapeType="1"/>
          </p:cNvSpPr>
          <p:nvPr/>
        </p:nvSpPr>
        <p:spPr bwMode="auto">
          <a:xfrm>
            <a:off x="6118226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4" name="Line 168"/>
          <p:cNvSpPr>
            <a:spLocks noChangeShapeType="1"/>
          </p:cNvSpPr>
          <p:nvPr/>
        </p:nvSpPr>
        <p:spPr bwMode="auto">
          <a:xfrm flipV="1">
            <a:off x="618648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5" name="Line 169"/>
          <p:cNvSpPr>
            <a:spLocks noChangeShapeType="1"/>
          </p:cNvSpPr>
          <p:nvPr/>
        </p:nvSpPr>
        <p:spPr bwMode="auto">
          <a:xfrm>
            <a:off x="6186489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6" name="Line 170"/>
          <p:cNvSpPr>
            <a:spLocks noChangeShapeType="1"/>
          </p:cNvSpPr>
          <p:nvPr/>
        </p:nvSpPr>
        <p:spPr bwMode="auto">
          <a:xfrm flipV="1">
            <a:off x="6254751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7" name="Line 171"/>
          <p:cNvSpPr>
            <a:spLocks noChangeShapeType="1"/>
          </p:cNvSpPr>
          <p:nvPr/>
        </p:nvSpPr>
        <p:spPr bwMode="auto">
          <a:xfrm>
            <a:off x="6254751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8" name="Line 172"/>
          <p:cNvSpPr>
            <a:spLocks noChangeShapeType="1"/>
          </p:cNvSpPr>
          <p:nvPr/>
        </p:nvSpPr>
        <p:spPr bwMode="auto">
          <a:xfrm flipV="1">
            <a:off x="6311901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89" name="Line 173"/>
          <p:cNvSpPr>
            <a:spLocks noChangeShapeType="1"/>
          </p:cNvSpPr>
          <p:nvPr/>
        </p:nvSpPr>
        <p:spPr bwMode="auto">
          <a:xfrm>
            <a:off x="6311901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90" name="Line 174"/>
          <p:cNvSpPr>
            <a:spLocks noChangeShapeType="1"/>
          </p:cNvSpPr>
          <p:nvPr/>
        </p:nvSpPr>
        <p:spPr bwMode="auto">
          <a:xfrm flipV="1">
            <a:off x="6311901" y="6132513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91" name="Line 175"/>
          <p:cNvSpPr>
            <a:spLocks noChangeShapeType="1"/>
          </p:cNvSpPr>
          <p:nvPr/>
        </p:nvSpPr>
        <p:spPr bwMode="auto">
          <a:xfrm>
            <a:off x="6311901" y="4521200"/>
            <a:ext cx="1588" cy="444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92" name="Rectangle 176"/>
          <p:cNvSpPr>
            <a:spLocks noChangeArrowheads="1"/>
          </p:cNvSpPr>
          <p:nvPr/>
        </p:nvSpPr>
        <p:spPr bwMode="auto">
          <a:xfrm>
            <a:off x="6221414" y="6280150"/>
            <a:ext cx="193675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93" name="Rectangle 177"/>
          <p:cNvSpPr>
            <a:spLocks noChangeArrowheads="1"/>
          </p:cNvSpPr>
          <p:nvPr/>
        </p:nvSpPr>
        <p:spPr bwMode="auto">
          <a:xfrm>
            <a:off x="6357939" y="6223000"/>
            <a:ext cx="10318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994" name="Line 178"/>
          <p:cNvSpPr>
            <a:spLocks noChangeShapeType="1"/>
          </p:cNvSpPr>
          <p:nvPr/>
        </p:nvSpPr>
        <p:spPr bwMode="auto">
          <a:xfrm flipV="1">
            <a:off x="6665914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95" name="Line 179"/>
          <p:cNvSpPr>
            <a:spLocks noChangeShapeType="1"/>
          </p:cNvSpPr>
          <p:nvPr/>
        </p:nvSpPr>
        <p:spPr bwMode="auto">
          <a:xfrm>
            <a:off x="6665914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96" name="Line 180"/>
          <p:cNvSpPr>
            <a:spLocks noChangeShapeType="1"/>
          </p:cNvSpPr>
          <p:nvPr/>
        </p:nvSpPr>
        <p:spPr bwMode="auto">
          <a:xfrm flipV="1">
            <a:off x="6883401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97" name="Line 181"/>
          <p:cNvSpPr>
            <a:spLocks noChangeShapeType="1"/>
          </p:cNvSpPr>
          <p:nvPr/>
        </p:nvSpPr>
        <p:spPr bwMode="auto">
          <a:xfrm>
            <a:off x="6883401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98" name="Line 182"/>
          <p:cNvSpPr>
            <a:spLocks noChangeShapeType="1"/>
          </p:cNvSpPr>
          <p:nvPr/>
        </p:nvSpPr>
        <p:spPr bwMode="auto">
          <a:xfrm flipV="1">
            <a:off x="7032626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99" name="Line 183"/>
          <p:cNvSpPr>
            <a:spLocks noChangeShapeType="1"/>
          </p:cNvSpPr>
          <p:nvPr/>
        </p:nvSpPr>
        <p:spPr bwMode="auto">
          <a:xfrm>
            <a:off x="7032626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0" name="Line 184"/>
          <p:cNvSpPr>
            <a:spLocks noChangeShapeType="1"/>
          </p:cNvSpPr>
          <p:nvPr/>
        </p:nvSpPr>
        <p:spPr bwMode="auto">
          <a:xfrm flipV="1">
            <a:off x="7146926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1" name="Line 185"/>
          <p:cNvSpPr>
            <a:spLocks noChangeShapeType="1"/>
          </p:cNvSpPr>
          <p:nvPr/>
        </p:nvSpPr>
        <p:spPr bwMode="auto">
          <a:xfrm>
            <a:off x="7146926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2" name="Line 186"/>
          <p:cNvSpPr>
            <a:spLocks noChangeShapeType="1"/>
          </p:cNvSpPr>
          <p:nvPr/>
        </p:nvSpPr>
        <p:spPr bwMode="auto">
          <a:xfrm flipV="1">
            <a:off x="7250114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3" name="Line 187"/>
          <p:cNvSpPr>
            <a:spLocks noChangeShapeType="1"/>
          </p:cNvSpPr>
          <p:nvPr/>
        </p:nvSpPr>
        <p:spPr bwMode="auto">
          <a:xfrm>
            <a:off x="7250114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4" name="Line 188"/>
          <p:cNvSpPr>
            <a:spLocks noChangeShapeType="1"/>
          </p:cNvSpPr>
          <p:nvPr/>
        </p:nvSpPr>
        <p:spPr bwMode="auto">
          <a:xfrm flipV="1">
            <a:off x="732948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5" name="Line 189"/>
          <p:cNvSpPr>
            <a:spLocks noChangeShapeType="1"/>
          </p:cNvSpPr>
          <p:nvPr/>
        </p:nvSpPr>
        <p:spPr bwMode="auto">
          <a:xfrm>
            <a:off x="7329489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6" name="Line 190"/>
          <p:cNvSpPr>
            <a:spLocks noChangeShapeType="1"/>
          </p:cNvSpPr>
          <p:nvPr/>
        </p:nvSpPr>
        <p:spPr bwMode="auto">
          <a:xfrm flipV="1">
            <a:off x="7397751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7" name="Line 191"/>
          <p:cNvSpPr>
            <a:spLocks noChangeShapeType="1"/>
          </p:cNvSpPr>
          <p:nvPr/>
        </p:nvSpPr>
        <p:spPr bwMode="auto">
          <a:xfrm>
            <a:off x="7397751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8" name="Line 192"/>
          <p:cNvSpPr>
            <a:spLocks noChangeShapeType="1"/>
          </p:cNvSpPr>
          <p:nvPr/>
        </p:nvSpPr>
        <p:spPr bwMode="auto">
          <a:xfrm flipV="1">
            <a:off x="7454901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09" name="Line 193"/>
          <p:cNvSpPr>
            <a:spLocks noChangeShapeType="1"/>
          </p:cNvSpPr>
          <p:nvPr/>
        </p:nvSpPr>
        <p:spPr bwMode="auto">
          <a:xfrm>
            <a:off x="7454901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10" name="Line 194"/>
          <p:cNvSpPr>
            <a:spLocks noChangeShapeType="1"/>
          </p:cNvSpPr>
          <p:nvPr/>
        </p:nvSpPr>
        <p:spPr bwMode="auto">
          <a:xfrm flipV="1">
            <a:off x="7512051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11" name="Line 195"/>
          <p:cNvSpPr>
            <a:spLocks noChangeShapeType="1"/>
          </p:cNvSpPr>
          <p:nvPr/>
        </p:nvSpPr>
        <p:spPr bwMode="auto">
          <a:xfrm>
            <a:off x="7512051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12" name="Line 196"/>
          <p:cNvSpPr>
            <a:spLocks noChangeShapeType="1"/>
          </p:cNvSpPr>
          <p:nvPr/>
        </p:nvSpPr>
        <p:spPr bwMode="auto">
          <a:xfrm flipV="1">
            <a:off x="7512051" y="6132513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13" name="Line 197"/>
          <p:cNvSpPr>
            <a:spLocks noChangeShapeType="1"/>
          </p:cNvSpPr>
          <p:nvPr/>
        </p:nvSpPr>
        <p:spPr bwMode="auto">
          <a:xfrm>
            <a:off x="7512051" y="4521200"/>
            <a:ext cx="1588" cy="444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14" name="Rectangle 198"/>
          <p:cNvSpPr>
            <a:spLocks noChangeArrowheads="1"/>
          </p:cNvSpPr>
          <p:nvPr/>
        </p:nvSpPr>
        <p:spPr bwMode="auto">
          <a:xfrm>
            <a:off x="7421564" y="6280150"/>
            <a:ext cx="193675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015" name="Rectangle 199"/>
          <p:cNvSpPr>
            <a:spLocks noChangeArrowheads="1"/>
          </p:cNvSpPr>
          <p:nvPr/>
        </p:nvSpPr>
        <p:spPr bwMode="auto">
          <a:xfrm>
            <a:off x="7558089" y="6223000"/>
            <a:ext cx="10318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016" name="Line 200"/>
          <p:cNvSpPr>
            <a:spLocks noChangeShapeType="1"/>
          </p:cNvSpPr>
          <p:nvPr/>
        </p:nvSpPr>
        <p:spPr bwMode="auto">
          <a:xfrm flipV="1">
            <a:off x="7878764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17" name="Line 201"/>
          <p:cNvSpPr>
            <a:spLocks noChangeShapeType="1"/>
          </p:cNvSpPr>
          <p:nvPr/>
        </p:nvSpPr>
        <p:spPr bwMode="auto">
          <a:xfrm>
            <a:off x="7878764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18" name="Line 202"/>
          <p:cNvSpPr>
            <a:spLocks noChangeShapeType="1"/>
          </p:cNvSpPr>
          <p:nvPr/>
        </p:nvSpPr>
        <p:spPr bwMode="auto">
          <a:xfrm flipV="1">
            <a:off x="8083551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19" name="Line 203"/>
          <p:cNvSpPr>
            <a:spLocks noChangeShapeType="1"/>
          </p:cNvSpPr>
          <p:nvPr/>
        </p:nvSpPr>
        <p:spPr bwMode="auto">
          <a:xfrm>
            <a:off x="8083551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20" name="Line 204"/>
          <p:cNvSpPr>
            <a:spLocks noChangeShapeType="1"/>
          </p:cNvSpPr>
          <p:nvPr/>
        </p:nvSpPr>
        <p:spPr bwMode="auto">
          <a:xfrm flipV="1">
            <a:off x="824388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21" name="Line 205"/>
          <p:cNvSpPr>
            <a:spLocks noChangeShapeType="1"/>
          </p:cNvSpPr>
          <p:nvPr/>
        </p:nvSpPr>
        <p:spPr bwMode="auto">
          <a:xfrm>
            <a:off x="8243889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22" name="Line 206"/>
          <p:cNvSpPr>
            <a:spLocks noChangeShapeType="1"/>
          </p:cNvSpPr>
          <p:nvPr/>
        </p:nvSpPr>
        <p:spPr bwMode="auto">
          <a:xfrm flipV="1">
            <a:off x="8358189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24" name="Line 208"/>
          <p:cNvSpPr>
            <a:spLocks noChangeShapeType="1"/>
          </p:cNvSpPr>
          <p:nvPr/>
        </p:nvSpPr>
        <p:spPr bwMode="auto">
          <a:xfrm>
            <a:off x="8358188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25" name="Line 209"/>
          <p:cNvSpPr>
            <a:spLocks noChangeShapeType="1"/>
          </p:cNvSpPr>
          <p:nvPr/>
        </p:nvSpPr>
        <p:spPr bwMode="auto">
          <a:xfrm flipV="1">
            <a:off x="8450263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26" name="Line 210"/>
          <p:cNvSpPr>
            <a:spLocks noChangeShapeType="1"/>
          </p:cNvSpPr>
          <p:nvPr/>
        </p:nvSpPr>
        <p:spPr bwMode="auto">
          <a:xfrm>
            <a:off x="8450263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27" name="Line 211"/>
          <p:cNvSpPr>
            <a:spLocks noChangeShapeType="1"/>
          </p:cNvSpPr>
          <p:nvPr/>
        </p:nvSpPr>
        <p:spPr bwMode="auto">
          <a:xfrm flipV="1">
            <a:off x="8529638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28" name="Line 212"/>
          <p:cNvSpPr>
            <a:spLocks noChangeShapeType="1"/>
          </p:cNvSpPr>
          <p:nvPr/>
        </p:nvSpPr>
        <p:spPr bwMode="auto">
          <a:xfrm>
            <a:off x="8529638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29" name="Line 213"/>
          <p:cNvSpPr>
            <a:spLocks noChangeShapeType="1"/>
          </p:cNvSpPr>
          <p:nvPr/>
        </p:nvSpPr>
        <p:spPr bwMode="auto">
          <a:xfrm flipV="1">
            <a:off x="8597901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30" name="Line 214"/>
          <p:cNvSpPr>
            <a:spLocks noChangeShapeType="1"/>
          </p:cNvSpPr>
          <p:nvPr/>
        </p:nvSpPr>
        <p:spPr bwMode="auto">
          <a:xfrm>
            <a:off x="8597901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31" name="Line 215"/>
          <p:cNvSpPr>
            <a:spLocks noChangeShapeType="1"/>
          </p:cNvSpPr>
          <p:nvPr/>
        </p:nvSpPr>
        <p:spPr bwMode="auto">
          <a:xfrm flipV="1">
            <a:off x="8666163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32" name="Line 216"/>
          <p:cNvSpPr>
            <a:spLocks noChangeShapeType="1"/>
          </p:cNvSpPr>
          <p:nvPr/>
        </p:nvSpPr>
        <p:spPr bwMode="auto">
          <a:xfrm>
            <a:off x="8666163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33" name="Line 217"/>
          <p:cNvSpPr>
            <a:spLocks noChangeShapeType="1"/>
          </p:cNvSpPr>
          <p:nvPr/>
        </p:nvSpPr>
        <p:spPr bwMode="auto">
          <a:xfrm flipV="1">
            <a:off x="8723313" y="6154738"/>
            <a:ext cx="1588" cy="349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34" name="Line 218"/>
          <p:cNvSpPr>
            <a:spLocks noChangeShapeType="1"/>
          </p:cNvSpPr>
          <p:nvPr/>
        </p:nvSpPr>
        <p:spPr bwMode="auto">
          <a:xfrm>
            <a:off x="8723313" y="4521200"/>
            <a:ext cx="1588" cy="22225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35" name="Line 219"/>
          <p:cNvSpPr>
            <a:spLocks noChangeShapeType="1"/>
          </p:cNvSpPr>
          <p:nvPr/>
        </p:nvSpPr>
        <p:spPr bwMode="auto">
          <a:xfrm flipV="1">
            <a:off x="8723313" y="6132513"/>
            <a:ext cx="1588" cy="571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36" name="Line 220"/>
          <p:cNvSpPr>
            <a:spLocks noChangeShapeType="1"/>
          </p:cNvSpPr>
          <p:nvPr/>
        </p:nvSpPr>
        <p:spPr bwMode="auto">
          <a:xfrm>
            <a:off x="8723313" y="4521200"/>
            <a:ext cx="1588" cy="44450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37" name="Rectangle 221"/>
          <p:cNvSpPr>
            <a:spLocks noChangeArrowheads="1"/>
          </p:cNvSpPr>
          <p:nvPr/>
        </p:nvSpPr>
        <p:spPr bwMode="auto">
          <a:xfrm>
            <a:off x="8632826" y="6280150"/>
            <a:ext cx="193675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038" name="Rectangle 222"/>
          <p:cNvSpPr>
            <a:spLocks noChangeArrowheads="1"/>
          </p:cNvSpPr>
          <p:nvPr/>
        </p:nvSpPr>
        <p:spPr bwMode="auto">
          <a:xfrm>
            <a:off x="8769351" y="6223000"/>
            <a:ext cx="10318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039" name="Line 223"/>
          <p:cNvSpPr>
            <a:spLocks noChangeShapeType="1"/>
          </p:cNvSpPr>
          <p:nvPr/>
        </p:nvSpPr>
        <p:spPr bwMode="auto">
          <a:xfrm>
            <a:off x="3900488" y="6165850"/>
            <a:ext cx="46038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40" name="Line 224"/>
          <p:cNvSpPr>
            <a:spLocks noChangeShapeType="1"/>
          </p:cNvSpPr>
          <p:nvPr/>
        </p:nvSpPr>
        <p:spPr bwMode="auto">
          <a:xfrm flipH="1">
            <a:off x="8666163" y="6165850"/>
            <a:ext cx="57150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41" name="Rectangle 225"/>
          <p:cNvSpPr>
            <a:spLocks noChangeArrowheads="1"/>
          </p:cNvSpPr>
          <p:nvPr/>
        </p:nvSpPr>
        <p:spPr bwMode="auto">
          <a:xfrm>
            <a:off x="3786188" y="6086475"/>
            <a:ext cx="125413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042" name="Line 226"/>
          <p:cNvSpPr>
            <a:spLocks noChangeShapeType="1"/>
          </p:cNvSpPr>
          <p:nvPr/>
        </p:nvSpPr>
        <p:spPr bwMode="auto">
          <a:xfrm>
            <a:off x="3900488" y="5354638"/>
            <a:ext cx="46038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43" name="Line 227"/>
          <p:cNvSpPr>
            <a:spLocks noChangeShapeType="1"/>
          </p:cNvSpPr>
          <p:nvPr/>
        </p:nvSpPr>
        <p:spPr bwMode="auto">
          <a:xfrm flipH="1">
            <a:off x="8666163" y="5354638"/>
            <a:ext cx="57150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44" name="Rectangle 228"/>
          <p:cNvSpPr>
            <a:spLocks noChangeArrowheads="1"/>
          </p:cNvSpPr>
          <p:nvPr/>
        </p:nvSpPr>
        <p:spPr bwMode="auto">
          <a:xfrm>
            <a:off x="3717926" y="5275263"/>
            <a:ext cx="193675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30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045" name="Line 229"/>
          <p:cNvSpPr>
            <a:spLocks noChangeShapeType="1"/>
          </p:cNvSpPr>
          <p:nvPr/>
        </p:nvSpPr>
        <p:spPr bwMode="auto">
          <a:xfrm>
            <a:off x="3900488" y="4532313"/>
            <a:ext cx="46038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46" name="Line 230"/>
          <p:cNvSpPr>
            <a:spLocks noChangeShapeType="1"/>
          </p:cNvSpPr>
          <p:nvPr/>
        </p:nvSpPr>
        <p:spPr bwMode="auto">
          <a:xfrm flipH="1">
            <a:off x="8666163" y="4532313"/>
            <a:ext cx="57150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47" name="Rectangle 231"/>
          <p:cNvSpPr>
            <a:spLocks noChangeArrowheads="1"/>
          </p:cNvSpPr>
          <p:nvPr/>
        </p:nvSpPr>
        <p:spPr bwMode="auto">
          <a:xfrm>
            <a:off x="3717926" y="4451350"/>
            <a:ext cx="193675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Helvetica" charset="0"/>
              </a:rPr>
              <a:t>60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048" name="Line 232"/>
          <p:cNvSpPr>
            <a:spLocks noChangeShapeType="1"/>
          </p:cNvSpPr>
          <p:nvPr/>
        </p:nvSpPr>
        <p:spPr bwMode="auto">
          <a:xfrm>
            <a:off x="3900488" y="4521200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49" name="Line 233"/>
          <p:cNvSpPr>
            <a:spLocks noChangeShapeType="1"/>
          </p:cNvSpPr>
          <p:nvPr/>
        </p:nvSpPr>
        <p:spPr bwMode="auto">
          <a:xfrm>
            <a:off x="3900488" y="6189663"/>
            <a:ext cx="4822825" cy="1588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50" name="Line 234"/>
          <p:cNvSpPr>
            <a:spLocks noChangeShapeType="1"/>
          </p:cNvSpPr>
          <p:nvPr/>
        </p:nvSpPr>
        <p:spPr bwMode="auto">
          <a:xfrm flipV="1">
            <a:off x="8723313" y="4521200"/>
            <a:ext cx="1588" cy="166846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51" name="Line 235"/>
          <p:cNvSpPr>
            <a:spLocks noChangeShapeType="1"/>
          </p:cNvSpPr>
          <p:nvPr/>
        </p:nvSpPr>
        <p:spPr bwMode="auto">
          <a:xfrm flipV="1">
            <a:off x="3900488" y="4521200"/>
            <a:ext cx="1588" cy="1668463"/>
          </a:xfrm>
          <a:prstGeom prst="line">
            <a:avLst/>
          </a:prstGeom>
          <a:noFill/>
          <a:ln w="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52" name="Freeform 236"/>
          <p:cNvSpPr>
            <a:spLocks/>
          </p:cNvSpPr>
          <p:nvPr/>
        </p:nvSpPr>
        <p:spPr bwMode="auto">
          <a:xfrm>
            <a:off x="3900488" y="4668838"/>
            <a:ext cx="4835525" cy="1474788"/>
          </a:xfrm>
          <a:custGeom>
            <a:avLst/>
            <a:gdLst/>
            <a:ahLst/>
            <a:cxnLst>
              <a:cxn ang="0">
                <a:pos x="0" y="900"/>
              </a:cxn>
              <a:cxn ang="0">
                <a:pos x="7" y="900"/>
              </a:cxn>
              <a:cxn ang="0">
                <a:pos x="79" y="886"/>
              </a:cxn>
              <a:cxn ang="0">
                <a:pos x="158" y="871"/>
              </a:cxn>
              <a:cxn ang="0">
                <a:pos x="238" y="850"/>
              </a:cxn>
              <a:cxn ang="0">
                <a:pos x="317" y="828"/>
              </a:cxn>
              <a:cxn ang="0">
                <a:pos x="396" y="799"/>
              </a:cxn>
              <a:cxn ang="0">
                <a:pos x="468" y="763"/>
              </a:cxn>
              <a:cxn ang="0">
                <a:pos x="547" y="713"/>
              </a:cxn>
              <a:cxn ang="0">
                <a:pos x="626" y="655"/>
              </a:cxn>
              <a:cxn ang="0">
                <a:pos x="706" y="591"/>
              </a:cxn>
              <a:cxn ang="0">
                <a:pos x="785" y="511"/>
              </a:cxn>
              <a:cxn ang="0">
                <a:pos x="857" y="418"/>
              </a:cxn>
              <a:cxn ang="0">
                <a:pos x="936" y="324"/>
              </a:cxn>
              <a:cxn ang="0">
                <a:pos x="1015" y="231"/>
              </a:cxn>
              <a:cxn ang="0">
                <a:pos x="1094" y="151"/>
              </a:cxn>
              <a:cxn ang="0">
                <a:pos x="1174" y="79"/>
              </a:cxn>
              <a:cxn ang="0">
                <a:pos x="1246" y="29"/>
              </a:cxn>
              <a:cxn ang="0">
                <a:pos x="1325" y="7"/>
              </a:cxn>
              <a:cxn ang="0">
                <a:pos x="1368" y="0"/>
              </a:cxn>
              <a:cxn ang="0">
                <a:pos x="1404" y="7"/>
              </a:cxn>
              <a:cxn ang="0">
                <a:pos x="1483" y="29"/>
              </a:cxn>
              <a:cxn ang="0">
                <a:pos x="1555" y="79"/>
              </a:cxn>
              <a:cxn ang="0">
                <a:pos x="1634" y="151"/>
              </a:cxn>
              <a:cxn ang="0">
                <a:pos x="1714" y="231"/>
              </a:cxn>
              <a:cxn ang="0">
                <a:pos x="1793" y="324"/>
              </a:cxn>
              <a:cxn ang="0">
                <a:pos x="1872" y="418"/>
              </a:cxn>
              <a:cxn ang="0">
                <a:pos x="1944" y="511"/>
              </a:cxn>
              <a:cxn ang="0">
                <a:pos x="2023" y="591"/>
              </a:cxn>
              <a:cxn ang="0">
                <a:pos x="2102" y="655"/>
              </a:cxn>
              <a:cxn ang="0">
                <a:pos x="2182" y="713"/>
              </a:cxn>
              <a:cxn ang="0">
                <a:pos x="2261" y="763"/>
              </a:cxn>
              <a:cxn ang="0">
                <a:pos x="2333" y="799"/>
              </a:cxn>
              <a:cxn ang="0">
                <a:pos x="2412" y="828"/>
              </a:cxn>
              <a:cxn ang="0">
                <a:pos x="2491" y="850"/>
              </a:cxn>
              <a:cxn ang="0">
                <a:pos x="2570" y="871"/>
              </a:cxn>
              <a:cxn ang="0">
                <a:pos x="2650" y="886"/>
              </a:cxn>
              <a:cxn ang="0">
                <a:pos x="2722" y="900"/>
              </a:cxn>
              <a:cxn ang="0">
                <a:pos x="2801" y="907"/>
              </a:cxn>
              <a:cxn ang="0">
                <a:pos x="2880" y="915"/>
              </a:cxn>
              <a:cxn ang="0">
                <a:pos x="2959" y="922"/>
              </a:cxn>
              <a:cxn ang="0">
                <a:pos x="3038" y="929"/>
              </a:cxn>
              <a:cxn ang="0">
                <a:pos x="3046" y="929"/>
              </a:cxn>
            </a:cxnLst>
            <a:rect l="0" t="0" r="r" b="b"/>
            <a:pathLst>
              <a:path w="3046" h="929">
                <a:moveTo>
                  <a:pt x="0" y="900"/>
                </a:moveTo>
                <a:lnTo>
                  <a:pt x="7" y="900"/>
                </a:lnTo>
                <a:lnTo>
                  <a:pt x="79" y="886"/>
                </a:lnTo>
                <a:lnTo>
                  <a:pt x="158" y="871"/>
                </a:lnTo>
                <a:lnTo>
                  <a:pt x="238" y="850"/>
                </a:lnTo>
                <a:lnTo>
                  <a:pt x="317" y="828"/>
                </a:lnTo>
                <a:lnTo>
                  <a:pt x="396" y="799"/>
                </a:lnTo>
                <a:lnTo>
                  <a:pt x="468" y="763"/>
                </a:lnTo>
                <a:lnTo>
                  <a:pt x="547" y="713"/>
                </a:lnTo>
                <a:lnTo>
                  <a:pt x="626" y="655"/>
                </a:lnTo>
                <a:lnTo>
                  <a:pt x="706" y="591"/>
                </a:lnTo>
                <a:lnTo>
                  <a:pt x="785" y="511"/>
                </a:lnTo>
                <a:lnTo>
                  <a:pt x="857" y="418"/>
                </a:lnTo>
                <a:lnTo>
                  <a:pt x="936" y="324"/>
                </a:lnTo>
                <a:lnTo>
                  <a:pt x="1015" y="231"/>
                </a:lnTo>
                <a:lnTo>
                  <a:pt x="1094" y="151"/>
                </a:lnTo>
                <a:lnTo>
                  <a:pt x="1174" y="79"/>
                </a:lnTo>
                <a:lnTo>
                  <a:pt x="1246" y="29"/>
                </a:lnTo>
                <a:lnTo>
                  <a:pt x="1325" y="7"/>
                </a:lnTo>
                <a:lnTo>
                  <a:pt x="1368" y="0"/>
                </a:lnTo>
                <a:lnTo>
                  <a:pt x="1404" y="7"/>
                </a:lnTo>
                <a:lnTo>
                  <a:pt x="1483" y="29"/>
                </a:lnTo>
                <a:lnTo>
                  <a:pt x="1555" y="79"/>
                </a:lnTo>
                <a:lnTo>
                  <a:pt x="1634" y="151"/>
                </a:lnTo>
                <a:lnTo>
                  <a:pt x="1714" y="231"/>
                </a:lnTo>
                <a:lnTo>
                  <a:pt x="1793" y="324"/>
                </a:lnTo>
                <a:lnTo>
                  <a:pt x="1872" y="418"/>
                </a:lnTo>
                <a:lnTo>
                  <a:pt x="1944" y="511"/>
                </a:lnTo>
                <a:lnTo>
                  <a:pt x="2023" y="591"/>
                </a:lnTo>
                <a:lnTo>
                  <a:pt x="2102" y="655"/>
                </a:lnTo>
                <a:lnTo>
                  <a:pt x="2182" y="713"/>
                </a:lnTo>
                <a:lnTo>
                  <a:pt x="2261" y="763"/>
                </a:lnTo>
                <a:lnTo>
                  <a:pt x="2333" y="799"/>
                </a:lnTo>
                <a:lnTo>
                  <a:pt x="2412" y="828"/>
                </a:lnTo>
                <a:lnTo>
                  <a:pt x="2491" y="850"/>
                </a:lnTo>
                <a:lnTo>
                  <a:pt x="2570" y="871"/>
                </a:lnTo>
                <a:lnTo>
                  <a:pt x="2650" y="886"/>
                </a:lnTo>
                <a:lnTo>
                  <a:pt x="2722" y="900"/>
                </a:lnTo>
                <a:lnTo>
                  <a:pt x="2801" y="907"/>
                </a:lnTo>
                <a:lnTo>
                  <a:pt x="2880" y="915"/>
                </a:lnTo>
                <a:lnTo>
                  <a:pt x="2959" y="922"/>
                </a:lnTo>
                <a:lnTo>
                  <a:pt x="3038" y="929"/>
                </a:lnTo>
                <a:lnTo>
                  <a:pt x="3046" y="929"/>
                </a:lnTo>
              </a:path>
            </a:pathLst>
          </a:cu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53" name="Rectangle 237"/>
          <p:cNvSpPr>
            <a:spLocks noChangeArrowheads="1"/>
          </p:cNvSpPr>
          <p:nvPr/>
        </p:nvSpPr>
        <p:spPr bwMode="auto">
          <a:xfrm rot="16200000">
            <a:off x="2930799" y="5196296"/>
            <a:ext cx="12567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Helvetica" charset="0"/>
              </a:rPr>
              <a:t>Phase (deg)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5054" name="Rectangle 238"/>
          <p:cNvSpPr>
            <a:spLocks noChangeArrowheads="1"/>
          </p:cNvSpPr>
          <p:nvPr/>
        </p:nvSpPr>
        <p:spPr bwMode="auto">
          <a:xfrm>
            <a:off x="5911851" y="2121091"/>
            <a:ext cx="16398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charset="0"/>
              </a:rPr>
              <a:t>Bode Diagram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5055" name="Rectangle 239"/>
          <p:cNvSpPr>
            <a:spLocks noChangeArrowheads="1"/>
          </p:cNvSpPr>
          <p:nvPr/>
        </p:nvSpPr>
        <p:spPr bwMode="auto">
          <a:xfrm>
            <a:off x="5707063" y="6486525"/>
            <a:ext cx="1211263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Frequency  (rad/sec)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35" grpId="0" animBg="1"/>
      <p:bldP spid="35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/>
          <p:cNvGraphicFramePr>
            <a:graphicFrameLocks/>
          </p:cNvGraphicFramePr>
          <p:nvPr/>
        </p:nvGraphicFramePr>
        <p:xfrm>
          <a:off x="1395406" y="4143380"/>
          <a:ext cx="2962280" cy="1928826"/>
        </p:xfrm>
        <a:graphic>
          <a:graphicData uri="http://schemas.openxmlformats.org/presentationml/2006/ole">
            <p:oleObj spid="_x0000_s22532" name="Equation" r:id="rId3" imgW="1638000" imgH="88884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Transfer Function, Poles and zeros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1611"/>
            <a:ext cx="8191500" cy="475298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zero initial condition, the differential equation: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</a:t>
            </a:r>
            <a:r>
              <a:rPr lang="en-US" dirty="0" smtClean="0"/>
              <a:t>be transformed into Transfer Function</a:t>
            </a:r>
            <a:endParaRPr lang="en-US" dirty="0"/>
          </a:p>
        </p:txBody>
      </p:sp>
      <p:grpSp>
        <p:nvGrpSpPr>
          <p:cNvPr id="7" name="Group 9"/>
          <p:cNvGrpSpPr/>
          <p:nvPr/>
        </p:nvGrpSpPr>
        <p:grpSpPr>
          <a:xfrm>
            <a:off x="1828800" y="5410200"/>
            <a:ext cx="5190277" cy="685800"/>
            <a:chOff x="1828800" y="5410200"/>
            <a:chExt cx="5190277" cy="685800"/>
          </a:xfrm>
        </p:grpSpPr>
        <p:sp>
          <p:nvSpPr>
            <p:cNvPr id="6" name="Oval 5"/>
            <p:cNvSpPr/>
            <p:nvPr/>
          </p:nvSpPr>
          <p:spPr>
            <a:xfrm>
              <a:off x="1828800" y="5638800"/>
              <a:ext cx="2209800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6" idx="6"/>
            </p:cNvCxnSpPr>
            <p:nvPr/>
          </p:nvCxnSpPr>
          <p:spPr>
            <a:xfrm flipV="1">
              <a:off x="4038600" y="5638800"/>
              <a:ext cx="1143000" cy="228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334000" y="5410200"/>
              <a:ext cx="16850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Zero:B</a:t>
              </a:r>
              <a:r>
                <a:rPr lang="en-US" sz="2000" dirty="0" smtClean="0"/>
                <a:t>(s) = 0</a:t>
              </a:r>
              <a:endParaRPr lang="en-US" dirty="0"/>
            </a:p>
          </p:txBody>
        </p:sp>
      </p:grpSp>
      <p:graphicFrame>
        <p:nvGraphicFramePr>
          <p:cNvPr id="22533" name="Object 5"/>
          <p:cNvGraphicFramePr>
            <a:graphicFrameLocks/>
          </p:cNvGraphicFramePr>
          <p:nvPr/>
        </p:nvGraphicFramePr>
        <p:xfrm>
          <a:off x="1071538" y="1857364"/>
          <a:ext cx="6572296" cy="1571636"/>
        </p:xfrm>
        <a:graphic>
          <a:graphicData uri="http://schemas.openxmlformats.org/presentationml/2006/ole">
            <p:oleObj spid="_x0000_s22533" name="Equation" r:id="rId4" imgW="40510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Transfer Function, Poles and zeros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00174"/>
            <a:ext cx="8191500" cy="5105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zero initial condition, the differential equation: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</a:t>
            </a:r>
            <a:r>
              <a:rPr lang="en-US" dirty="0" smtClean="0"/>
              <a:t>be transformed into Transfer Function</a:t>
            </a:r>
            <a:endParaRPr lang="en-US" dirty="0"/>
          </a:p>
        </p:txBody>
      </p:sp>
      <p:graphicFrame>
        <p:nvGraphicFramePr>
          <p:cNvPr id="38916" name="Object 4"/>
          <p:cNvGraphicFramePr>
            <a:graphicFrameLocks/>
          </p:cNvGraphicFramePr>
          <p:nvPr/>
        </p:nvGraphicFramePr>
        <p:xfrm>
          <a:off x="714348" y="1857364"/>
          <a:ext cx="7858180" cy="1571636"/>
        </p:xfrm>
        <a:graphic>
          <a:graphicData uri="http://schemas.openxmlformats.org/presentationml/2006/ole">
            <p:oleObj spid="_x0000_s38916" name="Equation" r:id="rId3" imgW="4051080" imgH="88884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/>
          </p:cNvGraphicFramePr>
          <p:nvPr/>
        </p:nvGraphicFramePr>
        <p:xfrm>
          <a:off x="1000100" y="3929066"/>
          <a:ext cx="2928958" cy="2285992"/>
        </p:xfrm>
        <a:graphic>
          <a:graphicData uri="http://schemas.openxmlformats.org/presentationml/2006/ole">
            <p:oleObj spid="_x0000_s38917" name="Equation" r:id="rId4" imgW="1638000" imgH="888840" progId="Equation.3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714480" y="5715016"/>
            <a:ext cx="3352800" cy="457200"/>
            <a:chOff x="1714480" y="6400824"/>
            <a:chExt cx="3352800" cy="457200"/>
          </a:xfrm>
        </p:grpSpPr>
        <p:sp>
          <p:nvSpPr>
            <p:cNvPr id="12" name="Oval 11"/>
            <p:cNvSpPr/>
            <p:nvPr/>
          </p:nvSpPr>
          <p:spPr>
            <a:xfrm>
              <a:off x="1714480" y="6400824"/>
              <a:ext cx="2209800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12" idx="6"/>
            </p:cNvCxnSpPr>
            <p:nvPr/>
          </p:nvCxnSpPr>
          <p:spPr>
            <a:xfrm flipV="1">
              <a:off x="3924280" y="6400824"/>
              <a:ext cx="1143000" cy="228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143504" y="5429264"/>
            <a:ext cx="1728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Pole: A(s) =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 pole and zeros from this transfer function: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4579" name="Object 3"/>
          <p:cNvGraphicFramePr>
            <a:graphicFrameLocks/>
          </p:cNvGraphicFramePr>
          <p:nvPr/>
        </p:nvGraphicFramePr>
        <p:xfrm>
          <a:off x="1428728" y="2285992"/>
          <a:ext cx="2214578" cy="785818"/>
        </p:xfrm>
        <a:graphic>
          <a:graphicData uri="http://schemas.openxmlformats.org/presentationml/2006/ole">
            <p:oleObj spid="_x0000_s24579" name="Equation" r:id="rId3" imgW="1218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 pole and zeros from this transfer function: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zero </a:t>
            </a:r>
            <a:r>
              <a:rPr lang="en-US" dirty="0" smtClean="0"/>
              <a:t>: s</a:t>
            </a:r>
            <a:r>
              <a:rPr lang="en-US" baseline="30000" dirty="0" smtClean="0"/>
              <a:t>2</a:t>
            </a:r>
            <a:r>
              <a:rPr lang="en-US" dirty="0" smtClean="0"/>
              <a:t>+2s+2=0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5604" name="Object 4"/>
          <p:cNvGraphicFramePr>
            <a:graphicFrameLocks/>
          </p:cNvGraphicFramePr>
          <p:nvPr/>
        </p:nvGraphicFramePr>
        <p:xfrm>
          <a:off x="2428860" y="4071942"/>
          <a:ext cx="2306637" cy="1285875"/>
        </p:xfrm>
        <a:graphic>
          <a:graphicData uri="http://schemas.openxmlformats.org/presentationml/2006/ole">
            <p:oleObj spid="_x0000_s25604" name="Equation" r:id="rId3" imgW="1269720" imgH="68580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/>
          </p:cNvGraphicFramePr>
          <p:nvPr/>
        </p:nvGraphicFramePr>
        <p:xfrm>
          <a:off x="1285852" y="2357430"/>
          <a:ext cx="2214562" cy="785813"/>
        </p:xfrm>
        <a:graphic>
          <a:graphicData uri="http://schemas.openxmlformats.org/presentationml/2006/ole">
            <p:oleObj spid="_x0000_s25606" name="Equation" r:id="rId4" imgW="1218960" imgH="419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 pole and zeros from this transfer function: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Pole </a:t>
            </a:r>
            <a:r>
              <a:rPr lang="en-US" dirty="0" smtClean="0"/>
              <a:t>: s</a:t>
            </a:r>
            <a:r>
              <a:rPr lang="en-US" baseline="30000" dirty="0" smtClean="0"/>
              <a:t>2</a:t>
            </a:r>
            <a:r>
              <a:rPr lang="en-US" dirty="0" smtClean="0"/>
              <a:t>+4s+13=0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6630" name="Object 6"/>
          <p:cNvGraphicFramePr>
            <a:graphicFrameLocks/>
          </p:cNvGraphicFramePr>
          <p:nvPr/>
        </p:nvGraphicFramePr>
        <p:xfrm>
          <a:off x="1714480" y="4714884"/>
          <a:ext cx="2214578" cy="571504"/>
        </p:xfrm>
        <a:graphic>
          <a:graphicData uri="http://schemas.openxmlformats.org/presentationml/2006/ole">
            <p:oleObj spid="_x0000_s26630" name="Equation" r:id="rId3" imgW="711000" imgH="20304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/>
          </p:cNvGraphicFramePr>
          <p:nvPr/>
        </p:nvGraphicFramePr>
        <p:xfrm>
          <a:off x="1428728" y="2428873"/>
          <a:ext cx="2214562" cy="785813"/>
        </p:xfrm>
        <a:graphic>
          <a:graphicData uri="http://schemas.openxmlformats.org/presentationml/2006/ole">
            <p:oleObj spid="_x0000_s26631" name="Equation" r:id="rId4" imgW="1218960" imgH="419040" progId="Equation.3">
              <p:embed/>
            </p:oleObj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S-plane: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4" name="Group 7"/>
          <p:cNvGrpSpPr>
            <a:grpSpLocks noChangeAspect="1"/>
          </p:cNvGrpSpPr>
          <p:nvPr/>
        </p:nvGrpSpPr>
        <p:grpSpPr bwMode="auto">
          <a:xfrm>
            <a:off x="381000" y="1752600"/>
            <a:ext cx="6807200" cy="5105400"/>
            <a:chOff x="240" y="1104"/>
            <a:chExt cx="4288" cy="3216"/>
          </a:xfrm>
        </p:grpSpPr>
        <p:sp>
          <p:nvSpPr>
            <p:cNvPr id="7174" name="AutoShape 6"/>
            <p:cNvSpPr>
              <a:spLocks noChangeAspect="1" noChangeArrowheads="1" noTextEdit="1"/>
            </p:cNvSpPr>
            <p:nvPr/>
          </p:nvSpPr>
          <p:spPr bwMode="auto">
            <a:xfrm>
              <a:off x="240" y="1104"/>
              <a:ext cx="4288" cy="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891" y="1502"/>
              <a:ext cx="3231" cy="24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891" y="1502"/>
              <a:ext cx="3231" cy="246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891" y="1502"/>
              <a:ext cx="3231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891" y="3968"/>
              <a:ext cx="3231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4122" y="1502"/>
              <a:ext cx="1" cy="2466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V="1">
              <a:off x="891" y="1502"/>
              <a:ext cx="1" cy="2466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891" y="3968"/>
              <a:ext cx="3231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891" y="1502"/>
              <a:ext cx="1" cy="2466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V="1">
              <a:off x="891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891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837" y="3991"/>
              <a:ext cx="11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1212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1212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1128" y="3991"/>
              <a:ext cx="1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-1.8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V="1">
              <a:off x="1534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1534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1450" y="3991"/>
              <a:ext cx="1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-1.6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V="1">
              <a:off x="1856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1856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1771" y="3991"/>
              <a:ext cx="1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-1.4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 flipV="1">
              <a:off x="2177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2177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2093" y="3991"/>
              <a:ext cx="1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-1.2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V="1">
              <a:off x="2507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2507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2453" y="3991"/>
              <a:ext cx="11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 flipV="1">
              <a:off x="2828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>
              <a:off x="2828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>
              <a:off x="2744" y="3991"/>
              <a:ext cx="1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-0.8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 flipV="1">
              <a:off x="3150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>
              <a:off x="3150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3065" y="3991"/>
              <a:ext cx="1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-0.6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 flipV="1">
              <a:off x="3471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>
              <a:off x="3471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3387" y="3991"/>
              <a:ext cx="1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-0.4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3793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>
              <a:off x="3793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3709" y="3991"/>
              <a:ext cx="1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 flipV="1">
              <a:off x="4122" y="3929"/>
              <a:ext cx="1" cy="3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5" name="Line 47"/>
            <p:cNvSpPr>
              <a:spLocks noChangeShapeType="1"/>
            </p:cNvSpPr>
            <p:nvPr/>
          </p:nvSpPr>
          <p:spPr bwMode="auto">
            <a:xfrm>
              <a:off x="4122" y="1502"/>
              <a:ext cx="1" cy="3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4099" y="3991"/>
              <a:ext cx="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>
              <a:off x="891" y="3968"/>
              <a:ext cx="30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8" name="Line 50"/>
            <p:cNvSpPr>
              <a:spLocks noChangeShapeType="1"/>
            </p:cNvSpPr>
            <p:nvPr/>
          </p:nvSpPr>
          <p:spPr bwMode="auto">
            <a:xfrm flipH="1">
              <a:off x="4084" y="3968"/>
              <a:ext cx="38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784" y="3914"/>
              <a:ext cx="11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0" name="Line 52"/>
            <p:cNvSpPr>
              <a:spLocks noChangeShapeType="1"/>
            </p:cNvSpPr>
            <p:nvPr/>
          </p:nvSpPr>
          <p:spPr bwMode="auto">
            <a:xfrm>
              <a:off x="891" y="3554"/>
              <a:ext cx="30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1" name="Line 53"/>
            <p:cNvSpPr>
              <a:spLocks noChangeShapeType="1"/>
            </p:cNvSpPr>
            <p:nvPr/>
          </p:nvSpPr>
          <p:spPr bwMode="auto">
            <a:xfrm flipH="1">
              <a:off x="4084" y="3554"/>
              <a:ext cx="38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784" y="3501"/>
              <a:ext cx="11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3" name="Line 55"/>
            <p:cNvSpPr>
              <a:spLocks noChangeShapeType="1"/>
            </p:cNvSpPr>
            <p:nvPr/>
          </p:nvSpPr>
          <p:spPr bwMode="auto">
            <a:xfrm>
              <a:off x="891" y="3141"/>
              <a:ext cx="30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4" name="Line 56"/>
            <p:cNvSpPr>
              <a:spLocks noChangeShapeType="1"/>
            </p:cNvSpPr>
            <p:nvPr/>
          </p:nvSpPr>
          <p:spPr bwMode="auto">
            <a:xfrm flipH="1">
              <a:off x="4084" y="3141"/>
              <a:ext cx="38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5" name="Rectangle 57"/>
            <p:cNvSpPr>
              <a:spLocks noChangeArrowheads="1"/>
            </p:cNvSpPr>
            <p:nvPr/>
          </p:nvSpPr>
          <p:spPr bwMode="auto">
            <a:xfrm>
              <a:off x="784" y="3087"/>
              <a:ext cx="115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6" name="Line 58"/>
            <p:cNvSpPr>
              <a:spLocks noChangeShapeType="1"/>
            </p:cNvSpPr>
            <p:nvPr/>
          </p:nvSpPr>
          <p:spPr bwMode="auto">
            <a:xfrm>
              <a:off x="891" y="2735"/>
              <a:ext cx="30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7" name="Line 59"/>
            <p:cNvSpPr>
              <a:spLocks noChangeShapeType="1"/>
            </p:cNvSpPr>
            <p:nvPr/>
          </p:nvSpPr>
          <p:spPr bwMode="auto">
            <a:xfrm flipH="1">
              <a:off x="4084" y="2735"/>
              <a:ext cx="38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814" y="2681"/>
              <a:ext cx="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9" name="Line 61"/>
            <p:cNvSpPr>
              <a:spLocks noChangeShapeType="1"/>
            </p:cNvSpPr>
            <p:nvPr/>
          </p:nvSpPr>
          <p:spPr bwMode="auto">
            <a:xfrm>
              <a:off x="891" y="2321"/>
              <a:ext cx="30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0" name="Line 62"/>
            <p:cNvSpPr>
              <a:spLocks noChangeShapeType="1"/>
            </p:cNvSpPr>
            <p:nvPr/>
          </p:nvSpPr>
          <p:spPr bwMode="auto">
            <a:xfrm flipH="1">
              <a:off x="4084" y="2321"/>
              <a:ext cx="38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1" name="Rectangle 63"/>
            <p:cNvSpPr>
              <a:spLocks noChangeArrowheads="1"/>
            </p:cNvSpPr>
            <p:nvPr/>
          </p:nvSpPr>
          <p:spPr bwMode="auto">
            <a:xfrm>
              <a:off x="814" y="2268"/>
              <a:ext cx="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32" name="Line 64"/>
            <p:cNvSpPr>
              <a:spLocks noChangeShapeType="1"/>
            </p:cNvSpPr>
            <p:nvPr/>
          </p:nvSpPr>
          <p:spPr bwMode="auto">
            <a:xfrm>
              <a:off x="891" y="1908"/>
              <a:ext cx="30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3" name="Line 65"/>
            <p:cNvSpPr>
              <a:spLocks noChangeShapeType="1"/>
            </p:cNvSpPr>
            <p:nvPr/>
          </p:nvSpPr>
          <p:spPr bwMode="auto">
            <a:xfrm flipH="1">
              <a:off x="4084" y="1908"/>
              <a:ext cx="38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4" name="Rectangle 66"/>
            <p:cNvSpPr>
              <a:spLocks noChangeArrowheads="1"/>
            </p:cNvSpPr>
            <p:nvPr/>
          </p:nvSpPr>
          <p:spPr bwMode="auto">
            <a:xfrm>
              <a:off x="814" y="1854"/>
              <a:ext cx="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35" name="Line 67"/>
            <p:cNvSpPr>
              <a:spLocks noChangeShapeType="1"/>
            </p:cNvSpPr>
            <p:nvPr/>
          </p:nvSpPr>
          <p:spPr bwMode="auto">
            <a:xfrm>
              <a:off x="891" y="1502"/>
              <a:ext cx="30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6" name="Line 68"/>
            <p:cNvSpPr>
              <a:spLocks noChangeShapeType="1"/>
            </p:cNvSpPr>
            <p:nvPr/>
          </p:nvSpPr>
          <p:spPr bwMode="auto">
            <a:xfrm flipH="1">
              <a:off x="4084" y="1502"/>
              <a:ext cx="38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7" name="Rectangle 69"/>
            <p:cNvSpPr>
              <a:spLocks noChangeArrowheads="1"/>
            </p:cNvSpPr>
            <p:nvPr/>
          </p:nvSpPr>
          <p:spPr bwMode="auto">
            <a:xfrm>
              <a:off x="814" y="1449"/>
              <a:ext cx="8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Helvetica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38" name="Line 70"/>
            <p:cNvSpPr>
              <a:spLocks noChangeShapeType="1"/>
            </p:cNvSpPr>
            <p:nvPr/>
          </p:nvSpPr>
          <p:spPr bwMode="auto">
            <a:xfrm>
              <a:off x="891" y="1502"/>
              <a:ext cx="3231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" name="Line 71"/>
            <p:cNvSpPr>
              <a:spLocks noChangeShapeType="1"/>
            </p:cNvSpPr>
            <p:nvPr/>
          </p:nvSpPr>
          <p:spPr bwMode="auto">
            <a:xfrm>
              <a:off x="891" y="3968"/>
              <a:ext cx="3231" cy="1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0" name="Line 72"/>
            <p:cNvSpPr>
              <a:spLocks noChangeShapeType="1"/>
            </p:cNvSpPr>
            <p:nvPr/>
          </p:nvSpPr>
          <p:spPr bwMode="auto">
            <a:xfrm flipV="1">
              <a:off x="4122" y="1502"/>
              <a:ext cx="1" cy="2466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1" name="Line 73"/>
            <p:cNvSpPr>
              <a:spLocks noChangeShapeType="1"/>
            </p:cNvSpPr>
            <p:nvPr/>
          </p:nvSpPr>
          <p:spPr bwMode="auto">
            <a:xfrm flipV="1">
              <a:off x="891" y="1502"/>
              <a:ext cx="1" cy="2466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2" name="Oval 74"/>
            <p:cNvSpPr>
              <a:spLocks noChangeArrowheads="1"/>
            </p:cNvSpPr>
            <p:nvPr/>
          </p:nvSpPr>
          <p:spPr bwMode="auto">
            <a:xfrm>
              <a:off x="4115" y="2727"/>
              <a:ext cx="15" cy="1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3" name="Freeform 75"/>
            <p:cNvSpPr>
              <a:spLocks/>
            </p:cNvSpPr>
            <p:nvPr/>
          </p:nvSpPr>
          <p:spPr bwMode="auto">
            <a:xfrm>
              <a:off x="891" y="2735"/>
              <a:ext cx="323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16" y="0"/>
                </a:cxn>
                <a:cxn ang="0">
                  <a:pos x="3231" y="0"/>
                </a:cxn>
                <a:cxn ang="0">
                  <a:pos x="3239" y="0"/>
                </a:cxn>
              </a:cxnLst>
              <a:rect l="0" t="0" r="r" b="b"/>
              <a:pathLst>
                <a:path w="3239">
                  <a:moveTo>
                    <a:pt x="0" y="0"/>
                  </a:moveTo>
                  <a:lnTo>
                    <a:pt x="1616" y="0"/>
                  </a:lnTo>
                  <a:lnTo>
                    <a:pt x="3231" y="0"/>
                  </a:lnTo>
                  <a:lnTo>
                    <a:pt x="3239" y="0"/>
                  </a:lnTo>
                </a:path>
              </a:pathLst>
            </a:custGeom>
            <a:noFill/>
            <a:ln w="0">
              <a:solidFill>
                <a:srgbClr val="66666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4" name="Line 76"/>
            <p:cNvSpPr>
              <a:spLocks noChangeShapeType="1"/>
            </p:cNvSpPr>
            <p:nvPr/>
          </p:nvSpPr>
          <p:spPr bwMode="auto">
            <a:xfrm flipV="1">
              <a:off x="4122" y="1502"/>
              <a:ext cx="1" cy="2473"/>
            </a:xfrm>
            <a:prstGeom prst="line">
              <a:avLst/>
            </a:prstGeom>
            <a:noFill/>
            <a:ln w="0">
              <a:solidFill>
                <a:srgbClr val="66666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5" name="Line 77"/>
            <p:cNvSpPr>
              <a:spLocks noChangeShapeType="1"/>
            </p:cNvSpPr>
            <p:nvPr/>
          </p:nvSpPr>
          <p:spPr bwMode="auto">
            <a:xfrm>
              <a:off x="868" y="1479"/>
              <a:ext cx="46" cy="46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6" name="Line 78"/>
            <p:cNvSpPr>
              <a:spLocks noChangeShapeType="1"/>
            </p:cNvSpPr>
            <p:nvPr/>
          </p:nvSpPr>
          <p:spPr bwMode="auto">
            <a:xfrm flipH="1">
              <a:off x="868" y="1479"/>
              <a:ext cx="46" cy="46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7" name="Line 79"/>
            <p:cNvSpPr>
              <a:spLocks noChangeShapeType="1"/>
            </p:cNvSpPr>
            <p:nvPr/>
          </p:nvSpPr>
          <p:spPr bwMode="auto">
            <a:xfrm>
              <a:off x="868" y="3945"/>
              <a:ext cx="46" cy="4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8" name="Line 80"/>
            <p:cNvSpPr>
              <a:spLocks noChangeShapeType="1"/>
            </p:cNvSpPr>
            <p:nvPr/>
          </p:nvSpPr>
          <p:spPr bwMode="auto">
            <a:xfrm flipH="1">
              <a:off x="868" y="3945"/>
              <a:ext cx="46" cy="4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9" name="Oval 81"/>
            <p:cNvSpPr>
              <a:spLocks noChangeArrowheads="1"/>
            </p:cNvSpPr>
            <p:nvPr/>
          </p:nvSpPr>
          <p:spPr bwMode="auto">
            <a:xfrm>
              <a:off x="2476" y="2291"/>
              <a:ext cx="61" cy="6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0" name="Oval 82"/>
            <p:cNvSpPr>
              <a:spLocks noChangeArrowheads="1"/>
            </p:cNvSpPr>
            <p:nvPr/>
          </p:nvSpPr>
          <p:spPr bwMode="auto">
            <a:xfrm>
              <a:off x="2476" y="3110"/>
              <a:ext cx="61" cy="6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1" name="Rectangle 83"/>
            <p:cNvSpPr>
              <a:spLocks noChangeArrowheads="1"/>
            </p:cNvSpPr>
            <p:nvPr/>
          </p:nvSpPr>
          <p:spPr bwMode="auto">
            <a:xfrm>
              <a:off x="2231" y="1349"/>
              <a:ext cx="597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Helvetica" charset="0"/>
                </a:rPr>
                <a:t>Pole-Zero Map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52" name="Rectangle 84"/>
            <p:cNvSpPr>
              <a:spLocks noChangeArrowheads="1"/>
            </p:cNvSpPr>
            <p:nvPr/>
          </p:nvSpPr>
          <p:spPr bwMode="auto">
            <a:xfrm>
              <a:off x="2323" y="4129"/>
              <a:ext cx="3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Real Axis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53" name="Rectangle 85"/>
            <p:cNvSpPr>
              <a:spLocks noChangeArrowheads="1"/>
            </p:cNvSpPr>
            <p:nvPr/>
          </p:nvSpPr>
          <p:spPr bwMode="auto">
            <a:xfrm rot="16200000">
              <a:off x="373" y="2677"/>
              <a:ext cx="59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Helvetica" charset="0"/>
                </a:rPr>
                <a:t>Imaginary Axis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S-plane: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0020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of single pole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response H(</a:t>
            </a:r>
            <a:r>
              <a:rPr lang="en-US" dirty="0" smtClean="0">
                <a:sym typeface="Symbol"/>
              </a:rPr>
              <a:t>) is found by substituted j for s</a:t>
            </a:r>
          </a:p>
          <a:p>
            <a:r>
              <a:rPr lang="en-US" dirty="0" smtClean="0">
                <a:sym typeface="Symbol"/>
              </a:rPr>
              <a:t>Frequency response for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is</a:t>
            </a:r>
            <a:br>
              <a:rPr lang="en-US" dirty="0" smtClean="0">
                <a:sym typeface="Symbol"/>
              </a:rPr>
            </a:br>
            <a:endParaRPr lang="en-US" dirty="0"/>
          </a:p>
        </p:txBody>
      </p:sp>
      <p:graphicFrame>
        <p:nvGraphicFramePr>
          <p:cNvPr id="27652" name="Object 4"/>
          <p:cNvGraphicFramePr>
            <a:graphicFrameLocks/>
          </p:cNvGraphicFramePr>
          <p:nvPr/>
        </p:nvGraphicFramePr>
        <p:xfrm>
          <a:off x="1643042" y="2643182"/>
          <a:ext cx="1603375" cy="783673"/>
        </p:xfrm>
        <a:graphic>
          <a:graphicData uri="http://schemas.openxmlformats.org/presentationml/2006/ole">
            <p:oleObj spid="_x0000_s27652" name="Equation" r:id="rId3" imgW="812520" imgH="39348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/>
          </p:cNvGraphicFramePr>
          <p:nvPr/>
        </p:nvGraphicFramePr>
        <p:xfrm>
          <a:off x="1571604" y="3857628"/>
          <a:ext cx="1905000" cy="835025"/>
        </p:xfrm>
        <a:graphic>
          <a:graphicData uri="http://schemas.openxmlformats.org/presentationml/2006/ole">
            <p:oleObj spid="_x0000_s27653" name="Equation" r:id="rId4" imgW="965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111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LECT111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67900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67900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1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111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equation</Template>
  <TotalTime>896</TotalTime>
  <Words>328</Words>
  <Application>Microsoft Office PowerPoint</Application>
  <PresentationFormat>On-screen Show (4:3)</PresentationFormat>
  <Paragraphs>210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LECT111</vt:lpstr>
      <vt:lpstr>Equation</vt:lpstr>
      <vt:lpstr>Microsoft Equation 3.0</vt:lpstr>
      <vt:lpstr>Persamaan differensial &amp;  Laplace </vt:lpstr>
      <vt:lpstr>Transfer Function, Poles and zeros</vt:lpstr>
      <vt:lpstr>Transfer Function, Poles and zeros</vt:lpstr>
      <vt:lpstr>Exercise</vt:lpstr>
      <vt:lpstr>Exercise</vt:lpstr>
      <vt:lpstr>Exercise</vt:lpstr>
      <vt:lpstr>Exercise</vt:lpstr>
      <vt:lpstr>Exercise</vt:lpstr>
      <vt:lpstr>Frequency Response of single pole system</vt:lpstr>
      <vt:lpstr>Frequency Response from pole/zero diagram</vt:lpstr>
      <vt:lpstr>Frequency Response from pole/zero diagram</vt:lpstr>
      <vt:lpstr>Frequency Response of single pole</vt:lpstr>
      <vt:lpstr>Bode Plot</vt:lpstr>
      <vt:lpstr>Bode Plot</vt:lpstr>
      <vt:lpstr>Example Bode Plot</vt:lpstr>
      <vt:lpstr>Example Bode Plot</vt:lpstr>
      <vt:lpstr>Example Bode Plot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Sifat-sifat Sistem</dc:title>
  <dc:creator>Jeffry</dc:creator>
  <cp:lastModifiedBy>YEFFRY </cp:lastModifiedBy>
  <cp:revision>67</cp:revision>
  <dcterms:created xsi:type="dcterms:W3CDTF">2012-09-23T08:14:41Z</dcterms:created>
  <dcterms:modified xsi:type="dcterms:W3CDTF">2012-12-04T04:24:23Z</dcterms:modified>
</cp:coreProperties>
</file>