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C4BE9-AB7B-4F17-8E40-87F30A0EB1DF}" type="datetimeFigureOut">
              <a:rPr lang="en-US" smtClean="0"/>
              <a:t>11/21/2012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4066E-F9F8-4208-B897-261044C56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229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18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7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15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6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4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07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91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63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4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83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4066E-F9F8-4208-B897-261044C566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686050"/>
          </a:xfrm>
        </p:spPr>
        <p:txBody>
          <a:bodyPr/>
          <a:lstStyle>
            <a:lvl1pPr algn="l"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962400"/>
            <a:ext cx="6400800" cy="1905000"/>
          </a:xfrm>
        </p:spPr>
        <p:txBody>
          <a:bodyPr/>
          <a:lstStyle>
            <a:lvl1pPr marL="0" indent="0">
              <a:buFontTx/>
              <a:buNone/>
              <a:defRPr sz="32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000" b="1"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l">
              <a:defRPr sz="1000" b="1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algn="l">
              <a:defRPr sz="1000" b="1"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6C785785-FD30-4311-9888-1E982DF2D639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E94D2BE8-CE74-4329-8C10-B64CF4D07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5410200" cy="26860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logika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berasal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sumenep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 </a:t>
            </a: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berasal</a:t>
            </a:r>
            <a:r>
              <a:rPr lang="en-US" sz="1400" dirty="0" smtClean="0"/>
              <a:t> </a:t>
            </a:r>
            <a:r>
              <a:rPr lang="en-US" sz="1400" dirty="0" err="1" smtClean="0"/>
              <a:t>bukan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sumenep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berasal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sampang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bangkalan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mendapat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Grade A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mendapat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Grade A </a:t>
            </a:r>
            <a:r>
              <a:rPr lang="en-US" sz="1400" dirty="0" err="1" smtClean="0"/>
              <a:t>dan</a:t>
            </a:r>
            <a:r>
              <a:rPr lang="en-US" sz="1400" dirty="0" smtClean="0"/>
              <a:t> B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mendapatkan</a:t>
            </a:r>
            <a:r>
              <a:rPr lang="en-US" sz="1400" dirty="0" smtClean="0"/>
              <a:t> </a:t>
            </a:r>
            <a:r>
              <a:rPr lang="en-US" sz="1400" dirty="0" err="1" smtClean="0"/>
              <a:t>nilai</a:t>
            </a:r>
            <a:r>
              <a:rPr lang="en-US" sz="1400" dirty="0" smtClean="0"/>
              <a:t> Grade A </a:t>
            </a:r>
            <a:r>
              <a:rPr lang="en-US" sz="1400" dirty="0" err="1" smtClean="0"/>
              <a:t>atau</a:t>
            </a:r>
            <a:r>
              <a:rPr lang="en-US" sz="1400" dirty="0" smtClean="0"/>
              <a:t> B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tingginya</a:t>
            </a:r>
            <a:r>
              <a:rPr lang="en-US" sz="1400" dirty="0" smtClean="0"/>
              <a:t> 160 cm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tingginya</a:t>
            </a:r>
            <a:r>
              <a:rPr lang="en-US" sz="1400" dirty="0" smtClean="0"/>
              <a:t> </a:t>
            </a:r>
            <a:r>
              <a:rPr lang="en-US" sz="1400" dirty="0" err="1" smtClean="0"/>
              <a:t>diatas</a:t>
            </a:r>
            <a:r>
              <a:rPr lang="en-US" sz="1400" dirty="0" smtClean="0"/>
              <a:t> 160 cm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tingginya</a:t>
            </a:r>
            <a:r>
              <a:rPr lang="en-US" sz="1400" dirty="0" smtClean="0"/>
              <a:t> </a:t>
            </a:r>
            <a:r>
              <a:rPr lang="en-US" sz="1400" dirty="0" err="1" smtClean="0"/>
              <a:t>dibawah</a:t>
            </a:r>
            <a:r>
              <a:rPr lang="en-US" sz="1400" dirty="0" smtClean="0"/>
              <a:t> 160 cm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 </a:t>
            </a:r>
            <a:r>
              <a:rPr lang="en-US" sz="1400" dirty="0" err="1" smtClean="0"/>
              <a:t>Berapa</a:t>
            </a:r>
            <a:r>
              <a:rPr lang="en-US" sz="1400" dirty="0" smtClean="0"/>
              <a:t> </a:t>
            </a:r>
            <a:r>
              <a:rPr lang="en-US" sz="1400" dirty="0" err="1" smtClean="0"/>
              <a:t>jumlah</a:t>
            </a:r>
            <a:r>
              <a:rPr lang="en-US" sz="1400" dirty="0" smtClean="0"/>
              <a:t> </a:t>
            </a:r>
            <a:r>
              <a:rPr lang="en-US" sz="1400" dirty="0" err="1" smtClean="0"/>
              <a:t>peserta</a:t>
            </a:r>
            <a:r>
              <a:rPr lang="en-US" sz="1400" dirty="0" smtClean="0"/>
              <a:t> </a:t>
            </a:r>
            <a:r>
              <a:rPr lang="en-US" sz="1400" dirty="0" err="1" smtClean="0"/>
              <a:t>ujian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tingginya</a:t>
            </a:r>
            <a:r>
              <a:rPr lang="en-US" sz="1400" dirty="0" smtClean="0"/>
              <a:t> </a:t>
            </a:r>
            <a:r>
              <a:rPr lang="en-US" sz="1400" dirty="0" err="1" smtClean="0"/>
              <a:t>diatas</a:t>
            </a:r>
            <a:r>
              <a:rPr lang="en-US" sz="1400" dirty="0" smtClean="0"/>
              <a:t> 162 cm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dibawah</a:t>
            </a:r>
            <a:r>
              <a:rPr lang="en-US" sz="1400" dirty="0" smtClean="0"/>
              <a:t> 158 cm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 l="18798" t="29042" r="43141" b="26415"/>
          <a:stretch>
            <a:fillRect/>
          </a:stretch>
        </p:blipFill>
        <p:spPr bwMode="auto">
          <a:xfrm>
            <a:off x="685800" y="1752600"/>
            <a:ext cx="71627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kecil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20,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“E”</a:t>
            </a:r>
          </a:p>
          <a:p>
            <a:pPr>
              <a:buNone/>
            </a:pPr>
            <a:r>
              <a:rPr lang="fi-FI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2. Jika nilai 20 – 39, maka nilainya adalah “D”</a:t>
            </a:r>
          </a:p>
          <a:p>
            <a:pPr>
              <a:buNone/>
            </a:pPr>
            <a:r>
              <a:rPr lang="fi-FI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3. JIka nilainya 40 – 64, maka nilainya adalah “C”</a:t>
            </a:r>
          </a:p>
          <a:p>
            <a:pPr>
              <a:buNone/>
            </a:pPr>
            <a:r>
              <a:rPr lang="fi-FI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4. Jika nilainya 65 – 89, maka nilainya adalah “B”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90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“A</a:t>
            </a:r>
            <a:r>
              <a:rPr lang="en-US" sz="1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”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sv-SE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 Dalam Angka adalah merupakan tempat di mana nilai dari bentuk angka</a:t>
            </a:r>
          </a:p>
          <a:p>
            <a:pPr>
              <a:buNone/>
            </a:pPr>
            <a:r>
              <a:rPr lang="sv-SE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dikonversi ke dalam bentuk angka (semacam kredit dalam nilai mata kuliah). Kolom</a:t>
            </a:r>
          </a:p>
          <a:p>
            <a:pPr>
              <a:buNone/>
            </a:pP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persyaratan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“E”,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0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nol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“D”,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1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“C”,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2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dua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4.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“B”,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3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tiga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kolom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Huruf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“A”,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nilainya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4 (</a:t>
            </a:r>
            <a:r>
              <a:rPr lang="en-US" sz="16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empat</a:t>
            </a:r>
            <a:r>
              <a:rPr lang="en-US" sz="16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err="1" smtClean="0"/>
              <a:t>Hitunglah</a:t>
            </a:r>
            <a:r>
              <a:rPr lang="en-US" dirty="0" smtClean="0"/>
              <a:t> total&gt;5000 </a:t>
            </a:r>
            <a:r>
              <a:rPr lang="en-US" dirty="0" err="1" smtClean="0"/>
              <a:t>dan</a:t>
            </a:r>
            <a:r>
              <a:rPr lang="en-US" dirty="0" smtClean="0"/>
              <a:t> total&gt;300000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sumif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 l="14726" t="31351" r="53763" b="39151"/>
          <a:stretch>
            <a:fillRect/>
          </a:stretch>
        </p:blipFill>
        <p:spPr bwMode="auto">
          <a:xfrm>
            <a:off x="685800" y="1752601"/>
            <a:ext cx="7620000" cy="299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76200"/>
            <a:ext cx="6803679" cy="762000"/>
          </a:xfrm>
        </p:spPr>
        <p:txBody>
          <a:bodyPr/>
          <a:lstStyle/>
          <a:p>
            <a:r>
              <a:rPr lang="en-US" dirty="0" smtClean="0"/>
              <a:t>And </a:t>
            </a:r>
            <a:r>
              <a:rPr lang="en-US" dirty="0" err="1" smtClean="0"/>
              <a:t>dan</a:t>
            </a:r>
            <a:r>
              <a:rPr lang="en-US" dirty="0" smtClean="0"/>
              <a:t> 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943600" cy="4800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b="1" dirty="0" smtClean="0"/>
              <a:t>And</a:t>
            </a:r>
          </a:p>
          <a:p>
            <a:r>
              <a:rPr lang="en-US" sz="1800" b="1" dirty="0" err="1" smtClean="0"/>
              <a:t>Digunakan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menggabung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beberapa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menjadi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baru.Hasilnya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TRUE </a:t>
            </a:r>
            <a:r>
              <a:rPr lang="en-US" sz="1800" b="1" dirty="0" err="1" smtClean="0"/>
              <a:t>bila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seluruh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digabungkan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TRUE.</a:t>
            </a:r>
          </a:p>
          <a:p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penulisanya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 :</a:t>
            </a:r>
          </a:p>
          <a:p>
            <a:pPr>
              <a:buNone/>
            </a:pPr>
            <a:r>
              <a:rPr lang="en-US" sz="1800" b="1" dirty="0" smtClean="0"/>
              <a:t>	=and (logika1,logika2,….).</a:t>
            </a:r>
          </a:p>
          <a:p>
            <a:pPr>
              <a:buNone/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 :=AND(1+1=2,AND(TRUE))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1800" b="1" dirty="0" smtClean="0"/>
              <a:t>Or</a:t>
            </a:r>
          </a:p>
          <a:p>
            <a:pPr marL="514350" indent="-514350"/>
            <a:r>
              <a:rPr lang="en-US" sz="1800" b="1" dirty="0" err="1" smtClean="0"/>
              <a:t>Hasilnya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TRUE </a:t>
            </a:r>
            <a:r>
              <a:rPr lang="en-US" sz="1800" b="1" dirty="0" err="1" smtClean="0"/>
              <a:t>jika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salah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satu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logika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digunakan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TRUE,akan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tetapi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false </a:t>
            </a:r>
            <a:r>
              <a:rPr lang="en-US" sz="1800" b="1" dirty="0" err="1" smtClean="0"/>
              <a:t>jika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bernilai</a:t>
            </a:r>
            <a:r>
              <a:rPr lang="en-US" sz="1800" b="1" dirty="0" smtClean="0"/>
              <a:t> false.</a:t>
            </a:r>
          </a:p>
          <a:p>
            <a:pPr marL="514350" indent="-514350"/>
            <a:r>
              <a:rPr lang="en-US" sz="1800" b="1" dirty="0" err="1" smtClean="0"/>
              <a:t>Bentuk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penulisannya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adalah</a:t>
            </a:r>
            <a:r>
              <a:rPr lang="en-US" sz="1800" b="1" dirty="0" smtClean="0"/>
              <a:t>:</a:t>
            </a:r>
          </a:p>
          <a:p>
            <a:pPr marL="514350" indent="-514350">
              <a:buNone/>
            </a:pPr>
            <a:r>
              <a:rPr lang="en-US" sz="1800" b="1" dirty="0" smtClean="0"/>
              <a:t>	=or(logika1,logika2,…)</a:t>
            </a:r>
          </a:p>
          <a:p>
            <a:pPr marL="514350" indent="-514350">
              <a:buNone/>
            </a:pPr>
            <a:r>
              <a:rPr lang="en-US" sz="1800" b="1" dirty="0" err="1" smtClean="0"/>
              <a:t>Contoh</a:t>
            </a:r>
            <a:r>
              <a:rPr lang="en-US" sz="1800" b="1" dirty="0" smtClean="0"/>
              <a:t> :=or(1+1=1,Or(TRUE)).</a:t>
            </a:r>
            <a:endParaRPr lang="en-US" sz="1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6803679" cy="914400"/>
          </a:xfrm>
        </p:spPr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5867400" cy="2590800"/>
          </a:xfrm>
        </p:spPr>
        <p:txBody>
          <a:bodyPr>
            <a:normAutofit fontScale="62500" lnSpcReduction="20000"/>
          </a:bodyPr>
          <a:lstStyle/>
          <a:p>
            <a:r>
              <a:rPr lang="en-US" sz="2900" b="1" dirty="0" smtClean="0"/>
              <a:t>If </a:t>
            </a:r>
            <a:r>
              <a:rPr lang="en-US" sz="2900" b="1" dirty="0" err="1" smtClean="0"/>
              <a:t>adalah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fungsi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logika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untuk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memilih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satu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dari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dua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nilai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berdasarkan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pengujian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logika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dengan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kata</a:t>
            </a:r>
            <a:r>
              <a:rPr lang="en-US" sz="2900" b="1" dirty="0" smtClean="0"/>
              <a:t> lain </a:t>
            </a:r>
            <a:r>
              <a:rPr lang="en-US" sz="2900" b="1" dirty="0" err="1" smtClean="0"/>
              <a:t>menghasilkan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argumen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dengan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memenuhi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syarat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ditentukan</a:t>
            </a:r>
            <a:r>
              <a:rPr lang="en-US" sz="2900" b="1" dirty="0" smtClean="0"/>
              <a:t>.</a:t>
            </a:r>
          </a:p>
          <a:p>
            <a:r>
              <a:rPr lang="en-US" sz="2900" b="1" dirty="0" err="1" smtClean="0"/>
              <a:t>Dalam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menggunakan</a:t>
            </a:r>
            <a:r>
              <a:rPr lang="en-US" sz="2900" b="1" dirty="0" smtClean="0"/>
              <a:t> if </a:t>
            </a:r>
            <a:r>
              <a:rPr lang="en-US" sz="2900" b="1" dirty="0" err="1" smtClean="0"/>
              <a:t>ada</a:t>
            </a:r>
            <a:r>
              <a:rPr lang="en-US" sz="2900" b="1" dirty="0" smtClean="0"/>
              <a:t> 2 </a:t>
            </a:r>
            <a:r>
              <a:rPr lang="en-US" sz="2900" b="1" dirty="0" err="1" smtClean="0"/>
              <a:t>pilihan</a:t>
            </a:r>
            <a:r>
              <a:rPr lang="en-US" sz="2900" b="1" dirty="0" smtClean="0"/>
              <a:t> yang </a:t>
            </a:r>
            <a:r>
              <a:rPr lang="en-US" sz="2900" b="1" dirty="0" err="1" smtClean="0"/>
              <a:t>dapat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dipergunakan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yaitu</a:t>
            </a:r>
            <a:r>
              <a:rPr lang="en-US" sz="2900" b="1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900" b="1" dirty="0" smtClean="0"/>
              <a:t>If </a:t>
            </a:r>
            <a:r>
              <a:rPr lang="en-US" sz="2900" b="1" dirty="0" err="1" smtClean="0"/>
              <a:t>tunggal</a:t>
            </a:r>
            <a:r>
              <a:rPr lang="en-US" sz="2900" b="1" dirty="0" smtClean="0"/>
              <a:t> </a:t>
            </a:r>
          </a:p>
          <a:p>
            <a:pPr marL="514350" indent="-514350">
              <a:buNone/>
            </a:pPr>
            <a:r>
              <a:rPr lang="en-US" sz="2900" b="1" dirty="0"/>
              <a:t>	</a:t>
            </a:r>
            <a:r>
              <a:rPr lang="en-US" sz="2900" b="1" dirty="0" err="1" smtClean="0"/>
              <a:t>Bentuk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penulisan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rumusnya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adalah</a:t>
            </a:r>
            <a:r>
              <a:rPr lang="en-US" sz="2900" b="1" dirty="0" smtClean="0"/>
              <a:t> :</a:t>
            </a:r>
          </a:p>
          <a:p>
            <a:pPr marL="514350" indent="-514350">
              <a:buNone/>
            </a:pPr>
            <a:r>
              <a:rPr lang="en-US" sz="2900" b="1" dirty="0"/>
              <a:t>	</a:t>
            </a:r>
            <a:r>
              <a:rPr lang="en-US" sz="2900" b="1" dirty="0" smtClean="0"/>
              <a:t>=if( </a:t>
            </a:r>
            <a:r>
              <a:rPr lang="en-US" sz="2900" b="1" dirty="0" err="1" smtClean="0"/>
              <a:t>uji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logika</a:t>
            </a:r>
            <a:r>
              <a:rPr lang="en-US" sz="2900" b="1" dirty="0" smtClean="0"/>
              <a:t>/</a:t>
            </a:r>
            <a:r>
              <a:rPr lang="en-US" sz="2900" b="1" dirty="0" err="1" smtClean="0"/>
              <a:t>kondisi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nilai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jika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benar,nilai</a:t>
            </a:r>
            <a:r>
              <a:rPr lang="en-US" sz="2900" b="1" dirty="0"/>
              <a:t> </a:t>
            </a:r>
            <a:r>
              <a:rPr lang="en-US" sz="2900" b="1" dirty="0" err="1" smtClean="0"/>
              <a:t>jika</a:t>
            </a:r>
            <a:r>
              <a:rPr lang="en-US" sz="2900" b="1" dirty="0"/>
              <a:t> </a:t>
            </a:r>
            <a:r>
              <a:rPr lang="en-US" sz="2900" b="1" dirty="0" err="1" smtClean="0"/>
              <a:t>salah</a:t>
            </a:r>
            <a:r>
              <a:rPr lang="en-US" sz="2900" b="1" dirty="0" smtClean="0"/>
              <a:t>). </a:t>
            </a:r>
          </a:p>
          <a:p>
            <a:pPr marL="514350" indent="-51435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4343400"/>
          <a:ext cx="6781801" cy="202163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10678"/>
                <a:gridCol w="5171123"/>
              </a:tblGrid>
              <a:tr h="30245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nilai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9829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65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Jika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nilai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nya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lebih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dari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sama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dengan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60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maka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dinyatakan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lulus,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dan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jika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tidak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dinyatakan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bg1"/>
                          </a:solidFill>
                        </a:rPr>
                        <a:t>gagal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715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If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4572000"/>
            <a:ext cx="5181600" cy="2286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diisikan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perkaliannya</a:t>
            </a:r>
            <a:r>
              <a:rPr lang="en-US" dirty="0" smtClean="0"/>
              <a:t>(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100.000.000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1676400"/>
          <a:ext cx="8153399" cy="2784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05933"/>
                <a:gridCol w="1887360"/>
                <a:gridCol w="1434395"/>
                <a:gridCol w="3925711"/>
              </a:tblGrid>
              <a:tr h="54618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No 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Luas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tanah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/m2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harga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/m2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500000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250000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250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150000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4809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200000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350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300000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Majemuk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96200" cy="1142999"/>
          </a:xfrm>
        </p:spPr>
        <p:txBody>
          <a:bodyPr>
            <a:normAutofit fontScale="70000" lnSpcReduction="20000"/>
          </a:bodyPr>
          <a:lstStyle/>
          <a:p>
            <a:pPr marL="514350" indent="-514350"/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penulisannya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:</a:t>
            </a:r>
          </a:p>
          <a:p>
            <a:pPr marL="514350" indent="-514350">
              <a:buNone/>
            </a:pPr>
            <a:r>
              <a:rPr lang="en-US" b="1" dirty="0" smtClean="0"/>
              <a:t>	=IF (</a:t>
            </a:r>
            <a:r>
              <a:rPr lang="en-US" b="1" dirty="0" err="1" smtClean="0"/>
              <a:t>uji</a:t>
            </a:r>
            <a:r>
              <a:rPr lang="en-US" b="1" dirty="0" smtClean="0"/>
              <a:t> logika1,nilai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benar,if</a:t>
            </a:r>
            <a:r>
              <a:rPr lang="en-US" b="1" dirty="0" smtClean="0"/>
              <a:t>(</a:t>
            </a:r>
            <a:r>
              <a:rPr lang="en-US" b="1" dirty="0" err="1" smtClean="0"/>
              <a:t>uji</a:t>
            </a:r>
            <a:r>
              <a:rPr lang="en-US" b="1" dirty="0" smtClean="0"/>
              <a:t> logika2,nilai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benar,nilai</a:t>
            </a:r>
            <a:r>
              <a:rPr lang="en-US" b="1" dirty="0" smtClean="0"/>
              <a:t>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salah</a:t>
            </a:r>
            <a:r>
              <a:rPr lang="en-US" b="1" dirty="0" smtClean="0"/>
              <a:t>)).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19700"/>
              </p:ext>
            </p:extLst>
          </p:nvPr>
        </p:nvGraphicFramePr>
        <p:xfrm>
          <a:off x="304800" y="2819400"/>
          <a:ext cx="7543801" cy="2560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54016"/>
                <a:gridCol w="1992702"/>
                <a:gridCol w="1352191"/>
                <a:gridCol w="1067519"/>
                <a:gridCol w="2277373"/>
              </a:tblGrid>
              <a:tr h="304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</a:rPr>
                        <a:t>Nip</a:t>
                      </a:r>
                      <a:endParaRPr lang="en-US" b="0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Nama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pegawai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Golongan</a:t>
                      </a:r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Gapok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Tunjangan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10564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Dede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bg1"/>
                          </a:solidFill>
                        </a:rPr>
                        <a:t>mulyana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44258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Adi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bg1"/>
                          </a:solidFill>
                        </a:rPr>
                        <a:t>nugraha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3B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23466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Awaludin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45435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Jaenal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2B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34254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Tika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bg1"/>
                          </a:solidFill>
                        </a:rPr>
                        <a:t>Hariyato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3A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42345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solidFill>
                            <a:schemeClr val="bg1"/>
                          </a:solidFill>
                        </a:rPr>
                        <a:t>Melisan</a:t>
                      </a:r>
                      <a:r>
                        <a:rPr lang="en-US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bg1"/>
                          </a:solidFill>
                        </a:rPr>
                        <a:t>2A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5334000"/>
            <a:ext cx="5791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Ketentuannya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adalah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golongan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3B 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gapok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3000000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tunjangan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chemeClr val="bg1"/>
                </a:solidFill>
              </a:rPr>
              <a:t>Jika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golongan</a:t>
            </a:r>
            <a:r>
              <a:rPr lang="en-US" sz="3200" b="1" dirty="0" smtClean="0">
                <a:solidFill>
                  <a:schemeClr val="bg1"/>
                </a:solidFill>
              </a:rPr>
              <a:t> 3A  </a:t>
            </a:r>
            <a:r>
              <a:rPr lang="en-US" sz="3200" b="1" dirty="0" err="1" smtClean="0">
                <a:solidFill>
                  <a:schemeClr val="bg1"/>
                </a:solidFill>
              </a:rPr>
              <a:t>maka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gapok</a:t>
            </a:r>
            <a:r>
              <a:rPr lang="en-US" sz="3200" b="1" dirty="0" smtClean="0">
                <a:solidFill>
                  <a:schemeClr val="bg1"/>
                </a:solidFill>
              </a:rPr>
              <a:t>    2500000 </a:t>
            </a:r>
            <a:r>
              <a:rPr lang="en-US" sz="3200" b="1" dirty="0" err="1" smtClean="0">
                <a:solidFill>
                  <a:schemeClr val="bg1"/>
                </a:solidFill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tunjangan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baseline="0" dirty="0" err="1" smtClean="0">
                <a:solidFill>
                  <a:schemeClr val="bg1"/>
                </a:solidFill>
              </a:rPr>
              <a:t>Jika</a:t>
            </a:r>
            <a:r>
              <a:rPr lang="en-US" sz="3200" b="1" baseline="0" dirty="0" smtClean="0">
                <a:solidFill>
                  <a:schemeClr val="bg1"/>
                </a:solidFill>
              </a:rPr>
              <a:t> </a:t>
            </a:r>
            <a:r>
              <a:rPr lang="en-US" sz="3200" b="1" baseline="0" dirty="0" err="1" smtClean="0">
                <a:solidFill>
                  <a:schemeClr val="bg1"/>
                </a:solidFill>
              </a:rPr>
              <a:t>golongan</a:t>
            </a:r>
            <a:r>
              <a:rPr lang="en-US" sz="3200" b="1" dirty="0" smtClean="0">
                <a:solidFill>
                  <a:schemeClr val="bg1"/>
                </a:solidFill>
              </a:rPr>
              <a:t> 2B  </a:t>
            </a:r>
            <a:r>
              <a:rPr lang="en-US" sz="3200" b="1" dirty="0" err="1" smtClean="0">
                <a:solidFill>
                  <a:schemeClr val="bg1"/>
                </a:solidFill>
              </a:rPr>
              <a:t>maka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gapol</a:t>
            </a:r>
            <a:r>
              <a:rPr lang="en-US" sz="3200" b="1" dirty="0" smtClean="0">
                <a:solidFill>
                  <a:schemeClr val="bg1"/>
                </a:solidFill>
              </a:rPr>
              <a:t>     2000000 </a:t>
            </a:r>
            <a:r>
              <a:rPr lang="en-US" sz="3200" b="1" dirty="0" err="1" smtClean="0">
                <a:solidFill>
                  <a:schemeClr val="bg1"/>
                </a:solidFill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tunjangan</a:t>
            </a:r>
            <a:r>
              <a:rPr lang="en-US" sz="3200" b="1" dirty="0" smtClean="0">
                <a:solidFill>
                  <a:schemeClr val="bg1"/>
                </a:solidFill>
              </a:rPr>
              <a:t> 300000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golongan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2A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gapokl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1000000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tunjangan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1000000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pernyataan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endParaRPr lang="en-US" b="1" dirty="0" smtClean="0"/>
          </a:p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penulisanya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=</a:t>
            </a:r>
            <a:r>
              <a:rPr lang="en-US" b="1" dirty="0" err="1" smtClean="0"/>
              <a:t>countif</a:t>
            </a:r>
            <a:r>
              <a:rPr lang="en-US" b="1" dirty="0" smtClean="0"/>
              <a:t>(</a:t>
            </a:r>
            <a:r>
              <a:rPr lang="en-US" b="1" dirty="0" err="1" smtClean="0"/>
              <a:t>range,kriteria</a:t>
            </a:r>
            <a:r>
              <a:rPr lang="en-US" b="1" dirty="0" smtClean="0"/>
              <a:t>).</a:t>
            </a:r>
          </a:p>
          <a:p>
            <a:r>
              <a:rPr lang="en-US" b="1" dirty="0" err="1" smtClean="0"/>
              <a:t>Tentukan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lulus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lulus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 smtClean="0"/>
              <a:t>banyak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menjumlahkan</a:t>
            </a:r>
            <a:r>
              <a:rPr lang="en-US" b="1" dirty="0" smtClean="0"/>
              <a:t> </a:t>
            </a: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tertentu,biasanya</a:t>
            </a:r>
            <a:r>
              <a:rPr lang="en-US" b="1" dirty="0" smtClean="0"/>
              <a:t> </a:t>
            </a:r>
            <a:r>
              <a:rPr lang="en-US" b="1" dirty="0" err="1" smtClean="0"/>
              <a:t>kita</a:t>
            </a:r>
            <a:r>
              <a:rPr lang="en-US" b="1" dirty="0" smtClean="0"/>
              <a:t> </a:t>
            </a:r>
            <a:r>
              <a:rPr lang="en-US" b="1" dirty="0" err="1" smtClean="0"/>
              <a:t>menggunakan</a:t>
            </a:r>
            <a:r>
              <a:rPr lang="en-US" b="1" dirty="0" smtClean="0"/>
              <a:t> sum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menjumlahkan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r>
              <a:rPr lang="en-US" b="1" dirty="0" smtClean="0"/>
              <a:t>.</a:t>
            </a:r>
          </a:p>
          <a:p>
            <a:r>
              <a:rPr lang="en-US" b="1" dirty="0" err="1" smtClean="0"/>
              <a:t>Bentuk</a:t>
            </a:r>
            <a:r>
              <a:rPr lang="en-US" b="1" dirty="0" smtClean="0"/>
              <a:t> </a:t>
            </a:r>
            <a:r>
              <a:rPr lang="en-US" b="1" dirty="0" err="1" smtClean="0"/>
              <a:t>penulisannya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:</a:t>
            </a:r>
          </a:p>
          <a:p>
            <a:r>
              <a:rPr lang="en-US" b="1" dirty="0" smtClean="0"/>
              <a:t>=</a:t>
            </a:r>
            <a:r>
              <a:rPr lang="en-US" b="1" dirty="0" err="1" smtClean="0"/>
              <a:t>sumif</a:t>
            </a:r>
            <a:r>
              <a:rPr lang="en-US" b="1" dirty="0" smtClean="0"/>
              <a:t>(range </a:t>
            </a:r>
            <a:r>
              <a:rPr lang="en-US" b="1" dirty="0" err="1" smtClean="0"/>
              <a:t>kriteria,kriteria,range</a:t>
            </a:r>
            <a:r>
              <a:rPr lang="en-US" b="1" dirty="0" smtClean="0"/>
              <a:t> yang </a:t>
            </a:r>
            <a:r>
              <a:rPr lang="en-US" b="1" dirty="0" err="1" smtClean="0"/>
              <a:t>dijumlahkan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sumif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638800"/>
            <a:ext cx="5181600" cy="1219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Tentukan</a:t>
            </a:r>
            <a:r>
              <a:rPr lang="en-US" b="1" dirty="0" smtClean="0"/>
              <a:t> </a:t>
            </a:r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yang </a:t>
            </a:r>
            <a:r>
              <a:rPr lang="en-US" b="1" dirty="0" err="1" smtClean="0"/>
              <a:t>dimiliki</a:t>
            </a:r>
            <a:r>
              <a:rPr lang="en-US" b="1" dirty="0" smtClean="0"/>
              <a:t> yang </a:t>
            </a:r>
            <a:r>
              <a:rPr lang="en-US" b="1" dirty="0" err="1" smtClean="0"/>
              <a:t>berjenis</a:t>
            </a:r>
            <a:r>
              <a:rPr lang="en-US" b="1" dirty="0" smtClean="0"/>
              <a:t> </a:t>
            </a:r>
            <a:r>
              <a:rPr lang="en-US" b="1" dirty="0" err="1" smtClean="0"/>
              <a:t>kelamin</a:t>
            </a:r>
            <a:r>
              <a:rPr lang="en-US" b="1" dirty="0" smtClean="0"/>
              <a:t> </a:t>
            </a:r>
            <a:r>
              <a:rPr lang="en-US" b="1" dirty="0" err="1" smtClean="0"/>
              <a:t>pria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jumlah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yang </a:t>
            </a:r>
            <a:r>
              <a:rPr lang="en-US" b="1" dirty="0" err="1" smtClean="0"/>
              <a:t>berjenis</a:t>
            </a:r>
            <a:r>
              <a:rPr lang="en-US" b="1" dirty="0" smtClean="0"/>
              <a:t> </a:t>
            </a:r>
            <a:r>
              <a:rPr lang="en-US" b="1" dirty="0" err="1" smtClean="0"/>
              <a:t>kelamin</a:t>
            </a:r>
            <a:r>
              <a:rPr lang="en-US" b="1" dirty="0" smtClean="0"/>
              <a:t> </a:t>
            </a:r>
            <a:r>
              <a:rPr lang="en-US" b="1" dirty="0" err="1" smtClean="0"/>
              <a:t>wanita</a:t>
            </a:r>
            <a:r>
              <a:rPr lang="en-US" b="1" dirty="0" smtClean="0"/>
              <a:t>.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134460"/>
              </p:ext>
            </p:extLst>
          </p:nvPr>
        </p:nvGraphicFramePr>
        <p:xfrm>
          <a:off x="457200" y="1981200"/>
          <a:ext cx="5943601" cy="3571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67543"/>
                <a:gridCol w="1520799"/>
                <a:gridCol w="28552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Nama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peserta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Jenis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kelamin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Jumlah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buku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yang </a:t>
                      </a:r>
                      <a:r>
                        <a:rPr lang="en-US" baseline="0" dirty="0" err="1" smtClean="0">
                          <a:solidFill>
                            <a:schemeClr val="bg1"/>
                          </a:solidFill>
                        </a:rPr>
                        <a:t>dimiliki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Dede</a:t>
                      </a: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tarkasih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Yudi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Permana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Karina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Jonathan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Edwin 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Yakub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Laspri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="1" baseline="0" dirty="0" err="1" smtClean="0">
                          <a:solidFill>
                            <a:schemeClr val="bg1"/>
                          </a:solidFill>
                        </a:rPr>
                        <a:t>Yanti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 l="12393" t="33081" r="60667" b="26415"/>
          <a:stretch>
            <a:fillRect/>
          </a:stretch>
        </p:blipFill>
        <p:spPr bwMode="auto">
          <a:xfrm>
            <a:off x="685800" y="1066800"/>
            <a:ext cx="7696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ipDaddyO">
  <a:themeElements>
    <a:clrScheme name="HipDaddy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ipDaddy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ipDaddy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pDaddy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pDaddy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Beach10</Template>
  <TotalTime>602</TotalTime>
  <Words>566</Words>
  <Application>Microsoft Office PowerPoint</Application>
  <PresentationFormat>On-screen Show (4:3)</PresentationFormat>
  <Paragraphs>152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HipDaddyO</vt:lpstr>
      <vt:lpstr>Pertemuan ke 10</vt:lpstr>
      <vt:lpstr>And dan Or</vt:lpstr>
      <vt:lpstr>IF</vt:lpstr>
      <vt:lpstr>Contoh If tunggal </vt:lpstr>
      <vt:lpstr>If Majemuk</vt:lpstr>
      <vt:lpstr>Countif</vt:lpstr>
      <vt:lpstr>Sumif </vt:lpstr>
      <vt:lpstr>Contoh sumif </vt:lpstr>
      <vt:lpstr>Contoh 1</vt:lpstr>
      <vt:lpstr>Pertanyaan contoh 1</vt:lpstr>
      <vt:lpstr>Contoh 2</vt:lpstr>
      <vt:lpstr>Pertanyaan contoh 2</vt:lpstr>
      <vt:lpstr>Contoh 3</vt:lpstr>
    </vt:vector>
  </TitlesOfParts>
  <Company>sahata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10</dc:title>
  <dc:creator>andris</dc:creator>
  <cp:lastModifiedBy>andris</cp:lastModifiedBy>
  <cp:revision>7</cp:revision>
  <dcterms:created xsi:type="dcterms:W3CDTF">2011-12-03T18:35:22Z</dcterms:created>
  <dcterms:modified xsi:type="dcterms:W3CDTF">2012-11-21T06:01:34Z</dcterms:modified>
</cp:coreProperties>
</file>