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3E0C6-BB8E-4F03-882A-79E490E40DEE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584D2-A936-4DF4-AED0-E13A001092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98CAB-0797-44DF-849A-246A7631C20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80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K produk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23B700-A10A-4CFD-A8F9-04920D1A351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81251" name="Rectangle 7"/>
          <p:cNvSpPr txBox="1">
            <a:spLocks noGrp="1" noChangeArrowheads="1"/>
          </p:cNvSpPr>
          <p:nvPr/>
        </p:nvSpPr>
        <p:spPr bwMode="auto">
          <a:xfrm>
            <a:off x="3884135" y="8685071"/>
            <a:ext cx="2972276" cy="45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81" tIns="45390" rIns="90781" bIns="45390" anchor="b"/>
          <a:lstStyle/>
          <a:p>
            <a:pPr algn="r" defTabSz="906463"/>
            <a:fld id="{819D99FF-B65E-4123-83EA-B78F4736FCE2}" type="slidenum">
              <a:rPr lang="en-US" sz="1200">
                <a:latin typeface="Times New Roman" pitchFamily="18" charset="0"/>
              </a:rPr>
              <a:pPr algn="r" defTabSz="906463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125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27745" y="685250"/>
            <a:ext cx="5004100" cy="3427822"/>
          </a:xfrm>
          <a:ln/>
        </p:spPr>
      </p:sp>
      <p:sp>
        <p:nvSpPr>
          <p:cNvPr id="181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36" y="4342536"/>
            <a:ext cx="5027929" cy="4116214"/>
          </a:xfrm>
          <a:noFill/>
          <a:ln/>
        </p:spPr>
        <p:txBody>
          <a:bodyPr lIns="90781" tIns="45390" rIns="90781" bIns="4539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517D5-F6DD-4E5A-B8AB-381B858B221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82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5A41F6-2615-4608-AC28-DE0D421F7D4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8329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35688" y="691537"/>
            <a:ext cx="4986625" cy="3416820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36" y="4344108"/>
            <a:ext cx="5027929" cy="411464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B34D0-F3A9-47B9-8985-450853E06A6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8432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35688" y="691537"/>
            <a:ext cx="4986625" cy="3416820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36" y="4344108"/>
            <a:ext cx="5027929" cy="411464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00F145-4F44-4F35-B448-DE6FFF7781C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85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1C69AB-D149-4AE4-AA64-9F224AE654C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86371" name="Rectangle 7"/>
          <p:cNvSpPr txBox="1">
            <a:spLocks noGrp="1" noChangeArrowheads="1"/>
          </p:cNvSpPr>
          <p:nvPr/>
        </p:nvSpPr>
        <p:spPr bwMode="auto">
          <a:xfrm>
            <a:off x="3884135" y="8685071"/>
            <a:ext cx="2972276" cy="45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81" tIns="45390" rIns="90781" bIns="45390" anchor="b"/>
          <a:lstStyle/>
          <a:p>
            <a:pPr algn="r" defTabSz="906463"/>
            <a:fld id="{05807ECC-AD58-4A49-B43D-ADFD91F70B63}" type="slidenum">
              <a:rPr lang="en-US" sz="1200">
                <a:latin typeface="Times New Roman" pitchFamily="18" charset="0"/>
              </a:rPr>
              <a:pPr algn="r" defTabSz="906463"/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637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27745" y="685250"/>
            <a:ext cx="5004100" cy="3427822"/>
          </a:xfrm>
          <a:ln/>
        </p:spPr>
      </p:sp>
      <p:sp>
        <p:nvSpPr>
          <p:cNvPr id="186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36" y="4342536"/>
            <a:ext cx="5027929" cy="4116214"/>
          </a:xfrm>
          <a:noFill/>
          <a:ln/>
        </p:spPr>
        <p:txBody>
          <a:bodyPr lIns="90781" tIns="45390" rIns="90781" bIns="4539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6C308-7885-424F-898A-BE77AB97BEF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87395" name="Rectangle 7"/>
          <p:cNvSpPr txBox="1">
            <a:spLocks noGrp="1" noChangeArrowheads="1"/>
          </p:cNvSpPr>
          <p:nvPr/>
        </p:nvSpPr>
        <p:spPr bwMode="auto">
          <a:xfrm>
            <a:off x="3884135" y="8685071"/>
            <a:ext cx="2972276" cy="45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81" tIns="45390" rIns="90781" bIns="45390" anchor="b"/>
          <a:lstStyle/>
          <a:p>
            <a:pPr algn="r" defTabSz="906463"/>
            <a:fld id="{9806E6B2-0C68-4477-8BF1-55524BEABC62}" type="slidenum">
              <a:rPr lang="en-US" sz="1200">
                <a:latin typeface="Times New Roman" pitchFamily="18" charset="0"/>
              </a:rPr>
              <a:pPr algn="r" defTabSz="906463"/>
              <a:t>28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739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27745" y="685250"/>
            <a:ext cx="5004100" cy="3427822"/>
          </a:xfrm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36" y="4342536"/>
            <a:ext cx="5027929" cy="4116214"/>
          </a:xfrm>
          <a:noFill/>
          <a:ln/>
        </p:spPr>
        <p:txBody>
          <a:bodyPr lIns="90781" tIns="45390" rIns="90781" bIns="4539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4DAAD3-5BE6-4C94-8697-71E4E3112DB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88419" name="Rectangle 7"/>
          <p:cNvSpPr txBox="1">
            <a:spLocks noGrp="1" noChangeArrowheads="1"/>
          </p:cNvSpPr>
          <p:nvPr/>
        </p:nvSpPr>
        <p:spPr bwMode="auto">
          <a:xfrm>
            <a:off x="3884135" y="8685071"/>
            <a:ext cx="2972276" cy="45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81" tIns="45390" rIns="90781" bIns="45390" anchor="b"/>
          <a:lstStyle/>
          <a:p>
            <a:pPr algn="r" defTabSz="906463"/>
            <a:fld id="{2190AFF5-896D-4537-9118-233ADD525DD2}" type="slidenum">
              <a:rPr lang="en-US" sz="1200">
                <a:latin typeface="Times New Roman" pitchFamily="18" charset="0"/>
              </a:rPr>
              <a:pPr algn="r" defTabSz="906463"/>
              <a:t>29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842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27745" y="685250"/>
            <a:ext cx="5004100" cy="3427822"/>
          </a:xfrm>
          <a:ln/>
        </p:spPr>
      </p:sp>
      <p:sp>
        <p:nvSpPr>
          <p:cNvPr id="188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36" y="4342536"/>
            <a:ext cx="5027929" cy="4116214"/>
          </a:xfrm>
          <a:noFill/>
          <a:ln/>
        </p:spPr>
        <p:txBody>
          <a:bodyPr lIns="90781" tIns="45390" rIns="90781" bIns="45390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6D72-A72D-4246-BC35-A78C0488D8E3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A9BD-AFD9-4C7C-9BE1-4C3926A51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6D72-A72D-4246-BC35-A78C0488D8E3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A9BD-AFD9-4C7C-9BE1-4C3926A51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6D72-A72D-4246-BC35-A78C0488D8E3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A9BD-AFD9-4C7C-9BE1-4C3926A51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3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Teknik Industri Universitas Komputer Indonesia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9BE16-50FD-4412-B9A7-DB98BF82B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6D72-A72D-4246-BC35-A78C0488D8E3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A9BD-AFD9-4C7C-9BE1-4C3926A51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6D72-A72D-4246-BC35-A78C0488D8E3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A9BD-AFD9-4C7C-9BE1-4C3926A51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6D72-A72D-4246-BC35-A78C0488D8E3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A9BD-AFD9-4C7C-9BE1-4C3926A51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6D72-A72D-4246-BC35-A78C0488D8E3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A9BD-AFD9-4C7C-9BE1-4C3926A51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6D72-A72D-4246-BC35-A78C0488D8E3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A9BD-AFD9-4C7C-9BE1-4C3926A51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6D72-A72D-4246-BC35-A78C0488D8E3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A9BD-AFD9-4C7C-9BE1-4C3926A51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6D72-A72D-4246-BC35-A78C0488D8E3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A9BD-AFD9-4C7C-9BE1-4C3926A51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6D72-A72D-4246-BC35-A78C0488D8E3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A9BD-AFD9-4C7C-9BE1-4C3926A51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E6D72-A72D-4246-BC35-A78C0488D8E3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CA9BD-AFD9-4C7C-9BE1-4C3926A51A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Concept Generation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Contoh Produk : </a:t>
            </a:r>
            <a:br>
              <a:rPr lang="en-US" sz="4000" smtClean="0"/>
            </a:br>
            <a:r>
              <a:rPr lang="en-US" sz="4000" smtClean="0"/>
              <a:t>Pengupas Sayuran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676401"/>
            <a:ext cx="6705600" cy="4892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Fungsi Keseluruhan </a:t>
            </a:r>
            <a:br>
              <a:rPr lang="en-US" sz="4000" smtClean="0"/>
            </a:br>
            <a:r>
              <a:rPr lang="en-US" sz="4000" smtClean="0"/>
              <a:t>Pengupas Sayuran</a:t>
            </a:r>
          </a:p>
        </p:txBody>
      </p:sp>
      <p:sp>
        <p:nvSpPr>
          <p:cNvPr id="122883" name="Rectangle 4"/>
          <p:cNvSpPr>
            <a:spLocks noChangeArrowheads="1"/>
          </p:cNvSpPr>
          <p:nvPr/>
        </p:nvSpPr>
        <p:spPr bwMode="auto">
          <a:xfrm>
            <a:off x="3733801" y="3352800"/>
            <a:ext cx="1885950" cy="126365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4" name="Rectangle 5"/>
          <p:cNvSpPr>
            <a:spLocks noChangeArrowheads="1"/>
          </p:cNvSpPr>
          <p:nvPr/>
        </p:nvSpPr>
        <p:spPr bwMode="auto">
          <a:xfrm>
            <a:off x="3962400" y="3429000"/>
            <a:ext cx="151520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Kupas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Sayuran</a:t>
            </a:r>
          </a:p>
        </p:txBody>
      </p:sp>
      <p:sp>
        <p:nvSpPr>
          <p:cNvPr id="122885" name="Line 6"/>
          <p:cNvSpPr>
            <a:spLocks noChangeShapeType="1"/>
          </p:cNvSpPr>
          <p:nvPr/>
        </p:nvSpPr>
        <p:spPr bwMode="auto">
          <a:xfrm>
            <a:off x="2725615" y="4071938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6" name="Line 7"/>
          <p:cNvSpPr>
            <a:spLocks noChangeShapeType="1"/>
          </p:cNvSpPr>
          <p:nvPr/>
        </p:nvSpPr>
        <p:spPr bwMode="auto">
          <a:xfrm>
            <a:off x="5627077" y="4071938"/>
            <a:ext cx="98913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7" name="Rectangle 8"/>
          <p:cNvSpPr>
            <a:spLocks noChangeArrowheads="1"/>
          </p:cNvSpPr>
          <p:nvPr/>
        </p:nvSpPr>
        <p:spPr bwMode="auto">
          <a:xfrm>
            <a:off x="153866" y="3857625"/>
            <a:ext cx="2584938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Material (Sayuran utuh ) 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1219200" y="2667000"/>
            <a:ext cx="1752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u="sng">
                <a:latin typeface="Times New Roman" pitchFamily="18" charset="0"/>
              </a:rPr>
              <a:t>Input</a:t>
            </a:r>
            <a:endParaRPr lang="en-US" sz="2000" u="sng">
              <a:latin typeface="Times New Roman" pitchFamily="18" charset="0"/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6248400" y="2667000"/>
            <a:ext cx="1752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u="sng">
                <a:latin typeface="Times New Roman" pitchFamily="18" charset="0"/>
              </a:rPr>
              <a:t>Output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22890" name="Line 12"/>
          <p:cNvSpPr>
            <a:spLocks noChangeShapeType="1"/>
          </p:cNvSpPr>
          <p:nvPr/>
        </p:nvSpPr>
        <p:spPr bwMode="auto">
          <a:xfrm>
            <a:off x="914400" y="1676400"/>
            <a:ext cx="7239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1" name="Line 6"/>
          <p:cNvSpPr>
            <a:spLocks noChangeShapeType="1"/>
          </p:cNvSpPr>
          <p:nvPr/>
        </p:nvSpPr>
        <p:spPr bwMode="auto">
          <a:xfrm>
            <a:off x="2725615" y="3643313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2" name="Line 7"/>
          <p:cNvSpPr>
            <a:spLocks noChangeShapeType="1"/>
          </p:cNvSpPr>
          <p:nvPr/>
        </p:nvSpPr>
        <p:spPr bwMode="auto">
          <a:xfrm>
            <a:off x="5627077" y="3643313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3" name="TextBox 16"/>
          <p:cNvSpPr txBox="1">
            <a:spLocks noChangeArrowheads="1"/>
          </p:cNvSpPr>
          <p:nvPr/>
        </p:nvSpPr>
        <p:spPr bwMode="auto">
          <a:xfrm>
            <a:off x="6682154" y="3429000"/>
            <a:ext cx="125290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Energi ‘</a:t>
            </a:r>
          </a:p>
        </p:txBody>
      </p:sp>
      <p:sp>
        <p:nvSpPr>
          <p:cNvPr id="122894" name="TextBox 17"/>
          <p:cNvSpPr txBox="1">
            <a:spLocks noChangeArrowheads="1"/>
          </p:cNvSpPr>
          <p:nvPr/>
        </p:nvSpPr>
        <p:spPr bwMode="auto">
          <a:xfrm>
            <a:off x="1538654" y="3429000"/>
            <a:ext cx="125290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Energi</a:t>
            </a:r>
          </a:p>
        </p:txBody>
      </p:sp>
      <p:sp>
        <p:nvSpPr>
          <p:cNvPr id="122895" name="Line 6"/>
          <p:cNvSpPr>
            <a:spLocks noChangeShapeType="1"/>
          </p:cNvSpPr>
          <p:nvPr/>
        </p:nvSpPr>
        <p:spPr bwMode="auto">
          <a:xfrm>
            <a:off x="2659674" y="45720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6" name="Line 6"/>
          <p:cNvSpPr>
            <a:spLocks noChangeShapeType="1"/>
          </p:cNvSpPr>
          <p:nvPr/>
        </p:nvSpPr>
        <p:spPr bwMode="auto">
          <a:xfrm>
            <a:off x="5627077" y="45720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7" name="TextBox 23"/>
          <p:cNvSpPr txBox="1">
            <a:spLocks noChangeArrowheads="1"/>
          </p:cNvSpPr>
          <p:nvPr/>
        </p:nvSpPr>
        <p:spPr bwMode="auto">
          <a:xfrm>
            <a:off x="6682154" y="4357688"/>
            <a:ext cx="164855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Sinyal’</a:t>
            </a:r>
          </a:p>
        </p:txBody>
      </p:sp>
      <p:sp>
        <p:nvSpPr>
          <p:cNvPr id="122898" name="TextBox 24"/>
          <p:cNvSpPr txBox="1">
            <a:spLocks noChangeArrowheads="1"/>
          </p:cNvSpPr>
          <p:nvPr/>
        </p:nvSpPr>
        <p:spPr bwMode="auto">
          <a:xfrm>
            <a:off x="1670539" y="4286250"/>
            <a:ext cx="98913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Sinyal</a:t>
            </a:r>
          </a:p>
        </p:txBody>
      </p:sp>
      <p:sp>
        <p:nvSpPr>
          <p:cNvPr id="122899" name="TextBox 25"/>
          <p:cNvSpPr txBox="1">
            <a:spLocks noChangeArrowheads="1"/>
          </p:cNvSpPr>
          <p:nvPr/>
        </p:nvSpPr>
        <p:spPr bwMode="auto">
          <a:xfrm>
            <a:off x="6748097" y="3786189"/>
            <a:ext cx="283551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Material ‘(Sayuran yang terkupas)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 autoUpdateAnimBg="0"/>
      <p:bldP spid="4711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Sub-Fungsi </a:t>
            </a:r>
            <a:br>
              <a:rPr lang="en-US" smtClean="0"/>
            </a:br>
            <a:r>
              <a:rPr lang="en-US" smtClean="0"/>
              <a:t>Pengupas Sayuran</a:t>
            </a:r>
          </a:p>
        </p:txBody>
      </p:sp>
      <p:sp>
        <p:nvSpPr>
          <p:cNvPr id="123907" name="Line 4"/>
          <p:cNvSpPr>
            <a:spLocks noChangeShapeType="1"/>
          </p:cNvSpPr>
          <p:nvPr/>
        </p:nvSpPr>
        <p:spPr bwMode="auto">
          <a:xfrm flipV="1">
            <a:off x="5693020" y="3429000"/>
            <a:ext cx="923192" cy="928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08" name="Text Box 11"/>
          <p:cNvSpPr txBox="1">
            <a:spLocks noChangeArrowheads="1"/>
          </p:cNvSpPr>
          <p:nvPr/>
        </p:nvSpPr>
        <p:spPr bwMode="auto">
          <a:xfrm>
            <a:off x="10366131" y="8002588"/>
            <a:ext cx="2514600" cy="1524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b="1"/>
              <a:t>Pisahkan kulit</a:t>
            </a:r>
          </a:p>
        </p:txBody>
      </p:sp>
      <p:sp>
        <p:nvSpPr>
          <p:cNvPr id="123909" name="Line 23"/>
          <p:cNvSpPr>
            <a:spLocks noChangeShapeType="1"/>
          </p:cNvSpPr>
          <p:nvPr/>
        </p:nvSpPr>
        <p:spPr bwMode="auto">
          <a:xfrm>
            <a:off x="7143750" y="28575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Line 24"/>
          <p:cNvSpPr>
            <a:spLocks noChangeShapeType="1"/>
          </p:cNvSpPr>
          <p:nvPr/>
        </p:nvSpPr>
        <p:spPr bwMode="auto">
          <a:xfrm>
            <a:off x="1219200" y="2971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Line 25"/>
          <p:cNvSpPr>
            <a:spLocks noChangeShapeType="1"/>
          </p:cNvSpPr>
          <p:nvPr/>
        </p:nvSpPr>
        <p:spPr bwMode="auto">
          <a:xfrm flipH="1" flipV="1">
            <a:off x="2989385" y="3286126"/>
            <a:ext cx="1055077" cy="1071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12" name="Text Box 27"/>
          <p:cNvSpPr txBox="1">
            <a:spLocks noChangeArrowheads="1"/>
          </p:cNvSpPr>
          <p:nvPr/>
        </p:nvSpPr>
        <p:spPr bwMode="auto">
          <a:xfrm>
            <a:off x="1" y="2214563"/>
            <a:ext cx="2132135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Material (Sayuran Utuh)</a:t>
            </a:r>
          </a:p>
        </p:txBody>
      </p:sp>
      <p:sp>
        <p:nvSpPr>
          <p:cNvPr id="123913" name="Text Box 28"/>
          <p:cNvSpPr txBox="1">
            <a:spLocks noChangeArrowheads="1"/>
          </p:cNvSpPr>
          <p:nvPr/>
        </p:nvSpPr>
        <p:spPr bwMode="auto">
          <a:xfrm>
            <a:off x="7341577" y="2143126"/>
            <a:ext cx="1802423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Material’ (Sayuran yang terkupas)</a:t>
            </a:r>
          </a:p>
        </p:txBody>
      </p:sp>
      <p:sp>
        <p:nvSpPr>
          <p:cNvPr id="123914" name="Line 29"/>
          <p:cNvSpPr>
            <a:spLocks noChangeShapeType="1"/>
          </p:cNvSpPr>
          <p:nvPr/>
        </p:nvSpPr>
        <p:spPr bwMode="auto">
          <a:xfrm>
            <a:off x="914400" y="1905000"/>
            <a:ext cx="7239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15" name="Text Box 30"/>
          <p:cNvSpPr txBox="1">
            <a:spLocks noChangeArrowheads="1"/>
          </p:cNvSpPr>
          <p:nvPr/>
        </p:nvSpPr>
        <p:spPr bwMode="auto">
          <a:xfrm>
            <a:off x="3886200" y="2667000"/>
            <a:ext cx="16002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Pisahkan kulit</a:t>
            </a:r>
          </a:p>
        </p:txBody>
      </p:sp>
      <p:sp>
        <p:nvSpPr>
          <p:cNvPr id="123916" name="Text Box 31"/>
          <p:cNvSpPr txBox="1">
            <a:spLocks noChangeArrowheads="1"/>
          </p:cNvSpPr>
          <p:nvPr/>
        </p:nvSpPr>
        <p:spPr bwMode="auto">
          <a:xfrm>
            <a:off x="6019800" y="2590800"/>
            <a:ext cx="1143000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Buang </a:t>
            </a:r>
          </a:p>
          <a:p>
            <a:pPr algn="ctr">
              <a:spcBef>
                <a:spcPct val="50000"/>
              </a:spcBef>
            </a:pPr>
            <a:r>
              <a:rPr lang="en-US" b="1"/>
              <a:t>kulit</a:t>
            </a:r>
          </a:p>
        </p:txBody>
      </p:sp>
      <p:sp>
        <p:nvSpPr>
          <p:cNvPr id="123917" name="Text Box 32"/>
          <p:cNvSpPr txBox="1">
            <a:spLocks noChangeArrowheads="1"/>
          </p:cNvSpPr>
          <p:nvPr/>
        </p:nvSpPr>
        <p:spPr bwMode="auto">
          <a:xfrm>
            <a:off x="1981200" y="4343401"/>
            <a:ext cx="1219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Tenaga tangan</a:t>
            </a:r>
          </a:p>
        </p:txBody>
      </p:sp>
      <p:sp>
        <p:nvSpPr>
          <p:cNvPr id="123918" name="Text Box 33"/>
          <p:cNvSpPr txBox="1">
            <a:spLocks noChangeArrowheads="1"/>
          </p:cNvSpPr>
          <p:nvPr/>
        </p:nvSpPr>
        <p:spPr bwMode="auto">
          <a:xfrm>
            <a:off x="4044462" y="4357688"/>
            <a:ext cx="1685192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Gunakan tenaga tangan</a:t>
            </a:r>
          </a:p>
        </p:txBody>
      </p:sp>
      <p:sp>
        <p:nvSpPr>
          <p:cNvPr id="123919" name="Text Box 34"/>
          <p:cNvSpPr txBox="1">
            <a:spLocks noChangeArrowheads="1"/>
          </p:cNvSpPr>
          <p:nvPr/>
        </p:nvSpPr>
        <p:spPr bwMode="auto">
          <a:xfrm>
            <a:off x="1752600" y="2662239"/>
            <a:ext cx="1371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Atur sayuran</a:t>
            </a:r>
          </a:p>
        </p:txBody>
      </p:sp>
      <p:cxnSp>
        <p:nvCxnSpPr>
          <p:cNvPr id="26" name="Straight Arrow Connector 25"/>
          <p:cNvCxnSpPr>
            <a:endCxn id="123915" idx="1"/>
          </p:cNvCxnSpPr>
          <p:nvPr/>
        </p:nvCxnSpPr>
        <p:spPr>
          <a:xfrm flipV="1">
            <a:off x="3121270" y="2852738"/>
            <a:ext cx="764931" cy="476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3915" idx="3"/>
          </p:cNvCxnSpPr>
          <p:nvPr/>
        </p:nvCxnSpPr>
        <p:spPr>
          <a:xfrm>
            <a:off x="5486400" y="2852738"/>
            <a:ext cx="536331" cy="476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340828" y="4714875"/>
            <a:ext cx="659423" cy="15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923" name="TextBox 40"/>
          <p:cNvSpPr txBox="1">
            <a:spLocks noChangeArrowheads="1"/>
          </p:cNvSpPr>
          <p:nvPr/>
        </p:nvSpPr>
        <p:spPr bwMode="auto">
          <a:xfrm>
            <a:off x="483577" y="4429125"/>
            <a:ext cx="98913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Energi</a:t>
            </a:r>
          </a:p>
        </p:txBody>
      </p:sp>
      <p:sp>
        <p:nvSpPr>
          <p:cNvPr id="123924" name="TextBox 42"/>
          <p:cNvSpPr txBox="1">
            <a:spLocks noChangeArrowheads="1"/>
          </p:cNvSpPr>
          <p:nvPr/>
        </p:nvSpPr>
        <p:spPr bwMode="auto">
          <a:xfrm>
            <a:off x="813289" y="5143500"/>
            <a:ext cx="98913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Sinyal</a:t>
            </a:r>
          </a:p>
        </p:txBody>
      </p:sp>
      <p:cxnSp>
        <p:nvCxnSpPr>
          <p:cNvPr id="52" name="Straight Arrow Connector 51"/>
          <p:cNvCxnSpPr>
            <a:stCxn id="123918" idx="0"/>
          </p:cNvCxnSpPr>
          <p:nvPr/>
        </p:nvCxnSpPr>
        <p:spPr>
          <a:xfrm rot="16200000" flipV="1">
            <a:off x="4185505" y="3656135"/>
            <a:ext cx="1285875" cy="1172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604597" y="5429250"/>
            <a:ext cx="3231173" cy="1588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 flipH="1" flipV="1">
            <a:off x="4657908" y="5251511"/>
            <a:ext cx="357188" cy="1466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3187212" y="4643438"/>
            <a:ext cx="85725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Mencari Solusi (1)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Metode mencari solusi untuk memenuhi sub-fungsi dan sub-sub fungsi diantaranya: 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/>
              <a:t>1. External (</a:t>
            </a:r>
            <a:r>
              <a:rPr lang="en-US" sz="2400" i="1" smtClean="0"/>
              <a:t>Search Externally</a:t>
            </a:r>
            <a:r>
              <a:rPr lang="en-US" sz="240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/>
              <a:t>	- Wawancara dengan </a:t>
            </a:r>
            <a:r>
              <a:rPr lang="en-US" sz="2400" i="1" smtClean="0"/>
              <a:t>lead users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/>
              <a:t>	- Konsultasi dengan ahli (konsultan)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/>
              <a:t>	- Mempelajari daftar paten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/>
              <a:t>	- Meneliti literatur: jurnal, artikel ilmiah,handbook,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/>
              <a:t>      majalah, website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/>
              <a:t>	- </a:t>
            </a:r>
            <a:r>
              <a:rPr lang="en-US" sz="2400" i="1" smtClean="0"/>
              <a:t>Benchmarking</a:t>
            </a:r>
            <a:r>
              <a:rPr lang="en-US" sz="2400" smtClean="0"/>
              <a:t> produk yang berhubungan dan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/>
              <a:t>	  produk pesaing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mtClean="0"/>
              <a:t>Mencari Solusi (2)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1"/>
            <a:ext cx="8229600" cy="4525963"/>
          </a:xfrm>
        </p:spPr>
        <p:txBody>
          <a:bodyPr/>
          <a:lstStyle/>
          <a:p>
            <a:r>
              <a:rPr lang="en-US" sz="2000" smtClean="0"/>
              <a:t>2. Internal (</a:t>
            </a:r>
            <a:r>
              <a:rPr lang="en-US" sz="2000" i="1" smtClean="0"/>
              <a:t>Search Internally</a:t>
            </a:r>
            <a:r>
              <a:rPr lang="en-US" sz="2000" smtClean="0"/>
              <a:t>)</a:t>
            </a:r>
          </a:p>
          <a:p>
            <a:pPr>
              <a:buFontTx/>
              <a:buNone/>
            </a:pPr>
            <a:r>
              <a:rPr lang="en-US" sz="2000" smtClean="0"/>
              <a:t>	Ide muncul dari pengetahuan yang telah dimiliki oleh tim pengembang</a:t>
            </a:r>
          </a:p>
          <a:p>
            <a:pPr>
              <a:buFontTx/>
              <a:buNone/>
            </a:pPr>
            <a:r>
              <a:rPr lang="en-US" sz="2000" smtClean="0"/>
              <a:t>	- Individual</a:t>
            </a:r>
          </a:p>
          <a:p>
            <a:pPr>
              <a:buFontTx/>
              <a:buNone/>
            </a:pPr>
            <a:r>
              <a:rPr lang="en-US" sz="2000" smtClean="0"/>
              <a:t>	- Grup: </a:t>
            </a:r>
            <a:r>
              <a:rPr lang="en-US" sz="2000" i="1" smtClean="0"/>
              <a:t>brainstrorming, </a:t>
            </a:r>
            <a:r>
              <a:rPr lang="en-US" sz="2000" smtClean="0"/>
              <a:t>metode 635 (6 anggota tim menuliskan 3 ide   selama 5 menit)</a:t>
            </a:r>
          </a:p>
          <a:p>
            <a:pPr>
              <a:buFontTx/>
              <a:buNone/>
            </a:pPr>
            <a:endParaRPr lang="en-US" sz="2000" smtClean="0"/>
          </a:p>
          <a:p>
            <a:r>
              <a:rPr lang="en-US" sz="2000" smtClean="0"/>
              <a:t>3. Analogy</a:t>
            </a:r>
          </a:p>
          <a:p>
            <a:pPr>
              <a:buFontTx/>
              <a:buNone/>
            </a:pPr>
            <a:r>
              <a:rPr lang="en-US" sz="2000" smtClean="0"/>
              <a:t>	Analogi alam, binatang, benda, alat  </a:t>
            </a:r>
          </a:p>
          <a:p>
            <a:endParaRPr lang="en-US" sz="2000" smtClean="0"/>
          </a:p>
          <a:p>
            <a:endParaRPr lang="en-US" smtClean="0"/>
          </a:p>
          <a:p>
            <a:pPr>
              <a:buFontTx/>
              <a:buNone/>
            </a:pPr>
            <a:endParaRPr lang="en-US" i="1" smtClean="0"/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12595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114801"/>
            <a:ext cx="3710354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7" name="Text Box 6"/>
          <p:cNvSpPr txBox="1">
            <a:spLocks noChangeArrowheads="1"/>
          </p:cNvSpPr>
          <p:nvPr/>
        </p:nvSpPr>
        <p:spPr bwMode="auto">
          <a:xfrm>
            <a:off x="2286000" y="6248401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5958" name="Text Box 7"/>
          <p:cNvSpPr txBox="1">
            <a:spLocks noChangeArrowheads="1"/>
          </p:cNvSpPr>
          <p:nvPr/>
        </p:nvSpPr>
        <p:spPr bwMode="auto">
          <a:xfrm>
            <a:off x="4703885" y="6286501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Velcro fastener</a:t>
            </a:r>
          </a:p>
        </p:txBody>
      </p:sp>
      <p:sp>
        <p:nvSpPr>
          <p:cNvPr id="125959" name="Text Box 10"/>
          <p:cNvSpPr txBox="1">
            <a:spLocks noChangeArrowheads="1"/>
          </p:cNvSpPr>
          <p:nvPr/>
        </p:nvSpPr>
        <p:spPr bwMode="auto">
          <a:xfrm>
            <a:off x="1406770" y="6286500"/>
            <a:ext cx="2242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Bagian dari tanaman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Teknik Industri Universitas Komputer Indonesia</a:t>
            </a:r>
          </a:p>
        </p:txBody>
      </p:sp>
      <p:pic>
        <p:nvPicPr>
          <p:cNvPr id="1269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1"/>
            <a:ext cx="428625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1323" y="1357314"/>
            <a:ext cx="4712677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sz="4000" smtClean="0"/>
              <a:t>Eksplorasi Secara Sistematik</a:t>
            </a:r>
            <a:br>
              <a:rPr lang="en-US" sz="4000" smtClean="0"/>
            </a:br>
            <a:r>
              <a:rPr lang="en-US" sz="4000" smtClean="0"/>
              <a:t>(</a:t>
            </a:r>
            <a:r>
              <a:rPr lang="en-US" sz="4000" i="1" smtClean="0"/>
              <a:t>Explore Systematically</a:t>
            </a:r>
            <a:r>
              <a:rPr lang="en-US" sz="4000" smtClean="0"/>
              <a:t>)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991600" cy="4800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smtClean="0"/>
              <a:t>Solusi-solusi yang berjumlah banyak hasil dari pencarian sebelumnya, perlu disusun agar mudah dipelajari kemungkinan penggunaannya </a:t>
            </a:r>
          </a:p>
          <a:p>
            <a:pPr algn="just">
              <a:lnSpc>
                <a:spcPct val="90000"/>
              </a:lnSpc>
            </a:pPr>
            <a:endParaRPr lang="en-US" sz="2800" smtClean="0"/>
          </a:p>
          <a:p>
            <a:pPr algn="just">
              <a:lnSpc>
                <a:spcPct val="90000"/>
              </a:lnSpc>
            </a:pPr>
            <a:r>
              <a:rPr lang="en-US" sz="2800" smtClean="0"/>
              <a:t>Tools yang dapat digunakan:</a:t>
            </a:r>
          </a:p>
          <a:p>
            <a:pPr algn="just">
              <a:lnSpc>
                <a:spcPct val="90000"/>
              </a:lnSpc>
            </a:pPr>
            <a:endParaRPr lang="en-US" sz="2800" smtClean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800" smtClean="0"/>
              <a:t>	- Pohon klasifikasi konsep(</a:t>
            </a:r>
            <a:r>
              <a:rPr lang="en-US" sz="2800" i="1" smtClean="0"/>
              <a:t>concept classification tree</a:t>
            </a:r>
            <a:r>
              <a:rPr lang="en-US" sz="2800" smtClean="0"/>
              <a:t>)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800" smtClean="0"/>
              <a:t>	- Tabel kombinasi konsep(</a:t>
            </a:r>
            <a:r>
              <a:rPr lang="en-US" sz="2800" i="1" smtClean="0"/>
              <a:t>concept combination table</a:t>
            </a:r>
            <a:r>
              <a:rPr lang="en-US" sz="2800" smtClean="0"/>
              <a:t>)</a:t>
            </a:r>
          </a:p>
          <a:p>
            <a:pPr algn="just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Pohon Klasifikasi Konsep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Digunakan untuk menyeleksi (memangkas) solusi-solusi yang kurang memungkinkan untuk diterapkan lebih lanjut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Pohon klasifikasi dibuat untuk setiap sub-fungsi 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Setiap cabang pohon menunjukkan solusi yang memenuhi sub-fungsi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Tabel Kombinasi Konsep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Solusi dikombinasikan secara sistematik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Setiap kolom dari tabel menunjukkan setiap sub-fungsi dan solusi-solusi yang memenuhi sub-fungsi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Solusi terhadap masalah keseluruhan (fungsi keseluruhan) didapatkan dengan mengkombinasikan solusi-solusi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9"/>
          <p:cNvSpPr>
            <a:spLocks noGrp="1" noChangeArrowheads="1"/>
          </p:cNvSpPr>
          <p:nvPr>
            <p:ph type="title"/>
          </p:nvPr>
        </p:nvSpPr>
        <p:spPr>
          <a:xfrm>
            <a:off x="152400" y="304801"/>
            <a:ext cx="7696200" cy="792163"/>
          </a:xfrm>
        </p:spPr>
        <p:txBody>
          <a:bodyPr/>
          <a:lstStyle/>
          <a:p>
            <a:pPr algn="l"/>
            <a:r>
              <a:rPr lang="en-US" sz="3200" smtClean="0"/>
              <a:t>Tabel Kombinasi Konsep</a:t>
            </a:r>
          </a:p>
        </p:txBody>
      </p:sp>
      <p:graphicFrame>
        <p:nvGraphicFramePr>
          <p:cNvPr id="86163" name="Group 147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6629400" cy="4161474"/>
        </p:xfrm>
        <a:graphic>
          <a:graphicData uri="http://schemas.openxmlformats.org/drawingml/2006/table">
            <a:tbl>
              <a:tblPr/>
              <a:tblGrid>
                <a:gridCol w="609600"/>
                <a:gridCol w="1143000"/>
                <a:gridCol w="1066800"/>
                <a:gridCol w="1066800"/>
                <a:gridCol w="762000"/>
                <a:gridCol w="762000"/>
                <a:gridCol w="1219200"/>
              </a:tblGrid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Sub-fungsi1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 fungsi2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Sub-fungsi3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Sub-fungsi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Solusi1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Solusi1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Solusi1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Solusi1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Solusi2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Solusi2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Solusi2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Solusi2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Solusi3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Solusi3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Solusi4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…………..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Solusi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Solusi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1149" name="Line 148"/>
          <p:cNvSpPr>
            <a:spLocks noChangeShapeType="1"/>
          </p:cNvSpPr>
          <p:nvPr/>
        </p:nvSpPr>
        <p:spPr bwMode="auto">
          <a:xfrm>
            <a:off x="2514600" y="2590800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150" name="Line 149"/>
          <p:cNvSpPr>
            <a:spLocks noChangeShapeType="1"/>
          </p:cNvSpPr>
          <p:nvPr/>
        </p:nvSpPr>
        <p:spPr bwMode="auto">
          <a:xfrm>
            <a:off x="3886200" y="3124200"/>
            <a:ext cx="990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151" name="Line 150"/>
          <p:cNvSpPr>
            <a:spLocks noChangeShapeType="1"/>
          </p:cNvSpPr>
          <p:nvPr/>
        </p:nvSpPr>
        <p:spPr bwMode="auto">
          <a:xfrm flipV="1">
            <a:off x="4876800" y="3048000"/>
            <a:ext cx="609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152" name="Line 151"/>
          <p:cNvSpPr>
            <a:spLocks noChangeShapeType="1"/>
          </p:cNvSpPr>
          <p:nvPr/>
        </p:nvSpPr>
        <p:spPr bwMode="auto">
          <a:xfrm>
            <a:off x="5562600" y="3048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153" name="Text Box 154"/>
          <p:cNvSpPr txBox="1">
            <a:spLocks noChangeArrowheads="1"/>
          </p:cNvSpPr>
          <p:nvPr/>
        </p:nvSpPr>
        <p:spPr bwMode="auto">
          <a:xfrm>
            <a:off x="7467600" y="2057400"/>
            <a:ext cx="1295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Konsep 1</a:t>
            </a:r>
          </a:p>
        </p:txBody>
      </p:sp>
      <p:sp>
        <p:nvSpPr>
          <p:cNvPr id="131154" name="Line 155"/>
          <p:cNvSpPr>
            <a:spLocks noChangeShapeType="1"/>
          </p:cNvSpPr>
          <p:nvPr/>
        </p:nvSpPr>
        <p:spPr bwMode="auto">
          <a:xfrm flipV="1">
            <a:off x="1752600" y="2590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155" name="Line 156"/>
          <p:cNvSpPr>
            <a:spLocks noChangeShapeType="1"/>
          </p:cNvSpPr>
          <p:nvPr/>
        </p:nvSpPr>
        <p:spPr bwMode="auto">
          <a:xfrm>
            <a:off x="1676400" y="4114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156" name="Line 157"/>
          <p:cNvSpPr>
            <a:spLocks noChangeShapeType="1"/>
          </p:cNvSpPr>
          <p:nvPr/>
        </p:nvSpPr>
        <p:spPr bwMode="auto">
          <a:xfrm flipV="1">
            <a:off x="1676400" y="3581400"/>
            <a:ext cx="12954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157" name="Line 158"/>
          <p:cNvSpPr>
            <a:spLocks noChangeShapeType="1"/>
          </p:cNvSpPr>
          <p:nvPr/>
        </p:nvSpPr>
        <p:spPr bwMode="auto">
          <a:xfrm>
            <a:off x="3048000" y="3505200"/>
            <a:ext cx="83820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158" name="Line 159"/>
          <p:cNvSpPr>
            <a:spLocks noChangeShapeType="1"/>
          </p:cNvSpPr>
          <p:nvPr/>
        </p:nvSpPr>
        <p:spPr bwMode="auto">
          <a:xfrm flipV="1">
            <a:off x="4038600" y="2514600"/>
            <a:ext cx="137160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159" name="Line 160"/>
          <p:cNvSpPr>
            <a:spLocks noChangeShapeType="1"/>
          </p:cNvSpPr>
          <p:nvPr/>
        </p:nvSpPr>
        <p:spPr bwMode="auto">
          <a:xfrm>
            <a:off x="5486400" y="2514600"/>
            <a:ext cx="106680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160" name="Line 161"/>
          <p:cNvSpPr>
            <a:spLocks noChangeShapeType="1"/>
          </p:cNvSpPr>
          <p:nvPr/>
        </p:nvSpPr>
        <p:spPr bwMode="auto">
          <a:xfrm flipV="1">
            <a:off x="6705600" y="22860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61" name="Text Box 162"/>
          <p:cNvSpPr txBox="1">
            <a:spLocks noChangeArrowheads="1"/>
          </p:cNvSpPr>
          <p:nvPr/>
        </p:nvSpPr>
        <p:spPr bwMode="auto">
          <a:xfrm>
            <a:off x="7543800" y="3810000"/>
            <a:ext cx="1295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Konsep 3</a:t>
            </a:r>
          </a:p>
        </p:txBody>
      </p:sp>
      <p:sp>
        <p:nvSpPr>
          <p:cNvPr id="131162" name="Line 163"/>
          <p:cNvSpPr>
            <a:spLocks noChangeShapeType="1"/>
          </p:cNvSpPr>
          <p:nvPr/>
        </p:nvSpPr>
        <p:spPr bwMode="auto">
          <a:xfrm>
            <a:off x="6553200" y="4038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63" name="Line 166"/>
          <p:cNvSpPr>
            <a:spLocks noChangeShapeType="1"/>
          </p:cNvSpPr>
          <p:nvPr/>
        </p:nvSpPr>
        <p:spPr bwMode="auto">
          <a:xfrm flipV="1">
            <a:off x="1905000" y="2590800"/>
            <a:ext cx="114300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164" name="Line 167"/>
          <p:cNvSpPr>
            <a:spLocks noChangeShapeType="1"/>
          </p:cNvSpPr>
          <p:nvPr/>
        </p:nvSpPr>
        <p:spPr bwMode="auto">
          <a:xfrm>
            <a:off x="3048000" y="2590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165" name="Line 168"/>
          <p:cNvSpPr>
            <a:spLocks noChangeShapeType="1"/>
          </p:cNvSpPr>
          <p:nvPr/>
        </p:nvSpPr>
        <p:spPr bwMode="auto">
          <a:xfrm>
            <a:off x="3810000" y="2590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166" name="Line 169"/>
          <p:cNvSpPr>
            <a:spLocks noChangeShapeType="1"/>
          </p:cNvSpPr>
          <p:nvPr/>
        </p:nvSpPr>
        <p:spPr bwMode="auto">
          <a:xfrm>
            <a:off x="4800600" y="2590800"/>
            <a:ext cx="60960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167" name="Line 170"/>
          <p:cNvSpPr>
            <a:spLocks noChangeShapeType="1"/>
          </p:cNvSpPr>
          <p:nvPr/>
        </p:nvSpPr>
        <p:spPr bwMode="auto">
          <a:xfrm flipV="1">
            <a:off x="5410200" y="2590800"/>
            <a:ext cx="129540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168" name="Text Box 171"/>
          <p:cNvSpPr txBox="1">
            <a:spLocks noChangeArrowheads="1"/>
          </p:cNvSpPr>
          <p:nvPr/>
        </p:nvSpPr>
        <p:spPr bwMode="auto">
          <a:xfrm>
            <a:off x="7467600" y="2819400"/>
            <a:ext cx="1295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Konsep 2</a:t>
            </a:r>
          </a:p>
        </p:txBody>
      </p:sp>
      <p:sp>
        <p:nvSpPr>
          <p:cNvPr id="131169" name="Line 172"/>
          <p:cNvSpPr>
            <a:spLocks noChangeShapeType="1"/>
          </p:cNvSpPr>
          <p:nvPr/>
        </p:nvSpPr>
        <p:spPr bwMode="auto">
          <a:xfrm>
            <a:off x="6553200" y="3048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Konsep Produk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Konsep produk menjelaskan bagaimana (</a:t>
            </a:r>
            <a:r>
              <a:rPr lang="en-US" sz="2800" i="1" smtClean="0"/>
              <a:t>how</a:t>
            </a:r>
            <a:r>
              <a:rPr lang="en-US" sz="2800" smtClean="0"/>
              <a:t>) produk dapat memenuhi kebutuhan pelanggan.</a:t>
            </a:r>
          </a:p>
          <a:p>
            <a:endParaRPr lang="en-US" sz="2800" smtClean="0"/>
          </a:p>
          <a:p>
            <a:r>
              <a:rPr lang="en-US" sz="2800" smtClean="0"/>
              <a:t>Konsep produk berisi penjelasan dari teknologi yang digunakan oleh produk, prinsip kerja produk dan bentuk produk</a:t>
            </a:r>
          </a:p>
          <a:p>
            <a:endParaRPr lang="en-US" sz="2800" smtClean="0"/>
          </a:p>
          <a:p>
            <a:r>
              <a:rPr lang="en-US" sz="2800" smtClean="0"/>
              <a:t>Konsep dapat berupa sketsa, model 3d yang disertai penjelasan singkat dari produk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Refleksi Pada Hasil Dan Proses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Pertanyaan bagi tim pengembang: </a:t>
            </a:r>
          </a:p>
          <a:p>
            <a:pPr>
              <a:lnSpc>
                <a:spcPct val="80000"/>
              </a:lnSpc>
            </a:pPr>
            <a:endParaRPr lang="en-US" sz="2000" smtClean="0"/>
          </a:p>
          <a:p>
            <a:pPr>
              <a:lnSpc>
                <a:spcPct val="80000"/>
              </a:lnSpc>
            </a:pPr>
            <a:r>
              <a:rPr lang="en-US" sz="2000" smtClean="0"/>
              <a:t>Apakah tim yakin telah mengeksplorasi solusi secara penuh</a:t>
            </a:r>
          </a:p>
          <a:p>
            <a:pPr>
              <a:lnSpc>
                <a:spcPct val="80000"/>
              </a:lnSpc>
            </a:pPr>
            <a:endParaRPr lang="en-US" sz="2000" smtClean="0"/>
          </a:p>
          <a:p>
            <a:pPr>
              <a:lnSpc>
                <a:spcPct val="80000"/>
              </a:lnSpc>
            </a:pPr>
            <a:r>
              <a:rPr lang="en-US" sz="2000" smtClean="0"/>
              <a:t>Apakah ada alternatif untuk diagram fungsi</a:t>
            </a:r>
          </a:p>
          <a:p>
            <a:pPr>
              <a:lnSpc>
                <a:spcPct val="80000"/>
              </a:lnSpc>
            </a:pPr>
            <a:endParaRPr lang="en-US" sz="2000" smtClean="0"/>
          </a:p>
          <a:p>
            <a:pPr>
              <a:lnSpc>
                <a:spcPct val="80000"/>
              </a:lnSpc>
            </a:pPr>
            <a:r>
              <a:rPr lang="en-US" sz="2000" smtClean="0"/>
              <a:t>Apakah ada alternatif lain untuk menguraikan masalah (fungsi)</a:t>
            </a:r>
          </a:p>
          <a:p>
            <a:pPr>
              <a:lnSpc>
                <a:spcPct val="80000"/>
              </a:lnSpc>
            </a:pPr>
            <a:endParaRPr lang="en-US" sz="2000" smtClean="0"/>
          </a:p>
          <a:p>
            <a:pPr>
              <a:lnSpc>
                <a:spcPct val="80000"/>
              </a:lnSpc>
            </a:pPr>
            <a:r>
              <a:rPr lang="en-US" sz="2000" smtClean="0"/>
              <a:t>Apakah sumber eksternal telah dicari secara mendalam</a:t>
            </a:r>
          </a:p>
          <a:p>
            <a:pPr>
              <a:lnSpc>
                <a:spcPct val="80000"/>
              </a:lnSpc>
            </a:pPr>
            <a:endParaRPr lang="en-US" sz="2000" smtClean="0"/>
          </a:p>
          <a:p>
            <a:pPr>
              <a:lnSpc>
                <a:spcPct val="80000"/>
              </a:lnSpc>
            </a:pPr>
            <a:r>
              <a:rPr lang="en-US" sz="2000" smtClean="0"/>
              <a:t>Apakah ide dari setiap orang telah diterima dan diintegrasikan di dalam proses</a:t>
            </a:r>
          </a:p>
          <a:p>
            <a:pPr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Contoh Produk </a:t>
            </a:r>
            <a:br>
              <a:rPr lang="en-US" sz="4000" smtClean="0"/>
            </a:br>
            <a:r>
              <a:rPr lang="en-US" sz="4000" smtClean="0"/>
              <a:t>Handheld Nailer</a:t>
            </a:r>
          </a:p>
        </p:txBody>
      </p:sp>
      <p:pic>
        <p:nvPicPr>
          <p:cNvPr id="133123" name="Picture 4" descr="cordlessnai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828800"/>
            <a:ext cx="60198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Mission Statement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smtClean="0"/>
              <a:t>1. Mission statement diantaranya:</a:t>
            </a:r>
          </a:p>
          <a:p>
            <a:pPr>
              <a:buFont typeface="Wingdings" pitchFamily="2" charset="2"/>
              <a:buChar char="q"/>
            </a:pPr>
            <a:r>
              <a:rPr lang="en-US" sz="2800" smtClean="0"/>
              <a:t>    Penjelasan produk: handheld nailer</a:t>
            </a:r>
          </a:p>
          <a:p>
            <a:pPr>
              <a:buFont typeface="Wingdings" pitchFamily="2" charset="2"/>
              <a:buChar char="q"/>
            </a:pPr>
            <a:r>
              <a:rPr lang="en-US" sz="2800" smtClean="0"/>
              <a:t>   Asumsi: </a:t>
            </a:r>
          </a:p>
          <a:p>
            <a:pPr>
              <a:buFontTx/>
              <a:buNone/>
            </a:pPr>
            <a:r>
              <a:rPr lang="en-US" sz="2800" smtClean="0"/>
              <a:t>	- The nailer will use nails</a:t>
            </a:r>
          </a:p>
          <a:p>
            <a:pPr>
              <a:buFontTx/>
              <a:buNone/>
            </a:pPr>
            <a:r>
              <a:rPr lang="en-US" sz="2800" smtClean="0"/>
              <a:t>	- The nailer will be competible with nail </a:t>
            </a:r>
          </a:p>
          <a:p>
            <a:pPr>
              <a:buFontTx/>
              <a:buNone/>
            </a:pPr>
            <a:r>
              <a:rPr lang="en-US" sz="2800" smtClean="0"/>
              <a:t>	   magazines on existing tools</a:t>
            </a:r>
          </a:p>
          <a:p>
            <a:pPr>
              <a:buFontTx/>
              <a:buNone/>
            </a:pPr>
            <a:r>
              <a:rPr lang="en-US" sz="2800" smtClean="0"/>
              <a:t>	- The nailer will nail through roofing singles in wood</a:t>
            </a:r>
          </a:p>
          <a:p>
            <a:pPr>
              <a:buFontTx/>
              <a:buNone/>
            </a:pPr>
            <a:r>
              <a:rPr lang="en-US" sz="2800" smtClean="0"/>
              <a:t>	- The nailer will be handheld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Identifikasi Kebutuhan Pelanggan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2. Kebutuhan pelanggan diantaranya:</a:t>
            </a:r>
          </a:p>
          <a:p>
            <a:pPr>
              <a:buFontTx/>
              <a:buNone/>
            </a:pPr>
            <a:r>
              <a:rPr lang="en-US" smtClean="0"/>
              <a:t>	- The nailer insert nails in rapid succession</a:t>
            </a:r>
          </a:p>
          <a:p>
            <a:pPr>
              <a:buFontTx/>
              <a:buNone/>
            </a:pPr>
            <a:r>
              <a:rPr lang="en-US" smtClean="0"/>
              <a:t>	- The nailer is lightweight</a:t>
            </a:r>
          </a:p>
          <a:p>
            <a:pPr>
              <a:buFontTx/>
              <a:buNone/>
            </a:pPr>
            <a:r>
              <a:rPr lang="en-US" smtClean="0"/>
              <a:t>	- The nailer has no noticeable nailing </a:t>
            </a:r>
          </a:p>
          <a:p>
            <a:pPr>
              <a:buFontTx/>
              <a:buNone/>
            </a:pPr>
            <a:r>
              <a:rPr lang="en-US" smtClean="0"/>
              <a:t>	  delay after tripping the tool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Spesifikasi Awal (Target)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smtClean="0"/>
              <a:t>3. Spesifikasi awal diantaranya: </a:t>
            </a:r>
          </a:p>
          <a:p>
            <a:pPr>
              <a:buFontTx/>
              <a:buNone/>
            </a:pPr>
            <a:r>
              <a:rPr lang="en-US" sz="2800" smtClean="0"/>
              <a:t>	- Nail lenghts from 25 mm to 38 mm</a:t>
            </a:r>
          </a:p>
          <a:p>
            <a:pPr>
              <a:buFontTx/>
              <a:buNone/>
            </a:pPr>
            <a:r>
              <a:rPr lang="en-US" sz="2800" smtClean="0"/>
              <a:t>	- Maximum nailing energy of 40 joules per nail</a:t>
            </a:r>
          </a:p>
          <a:p>
            <a:pPr>
              <a:buFontTx/>
              <a:buNone/>
            </a:pPr>
            <a:r>
              <a:rPr lang="en-US" sz="2800" smtClean="0"/>
              <a:t>	- Nailing forces of up to 2000 newtons</a:t>
            </a:r>
          </a:p>
          <a:p>
            <a:pPr>
              <a:buFontTx/>
              <a:buNone/>
            </a:pPr>
            <a:r>
              <a:rPr lang="en-US" sz="2800" smtClean="0"/>
              <a:t>	- Peak nailing rate of one nail per second</a:t>
            </a:r>
          </a:p>
          <a:p>
            <a:pPr>
              <a:buFontTx/>
              <a:buNone/>
            </a:pPr>
            <a:r>
              <a:rPr lang="en-US" sz="2800" smtClean="0"/>
              <a:t>	- Average nailing rate of 12 nails per minute</a:t>
            </a:r>
          </a:p>
          <a:p>
            <a:pPr>
              <a:buFontTx/>
              <a:buNone/>
            </a:pPr>
            <a:r>
              <a:rPr lang="en-US" sz="2800" smtClean="0"/>
              <a:t>	- Tool mass less than 4 kilograms</a:t>
            </a:r>
          </a:p>
          <a:p>
            <a:pPr>
              <a:buFontTx/>
              <a:buNone/>
            </a:pPr>
            <a:r>
              <a:rPr lang="en-US" sz="2800" smtClean="0"/>
              <a:t>	- Maximum trigger delay of 0.25 second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Fungsi Keseluruhan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4. Fungsi keseluruhan</a:t>
            </a:r>
          </a:p>
          <a:p>
            <a:endParaRPr lang="en-US" smtClean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905000" y="3048000"/>
            <a:ext cx="5155536" cy="2209800"/>
            <a:chOff x="2063750" y="3048000"/>
            <a:chExt cx="5585164" cy="2209800"/>
          </a:xfrm>
        </p:grpSpPr>
        <p:sp>
          <p:nvSpPr>
            <p:cNvPr id="137235" name="Rectangle 4"/>
            <p:cNvSpPr>
              <a:spLocks noChangeArrowheads="1"/>
            </p:cNvSpPr>
            <p:nvPr/>
          </p:nvSpPr>
          <p:spPr bwMode="auto">
            <a:xfrm>
              <a:off x="3631973" y="3352800"/>
              <a:ext cx="2063451" cy="1905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7236" name="Text Box 5"/>
            <p:cNvSpPr txBox="1">
              <a:spLocks noChangeArrowheads="1"/>
            </p:cNvSpPr>
            <p:nvPr/>
          </p:nvSpPr>
          <p:spPr bwMode="auto">
            <a:xfrm>
              <a:off x="3714511" y="3810000"/>
              <a:ext cx="1927607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/>
                <a:t>Hand-held nailer</a:t>
              </a:r>
            </a:p>
          </p:txBody>
        </p:sp>
        <p:sp>
          <p:nvSpPr>
            <p:cNvPr id="137237" name="Text Box 6"/>
            <p:cNvSpPr txBox="1">
              <a:spLocks noChangeArrowheads="1"/>
            </p:cNvSpPr>
            <p:nvPr/>
          </p:nvSpPr>
          <p:spPr bwMode="auto">
            <a:xfrm>
              <a:off x="2063750" y="3048000"/>
              <a:ext cx="11395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omic Sans MS" pitchFamily="66" charset="0"/>
                </a:rPr>
                <a:t>inputs</a:t>
              </a:r>
            </a:p>
          </p:txBody>
        </p:sp>
        <p:sp>
          <p:nvSpPr>
            <p:cNvPr id="137238" name="Text Box 7"/>
            <p:cNvSpPr txBox="1">
              <a:spLocks noChangeArrowheads="1"/>
            </p:cNvSpPr>
            <p:nvPr/>
          </p:nvSpPr>
          <p:spPr bwMode="auto">
            <a:xfrm>
              <a:off x="6273190" y="3048000"/>
              <a:ext cx="13757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omic Sans MS" pitchFamily="66" charset="0"/>
                </a:rPr>
                <a:t>outputs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362200" y="3886200"/>
            <a:ext cx="990600" cy="914400"/>
            <a:chOff x="2558978" y="3886200"/>
            <a:chExt cx="1072995" cy="914400"/>
          </a:xfrm>
        </p:grpSpPr>
        <p:sp>
          <p:nvSpPr>
            <p:cNvPr id="137232" name="Line 9"/>
            <p:cNvSpPr>
              <a:spLocks noChangeShapeType="1"/>
            </p:cNvSpPr>
            <p:nvPr/>
          </p:nvSpPr>
          <p:spPr bwMode="auto">
            <a:xfrm>
              <a:off x="2558978" y="3886200"/>
              <a:ext cx="10729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3" name="Line 10"/>
            <p:cNvSpPr>
              <a:spLocks noChangeShapeType="1"/>
            </p:cNvSpPr>
            <p:nvPr/>
          </p:nvSpPr>
          <p:spPr bwMode="auto">
            <a:xfrm>
              <a:off x="2558978" y="4343400"/>
              <a:ext cx="10729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4" name="Line 11"/>
            <p:cNvSpPr>
              <a:spLocks noChangeShapeType="1"/>
            </p:cNvSpPr>
            <p:nvPr/>
          </p:nvSpPr>
          <p:spPr bwMode="auto">
            <a:xfrm>
              <a:off x="2558978" y="4800600"/>
              <a:ext cx="10729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334000" y="3886200"/>
            <a:ext cx="990600" cy="914400"/>
            <a:chOff x="5777962" y="3886200"/>
            <a:chExt cx="1072995" cy="914400"/>
          </a:xfrm>
        </p:grpSpPr>
        <p:sp>
          <p:nvSpPr>
            <p:cNvPr id="137229" name="Line 13"/>
            <p:cNvSpPr>
              <a:spLocks noChangeShapeType="1"/>
            </p:cNvSpPr>
            <p:nvPr/>
          </p:nvSpPr>
          <p:spPr bwMode="auto">
            <a:xfrm>
              <a:off x="5777962" y="3886200"/>
              <a:ext cx="10729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0" name="Line 14"/>
            <p:cNvSpPr>
              <a:spLocks noChangeShapeType="1"/>
            </p:cNvSpPr>
            <p:nvPr/>
          </p:nvSpPr>
          <p:spPr bwMode="auto">
            <a:xfrm>
              <a:off x="5777962" y="4343400"/>
              <a:ext cx="10729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1" name="Line 15"/>
            <p:cNvSpPr>
              <a:spLocks noChangeShapeType="1"/>
            </p:cNvSpPr>
            <p:nvPr/>
          </p:nvSpPr>
          <p:spPr bwMode="auto">
            <a:xfrm>
              <a:off x="5777962" y="4800600"/>
              <a:ext cx="10729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7223" name="Text Box 17"/>
          <p:cNvSpPr txBox="1">
            <a:spLocks noChangeArrowheads="1"/>
          </p:cNvSpPr>
          <p:nvPr/>
        </p:nvSpPr>
        <p:spPr bwMode="auto">
          <a:xfrm>
            <a:off x="1371600" y="3657601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Energi </a:t>
            </a:r>
          </a:p>
        </p:txBody>
      </p:sp>
      <p:sp>
        <p:nvSpPr>
          <p:cNvPr id="137224" name="Text Box 18"/>
          <p:cNvSpPr txBox="1">
            <a:spLocks noChangeArrowheads="1"/>
          </p:cNvSpPr>
          <p:nvPr/>
        </p:nvSpPr>
        <p:spPr bwMode="auto">
          <a:xfrm>
            <a:off x="6400800" y="3657601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Energi’</a:t>
            </a:r>
          </a:p>
        </p:txBody>
      </p:sp>
      <p:sp>
        <p:nvSpPr>
          <p:cNvPr id="137225" name="Text Box 19"/>
          <p:cNvSpPr txBox="1">
            <a:spLocks noChangeArrowheads="1"/>
          </p:cNvSpPr>
          <p:nvPr/>
        </p:nvSpPr>
        <p:spPr bwMode="auto">
          <a:xfrm>
            <a:off x="304800" y="4114801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Material (paku/nail)</a:t>
            </a:r>
          </a:p>
        </p:txBody>
      </p:sp>
      <p:sp>
        <p:nvSpPr>
          <p:cNvPr id="137226" name="Text Box 20"/>
          <p:cNvSpPr txBox="1">
            <a:spLocks noChangeArrowheads="1"/>
          </p:cNvSpPr>
          <p:nvPr/>
        </p:nvSpPr>
        <p:spPr bwMode="auto">
          <a:xfrm>
            <a:off x="6400800" y="40386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Material (paku yg telah digerakkan)</a:t>
            </a:r>
          </a:p>
        </p:txBody>
      </p:sp>
      <p:sp>
        <p:nvSpPr>
          <p:cNvPr id="137227" name="Text Box 21"/>
          <p:cNvSpPr txBox="1">
            <a:spLocks noChangeArrowheads="1"/>
          </p:cNvSpPr>
          <p:nvPr/>
        </p:nvSpPr>
        <p:spPr bwMode="auto">
          <a:xfrm>
            <a:off x="1447800" y="4572001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Sinyal </a:t>
            </a:r>
          </a:p>
        </p:txBody>
      </p:sp>
      <p:sp>
        <p:nvSpPr>
          <p:cNvPr id="137228" name="Text Box 22"/>
          <p:cNvSpPr txBox="1">
            <a:spLocks noChangeArrowheads="1"/>
          </p:cNvSpPr>
          <p:nvPr/>
        </p:nvSpPr>
        <p:spPr bwMode="auto">
          <a:xfrm>
            <a:off x="6477000" y="4648201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Signal”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381000"/>
            <a:ext cx="6858000" cy="99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mtClean="0"/>
              <a:t>Menguraikan Fungsi Keseluruhan  Menjadi Sub-fungsi Sub-Fungsi </a:t>
            </a: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364881" y="1214439"/>
            <a:ext cx="184731" cy="55399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tIns="91440" bIns="91440">
            <a:spAutoFit/>
          </a:bodyPr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1355481" y="1447800"/>
            <a:ext cx="184731" cy="5539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tIns="91440" bIns="91440">
            <a:spAutoFit/>
          </a:bodyPr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057400" y="2667000"/>
            <a:ext cx="1066800" cy="8509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1440" bIns="91440">
            <a:spAutoFit/>
          </a:bodyPr>
          <a:lstStyle/>
          <a:p>
            <a:pPr algn="ctr" eaLnBrk="0" hangingPunct="0">
              <a:defRPr/>
            </a:pPr>
            <a:r>
              <a:rPr lang="en-US" sz="1400">
                <a:latin typeface="Comic Sans MS" pitchFamily="66" charset="0"/>
              </a:rPr>
              <a:t>Simpan energi eksternal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733800" y="3886201"/>
            <a:ext cx="945174" cy="63817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1440" bIns="91440">
            <a:spAutoFit/>
          </a:bodyPr>
          <a:lstStyle/>
          <a:p>
            <a:pPr algn="ctr" eaLnBrk="0" hangingPunct="0">
              <a:defRPr/>
            </a:pPr>
            <a:r>
              <a:rPr lang="en-US" sz="1400">
                <a:latin typeface="Comic Sans MS" pitchFamily="66" charset="0"/>
              </a:rPr>
              <a:t>Pisahkan paku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581400" y="2438401"/>
            <a:ext cx="1219200" cy="106362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1440" bIns="91440">
            <a:spAutoFit/>
          </a:bodyPr>
          <a:lstStyle/>
          <a:p>
            <a:pPr algn="ctr" eaLnBrk="0" hangingPunct="0">
              <a:defRPr/>
            </a:pPr>
            <a:r>
              <a:rPr lang="en-US" sz="1400">
                <a:latin typeface="Comic Sans MS" pitchFamily="66" charset="0"/>
              </a:rPr>
              <a:t>Ubah energi menjadi energi translasi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2057400" y="3886200"/>
            <a:ext cx="1143000" cy="61555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1440" bIns="91440">
            <a:spAutoFit/>
          </a:bodyPr>
          <a:lstStyle/>
          <a:p>
            <a:pPr algn="ctr" eaLnBrk="0" hangingPunct="0">
              <a:defRPr/>
            </a:pPr>
            <a:r>
              <a:rPr lang="en-US" sz="1400">
                <a:latin typeface="Comic Sans MS" pitchFamily="66" charset="0"/>
              </a:rPr>
              <a:t>Simpan paku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1981200" y="5029200"/>
            <a:ext cx="1143000" cy="61555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1440" bIns="91440">
            <a:spAutoFit/>
          </a:bodyPr>
          <a:lstStyle/>
          <a:p>
            <a:pPr algn="ctr" eaLnBrk="0" hangingPunct="0">
              <a:defRPr/>
            </a:pPr>
            <a:r>
              <a:rPr lang="en-US" sz="1400">
                <a:latin typeface="Comic Sans MS" pitchFamily="66" charset="0"/>
              </a:rPr>
              <a:t>Atur pemicu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3810000" y="5029201"/>
            <a:ext cx="990600" cy="63817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1440" bIns="91440">
            <a:spAutoFit/>
          </a:bodyPr>
          <a:lstStyle/>
          <a:p>
            <a:pPr algn="ctr" eaLnBrk="0" hangingPunct="0">
              <a:defRPr/>
            </a:pPr>
            <a:r>
              <a:rPr lang="en-US" sz="1400">
                <a:latin typeface="Comic Sans MS" pitchFamily="66" charset="0"/>
              </a:rPr>
              <a:t>Gerakkan pemicu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5486400" y="3733801"/>
            <a:ext cx="1143000" cy="106362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1440" bIns="91440">
            <a:spAutoFit/>
          </a:bodyPr>
          <a:lstStyle/>
          <a:p>
            <a:pPr algn="ctr" eaLnBrk="0" hangingPunct="0">
              <a:defRPr/>
            </a:pPr>
            <a:r>
              <a:rPr lang="en-US" sz="1400">
                <a:latin typeface="Comic Sans MS" pitchFamily="66" charset="0"/>
              </a:rPr>
              <a:t>Aplikasikan energi translasi pada paku</a:t>
            </a:r>
          </a:p>
        </p:txBody>
      </p:sp>
      <p:sp>
        <p:nvSpPr>
          <p:cNvPr id="138252" name="Text Box 14"/>
          <p:cNvSpPr txBox="1">
            <a:spLocks noChangeArrowheads="1"/>
          </p:cNvSpPr>
          <p:nvPr/>
        </p:nvSpPr>
        <p:spPr bwMode="auto">
          <a:xfrm>
            <a:off x="526074" y="2743201"/>
            <a:ext cx="801823" cy="4308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tIns="91440" bIns="91440">
            <a:spAutoFit/>
          </a:bodyPr>
          <a:lstStyle/>
          <a:p>
            <a:pPr algn="ctr" eaLnBrk="0" hangingPunct="0"/>
            <a:r>
              <a:rPr lang="en-US" sz="1600" b="1">
                <a:latin typeface="Comic Sans MS" pitchFamily="66" charset="0"/>
              </a:rPr>
              <a:t>Energi</a:t>
            </a:r>
          </a:p>
        </p:txBody>
      </p:sp>
      <p:sp>
        <p:nvSpPr>
          <p:cNvPr id="138253" name="Text Box 15"/>
          <p:cNvSpPr txBox="1">
            <a:spLocks noChangeArrowheads="1"/>
          </p:cNvSpPr>
          <p:nvPr/>
        </p:nvSpPr>
        <p:spPr bwMode="auto">
          <a:xfrm>
            <a:off x="304800" y="5105401"/>
            <a:ext cx="1103435" cy="4286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algn="ctr" eaLnBrk="0" hangingPunct="0"/>
            <a:r>
              <a:rPr lang="en-US" sz="1600" b="1">
                <a:latin typeface="Comic Sans MS" pitchFamily="66" charset="0"/>
              </a:rPr>
              <a:t>Pemicu</a:t>
            </a:r>
          </a:p>
        </p:txBody>
      </p:sp>
      <p:sp>
        <p:nvSpPr>
          <p:cNvPr id="138254" name="Text Box 16"/>
          <p:cNvSpPr txBox="1">
            <a:spLocks noChangeArrowheads="1"/>
          </p:cNvSpPr>
          <p:nvPr/>
        </p:nvSpPr>
        <p:spPr bwMode="auto">
          <a:xfrm>
            <a:off x="688731" y="3962401"/>
            <a:ext cx="625492" cy="4308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tIns="91440" bIns="91440">
            <a:spAutoFit/>
          </a:bodyPr>
          <a:lstStyle/>
          <a:p>
            <a:pPr algn="ctr" eaLnBrk="0" hangingPunct="0"/>
            <a:r>
              <a:rPr lang="en-US" sz="1600" b="1">
                <a:latin typeface="Comic Sans MS" pitchFamily="66" charset="0"/>
              </a:rPr>
              <a:t>Paku</a:t>
            </a:r>
          </a:p>
        </p:txBody>
      </p:sp>
      <p:sp>
        <p:nvSpPr>
          <p:cNvPr id="138255" name="Text Box 17"/>
          <p:cNvSpPr txBox="1">
            <a:spLocks noChangeArrowheads="1"/>
          </p:cNvSpPr>
          <p:nvPr/>
        </p:nvSpPr>
        <p:spPr bwMode="auto">
          <a:xfrm>
            <a:off x="7543800" y="3733800"/>
            <a:ext cx="1447800" cy="9477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algn="ctr" eaLnBrk="0" hangingPunct="0"/>
            <a:r>
              <a:rPr lang="en-US" sz="1600" b="1">
                <a:latin typeface="Comic Sans MS" pitchFamily="66" charset="0"/>
              </a:rPr>
              <a:t>Paku yang telah digerakkan</a:t>
            </a:r>
            <a:r>
              <a:rPr lang="en-US" b="1">
                <a:latin typeface="Comic Sans MS" pitchFamily="66" charset="0"/>
              </a:rPr>
              <a:t>  </a:t>
            </a:r>
          </a:p>
        </p:txBody>
      </p:sp>
      <p:sp>
        <p:nvSpPr>
          <p:cNvPr id="138256" name="Line 18"/>
          <p:cNvSpPr>
            <a:spLocks noChangeShapeType="1"/>
          </p:cNvSpPr>
          <p:nvPr/>
        </p:nvSpPr>
        <p:spPr bwMode="auto">
          <a:xfrm>
            <a:off x="1443404" y="2970213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tIns="91440" bIns="91440">
            <a:spAutoFit/>
          </a:bodyPr>
          <a:lstStyle/>
          <a:p>
            <a:endParaRPr lang="en-US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3124200" y="2971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tIns="91440" bIns="91440">
            <a:spAutoFit/>
          </a:bodyPr>
          <a:lstStyle/>
          <a:p>
            <a:endParaRPr lang="en-US"/>
          </a:p>
        </p:txBody>
      </p:sp>
      <p:sp>
        <p:nvSpPr>
          <p:cNvPr id="138258" name="Line 20"/>
          <p:cNvSpPr>
            <a:spLocks noChangeShapeType="1"/>
          </p:cNvSpPr>
          <p:nvPr/>
        </p:nvSpPr>
        <p:spPr bwMode="auto">
          <a:xfrm>
            <a:off x="1371600" y="4191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tIns="91440" bIns="91440">
            <a:spAutoFit/>
          </a:bodyPr>
          <a:lstStyle/>
          <a:p>
            <a:endParaRPr lang="en-US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>
            <a:off x="3200400" y="41910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tIns="91440" bIns="91440">
            <a:spAutoFit/>
          </a:bodyPr>
          <a:lstStyle/>
          <a:p>
            <a:endParaRPr lang="en-US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4724400" y="41910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tIns="91440" bIns="91440">
            <a:spAutoFit/>
          </a:bodyPr>
          <a:lstStyle/>
          <a:p>
            <a:endParaRPr lang="en-US"/>
          </a:p>
        </p:txBody>
      </p:sp>
      <p:sp>
        <p:nvSpPr>
          <p:cNvPr id="138261" name="Line 23"/>
          <p:cNvSpPr>
            <a:spLocks noChangeShapeType="1"/>
          </p:cNvSpPr>
          <p:nvPr/>
        </p:nvSpPr>
        <p:spPr bwMode="auto">
          <a:xfrm>
            <a:off x="1295400" y="5334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  <p:txBody>
          <a:bodyPr tIns="91440" bIns="91440">
            <a:spAutoFit/>
          </a:bodyPr>
          <a:lstStyle/>
          <a:p>
            <a:endParaRPr lang="en-US"/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3200400" y="5334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  <p:txBody>
          <a:bodyPr tIns="91440" bIns="91440">
            <a:spAutoFit/>
          </a:bodyPr>
          <a:lstStyle/>
          <a:p>
            <a:endParaRPr lang="en-US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 flipV="1">
            <a:off x="4835769" y="4800601"/>
            <a:ext cx="1031631" cy="7715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  <p:txBody>
          <a:bodyPr tIns="91440" bIns="91440">
            <a:spAutoFit/>
          </a:bodyPr>
          <a:lstStyle/>
          <a:p>
            <a:endParaRPr lang="en-US"/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>
            <a:off x="4876800" y="3048000"/>
            <a:ext cx="838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tIns="91440" bIns="91440">
            <a:spAutoFit/>
          </a:bodyPr>
          <a:lstStyle/>
          <a:p>
            <a:endParaRPr lang="en-US"/>
          </a:p>
        </p:txBody>
      </p:sp>
      <p:sp>
        <p:nvSpPr>
          <p:cNvPr id="138265" name="Line 27"/>
          <p:cNvSpPr>
            <a:spLocks noChangeShapeType="1"/>
          </p:cNvSpPr>
          <p:nvPr/>
        </p:nvSpPr>
        <p:spPr bwMode="auto">
          <a:xfrm>
            <a:off x="6705600" y="41910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tIns="91440" bIns="91440">
            <a:spAutoFit/>
          </a:bodyPr>
          <a:lstStyle/>
          <a:p>
            <a:endParaRPr lang="en-US"/>
          </a:p>
        </p:txBody>
      </p:sp>
      <p:sp>
        <p:nvSpPr>
          <p:cNvPr id="138266" name="Text Box 30"/>
          <p:cNvSpPr txBox="1">
            <a:spLocks noChangeArrowheads="1"/>
          </p:cNvSpPr>
          <p:nvPr/>
        </p:nvSpPr>
        <p:spPr bwMode="auto">
          <a:xfrm>
            <a:off x="838200" y="15240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5. Menguraikan Sub-Fungsi</a:t>
            </a:r>
            <a:r>
              <a:rPr lang="en-US" sz="2000" b="1"/>
              <a:t> 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-390159" y="4214813"/>
            <a:ext cx="3857625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38654" y="2286000"/>
            <a:ext cx="5736981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538654" y="6143625"/>
            <a:ext cx="5736981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5347556" y="4214081"/>
            <a:ext cx="3857625" cy="146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637943" y="4357689"/>
            <a:ext cx="461596" cy="1587"/>
          </a:xfrm>
          <a:prstGeom prst="line">
            <a:avLst/>
          </a:prstGeom>
          <a:ln w="25400">
            <a:solidFill>
              <a:srgbClr val="002060"/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769828" y="5214939"/>
            <a:ext cx="263769" cy="1587"/>
          </a:xfrm>
          <a:prstGeom prst="line">
            <a:avLst/>
          </a:prstGeom>
          <a:ln w="254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 flipH="1" flipV="1">
            <a:off x="4637943" y="4753342"/>
            <a:ext cx="857250" cy="65942"/>
          </a:xfrm>
          <a:prstGeom prst="line">
            <a:avLst/>
          </a:prstGeom>
          <a:ln w="254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50183" grpId="0" animBg="1"/>
      <p:bldP spid="50184" grpId="0" animBg="1"/>
      <p:bldP spid="50185" grpId="0" animBg="1"/>
      <p:bldP spid="50186" grpId="0" animBg="1"/>
      <p:bldP spid="50187" grpId="0" animBg="1"/>
      <p:bldP spid="50188" grpId="0" animBg="1"/>
      <p:bldP spid="50195" grpId="0" animBg="1"/>
      <p:bldP spid="50197" grpId="0" animBg="1"/>
      <p:bldP spid="50198" grpId="0" animBg="1"/>
      <p:bldP spid="50200" grpId="0" animBg="1"/>
      <p:bldP spid="50201" grpId="0" animBg="1"/>
      <p:bldP spid="5020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  <a:p>
            <a:endParaRPr lang="en-US" smtClean="0"/>
          </a:p>
        </p:txBody>
      </p:sp>
      <p:pic>
        <p:nvPicPr>
          <p:cNvPr id="1392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1" y="0"/>
            <a:ext cx="52797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8" name="Text Box 5"/>
          <p:cNvSpPr txBox="1">
            <a:spLocks noChangeArrowheads="1"/>
          </p:cNvSpPr>
          <p:nvPr/>
        </p:nvSpPr>
        <p:spPr bwMode="auto">
          <a:xfrm>
            <a:off x="228600" y="457201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6. Mencari solusi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7924800" cy="1066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7. Eksplorasi solusi </a:t>
            </a:r>
          </a:p>
          <a:p>
            <a:pPr lvl="2"/>
            <a:r>
              <a:rPr lang="en-US" smtClean="0"/>
              <a:t>Pohon klasifikasi konsep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838200" y="3505200"/>
            <a:ext cx="1301262" cy="7937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algn="ctr" eaLnBrk="0" hangingPunct="0"/>
            <a:r>
              <a:rPr lang="en-US" sz="2000">
                <a:latin typeface="Comic Sans MS" pitchFamily="66" charset="0"/>
              </a:rPr>
              <a:t>Simpan Energi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048000" y="1981201"/>
            <a:ext cx="1231427" cy="49244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tIns="91440" bIns="91440"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Chemical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048000" y="2895601"/>
            <a:ext cx="1327608" cy="49244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tIns="91440" bIns="91440"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Hydraulic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048000" y="3810001"/>
            <a:ext cx="1337226" cy="49244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tIns="91440" bIns="91440"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Electrical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2895600" y="5029201"/>
            <a:ext cx="1380506" cy="49244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tIns="91440" bIns="91440"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Pneumatic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5791201" y="1371601"/>
            <a:ext cx="1851789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tIns="91440" bIns="91440">
            <a:spAutoFit/>
          </a:bodyPr>
          <a:lstStyle/>
          <a:p>
            <a:pPr eaLnBrk="0" hangingPunct="0"/>
            <a:r>
              <a:rPr lang="en-US">
                <a:latin typeface="Comic Sans MS" pitchFamily="66" charset="0"/>
              </a:rPr>
              <a:t>Fuel-air system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5867400" y="1752601"/>
            <a:ext cx="2064989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tIns="91440" bIns="91440">
            <a:spAutoFit/>
          </a:bodyPr>
          <a:lstStyle/>
          <a:p>
            <a:pPr eaLnBrk="0" hangingPunct="0"/>
            <a:r>
              <a:rPr lang="en-US">
                <a:latin typeface="Comic Sans MS" pitchFamily="66" charset="0"/>
              </a:rPr>
              <a:t>Explosive System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5791201" y="2438401"/>
            <a:ext cx="2335896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tIns="91440" bIns="91440">
            <a:spAutoFit/>
          </a:bodyPr>
          <a:lstStyle/>
          <a:p>
            <a:pPr eaLnBrk="0" hangingPunct="0"/>
            <a:r>
              <a:rPr lang="en-US">
                <a:latin typeface="Comic Sans MS" pitchFamily="66" charset="0"/>
              </a:rPr>
              <a:t>Oil pressure system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5851282" y="3043238"/>
            <a:ext cx="138691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tIns="91440" bIns="91440">
            <a:spAutoFit/>
          </a:bodyPr>
          <a:lstStyle/>
          <a:p>
            <a:pPr eaLnBrk="0" hangingPunct="0"/>
            <a:r>
              <a:rPr lang="en-US">
                <a:latin typeface="Comic Sans MS" pitchFamily="66" charset="0"/>
              </a:rPr>
              <a:t>Wall outlet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5867400" y="3505201"/>
            <a:ext cx="1207382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tIns="91440" bIns="91440">
            <a:spAutoFit/>
          </a:bodyPr>
          <a:lstStyle/>
          <a:p>
            <a:pPr eaLnBrk="0" hangingPunct="0"/>
            <a:r>
              <a:rPr lang="en-US">
                <a:latin typeface="Comic Sans MS" pitchFamily="66" charset="0"/>
              </a:rPr>
              <a:t>Batteries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5867400" y="3962401"/>
            <a:ext cx="1093569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tIns="91440" bIns="91440">
            <a:spAutoFit/>
          </a:bodyPr>
          <a:lstStyle/>
          <a:p>
            <a:pPr eaLnBrk="0" hangingPunct="0"/>
            <a:r>
              <a:rPr lang="en-US">
                <a:latin typeface="Comic Sans MS" pitchFamily="66" charset="0"/>
              </a:rPr>
              <a:t>Fuel Cell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5791200" y="4876801"/>
            <a:ext cx="2303836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tIns="91440" bIns="91440">
            <a:spAutoFit/>
          </a:bodyPr>
          <a:lstStyle/>
          <a:p>
            <a:pPr eaLnBrk="0" hangingPunct="0"/>
            <a:r>
              <a:rPr lang="en-US">
                <a:latin typeface="Comic Sans MS" pitchFamily="66" charset="0"/>
              </a:rPr>
              <a:t>External air system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286000" y="2257425"/>
            <a:ext cx="1158752" cy="2924175"/>
            <a:chOff x="1440" y="1422"/>
            <a:chExt cx="730" cy="1842"/>
          </a:xfrm>
        </p:grpSpPr>
        <p:sp>
          <p:nvSpPr>
            <p:cNvPr id="140316" name="Text Box 16"/>
            <p:cNvSpPr txBox="1">
              <a:spLocks noChangeArrowheads="1"/>
            </p:cNvSpPr>
            <p:nvPr/>
          </p:nvSpPr>
          <p:spPr bwMode="auto">
            <a:xfrm>
              <a:off x="2054" y="1422"/>
              <a:ext cx="116" cy="31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tIns="91440" bIns="91440">
              <a:spAutoFit/>
            </a:bodyPr>
            <a:lstStyle/>
            <a:p>
              <a:pPr eaLnBrk="0" hangingPunct="0"/>
              <a:endParaRPr lang="en-US" sz="2000">
                <a:latin typeface="Comic Sans MS" pitchFamily="66" charset="0"/>
              </a:endParaRPr>
            </a:p>
          </p:txBody>
        </p:sp>
        <p:sp>
          <p:nvSpPr>
            <p:cNvPr id="140317" name="Line 17"/>
            <p:cNvSpPr>
              <a:spLocks noChangeShapeType="1"/>
            </p:cNvSpPr>
            <p:nvPr/>
          </p:nvSpPr>
          <p:spPr bwMode="auto">
            <a:xfrm flipV="1">
              <a:off x="1440" y="1536"/>
              <a:ext cx="48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91440" bIns="91440">
              <a:spAutoFit/>
            </a:bodyPr>
            <a:lstStyle/>
            <a:p>
              <a:endParaRPr lang="en-US"/>
            </a:p>
          </p:txBody>
        </p:sp>
        <p:sp>
          <p:nvSpPr>
            <p:cNvPr id="140318" name="Line 18"/>
            <p:cNvSpPr>
              <a:spLocks noChangeShapeType="1"/>
            </p:cNvSpPr>
            <p:nvPr/>
          </p:nvSpPr>
          <p:spPr bwMode="auto">
            <a:xfrm flipV="1">
              <a:off x="1440" y="2064"/>
              <a:ext cx="48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91440" bIns="91440">
              <a:spAutoFit/>
            </a:bodyPr>
            <a:lstStyle/>
            <a:p>
              <a:endParaRPr lang="en-US"/>
            </a:p>
          </p:txBody>
        </p:sp>
        <p:sp>
          <p:nvSpPr>
            <p:cNvPr id="140319" name="Line 19"/>
            <p:cNvSpPr>
              <a:spLocks noChangeShapeType="1"/>
            </p:cNvSpPr>
            <p:nvPr/>
          </p:nvSpPr>
          <p:spPr bwMode="auto">
            <a:xfrm>
              <a:off x="1440" y="2448"/>
              <a:ext cx="48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91440" bIns="91440">
              <a:spAutoFit/>
            </a:bodyPr>
            <a:lstStyle/>
            <a:p>
              <a:endParaRPr lang="en-US"/>
            </a:p>
          </p:txBody>
        </p:sp>
        <p:sp>
          <p:nvSpPr>
            <p:cNvPr id="140320" name="Line 20"/>
            <p:cNvSpPr>
              <a:spLocks noChangeShapeType="1"/>
            </p:cNvSpPr>
            <p:nvPr/>
          </p:nvSpPr>
          <p:spPr bwMode="auto">
            <a:xfrm>
              <a:off x="1440" y="2448"/>
              <a:ext cx="432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91440" bIns="91440">
              <a:spAutoFit/>
            </a:bodyPr>
            <a:lstStyle/>
            <a:p>
              <a:endParaRPr lang="en-US"/>
            </a:p>
          </p:txBody>
        </p:sp>
      </p:grp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5715000" y="5486401"/>
            <a:ext cx="2270173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tIns="91440" bIns="91440">
            <a:spAutoFit/>
          </a:bodyPr>
          <a:lstStyle/>
          <a:p>
            <a:pPr eaLnBrk="0" hangingPunct="0"/>
            <a:r>
              <a:rPr lang="en-US">
                <a:latin typeface="Comic Sans MS" pitchFamily="66" charset="0"/>
              </a:rPr>
              <a:t>Internal air system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341936" y="1671638"/>
            <a:ext cx="1144465" cy="3890962"/>
            <a:chOff x="2735" y="1053"/>
            <a:chExt cx="721" cy="2451"/>
          </a:xfrm>
        </p:grpSpPr>
        <p:sp>
          <p:nvSpPr>
            <p:cNvPr id="140308" name="Line 23"/>
            <p:cNvSpPr>
              <a:spLocks noChangeShapeType="1"/>
            </p:cNvSpPr>
            <p:nvPr/>
          </p:nvSpPr>
          <p:spPr bwMode="auto">
            <a:xfrm flipV="1">
              <a:off x="2735" y="1053"/>
              <a:ext cx="72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tIns="91440" bIns="91440">
              <a:spAutoFit/>
            </a:bodyPr>
            <a:lstStyle/>
            <a:p>
              <a:endParaRPr lang="en-US"/>
            </a:p>
          </p:txBody>
        </p:sp>
        <p:sp>
          <p:nvSpPr>
            <p:cNvPr id="140309" name="Line 24"/>
            <p:cNvSpPr>
              <a:spLocks noChangeShapeType="1"/>
            </p:cNvSpPr>
            <p:nvPr/>
          </p:nvSpPr>
          <p:spPr bwMode="auto">
            <a:xfrm flipV="1">
              <a:off x="2736" y="1200"/>
              <a:ext cx="672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tIns="91440" bIns="91440">
              <a:spAutoFit/>
            </a:bodyPr>
            <a:lstStyle/>
            <a:p>
              <a:endParaRPr lang="en-US"/>
            </a:p>
          </p:txBody>
        </p:sp>
        <p:sp>
          <p:nvSpPr>
            <p:cNvPr id="140310" name="Line 25"/>
            <p:cNvSpPr>
              <a:spLocks noChangeShapeType="1"/>
            </p:cNvSpPr>
            <p:nvPr/>
          </p:nvSpPr>
          <p:spPr bwMode="auto">
            <a:xfrm flipV="1">
              <a:off x="2784" y="1680"/>
              <a:ext cx="672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tIns="91440" bIns="91440">
              <a:spAutoFit/>
            </a:bodyPr>
            <a:lstStyle/>
            <a:p>
              <a:endParaRPr lang="en-US"/>
            </a:p>
          </p:txBody>
        </p:sp>
        <p:sp>
          <p:nvSpPr>
            <p:cNvPr id="140311" name="Line 26"/>
            <p:cNvSpPr>
              <a:spLocks noChangeShapeType="1"/>
            </p:cNvSpPr>
            <p:nvPr/>
          </p:nvSpPr>
          <p:spPr bwMode="auto">
            <a:xfrm flipV="1">
              <a:off x="2736" y="2064"/>
              <a:ext cx="72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tIns="91440" bIns="91440">
              <a:spAutoFit/>
            </a:bodyPr>
            <a:lstStyle/>
            <a:p>
              <a:endParaRPr lang="en-US"/>
            </a:p>
          </p:txBody>
        </p:sp>
        <p:sp>
          <p:nvSpPr>
            <p:cNvPr id="140312" name="Line 27"/>
            <p:cNvSpPr>
              <a:spLocks noChangeShapeType="1"/>
            </p:cNvSpPr>
            <p:nvPr/>
          </p:nvSpPr>
          <p:spPr bwMode="auto">
            <a:xfrm flipV="1">
              <a:off x="2736" y="2400"/>
              <a:ext cx="72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tIns="91440" bIns="91440">
              <a:spAutoFit/>
            </a:bodyPr>
            <a:lstStyle/>
            <a:p>
              <a:endParaRPr lang="en-US"/>
            </a:p>
          </p:txBody>
        </p:sp>
        <p:sp>
          <p:nvSpPr>
            <p:cNvPr id="140313" name="Line 28"/>
            <p:cNvSpPr>
              <a:spLocks noChangeShapeType="1"/>
            </p:cNvSpPr>
            <p:nvPr/>
          </p:nvSpPr>
          <p:spPr bwMode="auto">
            <a:xfrm>
              <a:off x="2736" y="2544"/>
              <a:ext cx="672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tIns="91440" bIns="91440">
              <a:spAutoFit/>
            </a:bodyPr>
            <a:lstStyle/>
            <a:p>
              <a:endParaRPr lang="en-US"/>
            </a:p>
          </p:txBody>
        </p:sp>
        <p:sp>
          <p:nvSpPr>
            <p:cNvPr id="140314" name="Line 29"/>
            <p:cNvSpPr>
              <a:spLocks noChangeShapeType="1"/>
            </p:cNvSpPr>
            <p:nvPr/>
          </p:nvSpPr>
          <p:spPr bwMode="auto">
            <a:xfrm flipV="1">
              <a:off x="2736" y="3168"/>
              <a:ext cx="672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tIns="91440" bIns="91440">
              <a:spAutoFit/>
            </a:bodyPr>
            <a:lstStyle/>
            <a:p>
              <a:endParaRPr lang="en-US"/>
            </a:p>
          </p:txBody>
        </p:sp>
        <p:sp>
          <p:nvSpPr>
            <p:cNvPr id="140315" name="Line 30"/>
            <p:cNvSpPr>
              <a:spLocks noChangeShapeType="1"/>
            </p:cNvSpPr>
            <p:nvPr/>
          </p:nvSpPr>
          <p:spPr bwMode="auto">
            <a:xfrm>
              <a:off x="2736" y="3312"/>
              <a:ext cx="576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tIns="91440" bIns="91440">
              <a:spAutoFit/>
            </a:bodyPr>
            <a:lstStyle/>
            <a:p>
              <a:endParaRPr lang="en-US"/>
            </a:p>
          </p:txBody>
        </p:sp>
      </p:grpSp>
      <p:sp>
        <p:nvSpPr>
          <p:cNvPr id="140306" name="Line 33"/>
          <p:cNvSpPr>
            <a:spLocks noChangeShapeType="1"/>
          </p:cNvSpPr>
          <p:nvPr/>
        </p:nvSpPr>
        <p:spPr bwMode="auto">
          <a:xfrm>
            <a:off x="2286000" y="3886200"/>
            <a:ext cx="6858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307" name="Text Box 34"/>
          <p:cNvSpPr txBox="1">
            <a:spLocks noChangeArrowheads="1"/>
          </p:cNvSpPr>
          <p:nvPr/>
        </p:nvSpPr>
        <p:spPr bwMode="auto">
          <a:xfrm>
            <a:off x="3048000" y="6172201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Nuclear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4" grpId="0"/>
      <p:bldP spid="66565" grpId="0"/>
      <p:bldP spid="66566" grpId="0"/>
      <p:bldP spid="66567" grpId="0"/>
      <p:bldP spid="66568" grpId="0"/>
      <p:bldP spid="66569" grpId="0"/>
      <p:bldP spid="66570" grpId="0"/>
      <p:bldP spid="66571" grpId="0"/>
      <p:bldP spid="66572" grpId="0"/>
      <p:bldP spid="66573" grpId="0"/>
      <p:bldP spid="66574" grpId="0"/>
      <p:bldP spid="6658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457200"/>
            <a:ext cx="6781800" cy="12192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8. Memperbaiki struktur fungsi  </a:t>
            </a:r>
          </a:p>
        </p:txBody>
      </p:sp>
      <p:sp>
        <p:nvSpPr>
          <p:cNvPr id="141315" name="Text Box 4"/>
          <p:cNvSpPr txBox="1">
            <a:spLocks noChangeArrowheads="1"/>
          </p:cNvSpPr>
          <p:nvPr/>
        </p:nvSpPr>
        <p:spPr bwMode="auto">
          <a:xfrm>
            <a:off x="1600200" y="2438401"/>
            <a:ext cx="1540120" cy="1169551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Ubah energi menjadi energi translasi</a:t>
            </a:r>
          </a:p>
        </p:txBody>
      </p:sp>
      <p:sp>
        <p:nvSpPr>
          <p:cNvPr id="141316" name="Text Box 5"/>
          <p:cNvSpPr txBox="1">
            <a:spLocks noChangeArrowheads="1"/>
          </p:cNvSpPr>
          <p:nvPr/>
        </p:nvSpPr>
        <p:spPr bwMode="auto">
          <a:xfrm>
            <a:off x="3657600" y="2514601"/>
            <a:ext cx="1524000" cy="93662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Akumulasikan energi translasi</a:t>
            </a:r>
          </a:p>
        </p:txBody>
      </p:sp>
      <p:sp>
        <p:nvSpPr>
          <p:cNvPr id="141317" name="Line 6"/>
          <p:cNvSpPr>
            <a:spLocks noChangeShapeType="1"/>
          </p:cNvSpPr>
          <p:nvPr/>
        </p:nvSpPr>
        <p:spPr bwMode="auto">
          <a:xfrm>
            <a:off x="3124201" y="3048000"/>
            <a:ext cx="56710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tIns="91440" bIns="91440">
            <a:spAutoFit/>
          </a:bodyPr>
          <a:lstStyle/>
          <a:p>
            <a:endParaRPr lang="en-US"/>
          </a:p>
        </p:txBody>
      </p:sp>
      <p:sp>
        <p:nvSpPr>
          <p:cNvPr id="141318" name="Text Box 7"/>
          <p:cNvSpPr txBox="1">
            <a:spLocks noChangeArrowheads="1"/>
          </p:cNvSpPr>
          <p:nvPr/>
        </p:nvSpPr>
        <p:spPr bwMode="auto">
          <a:xfrm>
            <a:off x="5715000" y="2438400"/>
            <a:ext cx="1295400" cy="11811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Aplikasikan energi translasi pada paku</a:t>
            </a:r>
          </a:p>
        </p:txBody>
      </p:sp>
      <p:sp>
        <p:nvSpPr>
          <p:cNvPr id="141319" name="Line 8"/>
          <p:cNvSpPr>
            <a:spLocks noChangeShapeType="1"/>
          </p:cNvSpPr>
          <p:nvPr/>
        </p:nvSpPr>
        <p:spPr bwMode="auto">
          <a:xfrm>
            <a:off x="5181600" y="29718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tIns="91440" bIns="91440">
            <a:spAutoFit/>
          </a:bodyPr>
          <a:lstStyle/>
          <a:p>
            <a:endParaRPr lang="en-US"/>
          </a:p>
        </p:txBody>
      </p:sp>
      <p:sp>
        <p:nvSpPr>
          <p:cNvPr id="141320" name="Line 11"/>
          <p:cNvSpPr>
            <a:spLocks noChangeShapeType="1"/>
          </p:cNvSpPr>
          <p:nvPr/>
        </p:nvSpPr>
        <p:spPr bwMode="auto">
          <a:xfrm>
            <a:off x="838200" y="2971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1321" name="Text Box 13"/>
          <p:cNvSpPr txBox="1">
            <a:spLocks noChangeArrowheads="1"/>
          </p:cNvSpPr>
          <p:nvPr/>
        </p:nvSpPr>
        <p:spPr bwMode="auto">
          <a:xfrm>
            <a:off x="0" y="26670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Energi listrik</a:t>
            </a:r>
          </a:p>
        </p:txBody>
      </p:sp>
      <p:sp>
        <p:nvSpPr>
          <p:cNvPr id="141322" name="Line 14"/>
          <p:cNvSpPr>
            <a:spLocks noChangeShapeType="1"/>
          </p:cNvSpPr>
          <p:nvPr/>
        </p:nvSpPr>
        <p:spPr bwMode="auto">
          <a:xfrm>
            <a:off x="7010400" y="2971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1323" name="Text Box 15"/>
          <p:cNvSpPr txBox="1">
            <a:spLocks noChangeArrowheads="1"/>
          </p:cNvSpPr>
          <p:nvPr/>
        </p:nvSpPr>
        <p:spPr bwMode="auto">
          <a:xfrm>
            <a:off x="7463204" y="2590800"/>
            <a:ext cx="1752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Energi yang diberikan pada paku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44"/>
          <p:cNvSpPr txBox="1">
            <a:spLocks noChangeArrowheads="1"/>
          </p:cNvSpPr>
          <p:nvPr/>
        </p:nvSpPr>
        <p:spPr bwMode="auto">
          <a:xfrm>
            <a:off x="0" y="2590801"/>
            <a:ext cx="10999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Comic Sans MS" pitchFamily="66" charset="0"/>
              </a:rPr>
              <a:t>Mission</a:t>
            </a:r>
          </a:p>
          <a:p>
            <a:pPr algn="ctr" eaLnBrk="0" hangingPunct="0"/>
            <a:r>
              <a:rPr lang="en-US" sz="1400" b="1">
                <a:latin typeface="Comic Sans MS" pitchFamily="66" charset="0"/>
              </a:rPr>
              <a:t>Statement</a:t>
            </a:r>
          </a:p>
        </p:txBody>
      </p:sp>
      <p:sp>
        <p:nvSpPr>
          <p:cNvPr id="114691" name="Text Box 45"/>
          <p:cNvSpPr txBox="1">
            <a:spLocks noChangeArrowheads="1"/>
          </p:cNvSpPr>
          <p:nvPr/>
        </p:nvSpPr>
        <p:spPr bwMode="auto">
          <a:xfrm>
            <a:off x="7772400" y="2514601"/>
            <a:ext cx="1263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Comic Sans MS" pitchFamily="66" charset="0"/>
              </a:rPr>
              <a:t>Development</a:t>
            </a:r>
          </a:p>
          <a:p>
            <a:pPr algn="ctr" eaLnBrk="0" hangingPunct="0"/>
            <a:r>
              <a:rPr lang="en-US" sz="1400" b="1">
                <a:latin typeface="Comic Sans MS" pitchFamily="66" charset="0"/>
              </a:rPr>
              <a:t>Plan</a:t>
            </a:r>
          </a:p>
        </p:txBody>
      </p:sp>
      <p:sp>
        <p:nvSpPr>
          <p:cNvPr id="114692" name="Line 46"/>
          <p:cNvSpPr>
            <a:spLocks noChangeShapeType="1"/>
          </p:cNvSpPr>
          <p:nvPr/>
        </p:nvSpPr>
        <p:spPr bwMode="auto">
          <a:xfrm>
            <a:off x="1295400" y="38862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3" name="Line 47"/>
          <p:cNvSpPr>
            <a:spLocks noChangeShapeType="1"/>
          </p:cNvSpPr>
          <p:nvPr/>
        </p:nvSpPr>
        <p:spPr bwMode="auto">
          <a:xfrm>
            <a:off x="84582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4" name="Text Box 48"/>
          <p:cNvSpPr txBox="1">
            <a:spLocks noChangeArrowheads="1"/>
          </p:cNvSpPr>
          <p:nvPr/>
        </p:nvSpPr>
        <p:spPr bwMode="auto">
          <a:xfrm>
            <a:off x="2971801" y="5334000"/>
            <a:ext cx="24881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omic Sans MS" pitchFamily="66" charset="0"/>
              </a:rPr>
              <a:t>Concept Development</a:t>
            </a:r>
          </a:p>
        </p:txBody>
      </p:sp>
      <p:sp>
        <p:nvSpPr>
          <p:cNvPr id="114695" name="Line 49"/>
          <p:cNvSpPr>
            <a:spLocks noChangeShapeType="1"/>
          </p:cNvSpPr>
          <p:nvPr/>
        </p:nvSpPr>
        <p:spPr bwMode="auto">
          <a:xfrm flipH="1">
            <a:off x="1295400" y="5516563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6" name="Line 50"/>
          <p:cNvSpPr>
            <a:spLocks noChangeShapeType="1"/>
          </p:cNvSpPr>
          <p:nvPr/>
        </p:nvSpPr>
        <p:spPr bwMode="auto">
          <a:xfrm>
            <a:off x="5943600" y="54864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7" name="Rectangle 52"/>
          <p:cNvSpPr>
            <a:spLocks noChangeArrowheads="1"/>
          </p:cNvSpPr>
          <p:nvPr/>
        </p:nvSpPr>
        <p:spPr bwMode="auto">
          <a:xfrm>
            <a:off x="1072662" y="3124201"/>
            <a:ext cx="744415" cy="7794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4698" name="Text Box 53"/>
          <p:cNvSpPr txBox="1">
            <a:spLocks noChangeArrowheads="1"/>
          </p:cNvSpPr>
          <p:nvPr/>
        </p:nvSpPr>
        <p:spPr bwMode="auto">
          <a:xfrm>
            <a:off x="1046285" y="3209925"/>
            <a:ext cx="753732" cy="55399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 b="1">
                <a:latin typeface="Comic Sans MS" pitchFamily="66" charset="0"/>
              </a:rPr>
              <a:t>Identify</a:t>
            </a:r>
          </a:p>
          <a:p>
            <a:pPr algn="ctr" eaLnBrk="0" hangingPunct="0"/>
            <a:r>
              <a:rPr lang="en-US" sz="1000" b="1">
                <a:latin typeface="Comic Sans MS" pitchFamily="66" charset="0"/>
              </a:rPr>
              <a:t>Customer</a:t>
            </a:r>
          </a:p>
          <a:p>
            <a:pPr algn="ctr" eaLnBrk="0" hangingPunct="0"/>
            <a:r>
              <a:rPr lang="en-US" sz="1000" b="1">
                <a:latin typeface="Comic Sans MS" pitchFamily="66" charset="0"/>
              </a:rPr>
              <a:t>Needs</a:t>
            </a:r>
            <a:endParaRPr lang="en-US" sz="1200" b="1">
              <a:latin typeface="Comic Sans MS" pitchFamily="66" charset="0"/>
            </a:endParaRPr>
          </a:p>
        </p:txBody>
      </p:sp>
      <p:sp>
        <p:nvSpPr>
          <p:cNvPr id="114699" name="Line 54"/>
          <p:cNvSpPr>
            <a:spLocks noChangeShapeType="1"/>
          </p:cNvSpPr>
          <p:nvPr/>
        </p:nvSpPr>
        <p:spPr bwMode="auto">
          <a:xfrm>
            <a:off x="762000" y="3481388"/>
            <a:ext cx="3106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0" name="Line 55"/>
          <p:cNvSpPr>
            <a:spLocks noChangeShapeType="1"/>
          </p:cNvSpPr>
          <p:nvPr/>
        </p:nvSpPr>
        <p:spPr bwMode="auto">
          <a:xfrm>
            <a:off x="2873619" y="3513138"/>
            <a:ext cx="3106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1" name="Rectangle 56"/>
          <p:cNvSpPr>
            <a:spLocks noChangeArrowheads="1"/>
          </p:cNvSpPr>
          <p:nvPr/>
        </p:nvSpPr>
        <p:spPr bwMode="auto">
          <a:xfrm>
            <a:off x="2129205" y="3124201"/>
            <a:ext cx="744415" cy="7794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4702" name="Text Box 57"/>
          <p:cNvSpPr txBox="1">
            <a:spLocks noChangeArrowheads="1"/>
          </p:cNvSpPr>
          <p:nvPr/>
        </p:nvSpPr>
        <p:spPr bwMode="auto">
          <a:xfrm>
            <a:off x="2133601" y="3187700"/>
            <a:ext cx="7409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 b="1">
                <a:latin typeface="Comic Sans MS" pitchFamily="66" charset="0"/>
              </a:rPr>
              <a:t>Establish</a:t>
            </a:r>
          </a:p>
          <a:p>
            <a:pPr algn="ctr" eaLnBrk="0" hangingPunct="0"/>
            <a:r>
              <a:rPr lang="en-US" sz="1000" b="1">
                <a:latin typeface="Comic Sans MS" pitchFamily="66" charset="0"/>
              </a:rPr>
              <a:t>Target</a:t>
            </a:r>
          </a:p>
          <a:p>
            <a:pPr algn="ctr" eaLnBrk="0" hangingPunct="0"/>
            <a:r>
              <a:rPr lang="en-US" sz="1000" b="1">
                <a:latin typeface="Comic Sans MS" pitchFamily="66" charset="0"/>
              </a:rPr>
              <a:t>Specs</a:t>
            </a:r>
            <a:endParaRPr lang="en-US" sz="1400" b="1">
              <a:latin typeface="Comic Sans MS" pitchFamily="66" charset="0"/>
            </a:endParaRPr>
          </a:p>
        </p:txBody>
      </p:sp>
      <p:sp>
        <p:nvSpPr>
          <p:cNvPr id="114703" name="Rectangle 58"/>
          <p:cNvSpPr>
            <a:spLocks noChangeArrowheads="1"/>
          </p:cNvSpPr>
          <p:nvPr/>
        </p:nvSpPr>
        <p:spPr bwMode="auto">
          <a:xfrm>
            <a:off x="3184282" y="3124201"/>
            <a:ext cx="745880" cy="779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4704" name="Rectangle 59"/>
          <p:cNvSpPr>
            <a:spLocks noChangeArrowheads="1"/>
          </p:cNvSpPr>
          <p:nvPr/>
        </p:nvSpPr>
        <p:spPr bwMode="auto">
          <a:xfrm>
            <a:off x="4240823" y="3124201"/>
            <a:ext cx="745881" cy="7794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4705" name="Line 60"/>
          <p:cNvSpPr>
            <a:spLocks noChangeShapeType="1"/>
          </p:cNvSpPr>
          <p:nvPr/>
        </p:nvSpPr>
        <p:spPr bwMode="auto">
          <a:xfrm>
            <a:off x="3930161" y="3513138"/>
            <a:ext cx="3106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6" name="Line 61"/>
          <p:cNvSpPr>
            <a:spLocks noChangeShapeType="1"/>
          </p:cNvSpPr>
          <p:nvPr/>
        </p:nvSpPr>
        <p:spPr bwMode="auto">
          <a:xfrm>
            <a:off x="1817077" y="3513138"/>
            <a:ext cx="31212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7" name="Text Box 62"/>
          <p:cNvSpPr txBox="1">
            <a:spLocks noChangeArrowheads="1"/>
          </p:cNvSpPr>
          <p:nvPr/>
        </p:nvSpPr>
        <p:spPr bwMode="auto">
          <a:xfrm>
            <a:off x="3200400" y="3187700"/>
            <a:ext cx="7473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 b="1" i="1">
                <a:latin typeface="Comic Sans MS" pitchFamily="66" charset="0"/>
              </a:rPr>
              <a:t>Generate</a:t>
            </a:r>
          </a:p>
          <a:p>
            <a:pPr algn="ctr" eaLnBrk="0" hangingPunct="0"/>
            <a:r>
              <a:rPr lang="en-US" sz="1000" b="1" i="1">
                <a:latin typeface="Comic Sans MS" pitchFamily="66" charset="0"/>
              </a:rPr>
              <a:t>Product</a:t>
            </a:r>
          </a:p>
          <a:p>
            <a:pPr algn="ctr" eaLnBrk="0" hangingPunct="0"/>
            <a:r>
              <a:rPr lang="en-US" sz="1000" b="1" i="1">
                <a:latin typeface="Comic Sans MS" pitchFamily="66" charset="0"/>
              </a:rPr>
              <a:t>Concepts</a:t>
            </a:r>
            <a:endParaRPr lang="en-US" sz="1400" b="1" i="1">
              <a:latin typeface="Comic Sans MS" pitchFamily="66" charset="0"/>
            </a:endParaRPr>
          </a:p>
        </p:txBody>
      </p:sp>
      <p:sp>
        <p:nvSpPr>
          <p:cNvPr id="114708" name="Text Box 63"/>
          <p:cNvSpPr txBox="1">
            <a:spLocks noChangeArrowheads="1"/>
          </p:cNvSpPr>
          <p:nvPr/>
        </p:nvSpPr>
        <p:spPr bwMode="auto">
          <a:xfrm>
            <a:off x="4268666" y="3209925"/>
            <a:ext cx="705642" cy="55399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 b="1">
                <a:latin typeface="Comic Sans MS" pitchFamily="66" charset="0"/>
              </a:rPr>
              <a:t>Select a</a:t>
            </a:r>
          </a:p>
          <a:p>
            <a:pPr algn="ctr" eaLnBrk="0" hangingPunct="0"/>
            <a:r>
              <a:rPr lang="en-US" sz="1000" b="1">
                <a:latin typeface="Comic Sans MS" pitchFamily="66" charset="0"/>
              </a:rPr>
              <a:t>Product</a:t>
            </a:r>
          </a:p>
          <a:p>
            <a:pPr algn="ctr" eaLnBrk="0" hangingPunct="0"/>
            <a:r>
              <a:rPr lang="en-US" sz="1000" b="1">
                <a:latin typeface="Comic Sans MS" pitchFamily="66" charset="0"/>
              </a:rPr>
              <a:t>Concept</a:t>
            </a:r>
            <a:endParaRPr lang="en-US" sz="1200" b="1">
              <a:latin typeface="Comic Sans MS" pitchFamily="66" charset="0"/>
            </a:endParaRP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5048250" y="3124201"/>
            <a:ext cx="1066800" cy="779463"/>
            <a:chOff x="3180" y="1728"/>
            <a:chExt cx="672" cy="491"/>
          </a:xfrm>
        </p:grpSpPr>
        <p:sp>
          <p:nvSpPr>
            <p:cNvPr id="114731" name="Rectangle 65"/>
            <p:cNvSpPr>
              <a:spLocks noChangeArrowheads="1"/>
            </p:cNvSpPr>
            <p:nvPr/>
          </p:nvSpPr>
          <p:spPr bwMode="auto">
            <a:xfrm>
              <a:off x="3382" y="1728"/>
              <a:ext cx="470" cy="4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32" name="Line 66"/>
            <p:cNvSpPr>
              <a:spLocks noChangeShapeType="1"/>
            </p:cNvSpPr>
            <p:nvPr/>
          </p:nvSpPr>
          <p:spPr bwMode="auto">
            <a:xfrm>
              <a:off x="3180" y="1994"/>
              <a:ext cx="1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33" name="Text Box 67"/>
            <p:cNvSpPr txBox="1">
              <a:spLocks noChangeArrowheads="1"/>
            </p:cNvSpPr>
            <p:nvPr/>
          </p:nvSpPr>
          <p:spPr bwMode="auto">
            <a:xfrm>
              <a:off x="3409" y="1837"/>
              <a:ext cx="41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000" b="1">
                  <a:latin typeface="Comic Sans MS" pitchFamily="66" charset="0"/>
                </a:rPr>
                <a:t>Test </a:t>
              </a:r>
            </a:p>
            <a:p>
              <a:pPr algn="ctr" eaLnBrk="0" hangingPunct="0"/>
              <a:r>
                <a:rPr lang="en-US" sz="1000" b="1">
                  <a:latin typeface="Comic Sans MS" pitchFamily="66" charset="0"/>
                </a:rPr>
                <a:t>Product</a:t>
              </a:r>
            </a:p>
            <a:p>
              <a:pPr algn="ctr" eaLnBrk="0" hangingPunct="0"/>
              <a:r>
                <a:rPr lang="en-US" sz="1000" b="1">
                  <a:latin typeface="Comic Sans MS" pitchFamily="66" charset="0"/>
                </a:rPr>
                <a:t>Concept</a:t>
              </a: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6172200" y="3124201"/>
            <a:ext cx="1066800" cy="779463"/>
            <a:chOff x="3180" y="1728"/>
            <a:chExt cx="672" cy="491"/>
          </a:xfrm>
        </p:grpSpPr>
        <p:sp>
          <p:nvSpPr>
            <p:cNvPr id="114728" name="Rectangle 69"/>
            <p:cNvSpPr>
              <a:spLocks noChangeArrowheads="1"/>
            </p:cNvSpPr>
            <p:nvPr/>
          </p:nvSpPr>
          <p:spPr bwMode="auto">
            <a:xfrm>
              <a:off x="3382" y="1728"/>
              <a:ext cx="470" cy="4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9" name="Line 70"/>
            <p:cNvSpPr>
              <a:spLocks noChangeShapeType="1"/>
            </p:cNvSpPr>
            <p:nvPr/>
          </p:nvSpPr>
          <p:spPr bwMode="auto">
            <a:xfrm>
              <a:off x="3180" y="1994"/>
              <a:ext cx="1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30" name="Text Box 71"/>
            <p:cNvSpPr txBox="1">
              <a:spLocks noChangeArrowheads="1"/>
            </p:cNvSpPr>
            <p:nvPr/>
          </p:nvSpPr>
          <p:spPr bwMode="auto">
            <a:xfrm>
              <a:off x="3449" y="1837"/>
              <a:ext cx="342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000" b="1">
                  <a:latin typeface="Comic Sans MS" pitchFamily="66" charset="0"/>
                </a:rPr>
                <a:t>Set</a:t>
              </a:r>
            </a:p>
            <a:p>
              <a:pPr algn="ctr" eaLnBrk="0" hangingPunct="0"/>
              <a:r>
                <a:rPr lang="en-US" sz="1000" b="1">
                  <a:latin typeface="Comic Sans MS" pitchFamily="66" charset="0"/>
                </a:rPr>
                <a:t>Final</a:t>
              </a:r>
            </a:p>
            <a:p>
              <a:pPr algn="ctr" eaLnBrk="0" hangingPunct="0"/>
              <a:r>
                <a:rPr lang="en-US" sz="1000" b="1">
                  <a:latin typeface="Comic Sans MS" pitchFamily="66" charset="0"/>
                </a:rPr>
                <a:t>Specs</a:t>
              </a:r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7315200" y="3124201"/>
            <a:ext cx="1177925" cy="779463"/>
            <a:chOff x="3180" y="1728"/>
            <a:chExt cx="742" cy="491"/>
          </a:xfrm>
        </p:grpSpPr>
        <p:sp>
          <p:nvSpPr>
            <p:cNvPr id="114725" name="Rectangle 73"/>
            <p:cNvSpPr>
              <a:spLocks noChangeArrowheads="1"/>
            </p:cNvSpPr>
            <p:nvPr/>
          </p:nvSpPr>
          <p:spPr bwMode="auto">
            <a:xfrm>
              <a:off x="3382" y="1728"/>
              <a:ext cx="470" cy="4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6" name="Line 74"/>
            <p:cNvSpPr>
              <a:spLocks noChangeShapeType="1"/>
            </p:cNvSpPr>
            <p:nvPr/>
          </p:nvSpPr>
          <p:spPr bwMode="auto">
            <a:xfrm>
              <a:off x="3180" y="1994"/>
              <a:ext cx="1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27" name="Text Box 75"/>
            <p:cNvSpPr txBox="1">
              <a:spLocks noChangeArrowheads="1"/>
            </p:cNvSpPr>
            <p:nvPr/>
          </p:nvSpPr>
          <p:spPr bwMode="auto">
            <a:xfrm>
              <a:off x="3320" y="1837"/>
              <a:ext cx="602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000" b="1">
                  <a:latin typeface="Comic Sans MS" pitchFamily="66" charset="0"/>
                </a:rPr>
                <a:t>Plan </a:t>
              </a:r>
            </a:p>
            <a:p>
              <a:pPr algn="ctr" eaLnBrk="0" hangingPunct="0"/>
              <a:r>
                <a:rPr lang="en-US" sz="1000" b="1">
                  <a:latin typeface="Comic Sans MS" pitchFamily="66" charset="0"/>
                </a:rPr>
                <a:t>Downstream</a:t>
              </a:r>
            </a:p>
            <a:p>
              <a:pPr algn="ctr" eaLnBrk="0" hangingPunct="0"/>
              <a:r>
                <a:rPr lang="en-US" sz="1000" b="1">
                  <a:latin typeface="Comic Sans MS" pitchFamily="66" charset="0"/>
                </a:rPr>
                <a:t>Development</a:t>
              </a:r>
            </a:p>
          </p:txBody>
        </p:sp>
      </p:grpSp>
      <p:sp>
        <p:nvSpPr>
          <p:cNvPr id="114712" name="Line 76"/>
          <p:cNvSpPr>
            <a:spLocks noChangeShapeType="1"/>
          </p:cNvSpPr>
          <p:nvPr/>
        </p:nvSpPr>
        <p:spPr bwMode="auto">
          <a:xfrm>
            <a:off x="8458200" y="3505200"/>
            <a:ext cx="3106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1828801" y="4343400"/>
            <a:ext cx="6270381" cy="704850"/>
            <a:chOff x="1248" y="2784"/>
            <a:chExt cx="3950" cy="444"/>
          </a:xfrm>
        </p:grpSpPr>
        <p:sp>
          <p:nvSpPr>
            <p:cNvPr id="114723" name="Rectangle 78"/>
            <p:cNvSpPr>
              <a:spLocks noChangeArrowheads="1"/>
            </p:cNvSpPr>
            <p:nvPr/>
          </p:nvSpPr>
          <p:spPr bwMode="auto">
            <a:xfrm>
              <a:off x="1248" y="2784"/>
              <a:ext cx="3950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4724" name="Text Box 79"/>
            <p:cNvSpPr txBox="1">
              <a:spLocks noChangeArrowheads="1"/>
            </p:cNvSpPr>
            <p:nvPr/>
          </p:nvSpPr>
          <p:spPr bwMode="auto">
            <a:xfrm>
              <a:off x="2178" y="2818"/>
              <a:ext cx="190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b="1">
                  <a:latin typeface="Comic Sans MS" pitchFamily="66" charset="0"/>
                </a:rPr>
                <a:t>Perform Economic Analysis</a:t>
              </a:r>
            </a:p>
            <a:p>
              <a:pPr algn="ctr" eaLnBrk="0" hangingPunct="0"/>
              <a:r>
                <a:rPr lang="en-US" sz="1200" b="1">
                  <a:latin typeface="Comic Sans MS" pitchFamily="66" charset="0"/>
                </a:rPr>
                <a:t>Benchmark Competitive Products</a:t>
              </a:r>
            </a:p>
            <a:p>
              <a:pPr algn="ctr" eaLnBrk="0" hangingPunct="0"/>
              <a:r>
                <a:rPr lang="en-US" sz="1200" b="1">
                  <a:latin typeface="Comic Sans MS" pitchFamily="66" charset="0"/>
                </a:rPr>
                <a:t>Build and Test Models and Prototypes</a:t>
              </a:r>
              <a:endParaRPr lang="en-US" sz="1200" b="1">
                <a:latin typeface="Times New Roman" pitchFamily="18" charset="0"/>
              </a:endParaRPr>
            </a:p>
          </p:txBody>
        </p:sp>
      </p:grpSp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2501412" y="3962400"/>
            <a:ext cx="5499588" cy="388938"/>
            <a:chOff x="1576" y="2256"/>
            <a:chExt cx="3464" cy="245"/>
          </a:xfrm>
        </p:grpSpPr>
        <p:sp>
          <p:nvSpPr>
            <p:cNvPr id="114717" name="Line 81"/>
            <p:cNvSpPr>
              <a:spLocks noChangeShapeType="1"/>
            </p:cNvSpPr>
            <p:nvPr/>
          </p:nvSpPr>
          <p:spPr bwMode="auto">
            <a:xfrm rot="16200000" flipV="1">
              <a:off x="1453" y="2379"/>
              <a:ext cx="2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8" name="Line 82"/>
            <p:cNvSpPr>
              <a:spLocks noChangeShapeType="1"/>
            </p:cNvSpPr>
            <p:nvPr/>
          </p:nvSpPr>
          <p:spPr bwMode="auto">
            <a:xfrm rot="5400000">
              <a:off x="3494" y="2379"/>
              <a:ext cx="2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lg"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9" name="Line 83"/>
            <p:cNvSpPr>
              <a:spLocks noChangeShapeType="1"/>
            </p:cNvSpPr>
            <p:nvPr/>
          </p:nvSpPr>
          <p:spPr bwMode="auto">
            <a:xfrm rot="16200000" flipV="1">
              <a:off x="2133" y="2379"/>
              <a:ext cx="2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20" name="Line 84"/>
            <p:cNvSpPr>
              <a:spLocks noChangeShapeType="1"/>
            </p:cNvSpPr>
            <p:nvPr/>
          </p:nvSpPr>
          <p:spPr bwMode="auto">
            <a:xfrm rot="16200000" flipV="1">
              <a:off x="2805" y="2379"/>
              <a:ext cx="2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21" name="Line 85"/>
            <p:cNvSpPr>
              <a:spLocks noChangeShapeType="1"/>
            </p:cNvSpPr>
            <p:nvPr/>
          </p:nvSpPr>
          <p:spPr bwMode="auto">
            <a:xfrm rot="16200000" flipV="1">
              <a:off x="4245" y="2379"/>
              <a:ext cx="2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22" name="Line 86"/>
            <p:cNvSpPr>
              <a:spLocks noChangeShapeType="1"/>
            </p:cNvSpPr>
            <p:nvPr/>
          </p:nvSpPr>
          <p:spPr bwMode="auto">
            <a:xfrm rot="16200000" flipV="1">
              <a:off x="4917" y="2379"/>
              <a:ext cx="2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715" name="Rectangle 89"/>
          <p:cNvSpPr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/>
              <a:t>Concept Development Phase And Concept Generation</a:t>
            </a:r>
          </a:p>
        </p:txBody>
      </p:sp>
      <p:sp>
        <p:nvSpPr>
          <p:cNvPr id="114716" name="Oval 92"/>
          <p:cNvSpPr>
            <a:spLocks noChangeArrowheads="1"/>
          </p:cNvSpPr>
          <p:nvPr/>
        </p:nvSpPr>
        <p:spPr bwMode="auto">
          <a:xfrm>
            <a:off x="2895600" y="2971800"/>
            <a:ext cx="12954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8"/>
          <p:cNvSpPr>
            <a:spLocks noGrp="1" noChangeArrowheads="1"/>
          </p:cNvSpPr>
          <p:nvPr>
            <p:ph type="title"/>
          </p:nvPr>
        </p:nvSpPr>
        <p:spPr>
          <a:xfrm>
            <a:off x="152400" y="228601"/>
            <a:ext cx="7848600" cy="563563"/>
          </a:xfrm>
        </p:spPr>
        <p:txBody>
          <a:bodyPr/>
          <a:lstStyle/>
          <a:p>
            <a:pPr algn="l"/>
            <a:r>
              <a:rPr lang="en-US" sz="2800" smtClean="0"/>
              <a:t>9. Tabel Kombinasi Konsep</a:t>
            </a:r>
          </a:p>
        </p:txBody>
      </p:sp>
      <p:graphicFrame>
        <p:nvGraphicFramePr>
          <p:cNvPr id="90244" name="Group 132"/>
          <p:cNvGraphicFramePr>
            <a:graphicFrameLocks noGrp="1"/>
          </p:cNvGraphicFramePr>
          <p:nvPr>
            <p:ph idx="1"/>
          </p:nvPr>
        </p:nvGraphicFramePr>
        <p:xfrm>
          <a:off x="838200" y="1295400"/>
          <a:ext cx="7467600" cy="5257800"/>
        </p:xfrm>
        <a:graphic>
          <a:graphicData uri="http://schemas.openxmlformats.org/drawingml/2006/table">
            <a:tbl>
              <a:tblPr/>
              <a:tblGrid>
                <a:gridCol w="609600"/>
                <a:gridCol w="2514600"/>
                <a:gridCol w="2286000"/>
                <a:gridCol w="20574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Ubah energi listrik menjadi energi translasi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Akumulasikan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Aplikasikan energi translasi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pada paku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8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2371" name="Text Box 105"/>
          <p:cNvSpPr txBox="1">
            <a:spLocks noChangeArrowheads="1"/>
          </p:cNvSpPr>
          <p:nvPr/>
        </p:nvSpPr>
        <p:spPr bwMode="auto">
          <a:xfrm>
            <a:off x="1676400" y="2590801"/>
            <a:ext cx="19050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Rotary motor with transmission</a:t>
            </a:r>
          </a:p>
        </p:txBody>
      </p:sp>
      <p:sp>
        <p:nvSpPr>
          <p:cNvPr id="142372" name="Text Box 114"/>
          <p:cNvSpPr txBox="1">
            <a:spLocks noChangeArrowheads="1"/>
          </p:cNvSpPr>
          <p:nvPr/>
        </p:nvSpPr>
        <p:spPr bwMode="auto">
          <a:xfrm>
            <a:off x="1676400" y="39624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Linear motor</a:t>
            </a:r>
          </a:p>
        </p:txBody>
      </p:sp>
      <p:sp>
        <p:nvSpPr>
          <p:cNvPr id="142373" name="Text Box 115"/>
          <p:cNvSpPr txBox="1">
            <a:spLocks noChangeArrowheads="1"/>
          </p:cNvSpPr>
          <p:nvPr/>
        </p:nvSpPr>
        <p:spPr bwMode="auto">
          <a:xfrm>
            <a:off x="1676400" y="59436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Rail Gun</a:t>
            </a:r>
          </a:p>
        </p:txBody>
      </p:sp>
      <p:sp>
        <p:nvSpPr>
          <p:cNvPr id="142374" name="Text Box 116"/>
          <p:cNvSpPr txBox="1">
            <a:spLocks noChangeArrowheads="1"/>
          </p:cNvSpPr>
          <p:nvPr/>
        </p:nvSpPr>
        <p:spPr bwMode="auto">
          <a:xfrm>
            <a:off x="1676400" y="49530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Solenoid</a:t>
            </a:r>
          </a:p>
        </p:txBody>
      </p:sp>
      <p:sp>
        <p:nvSpPr>
          <p:cNvPr id="142375" name="Text Box 118"/>
          <p:cNvSpPr txBox="1">
            <a:spLocks noChangeArrowheads="1"/>
          </p:cNvSpPr>
          <p:nvPr/>
        </p:nvSpPr>
        <p:spPr bwMode="auto">
          <a:xfrm>
            <a:off x="4191000" y="39624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Moving mass</a:t>
            </a:r>
          </a:p>
        </p:txBody>
      </p:sp>
      <p:sp>
        <p:nvSpPr>
          <p:cNvPr id="142376" name="Text Box 119"/>
          <p:cNvSpPr txBox="1">
            <a:spLocks noChangeArrowheads="1"/>
          </p:cNvSpPr>
          <p:nvPr/>
        </p:nvSpPr>
        <p:spPr bwMode="auto">
          <a:xfrm>
            <a:off x="4114800" y="28194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Spring</a:t>
            </a:r>
          </a:p>
        </p:txBody>
      </p:sp>
      <p:sp>
        <p:nvSpPr>
          <p:cNvPr id="142377" name="Text Box 120"/>
          <p:cNvSpPr txBox="1">
            <a:spLocks noChangeArrowheads="1"/>
          </p:cNvSpPr>
          <p:nvPr/>
        </p:nvSpPr>
        <p:spPr bwMode="auto">
          <a:xfrm>
            <a:off x="6629400" y="2667001"/>
            <a:ext cx="1371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Single Impact</a:t>
            </a:r>
          </a:p>
        </p:txBody>
      </p:sp>
      <p:sp>
        <p:nvSpPr>
          <p:cNvPr id="142378" name="Text Box 121"/>
          <p:cNvSpPr txBox="1">
            <a:spLocks noChangeArrowheads="1"/>
          </p:cNvSpPr>
          <p:nvPr/>
        </p:nvSpPr>
        <p:spPr bwMode="auto">
          <a:xfrm>
            <a:off x="6629400" y="3733800"/>
            <a:ext cx="1371600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Multiple</a:t>
            </a:r>
          </a:p>
          <a:p>
            <a:pPr algn="ctr">
              <a:spcBef>
                <a:spcPct val="50000"/>
              </a:spcBef>
            </a:pPr>
            <a:r>
              <a:rPr lang="en-US"/>
              <a:t>Impact</a:t>
            </a:r>
          </a:p>
        </p:txBody>
      </p:sp>
      <p:sp>
        <p:nvSpPr>
          <p:cNvPr id="142379" name="Text Box 122"/>
          <p:cNvSpPr txBox="1">
            <a:spLocks noChangeArrowheads="1"/>
          </p:cNvSpPr>
          <p:nvPr/>
        </p:nvSpPr>
        <p:spPr bwMode="auto">
          <a:xfrm>
            <a:off x="6629400" y="4953000"/>
            <a:ext cx="1371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Push Nail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563562"/>
          </a:xfrm>
        </p:spPr>
        <p:txBody>
          <a:bodyPr/>
          <a:lstStyle/>
          <a:p>
            <a:pPr algn="l"/>
            <a:r>
              <a:rPr lang="en-US" sz="2800" smtClean="0"/>
              <a:t>Tabel kombinasi Konsep</a:t>
            </a:r>
            <a:br>
              <a:rPr lang="en-US" sz="2800" smtClean="0"/>
            </a:br>
            <a:r>
              <a:rPr lang="en-US" sz="2800" smtClean="0"/>
              <a:t>- Konsep 1</a:t>
            </a:r>
          </a:p>
        </p:txBody>
      </p:sp>
      <p:graphicFrame>
        <p:nvGraphicFramePr>
          <p:cNvPr id="94211" name="Group 3"/>
          <p:cNvGraphicFramePr>
            <a:graphicFrameLocks noGrp="1"/>
          </p:cNvGraphicFramePr>
          <p:nvPr>
            <p:ph idx="1"/>
          </p:nvPr>
        </p:nvGraphicFramePr>
        <p:xfrm>
          <a:off x="838200" y="1295400"/>
          <a:ext cx="7467600" cy="5257800"/>
        </p:xfrm>
        <a:graphic>
          <a:graphicData uri="http://schemas.openxmlformats.org/drawingml/2006/table">
            <a:tbl>
              <a:tblPr/>
              <a:tblGrid>
                <a:gridCol w="609600"/>
                <a:gridCol w="2514600"/>
                <a:gridCol w="2286000"/>
                <a:gridCol w="20574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Ubah energi listrik menjadi energi translasi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Akumulasikan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Aplikasikan energi translasi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pada paku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8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395" name="Text Box 35"/>
          <p:cNvSpPr txBox="1">
            <a:spLocks noChangeArrowheads="1"/>
          </p:cNvSpPr>
          <p:nvPr/>
        </p:nvSpPr>
        <p:spPr bwMode="auto">
          <a:xfrm>
            <a:off x="1676400" y="2590801"/>
            <a:ext cx="19050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Rotary motor with transmission</a:t>
            </a:r>
          </a:p>
        </p:txBody>
      </p:sp>
      <p:sp>
        <p:nvSpPr>
          <p:cNvPr id="143396" name="Text Box 36"/>
          <p:cNvSpPr txBox="1">
            <a:spLocks noChangeArrowheads="1"/>
          </p:cNvSpPr>
          <p:nvPr/>
        </p:nvSpPr>
        <p:spPr bwMode="auto">
          <a:xfrm>
            <a:off x="1676400" y="39624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Linear motor</a:t>
            </a:r>
          </a:p>
        </p:txBody>
      </p:sp>
      <p:sp>
        <p:nvSpPr>
          <p:cNvPr id="143397" name="Text Box 37"/>
          <p:cNvSpPr txBox="1">
            <a:spLocks noChangeArrowheads="1"/>
          </p:cNvSpPr>
          <p:nvPr/>
        </p:nvSpPr>
        <p:spPr bwMode="auto">
          <a:xfrm>
            <a:off x="1676400" y="59436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Rail Gun</a:t>
            </a:r>
          </a:p>
        </p:txBody>
      </p:sp>
      <p:sp>
        <p:nvSpPr>
          <p:cNvPr id="143398" name="Text Box 38"/>
          <p:cNvSpPr txBox="1">
            <a:spLocks noChangeArrowheads="1"/>
          </p:cNvSpPr>
          <p:nvPr/>
        </p:nvSpPr>
        <p:spPr bwMode="auto">
          <a:xfrm>
            <a:off x="1676400" y="49530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Solenoid</a:t>
            </a:r>
          </a:p>
        </p:txBody>
      </p:sp>
      <p:sp>
        <p:nvSpPr>
          <p:cNvPr id="143399" name="Text Box 39"/>
          <p:cNvSpPr txBox="1">
            <a:spLocks noChangeArrowheads="1"/>
          </p:cNvSpPr>
          <p:nvPr/>
        </p:nvSpPr>
        <p:spPr bwMode="auto">
          <a:xfrm>
            <a:off x="4191000" y="39624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Moving mass</a:t>
            </a:r>
          </a:p>
        </p:txBody>
      </p:sp>
      <p:sp>
        <p:nvSpPr>
          <p:cNvPr id="143400" name="Text Box 40"/>
          <p:cNvSpPr txBox="1">
            <a:spLocks noChangeArrowheads="1"/>
          </p:cNvSpPr>
          <p:nvPr/>
        </p:nvSpPr>
        <p:spPr bwMode="auto">
          <a:xfrm>
            <a:off x="4114800" y="28194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Spring</a:t>
            </a:r>
          </a:p>
        </p:txBody>
      </p:sp>
      <p:sp>
        <p:nvSpPr>
          <p:cNvPr id="143401" name="Text Box 41"/>
          <p:cNvSpPr txBox="1">
            <a:spLocks noChangeArrowheads="1"/>
          </p:cNvSpPr>
          <p:nvPr/>
        </p:nvSpPr>
        <p:spPr bwMode="auto">
          <a:xfrm>
            <a:off x="6629400" y="2667001"/>
            <a:ext cx="1371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Single Impact</a:t>
            </a:r>
          </a:p>
        </p:txBody>
      </p:sp>
      <p:sp>
        <p:nvSpPr>
          <p:cNvPr id="143402" name="Text Box 42"/>
          <p:cNvSpPr txBox="1">
            <a:spLocks noChangeArrowheads="1"/>
          </p:cNvSpPr>
          <p:nvPr/>
        </p:nvSpPr>
        <p:spPr bwMode="auto">
          <a:xfrm>
            <a:off x="6629400" y="3733800"/>
            <a:ext cx="1371600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Multiple</a:t>
            </a:r>
          </a:p>
          <a:p>
            <a:pPr algn="ctr">
              <a:spcBef>
                <a:spcPct val="50000"/>
              </a:spcBef>
            </a:pPr>
            <a:r>
              <a:rPr lang="en-US"/>
              <a:t>Impact</a:t>
            </a:r>
          </a:p>
        </p:txBody>
      </p:sp>
      <p:sp>
        <p:nvSpPr>
          <p:cNvPr id="143403" name="Text Box 43"/>
          <p:cNvSpPr txBox="1">
            <a:spLocks noChangeArrowheads="1"/>
          </p:cNvSpPr>
          <p:nvPr/>
        </p:nvSpPr>
        <p:spPr bwMode="auto">
          <a:xfrm>
            <a:off x="6629400" y="4953000"/>
            <a:ext cx="1371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Push Nail</a:t>
            </a:r>
          </a:p>
        </p:txBody>
      </p:sp>
      <p:sp>
        <p:nvSpPr>
          <p:cNvPr id="143404" name="Line 44"/>
          <p:cNvSpPr>
            <a:spLocks noChangeShapeType="1"/>
          </p:cNvSpPr>
          <p:nvPr/>
        </p:nvSpPr>
        <p:spPr bwMode="auto">
          <a:xfrm flipV="1">
            <a:off x="3581400" y="3200400"/>
            <a:ext cx="838200" cy="1828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05" name="Line 45"/>
          <p:cNvSpPr>
            <a:spLocks noChangeShapeType="1"/>
          </p:cNvSpPr>
          <p:nvPr/>
        </p:nvSpPr>
        <p:spPr bwMode="auto">
          <a:xfrm>
            <a:off x="5943600" y="3200400"/>
            <a:ext cx="68580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/>
              <a:t>Hasil Kombinasi 1</a:t>
            </a:r>
            <a:br>
              <a:rPr lang="en-US" sz="4000" smtClean="0"/>
            </a:br>
            <a:endParaRPr lang="en-US" sz="4000" smtClean="0"/>
          </a:p>
        </p:txBody>
      </p:sp>
      <p:pic>
        <p:nvPicPr>
          <p:cNvPr id="144387" name="Picture 4"/>
          <p:cNvPicPr>
            <a:picLocks noChangeArrowheads="1"/>
          </p:cNvPicPr>
          <p:nvPr/>
        </p:nvPicPr>
        <p:blipFill>
          <a:blip r:embed="rId2"/>
          <a:srcRect l="33960" t="4550" r="38809" b="19360"/>
          <a:stretch>
            <a:fillRect/>
          </a:stretch>
        </p:blipFill>
        <p:spPr bwMode="auto">
          <a:xfrm>
            <a:off x="1676400" y="1981200"/>
            <a:ext cx="2971800" cy="396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4388" name="Text Box 5"/>
          <p:cNvSpPr txBox="1">
            <a:spLocks noChangeArrowheads="1"/>
          </p:cNvSpPr>
          <p:nvPr/>
        </p:nvSpPr>
        <p:spPr bwMode="auto">
          <a:xfrm>
            <a:off x="5562600" y="2514601"/>
            <a:ext cx="30480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Konsep 1: </a:t>
            </a:r>
          </a:p>
          <a:p>
            <a:pPr>
              <a:spcBef>
                <a:spcPct val="50000"/>
              </a:spcBef>
            </a:pPr>
            <a:r>
              <a:rPr lang="en-US"/>
              <a:t>Solenoid menekan pegas kemudian melepaskannya berulangulang untuk menggerakkan paku secara multiple impact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563562"/>
          </a:xfrm>
        </p:spPr>
        <p:txBody>
          <a:bodyPr/>
          <a:lstStyle/>
          <a:p>
            <a:pPr algn="l"/>
            <a:r>
              <a:rPr lang="en-US" sz="2800" smtClean="0"/>
              <a:t>Tabel kombinasi Konsep</a:t>
            </a:r>
            <a:br>
              <a:rPr lang="en-US" sz="2800" smtClean="0"/>
            </a:br>
            <a:r>
              <a:rPr lang="en-US" sz="2800" smtClean="0"/>
              <a:t>- Konsep 2</a:t>
            </a:r>
          </a:p>
        </p:txBody>
      </p:sp>
      <p:graphicFrame>
        <p:nvGraphicFramePr>
          <p:cNvPr id="96259" name="Group 3"/>
          <p:cNvGraphicFramePr>
            <a:graphicFrameLocks noGrp="1"/>
          </p:cNvGraphicFramePr>
          <p:nvPr>
            <p:ph idx="1"/>
          </p:nvPr>
        </p:nvGraphicFramePr>
        <p:xfrm>
          <a:off x="838200" y="1295400"/>
          <a:ext cx="7467600" cy="5257800"/>
        </p:xfrm>
        <a:graphic>
          <a:graphicData uri="http://schemas.openxmlformats.org/drawingml/2006/table">
            <a:tbl>
              <a:tblPr/>
              <a:tblGrid>
                <a:gridCol w="609600"/>
                <a:gridCol w="2514600"/>
                <a:gridCol w="2286000"/>
                <a:gridCol w="20574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Ubah energi listrik menjadi energi translasi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Akumulasikan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Aplikasikan energi translasi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pada paku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8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443" name="Text Box 35"/>
          <p:cNvSpPr txBox="1">
            <a:spLocks noChangeArrowheads="1"/>
          </p:cNvSpPr>
          <p:nvPr/>
        </p:nvSpPr>
        <p:spPr bwMode="auto">
          <a:xfrm>
            <a:off x="1676400" y="2590801"/>
            <a:ext cx="19050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Rotary motor with transmission</a:t>
            </a:r>
          </a:p>
        </p:txBody>
      </p:sp>
      <p:sp>
        <p:nvSpPr>
          <p:cNvPr id="145444" name="Text Box 36"/>
          <p:cNvSpPr txBox="1">
            <a:spLocks noChangeArrowheads="1"/>
          </p:cNvSpPr>
          <p:nvPr/>
        </p:nvSpPr>
        <p:spPr bwMode="auto">
          <a:xfrm>
            <a:off x="1676400" y="39624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Linear motor</a:t>
            </a:r>
          </a:p>
        </p:txBody>
      </p:sp>
      <p:sp>
        <p:nvSpPr>
          <p:cNvPr id="145445" name="Text Box 37"/>
          <p:cNvSpPr txBox="1">
            <a:spLocks noChangeArrowheads="1"/>
          </p:cNvSpPr>
          <p:nvPr/>
        </p:nvSpPr>
        <p:spPr bwMode="auto">
          <a:xfrm>
            <a:off x="1676400" y="59436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Rail Gun</a:t>
            </a:r>
          </a:p>
        </p:txBody>
      </p:sp>
      <p:sp>
        <p:nvSpPr>
          <p:cNvPr id="145446" name="Text Box 38"/>
          <p:cNvSpPr txBox="1">
            <a:spLocks noChangeArrowheads="1"/>
          </p:cNvSpPr>
          <p:nvPr/>
        </p:nvSpPr>
        <p:spPr bwMode="auto">
          <a:xfrm>
            <a:off x="1676400" y="49530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Solenoid</a:t>
            </a:r>
          </a:p>
        </p:txBody>
      </p:sp>
      <p:sp>
        <p:nvSpPr>
          <p:cNvPr id="145447" name="Text Box 39"/>
          <p:cNvSpPr txBox="1">
            <a:spLocks noChangeArrowheads="1"/>
          </p:cNvSpPr>
          <p:nvPr/>
        </p:nvSpPr>
        <p:spPr bwMode="auto">
          <a:xfrm>
            <a:off x="4191000" y="39624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Moving mass</a:t>
            </a:r>
          </a:p>
        </p:txBody>
      </p:sp>
      <p:sp>
        <p:nvSpPr>
          <p:cNvPr id="145448" name="Text Box 40"/>
          <p:cNvSpPr txBox="1">
            <a:spLocks noChangeArrowheads="1"/>
          </p:cNvSpPr>
          <p:nvPr/>
        </p:nvSpPr>
        <p:spPr bwMode="auto">
          <a:xfrm>
            <a:off x="4114800" y="28194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Spring</a:t>
            </a:r>
          </a:p>
        </p:txBody>
      </p:sp>
      <p:sp>
        <p:nvSpPr>
          <p:cNvPr id="145449" name="Text Box 41"/>
          <p:cNvSpPr txBox="1">
            <a:spLocks noChangeArrowheads="1"/>
          </p:cNvSpPr>
          <p:nvPr/>
        </p:nvSpPr>
        <p:spPr bwMode="auto">
          <a:xfrm>
            <a:off x="6629400" y="2667001"/>
            <a:ext cx="1371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Single Impact</a:t>
            </a:r>
          </a:p>
        </p:txBody>
      </p:sp>
      <p:sp>
        <p:nvSpPr>
          <p:cNvPr id="145450" name="Text Box 42"/>
          <p:cNvSpPr txBox="1">
            <a:spLocks noChangeArrowheads="1"/>
          </p:cNvSpPr>
          <p:nvPr/>
        </p:nvSpPr>
        <p:spPr bwMode="auto">
          <a:xfrm>
            <a:off x="6629400" y="3733800"/>
            <a:ext cx="1371600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Multiple</a:t>
            </a:r>
          </a:p>
          <a:p>
            <a:pPr algn="ctr">
              <a:spcBef>
                <a:spcPct val="50000"/>
              </a:spcBef>
            </a:pPr>
            <a:r>
              <a:rPr lang="en-US"/>
              <a:t>Impact</a:t>
            </a:r>
          </a:p>
        </p:txBody>
      </p:sp>
      <p:sp>
        <p:nvSpPr>
          <p:cNvPr id="145451" name="Text Box 43"/>
          <p:cNvSpPr txBox="1">
            <a:spLocks noChangeArrowheads="1"/>
          </p:cNvSpPr>
          <p:nvPr/>
        </p:nvSpPr>
        <p:spPr bwMode="auto">
          <a:xfrm>
            <a:off x="6629400" y="4953000"/>
            <a:ext cx="1371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Push Nail</a:t>
            </a:r>
          </a:p>
        </p:txBody>
      </p:sp>
      <p:sp>
        <p:nvSpPr>
          <p:cNvPr id="145452" name="Line 44"/>
          <p:cNvSpPr>
            <a:spLocks noChangeShapeType="1"/>
          </p:cNvSpPr>
          <p:nvPr/>
        </p:nvSpPr>
        <p:spPr bwMode="auto">
          <a:xfrm>
            <a:off x="3581400" y="3048000"/>
            <a:ext cx="533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453" name="Line 45"/>
          <p:cNvSpPr>
            <a:spLocks noChangeShapeType="1"/>
          </p:cNvSpPr>
          <p:nvPr/>
        </p:nvSpPr>
        <p:spPr bwMode="auto">
          <a:xfrm flipV="1">
            <a:off x="6019800" y="3033713"/>
            <a:ext cx="60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96200" cy="792162"/>
          </a:xfrm>
        </p:spPr>
        <p:txBody>
          <a:bodyPr/>
          <a:lstStyle/>
          <a:p>
            <a:pPr algn="l"/>
            <a:r>
              <a:rPr lang="en-US" smtClean="0"/>
              <a:t>Hasil Kombinasi 2</a:t>
            </a:r>
          </a:p>
        </p:txBody>
      </p:sp>
      <p:pic>
        <p:nvPicPr>
          <p:cNvPr id="146435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33600"/>
            <a:ext cx="4749312" cy="343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6436" name="Text Box 5"/>
          <p:cNvSpPr txBox="1">
            <a:spLocks noChangeArrowheads="1"/>
          </p:cNvSpPr>
          <p:nvPr/>
        </p:nvSpPr>
        <p:spPr bwMode="auto">
          <a:xfrm>
            <a:off x="6629400" y="2971801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6437" name="Text Box 6"/>
          <p:cNvSpPr txBox="1">
            <a:spLocks noChangeArrowheads="1"/>
          </p:cNvSpPr>
          <p:nvPr/>
        </p:nvSpPr>
        <p:spPr bwMode="auto">
          <a:xfrm>
            <a:off x="6248400" y="3048000"/>
            <a:ext cx="25908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Konsep 2:</a:t>
            </a:r>
          </a:p>
          <a:p>
            <a:pPr>
              <a:spcBef>
                <a:spcPct val="50000"/>
              </a:spcBef>
            </a:pPr>
            <a:r>
              <a:rPr lang="en-US"/>
              <a:t>Motor dengan transmisi  serta pegas menggerakkan paku secara single impact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563562"/>
          </a:xfrm>
        </p:spPr>
        <p:txBody>
          <a:bodyPr/>
          <a:lstStyle/>
          <a:p>
            <a:pPr algn="l"/>
            <a:r>
              <a:rPr lang="en-US" sz="2800" smtClean="0"/>
              <a:t>Tabel kombinasi Konsep</a:t>
            </a:r>
            <a:br>
              <a:rPr lang="en-US" sz="2800" smtClean="0"/>
            </a:br>
            <a:r>
              <a:rPr lang="en-US" sz="2800" smtClean="0"/>
              <a:t>- Konsep 3</a:t>
            </a:r>
          </a:p>
        </p:txBody>
      </p:sp>
      <p:graphicFrame>
        <p:nvGraphicFramePr>
          <p:cNvPr id="97283" name="Group 3"/>
          <p:cNvGraphicFramePr>
            <a:graphicFrameLocks noGrp="1"/>
          </p:cNvGraphicFramePr>
          <p:nvPr>
            <p:ph idx="1"/>
          </p:nvPr>
        </p:nvGraphicFramePr>
        <p:xfrm>
          <a:off x="838200" y="1295400"/>
          <a:ext cx="7467600" cy="5257800"/>
        </p:xfrm>
        <a:graphic>
          <a:graphicData uri="http://schemas.openxmlformats.org/drawingml/2006/table">
            <a:tbl>
              <a:tblPr/>
              <a:tblGrid>
                <a:gridCol w="609600"/>
                <a:gridCol w="2514600"/>
                <a:gridCol w="2286000"/>
                <a:gridCol w="20574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Ubah energi listrik menjadi energi translasi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Akumulasikan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Aplikasikan energi translasi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pada paku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8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7491" name="Text Box 35"/>
          <p:cNvSpPr txBox="1">
            <a:spLocks noChangeArrowheads="1"/>
          </p:cNvSpPr>
          <p:nvPr/>
        </p:nvSpPr>
        <p:spPr bwMode="auto">
          <a:xfrm>
            <a:off x="1676400" y="2590801"/>
            <a:ext cx="19050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Rotary motor with transmission</a:t>
            </a:r>
          </a:p>
        </p:txBody>
      </p:sp>
      <p:sp>
        <p:nvSpPr>
          <p:cNvPr id="147492" name="Text Box 36"/>
          <p:cNvSpPr txBox="1">
            <a:spLocks noChangeArrowheads="1"/>
          </p:cNvSpPr>
          <p:nvPr/>
        </p:nvSpPr>
        <p:spPr bwMode="auto">
          <a:xfrm>
            <a:off x="1676400" y="39624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Linear motor</a:t>
            </a:r>
          </a:p>
        </p:txBody>
      </p:sp>
      <p:sp>
        <p:nvSpPr>
          <p:cNvPr id="147493" name="Text Box 37"/>
          <p:cNvSpPr txBox="1">
            <a:spLocks noChangeArrowheads="1"/>
          </p:cNvSpPr>
          <p:nvPr/>
        </p:nvSpPr>
        <p:spPr bwMode="auto">
          <a:xfrm>
            <a:off x="1676400" y="59436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Rail Gun</a:t>
            </a:r>
          </a:p>
        </p:txBody>
      </p:sp>
      <p:sp>
        <p:nvSpPr>
          <p:cNvPr id="147494" name="Text Box 38"/>
          <p:cNvSpPr txBox="1">
            <a:spLocks noChangeArrowheads="1"/>
          </p:cNvSpPr>
          <p:nvPr/>
        </p:nvSpPr>
        <p:spPr bwMode="auto">
          <a:xfrm>
            <a:off x="1676400" y="49530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Solenoid</a:t>
            </a:r>
          </a:p>
        </p:txBody>
      </p:sp>
      <p:sp>
        <p:nvSpPr>
          <p:cNvPr id="147495" name="Text Box 39"/>
          <p:cNvSpPr txBox="1">
            <a:spLocks noChangeArrowheads="1"/>
          </p:cNvSpPr>
          <p:nvPr/>
        </p:nvSpPr>
        <p:spPr bwMode="auto">
          <a:xfrm>
            <a:off x="4191000" y="39624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Moving mass</a:t>
            </a:r>
          </a:p>
        </p:txBody>
      </p:sp>
      <p:sp>
        <p:nvSpPr>
          <p:cNvPr id="147496" name="Text Box 40"/>
          <p:cNvSpPr txBox="1">
            <a:spLocks noChangeArrowheads="1"/>
          </p:cNvSpPr>
          <p:nvPr/>
        </p:nvSpPr>
        <p:spPr bwMode="auto">
          <a:xfrm>
            <a:off x="4114800" y="28194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Spring</a:t>
            </a:r>
          </a:p>
        </p:txBody>
      </p:sp>
      <p:sp>
        <p:nvSpPr>
          <p:cNvPr id="147497" name="Text Box 41"/>
          <p:cNvSpPr txBox="1">
            <a:spLocks noChangeArrowheads="1"/>
          </p:cNvSpPr>
          <p:nvPr/>
        </p:nvSpPr>
        <p:spPr bwMode="auto">
          <a:xfrm>
            <a:off x="6629400" y="2667001"/>
            <a:ext cx="1371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Single Impact</a:t>
            </a:r>
          </a:p>
        </p:txBody>
      </p:sp>
      <p:sp>
        <p:nvSpPr>
          <p:cNvPr id="147498" name="Text Box 42"/>
          <p:cNvSpPr txBox="1">
            <a:spLocks noChangeArrowheads="1"/>
          </p:cNvSpPr>
          <p:nvPr/>
        </p:nvSpPr>
        <p:spPr bwMode="auto">
          <a:xfrm>
            <a:off x="6629400" y="3733800"/>
            <a:ext cx="1371600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Multiple</a:t>
            </a:r>
          </a:p>
          <a:p>
            <a:pPr algn="ctr">
              <a:spcBef>
                <a:spcPct val="50000"/>
              </a:spcBef>
            </a:pPr>
            <a:r>
              <a:rPr lang="en-US"/>
              <a:t>Impact</a:t>
            </a:r>
          </a:p>
        </p:txBody>
      </p:sp>
      <p:sp>
        <p:nvSpPr>
          <p:cNvPr id="147499" name="Text Box 43"/>
          <p:cNvSpPr txBox="1">
            <a:spLocks noChangeArrowheads="1"/>
          </p:cNvSpPr>
          <p:nvPr/>
        </p:nvSpPr>
        <p:spPr bwMode="auto">
          <a:xfrm>
            <a:off x="6629400" y="4953000"/>
            <a:ext cx="1371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Push Nail</a:t>
            </a:r>
          </a:p>
        </p:txBody>
      </p:sp>
      <p:sp>
        <p:nvSpPr>
          <p:cNvPr id="147500" name="Line 44"/>
          <p:cNvSpPr>
            <a:spLocks noChangeShapeType="1"/>
          </p:cNvSpPr>
          <p:nvPr/>
        </p:nvSpPr>
        <p:spPr bwMode="auto">
          <a:xfrm>
            <a:off x="3581400" y="2971800"/>
            <a:ext cx="533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501" name="Line 45"/>
          <p:cNvSpPr>
            <a:spLocks noChangeShapeType="1"/>
          </p:cNvSpPr>
          <p:nvPr/>
        </p:nvSpPr>
        <p:spPr bwMode="auto">
          <a:xfrm>
            <a:off x="5715000" y="3200400"/>
            <a:ext cx="91440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Hasil Kombinasi 3</a:t>
            </a:r>
          </a:p>
        </p:txBody>
      </p:sp>
      <p:pic>
        <p:nvPicPr>
          <p:cNvPr id="148483" name="Picture 4"/>
          <p:cNvPicPr>
            <a:picLocks noChangeArrowheads="1"/>
          </p:cNvPicPr>
          <p:nvPr/>
        </p:nvPicPr>
        <p:blipFill>
          <a:blip r:embed="rId2"/>
          <a:srcRect t="5920" r="65001" b="54881"/>
          <a:stretch>
            <a:fillRect/>
          </a:stretch>
        </p:blipFill>
        <p:spPr bwMode="auto">
          <a:xfrm>
            <a:off x="1447800" y="2133600"/>
            <a:ext cx="350520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8484" name="Text Box 5"/>
          <p:cNvSpPr txBox="1">
            <a:spLocks noChangeArrowheads="1"/>
          </p:cNvSpPr>
          <p:nvPr/>
        </p:nvSpPr>
        <p:spPr bwMode="auto">
          <a:xfrm>
            <a:off x="6096000" y="3352801"/>
            <a:ext cx="25908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Konsep 3:</a:t>
            </a:r>
          </a:p>
          <a:p>
            <a:pPr>
              <a:spcBef>
                <a:spcPct val="50000"/>
              </a:spcBef>
            </a:pPr>
            <a:r>
              <a:rPr lang="en-US"/>
              <a:t>Motor dengan transmisi dan pegas menggerakkan paku secara multiple impact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563562"/>
          </a:xfrm>
        </p:spPr>
        <p:txBody>
          <a:bodyPr/>
          <a:lstStyle/>
          <a:p>
            <a:pPr algn="l"/>
            <a:r>
              <a:rPr lang="en-US" sz="2800" smtClean="0"/>
              <a:t>Tabel kombinasi Konsep</a:t>
            </a:r>
            <a:br>
              <a:rPr lang="en-US" sz="2800" smtClean="0"/>
            </a:br>
            <a:r>
              <a:rPr lang="en-US" sz="2800" smtClean="0"/>
              <a:t>- Konsep 4</a:t>
            </a:r>
          </a:p>
        </p:txBody>
      </p:sp>
      <p:graphicFrame>
        <p:nvGraphicFramePr>
          <p:cNvPr id="98307" name="Group 3"/>
          <p:cNvGraphicFramePr>
            <a:graphicFrameLocks noGrp="1"/>
          </p:cNvGraphicFramePr>
          <p:nvPr>
            <p:ph idx="1"/>
          </p:nvPr>
        </p:nvGraphicFramePr>
        <p:xfrm>
          <a:off x="838200" y="1295400"/>
          <a:ext cx="7467600" cy="5257800"/>
        </p:xfrm>
        <a:graphic>
          <a:graphicData uri="http://schemas.openxmlformats.org/drawingml/2006/table">
            <a:tbl>
              <a:tblPr/>
              <a:tblGrid>
                <a:gridCol w="609600"/>
                <a:gridCol w="2514600"/>
                <a:gridCol w="2286000"/>
                <a:gridCol w="20574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Ubah energi Listrik menjadi energi translasi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Akumulasikan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Aplikasikan energi translasi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pada paku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8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9539" name="Text Box 35"/>
          <p:cNvSpPr txBox="1">
            <a:spLocks noChangeArrowheads="1"/>
          </p:cNvSpPr>
          <p:nvPr/>
        </p:nvSpPr>
        <p:spPr bwMode="auto">
          <a:xfrm>
            <a:off x="1676400" y="2590801"/>
            <a:ext cx="19050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Rotary motor with transmission</a:t>
            </a:r>
          </a:p>
        </p:txBody>
      </p:sp>
      <p:sp>
        <p:nvSpPr>
          <p:cNvPr id="149540" name="Text Box 36"/>
          <p:cNvSpPr txBox="1">
            <a:spLocks noChangeArrowheads="1"/>
          </p:cNvSpPr>
          <p:nvPr/>
        </p:nvSpPr>
        <p:spPr bwMode="auto">
          <a:xfrm>
            <a:off x="1676400" y="39624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Linear motor</a:t>
            </a:r>
          </a:p>
        </p:txBody>
      </p:sp>
      <p:sp>
        <p:nvSpPr>
          <p:cNvPr id="149541" name="Text Box 37"/>
          <p:cNvSpPr txBox="1">
            <a:spLocks noChangeArrowheads="1"/>
          </p:cNvSpPr>
          <p:nvPr/>
        </p:nvSpPr>
        <p:spPr bwMode="auto">
          <a:xfrm>
            <a:off x="1676400" y="59436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Rail Gun</a:t>
            </a:r>
          </a:p>
        </p:txBody>
      </p:sp>
      <p:sp>
        <p:nvSpPr>
          <p:cNvPr id="149542" name="Text Box 38"/>
          <p:cNvSpPr txBox="1">
            <a:spLocks noChangeArrowheads="1"/>
          </p:cNvSpPr>
          <p:nvPr/>
        </p:nvSpPr>
        <p:spPr bwMode="auto">
          <a:xfrm>
            <a:off x="1676400" y="49530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Solenoid</a:t>
            </a:r>
          </a:p>
        </p:txBody>
      </p:sp>
      <p:sp>
        <p:nvSpPr>
          <p:cNvPr id="149543" name="Text Box 39"/>
          <p:cNvSpPr txBox="1">
            <a:spLocks noChangeArrowheads="1"/>
          </p:cNvSpPr>
          <p:nvPr/>
        </p:nvSpPr>
        <p:spPr bwMode="auto">
          <a:xfrm>
            <a:off x="4191000" y="39624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Moving mass</a:t>
            </a:r>
          </a:p>
        </p:txBody>
      </p:sp>
      <p:sp>
        <p:nvSpPr>
          <p:cNvPr id="149544" name="Text Box 40"/>
          <p:cNvSpPr txBox="1">
            <a:spLocks noChangeArrowheads="1"/>
          </p:cNvSpPr>
          <p:nvPr/>
        </p:nvSpPr>
        <p:spPr bwMode="auto">
          <a:xfrm>
            <a:off x="4114800" y="28194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Spring</a:t>
            </a:r>
          </a:p>
        </p:txBody>
      </p:sp>
      <p:sp>
        <p:nvSpPr>
          <p:cNvPr id="149545" name="Text Box 41"/>
          <p:cNvSpPr txBox="1">
            <a:spLocks noChangeArrowheads="1"/>
          </p:cNvSpPr>
          <p:nvPr/>
        </p:nvSpPr>
        <p:spPr bwMode="auto">
          <a:xfrm>
            <a:off x="6629400" y="2667001"/>
            <a:ext cx="1371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Single Impact</a:t>
            </a:r>
          </a:p>
        </p:txBody>
      </p:sp>
      <p:sp>
        <p:nvSpPr>
          <p:cNvPr id="149546" name="Text Box 42"/>
          <p:cNvSpPr txBox="1">
            <a:spLocks noChangeArrowheads="1"/>
          </p:cNvSpPr>
          <p:nvPr/>
        </p:nvSpPr>
        <p:spPr bwMode="auto">
          <a:xfrm>
            <a:off x="6629400" y="3733800"/>
            <a:ext cx="1371600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Multiple</a:t>
            </a:r>
          </a:p>
          <a:p>
            <a:pPr algn="ctr">
              <a:spcBef>
                <a:spcPct val="50000"/>
              </a:spcBef>
            </a:pPr>
            <a:r>
              <a:rPr lang="en-US"/>
              <a:t>Impact</a:t>
            </a:r>
          </a:p>
        </p:txBody>
      </p:sp>
      <p:sp>
        <p:nvSpPr>
          <p:cNvPr id="149547" name="Text Box 43"/>
          <p:cNvSpPr txBox="1">
            <a:spLocks noChangeArrowheads="1"/>
          </p:cNvSpPr>
          <p:nvPr/>
        </p:nvSpPr>
        <p:spPr bwMode="auto">
          <a:xfrm>
            <a:off x="6629400" y="4953000"/>
            <a:ext cx="1371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Push Nail</a:t>
            </a:r>
          </a:p>
        </p:txBody>
      </p:sp>
      <p:sp>
        <p:nvSpPr>
          <p:cNvPr id="149548" name="Line 47"/>
          <p:cNvSpPr>
            <a:spLocks noChangeShapeType="1"/>
          </p:cNvSpPr>
          <p:nvPr/>
        </p:nvSpPr>
        <p:spPr bwMode="auto">
          <a:xfrm>
            <a:off x="3581400" y="4114800"/>
            <a:ext cx="60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9549" name="Line 48"/>
          <p:cNvSpPr>
            <a:spLocks noChangeShapeType="1"/>
          </p:cNvSpPr>
          <p:nvPr/>
        </p:nvSpPr>
        <p:spPr bwMode="auto">
          <a:xfrm flipV="1">
            <a:off x="6096000" y="3276600"/>
            <a:ext cx="91440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Hasil Kombinasi 4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  <a:p>
            <a:endParaRPr lang="en-US" smtClean="0"/>
          </a:p>
        </p:txBody>
      </p:sp>
      <p:pic>
        <p:nvPicPr>
          <p:cNvPr id="150532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81200"/>
            <a:ext cx="53340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6629400" y="3657601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6400800" y="2438400"/>
            <a:ext cx="251460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Konsep 4:</a:t>
            </a:r>
          </a:p>
          <a:p>
            <a:pPr>
              <a:spcBef>
                <a:spcPct val="50000"/>
              </a:spcBef>
            </a:pPr>
            <a:r>
              <a:rPr lang="en-US"/>
              <a:t>Motor linear mempercepat suatu massa pemukul dan mengakumulasikan energi kinetik untuk menggerakkan paku secara single impact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943600"/>
            <a:ext cx="9144000" cy="9144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 Five-Step Concept Generation Method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3380643" y="473075"/>
            <a:ext cx="2971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latin typeface="Georgia" pitchFamily="18" charset="0"/>
              </a:rPr>
              <a:t>1. Clarify the Problem</a:t>
            </a:r>
          </a:p>
          <a:p>
            <a:pPr>
              <a:buFontTx/>
              <a:buChar char="•"/>
            </a:pPr>
            <a:r>
              <a:rPr lang="en-US" sz="1600">
                <a:latin typeface="Arial Narrow" pitchFamily="34" charset="0"/>
              </a:rPr>
              <a:t>Understanding</a:t>
            </a:r>
          </a:p>
          <a:p>
            <a:pPr>
              <a:buFontTx/>
              <a:buChar char="•"/>
            </a:pPr>
            <a:r>
              <a:rPr lang="en-US" sz="1600">
                <a:latin typeface="Arial Narrow" pitchFamily="34" charset="0"/>
              </a:rPr>
              <a:t>Problem Decomposition</a:t>
            </a:r>
          </a:p>
          <a:p>
            <a:pPr>
              <a:buFontTx/>
              <a:buChar char="•"/>
            </a:pPr>
            <a:r>
              <a:rPr lang="en-US" sz="1600">
                <a:latin typeface="Arial Narrow" pitchFamily="34" charset="0"/>
              </a:rPr>
              <a:t>Focus on Critical Solutions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256443" y="2073275"/>
            <a:ext cx="2133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latin typeface="Arial Narrow" pitchFamily="34" charset="0"/>
              </a:rPr>
              <a:t>2. Search Externally</a:t>
            </a:r>
            <a:endParaRPr lang="en-US" sz="1400"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sz="1400">
                <a:latin typeface="Arial Narrow" pitchFamily="34" charset="0"/>
              </a:rPr>
              <a:t>Lead Users</a:t>
            </a:r>
          </a:p>
          <a:p>
            <a:pPr>
              <a:buFontTx/>
              <a:buChar char="•"/>
            </a:pPr>
            <a:r>
              <a:rPr lang="en-US" sz="1400">
                <a:latin typeface="Arial Narrow" pitchFamily="34" charset="0"/>
              </a:rPr>
              <a:t>Experts</a:t>
            </a:r>
          </a:p>
          <a:p>
            <a:pPr>
              <a:buFontTx/>
              <a:buChar char="•"/>
            </a:pPr>
            <a:r>
              <a:rPr lang="en-US" sz="1400">
                <a:latin typeface="Arial Narrow" pitchFamily="34" charset="0"/>
              </a:rPr>
              <a:t>Patents</a:t>
            </a:r>
          </a:p>
          <a:p>
            <a:pPr>
              <a:buFontTx/>
              <a:buChar char="•"/>
            </a:pPr>
            <a:r>
              <a:rPr lang="en-US" sz="1400">
                <a:latin typeface="Arial Narrow" pitchFamily="34" charset="0"/>
              </a:rPr>
              <a:t>Literature</a:t>
            </a:r>
          </a:p>
          <a:p>
            <a:pPr>
              <a:buFontTx/>
              <a:buChar char="•"/>
            </a:pPr>
            <a:r>
              <a:rPr lang="en-US" sz="1400">
                <a:latin typeface="Arial Narrow" pitchFamily="34" charset="0"/>
              </a:rPr>
              <a:t>Benchmarking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6809643" y="2225675"/>
            <a:ext cx="2057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latin typeface="Arial Narrow" pitchFamily="34" charset="0"/>
              </a:rPr>
              <a:t>3. Search Internally</a:t>
            </a:r>
          </a:p>
          <a:p>
            <a:pPr>
              <a:buFontTx/>
              <a:buChar char="•"/>
            </a:pPr>
            <a:r>
              <a:rPr lang="en-US" sz="1600">
                <a:latin typeface="Arial Narrow" pitchFamily="34" charset="0"/>
              </a:rPr>
              <a:t>Individual</a:t>
            </a:r>
          </a:p>
          <a:p>
            <a:pPr>
              <a:buFontTx/>
              <a:buChar char="•"/>
            </a:pPr>
            <a:r>
              <a:rPr lang="en-US" sz="1600">
                <a:latin typeface="Arial Narrow" pitchFamily="34" charset="0"/>
              </a:rPr>
              <a:t>Group</a:t>
            </a:r>
            <a:endParaRPr lang="en-US" sz="2400">
              <a:latin typeface="Arial Narrow" pitchFamily="34" charset="0"/>
            </a:endParaRPr>
          </a:p>
          <a:p>
            <a:pPr>
              <a:buFontTx/>
              <a:buChar char="•"/>
            </a:pPr>
            <a:endParaRPr lang="en-US" sz="1600">
              <a:latin typeface="Arial Narrow" pitchFamily="34" charset="0"/>
            </a:endParaRP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3380643" y="3292475"/>
            <a:ext cx="29718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latin typeface="Arial Narrow" pitchFamily="34" charset="0"/>
              </a:rPr>
              <a:t>4. Explore Systematically</a:t>
            </a:r>
          </a:p>
          <a:p>
            <a:pPr>
              <a:buFontTx/>
              <a:buChar char="•"/>
            </a:pPr>
            <a:r>
              <a:rPr lang="en-US" sz="1600">
                <a:latin typeface="Arial Narrow" pitchFamily="34" charset="0"/>
              </a:rPr>
              <a:t>Classification Tree</a:t>
            </a:r>
          </a:p>
          <a:p>
            <a:pPr>
              <a:buFontTx/>
              <a:buChar char="•"/>
            </a:pPr>
            <a:r>
              <a:rPr lang="en-US" sz="1600">
                <a:latin typeface="Arial Narrow" pitchFamily="34" charset="0"/>
              </a:rPr>
              <a:t>Combination Table</a:t>
            </a: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2618643" y="4664075"/>
            <a:ext cx="44958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latin typeface="Arial Narrow" pitchFamily="34" charset="0"/>
              </a:rPr>
              <a:t>5. Reflect on the Solutions and the Process</a:t>
            </a:r>
          </a:p>
          <a:p>
            <a:pPr>
              <a:buFontTx/>
              <a:buChar char="•"/>
            </a:pPr>
            <a:r>
              <a:rPr lang="en-US" sz="1600" b="1">
                <a:latin typeface="Arial Narrow" pitchFamily="34" charset="0"/>
              </a:rPr>
              <a:t>Constructive Feedback</a:t>
            </a:r>
          </a:p>
        </p:txBody>
      </p:sp>
      <p:cxnSp>
        <p:nvCxnSpPr>
          <p:cNvPr id="115720" name="AutoShape 8"/>
          <p:cNvCxnSpPr>
            <a:cxnSpLocks noChangeShapeType="1"/>
            <a:stCxn id="115716" idx="0"/>
            <a:endCxn id="115717" idx="0"/>
          </p:cNvCxnSpPr>
          <p:nvPr/>
        </p:nvCxnSpPr>
        <p:spPr bwMode="auto">
          <a:xfrm rot="5400000" flipV="1">
            <a:off x="4504593" y="-1108075"/>
            <a:ext cx="152400" cy="6515100"/>
          </a:xfrm>
          <a:prstGeom prst="bentConnector3">
            <a:avLst>
              <a:gd name="adj1" fmla="val -103130"/>
            </a:avLst>
          </a:prstGeom>
          <a:noFill/>
          <a:ln w="2857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115721" name="Line 9"/>
          <p:cNvSpPr>
            <a:spLocks noChangeShapeType="1"/>
          </p:cNvSpPr>
          <p:nvPr/>
        </p:nvSpPr>
        <p:spPr bwMode="auto">
          <a:xfrm>
            <a:off x="4828443" y="161607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3839308" y="1997075"/>
            <a:ext cx="20553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Georgia" pitchFamily="18" charset="0"/>
              </a:rPr>
              <a:t>Sub-Problems</a:t>
            </a:r>
          </a:p>
        </p:txBody>
      </p:sp>
      <p:cxnSp>
        <p:nvCxnSpPr>
          <p:cNvPr id="115723" name="AutoShape 11"/>
          <p:cNvCxnSpPr>
            <a:cxnSpLocks noChangeShapeType="1"/>
            <a:stCxn id="115716" idx="2"/>
            <a:endCxn id="115718" idx="1"/>
          </p:cNvCxnSpPr>
          <p:nvPr/>
        </p:nvCxnSpPr>
        <p:spPr bwMode="auto">
          <a:xfrm rot="16200000" flipH="1">
            <a:off x="2218593" y="2625725"/>
            <a:ext cx="266700" cy="205740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15724" name="AutoShape 12"/>
          <p:cNvCxnSpPr>
            <a:cxnSpLocks noChangeShapeType="1"/>
            <a:stCxn id="115717" idx="2"/>
            <a:endCxn id="115718" idx="3"/>
          </p:cNvCxnSpPr>
          <p:nvPr/>
        </p:nvCxnSpPr>
        <p:spPr bwMode="auto">
          <a:xfrm rot="5400000">
            <a:off x="6885843" y="2835275"/>
            <a:ext cx="419100" cy="148590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1705707" y="3444875"/>
            <a:ext cx="12731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Georgia" pitchFamily="18" charset="0"/>
              </a:rPr>
              <a:t>Existing</a:t>
            </a:r>
          </a:p>
          <a:p>
            <a:r>
              <a:rPr lang="en-US" b="1">
                <a:latin typeface="Georgia" pitchFamily="18" charset="0"/>
              </a:rPr>
              <a:t>Concepts</a:t>
            </a:r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>
            <a:off x="6494900" y="3444875"/>
            <a:ext cx="12731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>
                <a:latin typeface="Georgia" pitchFamily="18" charset="0"/>
              </a:rPr>
              <a:t>New</a:t>
            </a:r>
          </a:p>
          <a:p>
            <a:pPr algn="r"/>
            <a:r>
              <a:rPr lang="en-US" b="1">
                <a:latin typeface="Georgia" pitchFamily="18" charset="0"/>
              </a:rPr>
              <a:t>Concepts</a:t>
            </a:r>
          </a:p>
        </p:txBody>
      </p:sp>
      <p:cxnSp>
        <p:nvCxnSpPr>
          <p:cNvPr id="115727" name="AutoShape 15"/>
          <p:cNvCxnSpPr>
            <a:cxnSpLocks noChangeShapeType="1"/>
            <a:stCxn id="115718" idx="2"/>
            <a:endCxn id="115719" idx="0"/>
          </p:cNvCxnSpPr>
          <p:nvPr/>
        </p:nvCxnSpPr>
        <p:spPr bwMode="auto">
          <a:xfrm>
            <a:off x="4866543" y="4283075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3304443" y="4283076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Georgia" pitchFamily="18" charset="0"/>
              </a:rPr>
              <a:t>Integrated  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Penjelasan Masalah </a:t>
            </a:r>
            <a:br>
              <a:rPr lang="en-US" sz="4000" smtClean="0"/>
            </a:br>
            <a:r>
              <a:rPr lang="en-US" sz="4000" smtClean="0"/>
              <a:t>(</a:t>
            </a:r>
            <a:r>
              <a:rPr lang="en-US" sz="4000" i="1" smtClean="0"/>
              <a:t>Clarify The Problem</a:t>
            </a:r>
            <a:r>
              <a:rPr lang="en-US" sz="4000" smtClean="0"/>
              <a:t>)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4724400"/>
          </a:xfrm>
          <a:noFill/>
        </p:spPr>
        <p:txBody>
          <a:bodyPr/>
          <a:lstStyle/>
          <a:p>
            <a:pPr marL="533400" indent="-533400">
              <a:lnSpc>
                <a:spcPct val="80000"/>
              </a:lnSpc>
            </a:pPr>
            <a:endParaRPr lang="en-US" sz="1800" smtClean="0"/>
          </a:p>
          <a:p>
            <a:pPr marL="533400" indent="-533400">
              <a:lnSpc>
                <a:spcPct val="80000"/>
              </a:lnSpc>
            </a:pPr>
            <a:r>
              <a:rPr lang="en-US" sz="1800" smtClean="0"/>
              <a:t>Input: mission statement, daftar kebutuhan pelanggan, daftar spesifikasi</a:t>
            </a:r>
          </a:p>
          <a:p>
            <a:pPr marL="533400" indent="-533400">
              <a:lnSpc>
                <a:spcPct val="80000"/>
              </a:lnSpc>
            </a:pPr>
            <a:endParaRPr lang="en-US" sz="1800" smtClean="0"/>
          </a:p>
          <a:p>
            <a:pPr marL="533400" indent="-533400">
              <a:lnSpc>
                <a:spcPct val="80000"/>
              </a:lnSpc>
            </a:pPr>
            <a:r>
              <a:rPr lang="en-US" sz="1800" smtClean="0"/>
              <a:t>Kebanyakan masalah perancangan suatu produk yang kompleks perlu diuraikan ke dalam beberapa sub-masalah yang lebih sederhana : </a:t>
            </a:r>
            <a:r>
              <a:rPr lang="en-US" sz="1800" i="1" smtClean="0"/>
              <a:t>problem decomposition</a:t>
            </a:r>
          </a:p>
          <a:p>
            <a:pPr marL="533400" indent="-533400">
              <a:lnSpc>
                <a:spcPct val="80000"/>
              </a:lnSpc>
            </a:pPr>
            <a:r>
              <a:rPr lang="en-US" sz="1800" smtClean="0"/>
              <a:t>Contoh: mesin fotocopy</a:t>
            </a:r>
          </a:p>
          <a:p>
            <a:pPr marL="914400" lvl="1" indent="-457200">
              <a:lnSpc>
                <a:spcPct val="80000"/>
              </a:lnSpc>
              <a:buFontTx/>
              <a:buChar char="-"/>
            </a:pPr>
            <a:r>
              <a:rPr lang="en-US" sz="1600" smtClean="0"/>
              <a:t>Perancangan document handler</a:t>
            </a:r>
          </a:p>
          <a:p>
            <a:pPr marL="914400" lvl="1" indent="-457200">
              <a:lnSpc>
                <a:spcPct val="80000"/>
              </a:lnSpc>
              <a:buFontTx/>
              <a:buChar char="-"/>
            </a:pPr>
            <a:r>
              <a:rPr lang="en-US" sz="1600" smtClean="0"/>
              <a:t>Perancangan document feeder</a:t>
            </a:r>
          </a:p>
          <a:p>
            <a:pPr marL="914400" lvl="1" indent="-457200">
              <a:lnSpc>
                <a:spcPct val="80000"/>
              </a:lnSpc>
              <a:buFontTx/>
              <a:buChar char="-"/>
            </a:pPr>
            <a:r>
              <a:rPr lang="en-US" sz="1600" smtClean="0"/>
              <a:t>Perancangan printing device</a:t>
            </a:r>
          </a:p>
          <a:p>
            <a:pPr marL="914400" lvl="1" indent="-457200">
              <a:lnSpc>
                <a:spcPct val="80000"/>
              </a:lnSpc>
              <a:buFontTx/>
              <a:buChar char="-"/>
            </a:pPr>
            <a:endParaRPr lang="en-US" sz="1600" smtClean="0"/>
          </a:p>
          <a:p>
            <a:pPr marL="533400" indent="-533400">
              <a:lnSpc>
                <a:spcPct val="80000"/>
              </a:lnSpc>
            </a:pPr>
            <a:r>
              <a:rPr lang="en-US" sz="1800" smtClean="0"/>
              <a:t>Pendekatan dalam menguraikan masalah (</a:t>
            </a:r>
            <a:r>
              <a:rPr lang="en-US" sz="1800" i="1" smtClean="0"/>
              <a:t>Problem decomposition</a:t>
            </a:r>
            <a:r>
              <a:rPr lang="en-US" sz="1800" smtClean="0"/>
              <a:t>) :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1800" smtClean="0"/>
              <a:t>	- menguraikan fungsi (</a:t>
            </a:r>
            <a:r>
              <a:rPr lang="en-US" sz="1800" i="1" smtClean="0"/>
              <a:t>functional decomposition</a:t>
            </a:r>
            <a:r>
              <a:rPr lang="en-US" sz="1800" smtClean="0"/>
              <a:t>)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1800" smtClean="0"/>
              <a:t>	- menguraikan menurut aksi pengguna </a:t>
            </a:r>
            <a:r>
              <a:rPr lang="en-US" sz="1800" smtClean="0">
                <a:solidFill>
                  <a:srgbClr val="FF0000"/>
                </a:solidFill>
              </a:rPr>
              <a:t> </a:t>
            </a:r>
            <a:r>
              <a:rPr lang="en-US" sz="1800" smtClean="0"/>
              <a:t>(</a:t>
            </a:r>
            <a:r>
              <a:rPr lang="en-US" sz="1800" i="1" smtClean="0"/>
              <a:t>decomposition by sequence of user 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1800" i="1" smtClean="0"/>
              <a:t>	  actions</a:t>
            </a:r>
            <a:r>
              <a:rPr lang="en-US" sz="1800" smtClean="0"/>
              <a:t>)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1800" smtClean="0"/>
              <a:t>     	- menguraikan menurut kebutuhan pelanggan (</a:t>
            </a:r>
            <a:r>
              <a:rPr lang="en-US" sz="1800" i="1" smtClean="0"/>
              <a:t>decomposition by key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1800" i="1" smtClean="0"/>
              <a:t>	  customer needs</a:t>
            </a:r>
            <a:r>
              <a:rPr lang="en-US" sz="1800" smtClean="0"/>
              <a:t>)</a:t>
            </a:r>
          </a:p>
          <a:p>
            <a:pPr marL="533400" indent="-533400">
              <a:lnSpc>
                <a:spcPct val="80000"/>
              </a:lnSpc>
              <a:buFontTx/>
              <a:buChar char="-"/>
            </a:pPr>
            <a:endParaRPr lang="en-US" sz="1800" smtClean="0"/>
          </a:p>
          <a:p>
            <a:pPr marL="533400" indent="-533400">
              <a:lnSpc>
                <a:spcPct val="80000"/>
              </a:lnSpc>
            </a:pPr>
            <a:endParaRPr lang="en-US" sz="1800" i="1" smtClean="0"/>
          </a:p>
          <a:p>
            <a:pPr marL="914400" lvl="1" indent="-457200">
              <a:lnSpc>
                <a:spcPct val="80000"/>
              </a:lnSpc>
              <a:buFontTx/>
              <a:buNone/>
            </a:pPr>
            <a:endParaRPr lang="en-US" sz="1600" smtClean="0"/>
          </a:p>
          <a:p>
            <a:pPr marL="914400" lvl="1" indent="-457200">
              <a:lnSpc>
                <a:spcPct val="80000"/>
              </a:lnSpc>
              <a:buFontTx/>
              <a:buNone/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Fungsi Keseluruhan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1"/>
            <a:ext cx="8458200" cy="4525963"/>
          </a:xfrm>
        </p:spPr>
        <p:txBody>
          <a:bodyPr/>
          <a:lstStyle/>
          <a:p>
            <a:r>
              <a:rPr lang="en-US" sz="2800" smtClean="0"/>
              <a:t>Functional decomposition:</a:t>
            </a:r>
          </a:p>
          <a:p>
            <a:r>
              <a:rPr lang="en-US" sz="2800" smtClean="0"/>
              <a:t>Fungsi keseluruhan produk direpresentasikan sebagai </a:t>
            </a:r>
            <a:r>
              <a:rPr lang="en-US" sz="2800" i="1" smtClean="0"/>
              <a:t>blackbox</a:t>
            </a:r>
            <a:r>
              <a:rPr lang="en-US" sz="2800" smtClean="0"/>
              <a:t> dengan input dan ouput berupa aliran energi, material, sinyal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117764" name="Text Box 6"/>
          <p:cNvSpPr txBox="1">
            <a:spLocks noChangeArrowheads="1"/>
          </p:cNvSpPr>
          <p:nvPr/>
        </p:nvSpPr>
        <p:spPr bwMode="auto">
          <a:xfrm>
            <a:off x="2057401" y="3581401"/>
            <a:ext cx="10518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mic Sans MS" pitchFamily="66" charset="0"/>
              </a:rPr>
              <a:t>inputs</a:t>
            </a:r>
          </a:p>
        </p:txBody>
      </p:sp>
      <p:sp>
        <p:nvSpPr>
          <p:cNvPr id="117765" name="Text Box 7"/>
          <p:cNvSpPr txBox="1">
            <a:spLocks noChangeArrowheads="1"/>
          </p:cNvSpPr>
          <p:nvPr/>
        </p:nvSpPr>
        <p:spPr bwMode="auto">
          <a:xfrm>
            <a:off x="5943600" y="3581401"/>
            <a:ext cx="12698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mic Sans MS" pitchFamily="66" charset="0"/>
              </a:rPr>
              <a:t>outputs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514600" y="4419600"/>
            <a:ext cx="990600" cy="914400"/>
            <a:chOff x="2724150" y="4419600"/>
            <a:chExt cx="1073150" cy="914400"/>
          </a:xfrm>
        </p:grpSpPr>
        <p:sp>
          <p:nvSpPr>
            <p:cNvPr id="117781" name="Line 9"/>
            <p:cNvSpPr>
              <a:spLocks noChangeShapeType="1"/>
            </p:cNvSpPr>
            <p:nvPr/>
          </p:nvSpPr>
          <p:spPr bwMode="auto">
            <a:xfrm>
              <a:off x="2724150" y="4419600"/>
              <a:ext cx="1073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82" name="Line 10"/>
            <p:cNvSpPr>
              <a:spLocks noChangeShapeType="1"/>
            </p:cNvSpPr>
            <p:nvPr/>
          </p:nvSpPr>
          <p:spPr bwMode="auto">
            <a:xfrm>
              <a:off x="2724150" y="4876800"/>
              <a:ext cx="1073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83" name="Line 11"/>
            <p:cNvSpPr>
              <a:spLocks noChangeShapeType="1"/>
            </p:cNvSpPr>
            <p:nvPr/>
          </p:nvSpPr>
          <p:spPr bwMode="auto">
            <a:xfrm>
              <a:off x="2724150" y="5334000"/>
              <a:ext cx="1073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486400" y="4419600"/>
            <a:ext cx="990600" cy="914400"/>
            <a:chOff x="5943600" y="4419600"/>
            <a:chExt cx="1073150" cy="914400"/>
          </a:xfrm>
        </p:grpSpPr>
        <p:sp>
          <p:nvSpPr>
            <p:cNvPr id="117778" name="Line 13"/>
            <p:cNvSpPr>
              <a:spLocks noChangeShapeType="1"/>
            </p:cNvSpPr>
            <p:nvPr/>
          </p:nvSpPr>
          <p:spPr bwMode="auto">
            <a:xfrm>
              <a:off x="5943600" y="4419600"/>
              <a:ext cx="1073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9" name="Line 14"/>
            <p:cNvSpPr>
              <a:spLocks noChangeShapeType="1"/>
            </p:cNvSpPr>
            <p:nvPr/>
          </p:nvSpPr>
          <p:spPr bwMode="auto">
            <a:xfrm>
              <a:off x="5943600" y="4876800"/>
              <a:ext cx="1073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80" name="Line 15"/>
            <p:cNvSpPr>
              <a:spLocks noChangeShapeType="1"/>
            </p:cNvSpPr>
            <p:nvPr/>
          </p:nvSpPr>
          <p:spPr bwMode="auto">
            <a:xfrm>
              <a:off x="5943600" y="5334000"/>
              <a:ext cx="1073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768" name="Text Box 20"/>
          <p:cNvSpPr txBox="1">
            <a:spLocks noChangeArrowheads="1"/>
          </p:cNvSpPr>
          <p:nvPr/>
        </p:nvSpPr>
        <p:spPr bwMode="auto">
          <a:xfrm>
            <a:off x="1676400" y="4572001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7769" name="Text Box 21"/>
          <p:cNvSpPr txBox="1">
            <a:spLocks noChangeArrowheads="1"/>
          </p:cNvSpPr>
          <p:nvPr/>
        </p:nvSpPr>
        <p:spPr bwMode="auto">
          <a:xfrm>
            <a:off x="1676400" y="4191001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7770" name="Text Box 22"/>
          <p:cNvSpPr txBox="1">
            <a:spLocks noChangeArrowheads="1"/>
          </p:cNvSpPr>
          <p:nvPr/>
        </p:nvSpPr>
        <p:spPr bwMode="auto">
          <a:xfrm>
            <a:off x="1676400" y="4191001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7771" name="Text Box 23"/>
          <p:cNvSpPr txBox="1">
            <a:spLocks noChangeArrowheads="1"/>
          </p:cNvSpPr>
          <p:nvPr/>
        </p:nvSpPr>
        <p:spPr bwMode="auto">
          <a:xfrm>
            <a:off x="1447800" y="4191001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Energi</a:t>
            </a:r>
          </a:p>
        </p:txBody>
      </p:sp>
      <p:sp>
        <p:nvSpPr>
          <p:cNvPr id="117772" name="Text Box 24"/>
          <p:cNvSpPr txBox="1">
            <a:spLocks noChangeArrowheads="1"/>
          </p:cNvSpPr>
          <p:nvPr/>
        </p:nvSpPr>
        <p:spPr bwMode="auto">
          <a:xfrm>
            <a:off x="1447800" y="4724401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Material</a:t>
            </a:r>
          </a:p>
        </p:txBody>
      </p:sp>
      <p:sp>
        <p:nvSpPr>
          <p:cNvPr id="117773" name="Text Box 25"/>
          <p:cNvSpPr txBox="1">
            <a:spLocks noChangeArrowheads="1"/>
          </p:cNvSpPr>
          <p:nvPr/>
        </p:nvSpPr>
        <p:spPr bwMode="auto">
          <a:xfrm>
            <a:off x="1447800" y="5105401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Sinyal</a:t>
            </a:r>
          </a:p>
        </p:txBody>
      </p:sp>
      <p:sp>
        <p:nvSpPr>
          <p:cNvPr id="117774" name="Text Box 26"/>
          <p:cNvSpPr txBox="1">
            <a:spLocks noChangeArrowheads="1"/>
          </p:cNvSpPr>
          <p:nvPr/>
        </p:nvSpPr>
        <p:spPr bwMode="auto">
          <a:xfrm>
            <a:off x="6629400" y="4191001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Energi’</a:t>
            </a:r>
          </a:p>
        </p:txBody>
      </p:sp>
      <p:sp>
        <p:nvSpPr>
          <p:cNvPr id="117775" name="Text Box 27"/>
          <p:cNvSpPr txBox="1">
            <a:spLocks noChangeArrowheads="1"/>
          </p:cNvSpPr>
          <p:nvPr/>
        </p:nvSpPr>
        <p:spPr bwMode="auto">
          <a:xfrm>
            <a:off x="6629400" y="4724401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Material’</a:t>
            </a:r>
          </a:p>
        </p:txBody>
      </p:sp>
      <p:sp>
        <p:nvSpPr>
          <p:cNvPr id="117776" name="Text Box 28"/>
          <p:cNvSpPr txBox="1">
            <a:spLocks noChangeArrowheads="1"/>
          </p:cNvSpPr>
          <p:nvPr/>
        </p:nvSpPr>
        <p:spPr bwMode="auto">
          <a:xfrm>
            <a:off x="6629400" y="5105401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Sinyal”</a:t>
            </a:r>
          </a:p>
        </p:txBody>
      </p:sp>
      <p:sp>
        <p:nvSpPr>
          <p:cNvPr id="117777" name="Text Box 29"/>
          <p:cNvSpPr txBox="1">
            <a:spLocks noChangeArrowheads="1"/>
          </p:cNvSpPr>
          <p:nvPr/>
        </p:nvSpPr>
        <p:spPr bwMode="auto">
          <a:xfrm>
            <a:off x="3505200" y="4343400"/>
            <a:ext cx="1905000" cy="1066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BLACK BOX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Energi, Material, Sinyal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Energi: mekanikal, listrik, fluida, termal, dll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smtClean="0"/>
              <a:t>	Ketika mengalir melalui blok fungsi, energi dapat ditransformasikan, ditimbun, dipindahkan, dsb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Material: gas, liquid, solid, raw material, tes sample, benda kerja, komponen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smtClean="0"/>
              <a:t>	Material dapat dicampur, dipisahkan, dikeringkan, dipindahkan, dipadatkan, dsb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Sinyal: data, informasi, control impulse, dsb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smtClean="0"/>
              <a:t>	Sinyal dapat dikirimkan, diterima, dibandingkan, diubah, ditampilkan, direkam, dsb.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 Fungsi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1"/>
            <a:ext cx="8382000" cy="4830763"/>
          </a:xfrm>
        </p:spPr>
        <p:txBody>
          <a:bodyPr/>
          <a:lstStyle/>
          <a:p>
            <a:r>
              <a:rPr lang="en-US" sz="2000" smtClean="0"/>
              <a:t>Fungsi keseluruhan diuraikan menjadi beberapa sub-fungsi yang menjelaskan apa yang dilakukan elemen-elemen dari produk dalam memenuhi fungsi keseluruhan</a:t>
            </a:r>
          </a:p>
          <a:p>
            <a:r>
              <a:rPr lang="en-US" sz="2000" smtClean="0"/>
              <a:t>Sub-fungsi dapat diuraikan lagi menjadi beberapa sub-sub-fungsi yang memenuhi sub-fungsi</a:t>
            </a:r>
          </a:p>
          <a:p>
            <a:endParaRPr lang="en-US" sz="2000" smtClean="0"/>
          </a:p>
          <a:p>
            <a:endParaRPr lang="en-US" sz="2000" smtClean="0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124200"/>
            <a:ext cx="82296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Menguraikan Fungsi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Fungsi, sub-fungsi dan sub-sub-fungsi dinyatakan dengan kata kerja dan kata benda. Contoh : ubah energi, kurangi kecepatan, naikkan tekanan. 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Fungsi, sub-fungsi dan sub-sub fungsi disusun dalam diagram blok yang menggambarkan struktur fungsi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Susunan diagram blok fungsi merupakan urutan atau aliran yang logis antara fungsi, sub-fungsi dan sub-sub fungsi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Input dan output dari blok fungsi, sub-fungsi dan sub-sub-fungsi harus cocok. Contoh: jika inputnya energi, outputnya juga harus energi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1122</Words>
  <Application>Microsoft Office PowerPoint</Application>
  <PresentationFormat>On-screen Show (4:3)</PresentationFormat>
  <Paragraphs>456</Paragraphs>
  <Slides>38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Concept Generation</vt:lpstr>
      <vt:lpstr>Konsep Produk</vt:lpstr>
      <vt:lpstr>Slide 3</vt:lpstr>
      <vt:lpstr>A Five-Step Concept Generation Method</vt:lpstr>
      <vt:lpstr>Penjelasan Masalah  (Clarify The Problem)</vt:lpstr>
      <vt:lpstr>Fungsi Keseluruhan</vt:lpstr>
      <vt:lpstr>Energi, Material, Sinyal</vt:lpstr>
      <vt:lpstr>Sub Fungsi</vt:lpstr>
      <vt:lpstr>Menguraikan Fungsi</vt:lpstr>
      <vt:lpstr>Contoh Produk :  Pengupas Sayuran</vt:lpstr>
      <vt:lpstr>Fungsi Keseluruhan  Pengupas Sayuran</vt:lpstr>
      <vt:lpstr>Sub-Fungsi  Pengupas Sayuran</vt:lpstr>
      <vt:lpstr>Mencari Solusi (1)</vt:lpstr>
      <vt:lpstr>Mencari Solusi (2)</vt:lpstr>
      <vt:lpstr>Slide 15</vt:lpstr>
      <vt:lpstr>Eksplorasi Secara Sistematik (Explore Systematically)</vt:lpstr>
      <vt:lpstr>Pohon Klasifikasi Konsep</vt:lpstr>
      <vt:lpstr>Tabel Kombinasi Konsep</vt:lpstr>
      <vt:lpstr>Tabel Kombinasi Konsep</vt:lpstr>
      <vt:lpstr>Refleksi Pada Hasil Dan Proses</vt:lpstr>
      <vt:lpstr>Contoh Produk  Handheld Nailer</vt:lpstr>
      <vt:lpstr>Mission Statement</vt:lpstr>
      <vt:lpstr>Identifikasi Kebutuhan Pelanggan</vt:lpstr>
      <vt:lpstr>Spesifikasi Awal (Target)</vt:lpstr>
      <vt:lpstr>Fungsi Keseluruhan</vt:lpstr>
      <vt:lpstr>Slide 26</vt:lpstr>
      <vt:lpstr>Slide 27</vt:lpstr>
      <vt:lpstr>Slide 28</vt:lpstr>
      <vt:lpstr>Slide 29</vt:lpstr>
      <vt:lpstr>9. Tabel Kombinasi Konsep</vt:lpstr>
      <vt:lpstr>Tabel kombinasi Konsep - Konsep 1</vt:lpstr>
      <vt:lpstr>Hasil Kombinasi 1 </vt:lpstr>
      <vt:lpstr>Tabel kombinasi Konsep - Konsep 2</vt:lpstr>
      <vt:lpstr>Hasil Kombinasi 2</vt:lpstr>
      <vt:lpstr>Tabel kombinasi Konsep - Konsep 3</vt:lpstr>
      <vt:lpstr>Hasil Kombinasi 3</vt:lpstr>
      <vt:lpstr>Tabel kombinasi Konsep - Konsep 4</vt:lpstr>
      <vt:lpstr>Hasil Kombinasi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Generation</dc:title>
  <dc:creator>moi</dc:creator>
  <cp:lastModifiedBy>moi</cp:lastModifiedBy>
  <cp:revision>1</cp:revision>
  <dcterms:created xsi:type="dcterms:W3CDTF">2012-12-05T03:58:38Z</dcterms:created>
  <dcterms:modified xsi:type="dcterms:W3CDTF">2012-12-05T04:00:29Z</dcterms:modified>
</cp:coreProperties>
</file>