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1" y="1600203"/>
            <a:ext cx="404446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3"/>
            <a:ext cx="404446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Teknik Industri Universitas Komputer Indonesia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2010B-56AE-4574-A67E-E9B5AB5F0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90EF4-85B3-420E-9E6F-07B672B7F930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66DF-242A-40F8-A854-F97FAA3389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155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335" y="1125539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Pemilihan Konsep</a:t>
            </a:r>
          </a:p>
        </p:txBody>
      </p:sp>
      <p:sp>
        <p:nvSpPr>
          <p:cNvPr id="15155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838" y="2205038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(</a:t>
            </a:r>
            <a:r>
              <a:rPr lang="en-US" i="1" smtClean="0"/>
              <a:t>Concept Selection</a:t>
            </a:r>
            <a:r>
              <a:rPr lang="en-US" smtClean="0"/>
              <a:t>)</a:t>
            </a:r>
          </a:p>
        </p:txBody>
      </p:sp>
      <p:pic>
        <p:nvPicPr>
          <p:cNvPr id="15155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7092" y="2708276"/>
            <a:ext cx="604910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Screening (3)</a:t>
            </a:r>
          </a:p>
        </p:txBody>
      </p:sp>
      <p:sp>
        <p:nvSpPr>
          <p:cNvPr id="16179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F. Mengkombinasikan dan memperbaiki konsep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- mempertimbangkan cara untuk mengkombinasikan dan memperbaiki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  konsep tertentu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- konsep- konsep yang dikombinasikan selanjutnya menjadi konsep baru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  yang kemudian dievaluasi kembali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G. Memilih satu atau lebih konsep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- memilih konsep atau beberapa konsep untuk dikembangkan, diperbaiki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  dan dianalisis lebih lanjut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- memperhatikan resources tim (personil, waktu, biaya)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H. Refleksi pada hasil dan proses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- setiap anggota tim harus menyenangi konsep yang dipilih oleh tim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- meneliti kembali kriteria seleksi, cara pemberian nilai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62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Contoh Produk: Alat suntik pakai ulang</a:t>
            </a:r>
          </a:p>
        </p:txBody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Kriteria seleksi: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Ease of handling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Ease of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Readability of dose settings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Dose metering 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Durability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Ease of manufacture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Portability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89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Konsep produk Alat Suntik Pakai Ulang</a:t>
            </a:r>
          </a:p>
        </p:txBody>
      </p:sp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282" y="1125539"/>
            <a:ext cx="8043496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4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223" y="4037014"/>
            <a:ext cx="7511562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pic>
        <p:nvPicPr>
          <p:cNvPr id="1648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047" y="620714"/>
            <a:ext cx="7976089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8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639" y="3716339"/>
            <a:ext cx="8573966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pic>
        <p:nvPicPr>
          <p:cNvPr id="1658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931" y="0"/>
            <a:ext cx="8308731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89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981" y="3284538"/>
            <a:ext cx="7577503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pic>
        <p:nvPicPr>
          <p:cNvPr id="166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981" y="692151"/>
            <a:ext cx="7577503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Screening (4)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81858" y="1412876"/>
          <a:ext cx="6447692" cy="5356225"/>
        </p:xfrm>
        <a:graphic>
          <a:graphicData uri="http://schemas.openxmlformats.org/presentationml/2006/ole">
            <p:oleObj spid="_x0000_s1026" name="Document" r:id="rId3" imgW="5639668" imgH="43261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pic>
        <p:nvPicPr>
          <p:cNvPr id="1679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9923" y="1"/>
            <a:ext cx="717892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4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631" y="3933825"/>
            <a:ext cx="8294077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68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Scoring (1)</a:t>
            </a:r>
          </a:p>
        </p:txBody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502162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A. Menyiapkan Matriks seleksi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menentukan kriteria seleksi (lebih detil)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menguraikan kriteria berdasarkan hirarki, misalnya kriteria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 mudah untuk digunakan dapat diuraikan menjadi: mudah untuk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 dibersihkan, mudah untuk diisi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menambahkan pada matriks bobot untuk setiap kriteria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pembobotan: nilai 1 sampai 5 atau dalam persen (total 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Scoring (2)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6220" cy="4852988"/>
          </a:xfrm>
        </p:spPr>
        <p:txBody>
          <a:bodyPr/>
          <a:lstStyle/>
          <a:p>
            <a:pPr eaLnBrk="1" hangingPunct="1"/>
            <a:r>
              <a:rPr lang="en-US" sz="2400" smtClean="0"/>
              <a:t>B. Menilai konsep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- menilai semua konsep terhadap setiap kriteria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- skala 1 – 5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  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1339" y="3573463"/>
          <a:ext cx="8376138" cy="2068512"/>
        </p:xfrm>
        <a:graphic>
          <a:graphicData uri="http://schemas.openxmlformats.org/presentationml/2006/ole">
            <p:oleObj spid="_x0000_s2050" name="Document" r:id="rId3" imgW="5639668" imgH="12852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92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Pemilihan Konsep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582" y="1125538"/>
            <a:ext cx="8748346" cy="5111750"/>
          </a:xfrm>
        </p:spPr>
        <p:txBody>
          <a:bodyPr/>
          <a:lstStyle/>
          <a:p>
            <a:pPr algn="just" eaLnBrk="1" hangingPunct="1"/>
            <a:r>
              <a:rPr lang="en-US" sz="2400" smtClean="0"/>
              <a:t>Pemilihan konsep (</a:t>
            </a:r>
            <a:r>
              <a:rPr lang="en-US" sz="2400" i="1" smtClean="0"/>
              <a:t>concept selection</a:t>
            </a:r>
            <a:r>
              <a:rPr lang="en-US" sz="2400" smtClean="0"/>
              <a:t>) adalah proses  mengevaluasi konsep dengan memperhatikan kebutuhan pelanggan, membandingkan kelebihan/kekurangan setiap konsep dan selanjutnya memilih satu atau lebih konsep untuk dikembangkan lebih lanjut.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525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923" y="3644901"/>
            <a:ext cx="83248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582" name="Oval 6"/>
          <p:cNvSpPr>
            <a:spLocks noChangeArrowheads="1"/>
          </p:cNvSpPr>
          <p:nvPr/>
        </p:nvSpPr>
        <p:spPr bwMode="auto">
          <a:xfrm>
            <a:off x="3924300" y="3933825"/>
            <a:ext cx="12954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 flipV="1">
            <a:off x="3059723" y="4508500"/>
            <a:ext cx="1225062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2584" name="Text Box 8"/>
          <p:cNvSpPr txBox="1">
            <a:spLocks noChangeArrowheads="1"/>
          </p:cNvSpPr>
          <p:nvPr/>
        </p:nvSpPr>
        <p:spPr bwMode="auto">
          <a:xfrm>
            <a:off x="1692520" y="6092826"/>
            <a:ext cx="287948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Tahap pemilhan konsep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281" y="188914"/>
            <a:ext cx="8169519" cy="706437"/>
          </a:xfrm>
        </p:spPr>
        <p:txBody>
          <a:bodyPr/>
          <a:lstStyle/>
          <a:p>
            <a:pPr eaLnBrk="1" hangingPunct="1"/>
            <a:r>
              <a:rPr lang="en-US" sz="4000" smtClean="0"/>
              <a:t>Concept Scoring (3)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1339" y="981076"/>
            <a:ext cx="8147538" cy="3413125"/>
          </a:xfrm>
        </p:spPr>
        <p:txBody>
          <a:bodyPr/>
          <a:lstStyle/>
          <a:p>
            <a:pPr eaLnBrk="1" hangingPunct="1"/>
            <a:r>
              <a:rPr lang="en-US" sz="2800" smtClean="0"/>
              <a:t>C. Menentukan ranking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 Bobot skor (</a:t>
            </a:r>
            <a:r>
              <a:rPr lang="en-US" sz="2800" i="1" smtClean="0"/>
              <a:t>weighted score</a:t>
            </a:r>
            <a:r>
              <a:rPr lang="en-US" sz="2800" smtClean="0"/>
              <a:t>) untuk setiap kriteria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  dihitung dengan cara mengalikan bobot setiap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kriteria dengan rating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- Total skor untuk setiap konsep :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645020" y="3684588"/>
          <a:ext cx="4188069" cy="3173412"/>
        </p:xfrm>
        <a:graphic>
          <a:graphicData uri="http://schemas.openxmlformats.org/presentationml/2006/ole">
            <p:oleObj spid="_x0000_s3074" name="Equation" r:id="rId3" imgW="232380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Scoring (4)</a:t>
            </a:r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2162" cy="4565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D. Mengkombinasikan dan memperbaiki konsep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- tim meneliti kemungkinan kombinasi atau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  perbaikan yang dapat dilakukan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E. Memilih satu atau lebih konsep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F. Refleksi pada hasil dan proses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Scoring (5)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73269" y="1557338"/>
          <a:ext cx="8891954" cy="4752975"/>
        </p:xfrm>
        <a:graphic>
          <a:graphicData uri="http://schemas.openxmlformats.org/presentationml/2006/ole">
            <p:oleObj spid="_x0000_s4098" name="Document" r:id="rId3" imgW="5934456" imgH="29291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Pemilihan Konsep (1)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1. Keputusan eksternal: konsep dikembalikan pada pelanggan atau pihak eksternal untuk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    diseleksi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2. Produk unggulan: seorang anggota tim perancang yang berpengaruh memilih suatu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    konsep yang disukainya (</a:t>
            </a:r>
            <a:r>
              <a:rPr lang="en-US" sz="1600" i="1" smtClean="0"/>
              <a:t>personal preference</a:t>
            </a:r>
            <a:r>
              <a:rPr lang="en-US" sz="16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3.Intuisi: Konsep dipilih berdasarkan ‘feeling’. Konsep yang dipilih </a:t>
            </a:r>
            <a:r>
              <a:rPr lang="en-US" sz="1600" i="1" smtClean="0"/>
              <a:t>kelihatannya</a:t>
            </a:r>
            <a:r>
              <a:rPr lang="en-US" sz="1600" smtClean="0"/>
              <a:t> lebih baik dari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   konsep lainnya.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4.Multivoting: pemilihan konsep dilakukan melalui </a:t>
            </a:r>
            <a:r>
              <a:rPr lang="en-US" sz="1600" i="1" smtClean="0"/>
              <a:t>voting</a:t>
            </a:r>
            <a:r>
              <a:rPr lang="en-US" sz="1600" smtClean="0"/>
              <a:t> setiap anggota tim. Konsep yang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   mendapatkan suara terbanyak adalah konsep yang terpilih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5. Pros dan cons: tim membuat daftar kelebihan dan kekurangan dari setiap konsep.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    Selanjutnya pemilihan dilakukan berdasarkan pendapat atau opini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6. Prototipe dan tes: Setiap konsep dibuat prototipe dan dilakukan pengujian. Pemilhan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   konsep didasarkan pada data-data yang didapatkan selama pengujian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7. Matriks keputusan (</a:t>
            </a:r>
            <a:r>
              <a:rPr lang="en-US" sz="1600" i="1" smtClean="0"/>
              <a:t>decision matrices</a:t>
            </a:r>
            <a:r>
              <a:rPr lang="en-US" sz="1600" smtClean="0"/>
              <a:t>): penilaian konsep dilakukan terhadap kriteria-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    kriteria seleksi yang ditetapkan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4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83577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Metode Pemilihan Konsep (2)</a:t>
            </a:r>
          </a:p>
        </p:txBody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636" y="1000125"/>
            <a:ext cx="8572500" cy="55006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 smtClean="0"/>
              <a:t>Benefit konsep seleksi yang terstruktur :</a:t>
            </a:r>
          </a:p>
          <a:p>
            <a:pPr eaLnBrk="1" hangingPunct="1"/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- Produk yang </a:t>
            </a:r>
            <a:r>
              <a:rPr lang="en-US" sz="2000" i="1" smtClean="0"/>
              <a:t>customer-focused</a:t>
            </a:r>
          </a:p>
          <a:p>
            <a:pPr eaLnBrk="1" hangingPunct="1">
              <a:buFontTx/>
              <a:buNone/>
            </a:pPr>
            <a:r>
              <a:rPr lang="en-US" sz="2000" i="1" smtClean="0"/>
              <a:t>	  </a:t>
            </a:r>
            <a:r>
              <a:rPr lang="en-US" sz="2000" smtClean="0"/>
              <a:t>produk dievaluasi terhadap customer oriented criteria</a:t>
            </a:r>
            <a:r>
              <a:rPr lang="en-US" sz="2000" i="1" smtClean="0"/>
              <a:t>		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Desain yang kompetitif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   benchmarking konsep terhadap desain yang sudah ada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Koordinasi produk-proses yang lebih baik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  evaluasi terhadap kriteria manufaktur meningkatkan manufakturability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Waktu pengenalan produk yang lebih singkat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   metode terstuktur  mengurangi keraguan, komunikasi yang lebih cepat dan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mengurangi kesalahan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Pengambilan keputusan yang efektif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   metode terstruktur  mendorong pengambilan keputusan  yang didasarkan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 pada kriteria obyektif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Dokumentasi proses pengambilan keputusan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 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83931" y="188913"/>
            <a:ext cx="8436220" cy="850900"/>
          </a:xfrm>
        </p:spPr>
        <p:txBody>
          <a:bodyPr/>
          <a:lstStyle/>
          <a:p>
            <a:pPr eaLnBrk="1" hangingPunct="1"/>
            <a:r>
              <a:rPr lang="en-US" sz="3200" smtClean="0"/>
              <a:t>Pemilihan Berdasarkan Matriks Keputusan (1)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639" y="981075"/>
            <a:ext cx="8714643" cy="5113338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en-US" sz="1800" smtClean="0"/>
              <a:t>Metodologi pemilihan konsep</a:t>
            </a:r>
          </a:p>
          <a:p>
            <a:pPr marL="609600" indent="-609600" eaLnBrk="1" hangingPunct="1">
              <a:buFontTx/>
              <a:buNone/>
            </a:pPr>
            <a:r>
              <a:rPr lang="en-US" sz="1800" smtClean="0"/>
              <a:t>2 tingkatan : </a:t>
            </a:r>
          </a:p>
          <a:p>
            <a:pPr marL="609600" indent="-609600" eaLnBrk="1" hangingPunct="1">
              <a:buFontTx/>
              <a:buNone/>
            </a:pPr>
            <a:r>
              <a:rPr lang="en-US" sz="1800" smtClean="0"/>
              <a:t>	1. Penyaringan konsep (</a:t>
            </a:r>
            <a:r>
              <a:rPr lang="en-US" sz="1800" i="1" smtClean="0"/>
              <a:t>concept sreening</a:t>
            </a:r>
            <a:r>
              <a:rPr lang="en-US" sz="1800" smtClean="0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1800" smtClean="0"/>
              <a:t>	2. Pemberian skor pada konsep (</a:t>
            </a:r>
            <a:r>
              <a:rPr lang="en-US" sz="1800" i="1" smtClean="0"/>
              <a:t>concept scoring</a:t>
            </a:r>
            <a:r>
              <a:rPr lang="en-US" sz="1800" smtClean="0"/>
              <a:t>)</a:t>
            </a:r>
          </a:p>
          <a:p>
            <a:pPr marL="609600" indent="-609600" eaLnBrk="1" hangingPunct="1">
              <a:buFontTx/>
              <a:buNone/>
            </a:pPr>
            <a:endParaRPr lang="en-US" sz="1800" smtClean="0"/>
          </a:p>
          <a:p>
            <a:pPr marL="609600" indent="-609600" eaLnBrk="1" hangingPunct="1">
              <a:buFontTx/>
              <a:buNone/>
            </a:pPr>
            <a:endParaRPr lang="en-US" sz="1800" smtClean="0"/>
          </a:p>
          <a:p>
            <a:pPr marL="609600" indent="-609600" eaLnBrk="1" hangingPunct="1">
              <a:buFontTx/>
              <a:buNone/>
            </a:pPr>
            <a:endParaRPr lang="en-US" sz="2400" smtClean="0"/>
          </a:p>
          <a:p>
            <a:pPr marL="609600" indent="-609600" eaLnBrk="1" hangingPunct="1">
              <a:buFontTx/>
              <a:buNone/>
            </a:pPr>
            <a:endParaRPr lang="en-US" sz="2400" smtClean="0"/>
          </a:p>
          <a:p>
            <a:pPr marL="609600" indent="-609600" eaLnBrk="1" hangingPunct="1">
              <a:buFontTx/>
              <a:buNone/>
            </a:pPr>
            <a:endParaRPr lang="en-US" sz="2400" smtClean="0"/>
          </a:p>
          <a:p>
            <a:pPr marL="609600" indent="-609600" eaLnBrk="1" hangingPunct="1">
              <a:buFontTx/>
              <a:buNone/>
            </a:pPr>
            <a:endParaRPr lang="en-US" sz="2400" smtClean="0"/>
          </a:p>
          <a:p>
            <a:pPr marL="609600" indent="-609600" eaLnBrk="1" hangingPunct="1">
              <a:buFontTx/>
              <a:buNone/>
            </a:pPr>
            <a:endParaRPr lang="en-US" sz="2400" smtClean="0"/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</a:t>
            </a:r>
            <a:r>
              <a:rPr lang="en-US" sz="1800" smtClean="0"/>
              <a:t>Digunakan untuk: </a:t>
            </a:r>
          </a:p>
          <a:p>
            <a:pPr marL="609600" indent="-609600" eaLnBrk="1" hangingPunct="1">
              <a:buFontTx/>
              <a:buNone/>
            </a:pPr>
            <a:r>
              <a:rPr lang="en-US" sz="1800" smtClean="0"/>
              <a:t> -menilai, memberi ranking dan memilih konsep yang terbaik</a:t>
            </a:r>
          </a:p>
          <a:p>
            <a:pPr marL="609600" indent="-609600" eaLnBrk="1" hangingPunct="1">
              <a:buFontTx/>
              <a:buNone/>
            </a:pPr>
            <a:r>
              <a:rPr lang="en-US" sz="1800" smtClean="0"/>
              <a:t>- Menggabungkan dan memperbaiki konsep</a:t>
            </a: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979736" y="2420938"/>
            <a:ext cx="4608634" cy="3165475"/>
            <a:chOff x="1351" y="1525"/>
            <a:chExt cx="3145" cy="1994"/>
          </a:xfrm>
        </p:grpSpPr>
        <p:sp>
          <p:nvSpPr>
            <p:cNvPr id="155654" name="AutoShape 6"/>
            <p:cNvSpPr>
              <a:spLocks noChangeAspect="1" noChangeArrowheads="1" noTextEdit="1"/>
            </p:cNvSpPr>
            <p:nvPr/>
          </p:nvSpPr>
          <p:spPr bwMode="auto">
            <a:xfrm>
              <a:off x="1351" y="1525"/>
              <a:ext cx="3145" cy="1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08"/>
            <p:cNvGrpSpPr>
              <a:grpSpLocks/>
            </p:cNvGrpSpPr>
            <p:nvPr/>
          </p:nvGrpSpPr>
          <p:grpSpPr bwMode="auto">
            <a:xfrm>
              <a:off x="2206" y="1581"/>
              <a:ext cx="79" cy="934"/>
              <a:chOff x="2206" y="1581"/>
              <a:chExt cx="79" cy="934"/>
            </a:xfrm>
          </p:grpSpPr>
          <p:sp>
            <p:nvSpPr>
              <p:cNvPr id="156598" name="Freeform 8"/>
              <p:cNvSpPr>
                <a:spLocks/>
              </p:cNvSpPr>
              <p:nvPr/>
            </p:nvSpPr>
            <p:spPr bwMode="auto">
              <a:xfrm>
                <a:off x="2206" y="1581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69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69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69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9" name="Line 9"/>
              <p:cNvSpPr>
                <a:spLocks noChangeShapeType="1"/>
              </p:cNvSpPr>
              <p:nvPr/>
            </p:nvSpPr>
            <p:spPr bwMode="auto">
              <a:xfrm flipH="1">
                <a:off x="2275" y="1613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0" name="Line 10"/>
              <p:cNvSpPr>
                <a:spLocks noChangeShapeType="1"/>
              </p:cNvSpPr>
              <p:nvPr/>
            </p:nvSpPr>
            <p:spPr bwMode="auto">
              <a:xfrm>
                <a:off x="2275" y="163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1" name="Line 11"/>
              <p:cNvSpPr>
                <a:spLocks noChangeShapeType="1"/>
              </p:cNvSpPr>
              <p:nvPr/>
            </p:nvSpPr>
            <p:spPr bwMode="auto">
              <a:xfrm flipH="1">
                <a:off x="2250" y="1637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2" name="Line 12"/>
              <p:cNvSpPr>
                <a:spLocks noChangeShapeType="1"/>
              </p:cNvSpPr>
              <p:nvPr/>
            </p:nvSpPr>
            <p:spPr bwMode="auto">
              <a:xfrm>
                <a:off x="2250" y="165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3" name="Line 13"/>
              <p:cNvSpPr>
                <a:spLocks noChangeShapeType="1"/>
              </p:cNvSpPr>
              <p:nvPr/>
            </p:nvSpPr>
            <p:spPr bwMode="auto">
              <a:xfrm>
                <a:off x="2250" y="165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4" name="Line 14"/>
              <p:cNvSpPr>
                <a:spLocks noChangeShapeType="1"/>
              </p:cNvSpPr>
              <p:nvPr/>
            </p:nvSpPr>
            <p:spPr bwMode="auto">
              <a:xfrm>
                <a:off x="2250" y="165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5" name="Line 15"/>
              <p:cNvSpPr>
                <a:spLocks noChangeShapeType="1"/>
              </p:cNvSpPr>
              <p:nvPr/>
            </p:nvSpPr>
            <p:spPr bwMode="auto">
              <a:xfrm flipH="1" flipV="1">
                <a:off x="2215" y="1637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6" name="Line 16"/>
              <p:cNvSpPr>
                <a:spLocks noChangeShapeType="1"/>
              </p:cNvSpPr>
              <p:nvPr/>
            </p:nvSpPr>
            <p:spPr bwMode="auto">
              <a:xfrm>
                <a:off x="2215" y="163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7" name="Line 17"/>
              <p:cNvSpPr>
                <a:spLocks noChangeShapeType="1"/>
              </p:cNvSpPr>
              <p:nvPr/>
            </p:nvSpPr>
            <p:spPr bwMode="auto">
              <a:xfrm flipH="1" flipV="1">
                <a:off x="2206" y="1613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8" name="Line 18"/>
              <p:cNvSpPr>
                <a:spLocks noChangeShapeType="1"/>
              </p:cNvSpPr>
              <p:nvPr/>
            </p:nvSpPr>
            <p:spPr bwMode="auto">
              <a:xfrm>
                <a:off x="2206" y="161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09" name="Line 19"/>
              <p:cNvSpPr>
                <a:spLocks noChangeShapeType="1"/>
              </p:cNvSpPr>
              <p:nvPr/>
            </p:nvSpPr>
            <p:spPr bwMode="auto">
              <a:xfrm>
                <a:off x="2206" y="161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0" name="Line 20"/>
              <p:cNvSpPr>
                <a:spLocks noChangeShapeType="1"/>
              </p:cNvSpPr>
              <p:nvPr/>
            </p:nvSpPr>
            <p:spPr bwMode="auto">
              <a:xfrm>
                <a:off x="2206" y="161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1" name="Line 21"/>
              <p:cNvSpPr>
                <a:spLocks noChangeShapeType="1"/>
              </p:cNvSpPr>
              <p:nvPr/>
            </p:nvSpPr>
            <p:spPr bwMode="auto">
              <a:xfrm flipV="1">
                <a:off x="2206" y="158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2" name="Line 22"/>
              <p:cNvSpPr>
                <a:spLocks noChangeShapeType="1"/>
              </p:cNvSpPr>
              <p:nvPr/>
            </p:nvSpPr>
            <p:spPr bwMode="auto">
              <a:xfrm>
                <a:off x="2215" y="158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3" name="Line 23"/>
              <p:cNvSpPr>
                <a:spLocks noChangeShapeType="1"/>
              </p:cNvSpPr>
              <p:nvPr/>
            </p:nvSpPr>
            <p:spPr bwMode="auto">
              <a:xfrm flipV="1">
                <a:off x="2215" y="1581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4" name="Line 24"/>
              <p:cNvSpPr>
                <a:spLocks noChangeShapeType="1"/>
              </p:cNvSpPr>
              <p:nvPr/>
            </p:nvSpPr>
            <p:spPr bwMode="auto">
              <a:xfrm>
                <a:off x="2250" y="158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5" name="Line 25"/>
              <p:cNvSpPr>
                <a:spLocks noChangeShapeType="1"/>
              </p:cNvSpPr>
              <p:nvPr/>
            </p:nvSpPr>
            <p:spPr bwMode="auto">
              <a:xfrm>
                <a:off x="2250" y="158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6" name="Line 26"/>
              <p:cNvSpPr>
                <a:spLocks noChangeShapeType="1"/>
              </p:cNvSpPr>
              <p:nvPr/>
            </p:nvSpPr>
            <p:spPr bwMode="auto">
              <a:xfrm>
                <a:off x="2250" y="158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7" name="Line 27"/>
              <p:cNvSpPr>
                <a:spLocks noChangeShapeType="1"/>
              </p:cNvSpPr>
              <p:nvPr/>
            </p:nvSpPr>
            <p:spPr bwMode="auto">
              <a:xfrm>
                <a:off x="2250" y="1581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8" name="Line 28"/>
              <p:cNvSpPr>
                <a:spLocks noChangeShapeType="1"/>
              </p:cNvSpPr>
              <p:nvPr/>
            </p:nvSpPr>
            <p:spPr bwMode="auto">
              <a:xfrm>
                <a:off x="2275" y="158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19" name="Line 29"/>
              <p:cNvSpPr>
                <a:spLocks noChangeShapeType="1"/>
              </p:cNvSpPr>
              <p:nvPr/>
            </p:nvSpPr>
            <p:spPr bwMode="auto">
              <a:xfrm>
                <a:off x="2275" y="158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0" name="Line 30"/>
              <p:cNvSpPr>
                <a:spLocks noChangeShapeType="1"/>
              </p:cNvSpPr>
              <p:nvPr/>
            </p:nvSpPr>
            <p:spPr bwMode="auto">
              <a:xfrm>
                <a:off x="2284" y="161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1" name="Freeform 31"/>
              <p:cNvSpPr>
                <a:spLocks/>
              </p:cNvSpPr>
              <p:nvPr/>
            </p:nvSpPr>
            <p:spPr bwMode="auto">
              <a:xfrm>
                <a:off x="2206" y="1685"/>
                <a:ext cx="78" cy="71"/>
              </a:xfrm>
              <a:custGeom>
                <a:avLst/>
                <a:gdLst>
                  <a:gd name="T0" fmla="*/ 78 w 78"/>
                  <a:gd name="T1" fmla="*/ 39 h 71"/>
                  <a:gd name="T2" fmla="*/ 69 w 78"/>
                  <a:gd name="T3" fmla="*/ 63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63 h 71"/>
                  <a:gd name="T10" fmla="*/ 0 w 78"/>
                  <a:gd name="T11" fmla="*/ 39 h 71"/>
                  <a:gd name="T12" fmla="*/ 0 w 78"/>
                  <a:gd name="T13" fmla="*/ 39 h 71"/>
                  <a:gd name="T14" fmla="*/ 9 w 78"/>
                  <a:gd name="T15" fmla="*/ 15 h 71"/>
                  <a:gd name="T16" fmla="*/ 44 w 78"/>
                  <a:gd name="T17" fmla="*/ 0 h 71"/>
                  <a:gd name="T18" fmla="*/ 44 w 78"/>
                  <a:gd name="T19" fmla="*/ 0 h 71"/>
                  <a:gd name="T20" fmla="*/ 69 w 78"/>
                  <a:gd name="T21" fmla="*/ 15 h 71"/>
                  <a:gd name="T22" fmla="*/ 78 w 78"/>
                  <a:gd name="T23" fmla="*/ 39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9"/>
                    </a:moveTo>
                    <a:lnTo>
                      <a:pt x="69" y="63"/>
                    </a:lnTo>
                    <a:lnTo>
                      <a:pt x="44" y="71"/>
                    </a:lnTo>
                    <a:lnTo>
                      <a:pt x="9" y="63"/>
                    </a:lnTo>
                    <a:lnTo>
                      <a:pt x="0" y="39"/>
                    </a:lnTo>
                    <a:lnTo>
                      <a:pt x="9" y="15"/>
                    </a:lnTo>
                    <a:lnTo>
                      <a:pt x="44" y="0"/>
                    </a:lnTo>
                    <a:lnTo>
                      <a:pt x="69" y="15"/>
                    </a:lnTo>
                    <a:lnTo>
                      <a:pt x="78" y="39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2" name="Line 32"/>
              <p:cNvSpPr>
                <a:spLocks noChangeShapeType="1"/>
              </p:cNvSpPr>
              <p:nvPr/>
            </p:nvSpPr>
            <p:spPr bwMode="auto">
              <a:xfrm flipH="1">
                <a:off x="2275" y="172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3" name="Line 33"/>
              <p:cNvSpPr>
                <a:spLocks noChangeShapeType="1"/>
              </p:cNvSpPr>
              <p:nvPr/>
            </p:nvSpPr>
            <p:spPr bwMode="auto">
              <a:xfrm>
                <a:off x="2275" y="174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4" name="Line 34"/>
              <p:cNvSpPr>
                <a:spLocks noChangeShapeType="1"/>
              </p:cNvSpPr>
              <p:nvPr/>
            </p:nvSpPr>
            <p:spPr bwMode="auto">
              <a:xfrm flipH="1">
                <a:off x="2250" y="1748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5" name="Line 35"/>
              <p:cNvSpPr>
                <a:spLocks noChangeShapeType="1"/>
              </p:cNvSpPr>
              <p:nvPr/>
            </p:nvSpPr>
            <p:spPr bwMode="auto">
              <a:xfrm>
                <a:off x="2250" y="175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6" name="Line 36"/>
              <p:cNvSpPr>
                <a:spLocks noChangeShapeType="1"/>
              </p:cNvSpPr>
              <p:nvPr/>
            </p:nvSpPr>
            <p:spPr bwMode="auto">
              <a:xfrm>
                <a:off x="2250" y="175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7" name="Line 37"/>
              <p:cNvSpPr>
                <a:spLocks noChangeShapeType="1"/>
              </p:cNvSpPr>
              <p:nvPr/>
            </p:nvSpPr>
            <p:spPr bwMode="auto">
              <a:xfrm>
                <a:off x="2250" y="175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8" name="Line 38"/>
              <p:cNvSpPr>
                <a:spLocks noChangeShapeType="1"/>
              </p:cNvSpPr>
              <p:nvPr/>
            </p:nvSpPr>
            <p:spPr bwMode="auto">
              <a:xfrm flipH="1" flipV="1">
                <a:off x="2215" y="1748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29" name="Line 39"/>
              <p:cNvSpPr>
                <a:spLocks noChangeShapeType="1"/>
              </p:cNvSpPr>
              <p:nvPr/>
            </p:nvSpPr>
            <p:spPr bwMode="auto">
              <a:xfrm>
                <a:off x="2215" y="174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0" name="Line 40"/>
              <p:cNvSpPr>
                <a:spLocks noChangeShapeType="1"/>
              </p:cNvSpPr>
              <p:nvPr/>
            </p:nvSpPr>
            <p:spPr bwMode="auto">
              <a:xfrm flipH="1" flipV="1">
                <a:off x="2206" y="172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1" name="Line 41"/>
              <p:cNvSpPr>
                <a:spLocks noChangeShapeType="1"/>
              </p:cNvSpPr>
              <p:nvPr/>
            </p:nvSpPr>
            <p:spPr bwMode="auto">
              <a:xfrm>
                <a:off x="2206" y="172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2" name="Line 42"/>
              <p:cNvSpPr>
                <a:spLocks noChangeShapeType="1"/>
              </p:cNvSpPr>
              <p:nvPr/>
            </p:nvSpPr>
            <p:spPr bwMode="auto">
              <a:xfrm>
                <a:off x="2206" y="172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3" name="Line 43"/>
              <p:cNvSpPr>
                <a:spLocks noChangeShapeType="1"/>
              </p:cNvSpPr>
              <p:nvPr/>
            </p:nvSpPr>
            <p:spPr bwMode="auto">
              <a:xfrm>
                <a:off x="2206" y="172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4" name="Line 44"/>
              <p:cNvSpPr>
                <a:spLocks noChangeShapeType="1"/>
              </p:cNvSpPr>
              <p:nvPr/>
            </p:nvSpPr>
            <p:spPr bwMode="auto">
              <a:xfrm flipV="1">
                <a:off x="2206" y="170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5" name="Line 45"/>
              <p:cNvSpPr>
                <a:spLocks noChangeShapeType="1"/>
              </p:cNvSpPr>
              <p:nvPr/>
            </p:nvSpPr>
            <p:spPr bwMode="auto">
              <a:xfrm>
                <a:off x="2215" y="17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6" name="Line 46"/>
              <p:cNvSpPr>
                <a:spLocks noChangeShapeType="1"/>
              </p:cNvSpPr>
              <p:nvPr/>
            </p:nvSpPr>
            <p:spPr bwMode="auto">
              <a:xfrm flipV="1">
                <a:off x="2215" y="1685"/>
                <a:ext cx="35" cy="1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7" name="Line 47"/>
              <p:cNvSpPr>
                <a:spLocks noChangeShapeType="1"/>
              </p:cNvSpPr>
              <p:nvPr/>
            </p:nvSpPr>
            <p:spPr bwMode="auto">
              <a:xfrm>
                <a:off x="2250" y="168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8" name="Line 48"/>
              <p:cNvSpPr>
                <a:spLocks noChangeShapeType="1"/>
              </p:cNvSpPr>
              <p:nvPr/>
            </p:nvSpPr>
            <p:spPr bwMode="auto">
              <a:xfrm>
                <a:off x="2250" y="168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39" name="Line 49"/>
              <p:cNvSpPr>
                <a:spLocks noChangeShapeType="1"/>
              </p:cNvSpPr>
              <p:nvPr/>
            </p:nvSpPr>
            <p:spPr bwMode="auto">
              <a:xfrm>
                <a:off x="2250" y="168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0" name="Line 50"/>
              <p:cNvSpPr>
                <a:spLocks noChangeShapeType="1"/>
              </p:cNvSpPr>
              <p:nvPr/>
            </p:nvSpPr>
            <p:spPr bwMode="auto">
              <a:xfrm>
                <a:off x="2250" y="1685"/>
                <a:ext cx="25" cy="1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1" name="Line 51"/>
              <p:cNvSpPr>
                <a:spLocks noChangeShapeType="1"/>
              </p:cNvSpPr>
              <p:nvPr/>
            </p:nvSpPr>
            <p:spPr bwMode="auto">
              <a:xfrm>
                <a:off x="2275" y="17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2" name="Line 52"/>
              <p:cNvSpPr>
                <a:spLocks noChangeShapeType="1"/>
              </p:cNvSpPr>
              <p:nvPr/>
            </p:nvSpPr>
            <p:spPr bwMode="auto">
              <a:xfrm>
                <a:off x="2275" y="170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3" name="Line 53"/>
              <p:cNvSpPr>
                <a:spLocks noChangeShapeType="1"/>
              </p:cNvSpPr>
              <p:nvPr/>
            </p:nvSpPr>
            <p:spPr bwMode="auto">
              <a:xfrm>
                <a:off x="2284" y="172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4" name="Freeform 54"/>
              <p:cNvSpPr>
                <a:spLocks/>
              </p:cNvSpPr>
              <p:nvPr/>
            </p:nvSpPr>
            <p:spPr bwMode="auto">
              <a:xfrm>
                <a:off x="2206" y="1796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69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69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69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5" name="Line 55"/>
              <p:cNvSpPr>
                <a:spLocks noChangeShapeType="1"/>
              </p:cNvSpPr>
              <p:nvPr/>
            </p:nvSpPr>
            <p:spPr bwMode="auto">
              <a:xfrm flipH="1">
                <a:off x="2275" y="1828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6" name="Line 56"/>
              <p:cNvSpPr>
                <a:spLocks noChangeShapeType="1"/>
              </p:cNvSpPr>
              <p:nvPr/>
            </p:nvSpPr>
            <p:spPr bwMode="auto">
              <a:xfrm>
                <a:off x="2275" y="185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7" name="Line 57"/>
              <p:cNvSpPr>
                <a:spLocks noChangeShapeType="1"/>
              </p:cNvSpPr>
              <p:nvPr/>
            </p:nvSpPr>
            <p:spPr bwMode="auto">
              <a:xfrm flipH="1">
                <a:off x="2250" y="1852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8" name="Line 58"/>
              <p:cNvSpPr>
                <a:spLocks noChangeShapeType="1"/>
              </p:cNvSpPr>
              <p:nvPr/>
            </p:nvSpPr>
            <p:spPr bwMode="auto">
              <a:xfrm>
                <a:off x="2250" y="186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49" name="Line 59"/>
              <p:cNvSpPr>
                <a:spLocks noChangeShapeType="1"/>
              </p:cNvSpPr>
              <p:nvPr/>
            </p:nvSpPr>
            <p:spPr bwMode="auto">
              <a:xfrm>
                <a:off x="2250" y="186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0" name="Line 60"/>
              <p:cNvSpPr>
                <a:spLocks noChangeShapeType="1"/>
              </p:cNvSpPr>
              <p:nvPr/>
            </p:nvSpPr>
            <p:spPr bwMode="auto">
              <a:xfrm>
                <a:off x="2250" y="186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1" name="Line 61"/>
              <p:cNvSpPr>
                <a:spLocks noChangeShapeType="1"/>
              </p:cNvSpPr>
              <p:nvPr/>
            </p:nvSpPr>
            <p:spPr bwMode="auto">
              <a:xfrm flipH="1" flipV="1">
                <a:off x="2215" y="1852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2" name="Line 62"/>
              <p:cNvSpPr>
                <a:spLocks noChangeShapeType="1"/>
              </p:cNvSpPr>
              <p:nvPr/>
            </p:nvSpPr>
            <p:spPr bwMode="auto">
              <a:xfrm>
                <a:off x="2215" y="185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3" name="Line 63"/>
              <p:cNvSpPr>
                <a:spLocks noChangeShapeType="1"/>
              </p:cNvSpPr>
              <p:nvPr/>
            </p:nvSpPr>
            <p:spPr bwMode="auto">
              <a:xfrm flipH="1" flipV="1">
                <a:off x="2206" y="1828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4" name="Line 64"/>
              <p:cNvSpPr>
                <a:spLocks noChangeShapeType="1"/>
              </p:cNvSpPr>
              <p:nvPr/>
            </p:nvSpPr>
            <p:spPr bwMode="auto">
              <a:xfrm>
                <a:off x="2206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5" name="Line 65"/>
              <p:cNvSpPr>
                <a:spLocks noChangeShapeType="1"/>
              </p:cNvSpPr>
              <p:nvPr/>
            </p:nvSpPr>
            <p:spPr bwMode="auto">
              <a:xfrm>
                <a:off x="2206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6" name="Line 66"/>
              <p:cNvSpPr>
                <a:spLocks noChangeShapeType="1"/>
              </p:cNvSpPr>
              <p:nvPr/>
            </p:nvSpPr>
            <p:spPr bwMode="auto">
              <a:xfrm>
                <a:off x="2206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7" name="Line 67"/>
              <p:cNvSpPr>
                <a:spLocks noChangeShapeType="1"/>
              </p:cNvSpPr>
              <p:nvPr/>
            </p:nvSpPr>
            <p:spPr bwMode="auto">
              <a:xfrm flipV="1">
                <a:off x="2206" y="180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8" name="Line 68"/>
              <p:cNvSpPr>
                <a:spLocks noChangeShapeType="1"/>
              </p:cNvSpPr>
              <p:nvPr/>
            </p:nvSpPr>
            <p:spPr bwMode="auto">
              <a:xfrm>
                <a:off x="2215" y="180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59" name="Line 69"/>
              <p:cNvSpPr>
                <a:spLocks noChangeShapeType="1"/>
              </p:cNvSpPr>
              <p:nvPr/>
            </p:nvSpPr>
            <p:spPr bwMode="auto">
              <a:xfrm flipV="1">
                <a:off x="2215" y="1796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0" name="Line 70"/>
              <p:cNvSpPr>
                <a:spLocks noChangeShapeType="1"/>
              </p:cNvSpPr>
              <p:nvPr/>
            </p:nvSpPr>
            <p:spPr bwMode="auto">
              <a:xfrm>
                <a:off x="2250" y="179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1" name="Line 71"/>
              <p:cNvSpPr>
                <a:spLocks noChangeShapeType="1"/>
              </p:cNvSpPr>
              <p:nvPr/>
            </p:nvSpPr>
            <p:spPr bwMode="auto">
              <a:xfrm>
                <a:off x="2250" y="179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2" name="Line 72"/>
              <p:cNvSpPr>
                <a:spLocks noChangeShapeType="1"/>
              </p:cNvSpPr>
              <p:nvPr/>
            </p:nvSpPr>
            <p:spPr bwMode="auto">
              <a:xfrm>
                <a:off x="2250" y="179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3" name="Line 73"/>
              <p:cNvSpPr>
                <a:spLocks noChangeShapeType="1"/>
              </p:cNvSpPr>
              <p:nvPr/>
            </p:nvSpPr>
            <p:spPr bwMode="auto">
              <a:xfrm>
                <a:off x="2250" y="1796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4" name="Line 74"/>
              <p:cNvSpPr>
                <a:spLocks noChangeShapeType="1"/>
              </p:cNvSpPr>
              <p:nvPr/>
            </p:nvSpPr>
            <p:spPr bwMode="auto">
              <a:xfrm>
                <a:off x="2275" y="180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5" name="Line 75"/>
              <p:cNvSpPr>
                <a:spLocks noChangeShapeType="1"/>
              </p:cNvSpPr>
              <p:nvPr/>
            </p:nvSpPr>
            <p:spPr bwMode="auto">
              <a:xfrm>
                <a:off x="2275" y="180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6" name="Line 76"/>
              <p:cNvSpPr>
                <a:spLocks noChangeShapeType="1"/>
              </p:cNvSpPr>
              <p:nvPr/>
            </p:nvSpPr>
            <p:spPr bwMode="auto">
              <a:xfrm>
                <a:off x="2284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7" name="Freeform 77"/>
              <p:cNvSpPr>
                <a:spLocks/>
              </p:cNvSpPr>
              <p:nvPr/>
            </p:nvSpPr>
            <p:spPr bwMode="auto">
              <a:xfrm>
                <a:off x="2206" y="1900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69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69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69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8" name="Line 78"/>
              <p:cNvSpPr>
                <a:spLocks noChangeShapeType="1"/>
              </p:cNvSpPr>
              <p:nvPr/>
            </p:nvSpPr>
            <p:spPr bwMode="auto">
              <a:xfrm flipH="1">
                <a:off x="2275" y="194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69" name="Line 79"/>
              <p:cNvSpPr>
                <a:spLocks noChangeShapeType="1"/>
              </p:cNvSpPr>
              <p:nvPr/>
            </p:nvSpPr>
            <p:spPr bwMode="auto">
              <a:xfrm>
                <a:off x="2275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0" name="Line 80"/>
              <p:cNvSpPr>
                <a:spLocks noChangeShapeType="1"/>
              </p:cNvSpPr>
              <p:nvPr/>
            </p:nvSpPr>
            <p:spPr bwMode="auto">
              <a:xfrm flipH="1">
                <a:off x="2250" y="1964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1" name="Line 81"/>
              <p:cNvSpPr>
                <a:spLocks noChangeShapeType="1"/>
              </p:cNvSpPr>
              <p:nvPr/>
            </p:nvSpPr>
            <p:spPr bwMode="auto">
              <a:xfrm>
                <a:off x="2250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2" name="Line 82"/>
              <p:cNvSpPr>
                <a:spLocks noChangeShapeType="1"/>
              </p:cNvSpPr>
              <p:nvPr/>
            </p:nvSpPr>
            <p:spPr bwMode="auto">
              <a:xfrm>
                <a:off x="2250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3" name="Line 83"/>
              <p:cNvSpPr>
                <a:spLocks noChangeShapeType="1"/>
              </p:cNvSpPr>
              <p:nvPr/>
            </p:nvSpPr>
            <p:spPr bwMode="auto">
              <a:xfrm>
                <a:off x="2250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4" name="Line 84"/>
              <p:cNvSpPr>
                <a:spLocks noChangeShapeType="1"/>
              </p:cNvSpPr>
              <p:nvPr/>
            </p:nvSpPr>
            <p:spPr bwMode="auto">
              <a:xfrm flipH="1" flipV="1">
                <a:off x="2215" y="196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5" name="Line 85"/>
              <p:cNvSpPr>
                <a:spLocks noChangeShapeType="1"/>
              </p:cNvSpPr>
              <p:nvPr/>
            </p:nvSpPr>
            <p:spPr bwMode="auto">
              <a:xfrm>
                <a:off x="2215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6" name="Line 86"/>
              <p:cNvSpPr>
                <a:spLocks noChangeShapeType="1"/>
              </p:cNvSpPr>
              <p:nvPr/>
            </p:nvSpPr>
            <p:spPr bwMode="auto">
              <a:xfrm flipH="1" flipV="1">
                <a:off x="2206" y="194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7" name="Line 87"/>
              <p:cNvSpPr>
                <a:spLocks noChangeShapeType="1"/>
              </p:cNvSpPr>
              <p:nvPr/>
            </p:nvSpPr>
            <p:spPr bwMode="auto">
              <a:xfrm>
                <a:off x="2206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8" name="Line 88"/>
              <p:cNvSpPr>
                <a:spLocks noChangeShapeType="1"/>
              </p:cNvSpPr>
              <p:nvPr/>
            </p:nvSpPr>
            <p:spPr bwMode="auto">
              <a:xfrm>
                <a:off x="2206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9" name="Line 89"/>
              <p:cNvSpPr>
                <a:spLocks noChangeShapeType="1"/>
              </p:cNvSpPr>
              <p:nvPr/>
            </p:nvSpPr>
            <p:spPr bwMode="auto">
              <a:xfrm>
                <a:off x="2206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0" name="Line 90"/>
              <p:cNvSpPr>
                <a:spLocks noChangeShapeType="1"/>
              </p:cNvSpPr>
              <p:nvPr/>
            </p:nvSpPr>
            <p:spPr bwMode="auto">
              <a:xfrm flipV="1">
                <a:off x="2206" y="1916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1" name="Line 91"/>
              <p:cNvSpPr>
                <a:spLocks noChangeShapeType="1"/>
              </p:cNvSpPr>
              <p:nvPr/>
            </p:nvSpPr>
            <p:spPr bwMode="auto">
              <a:xfrm>
                <a:off x="2215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2" name="Line 92"/>
              <p:cNvSpPr>
                <a:spLocks noChangeShapeType="1"/>
              </p:cNvSpPr>
              <p:nvPr/>
            </p:nvSpPr>
            <p:spPr bwMode="auto">
              <a:xfrm flipV="1">
                <a:off x="2215" y="1900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3" name="Line 93"/>
              <p:cNvSpPr>
                <a:spLocks noChangeShapeType="1"/>
              </p:cNvSpPr>
              <p:nvPr/>
            </p:nvSpPr>
            <p:spPr bwMode="auto">
              <a:xfrm>
                <a:off x="2250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4" name="Line 94"/>
              <p:cNvSpPr>
                <a:spLocks noChangeShapeType="1"/>
              </p:cNvSpPr>
              <p:nvPr/>
            </p:nvSpPr>
            <p:spPr bwMode="auto">
              <a:xfrm>
                <a:off x="2250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5" name="Line 95"/>
              <p:cNvSpPr>
                <a:spLocks noChangeShapeType="1"/>
              </p:cNvSpPr>
              <p:nvPr/>
            </p:nvSpPr>
            <p:spPr bwMode="auto">
              <a:xfrm>
                <a:off x="2250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6" name="Line 96"/>
              <p:cNvSpPr>
                <a:spLocks noChangeShapeType="1"/>
              </p:cNvSpPr>
              <p:nvPr/>
            </p:nvSpPr>
            <p:spPr bwMode="auto">
              <a:xfrm>
                <a:off x="2250" y="1900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7" name="Line 97"/>
              <p:cNvSpPr>
                <a:spLocks noChangeShapeType="1"/>
              </p:cNvSpPr>
              <p:nvPr/>
            </p:nvSpPr>
            <p:spPr bwMode="auto">
              <a:xfrm>
                <a:off x="2275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8" name="Line 98"/>
              <p:cNvSpPr>
                <a:spLocks noChangeShapeType="1"/>
              </p:cNvSpPr>
              <p:nvPr/>
            </p:nvSpPr>
            <p:spPr bwMode="auto">
              <a:xfrm>
                <a:off x="2275" y="1916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9" name="Line 99"/>
              <p:cNvSpPr>
                <a:spLocks noChangeShapeType="1"/>
              </p:cNvSpPr>
              <p:nvPr/>
            </p:nvSpPr>
            <p:spPr bwMode="auto">
              <a:xfrm>
                <a:off x="2284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0" name="Freeform 100"/>
              <p:cNvSpPr>
                <a:spLocks/>
              </p:cNvSpPr>
              <p:nvPr/>
            </p:nvSpPr>
            <p:spPr bwMode="auto">
              <a:xfrm>
                <a:off x="2206" y="2012"/>
                <a:ext cx="78" cy="71"/>
              </a:xfrm>
              <a:custGeom>
                <a:avLst/>
                <a:gdLst>
                  <a:gd name="T0" fmla="*/ 78 w 78"/>
                  <a:gd name="T1" fmla="*/ 31 h 71"/>
                  <a:gd name="T2" fmla="*/ 69 w 78"/>
                  <a:gd name="T3" fmla="*/ 55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55 h 71"/>
                  <a:gd name="T10" fmla="*/ 0 w 78"/>
                  <a:gd name="T11" fmla="*/ 31 h 71"/>
                  <a:gd name="T12" fmla="*/ 0 w 78"/>
                  <a:gd name="T13" fmla="*/ 31 h 71"/>
                  <a:gd name="T14" fmla="*/ 9 w 78"/>
                  <a:gd name="T15" fmla="*/ 8 h 71"/>
                  <a:gd name="T16" fmla="*/ 44 w 78"/>
                  <a:gd name="T17" fmla="*/ 0 h 71"/>
                  <a:gd name="T18" fmla="*/ 44 w 78"/>
                  <a:gd name="T19" fmla="*/ 0 h 71"/>
                  <a:gd name="T20" fmla="*/ 69 w 78"/>
                  <a:gd name="T21" fmla="*/ 8 h 71"/>
                  <a:gd name="T22" fmla="*/ 78 w 78"/>
                  <a:gd name="T23" fmla="*/ 3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1"/>
                    </a:moveTo>
                    <a:lnTo>
                      <a:pt x="69" y="55"/>
                    </a:lnTo>
                    <a:lnTo>
                      <a:pt x="44" y="71"/>
                    </a:lnTo>
                    <a:lnTo>
                      <a:pt x="9" y="55"/>
                    </a:lnTo>
                    <a:lnTo>
                      <a:pt x="0" y="31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69" y="8"/>
                    </a:lnTo>
                    <a:lnTo>
                      <a:pt x="78" y="31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1" name="Line 101"/>
              <p:cNvSpPr>
                <a:spLocks noChangeShapeType="1"/>
              </p:cNvSpPr>
              <p:nvPr/>
            </p:nvSpPr>
            <p:spPr bwMode="auto">
              <a:xfrm flipH="1">
                <a:off x="2275" y="2043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2" name="Line 102"/>
              <p:cNvSpPr>
                <a:spLocks noChangeShapeType="1"/>
              </p:cNvSpPr>
              <p:nvPr/>
            </p:nvSpPr>
            <p:spPr bwMode="auto">
              <a:xfrm>
                <a:off x="2275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3" name="Line 103"/>
              <p:cNvSpPr>
                <a:spLocks noChangeShapeType="1"/>
              </p:cNvSpPr>
              <p:nvPr/>
            </p:nvSpPr>
            <p:spPr bwMode="auto">
              <a:xfrm flipH="1">
                <a:off x="2250" y="2067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4" name="Line 104"/>
              <p:cNvSpPr>
                <a:spLocks noChangeShapeType="1"/>
              </p:cNvSpPr>
              <p:nvPr/>
            </p:nvSpPr>
            <p:spPr bwMode="auto">
              <a:xfrm>
                <a:off x="2250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5" name="Line 105"/>
              <p:cNvSpPr>
                <a:spLocks noChangeShapeType="1"/>
              </p:cNvSpPr>
              <p:nvPr/>
            </p:nvSpPr>
            <p:spPr bwMode="auto">
              <a:xfrm>
                <a:off x="2250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6" name="Line 106"/>
              <p:cNvSpPr>
                <a:spLocks noChangeShapeType="1"/>
              </p:cNvSpPr>
              <p:nvPr/>
            </p:nvSpPr>
            <p:spPr bwMode="auto">
              <a:xfrm>
                <a:off x="2250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7" name="Line 107"/>
              <p:cNvSpPr>
                <a:spLocks noChangeShapeType="1"/>
              </p:cNvSpPr>
              <p:nvPr/>
            </p:nvSpPr>
            <p:spPr bwMode="auto">
              <a:xfrm flipH="1" flipV="1">
                <a:off x="2215" y="2067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8" name="Line 108"/>
              <p:cNvSpPr>
                <a:spLocks noChangeShapeType="1"/>
              </p:cNvSpPr>
              <p:nvPr/>
            </p:nvSpPr>
            <p:spPr bwMode="auto">
              <a:xfrm>
                <a:off x="2215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9" name="Line 109"/>
              <p:cNvSpPr>
                <a:spLocks noChangeShapeType="1"/>
              </p:cNvSpPr>
              <p:nvPr/>
            </p:nvSpPr>
            <p:spPr bwMode="auto">
              <a:xfrm flipH="1" flipV="1">
                <a:off x="2206" y="2043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0" name="Line 110"/>
              <p:cNvSpPr>
                <a:spLocks noChangeShapeType="1"/>
              </p:cNvSpPr>
              <p:nvPr/>
            </p:nvSpPr>
            <p:spPr bwMode="auto">
              <a:xfrm>
                <a:off x="2206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1" name="Line 111"/>
              <p:cNvSpPr>
                <a:spLocks noChangeShapeType="1"/>
              </p:cNvSpPr>
              <p:nvPr/>
            </p:nvSpPr>
            <p:spPr bwMode="auto">
              <a:xfrm>
                <a:off x="2206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2" name="Line 112"/>
              <p:cNvSpPr>
                <a:spLocks noChangeShapeType="1"/>
              </p:cNvSpPr>
              <p:nvPr/>
            </p:nvSpPr>
            <p:spPr bwMode="auto">
              <a:xfrm>
                <a:off x="2206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3" name="Line 113"/>
              <p:cNvSpPr>
                <a:spLocks noChangeShapeType="1"/>
              </p:cNvSpPr>
              <p:nvPr/>
            </p:nvSpPr>
            <p:spPr bwMode="auto">
              <a:xfrm flipV="1">
                <a:off x="2206" y="2020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4" name="Line 114"/>
              <p:cNvSpPr>
                <a:spLocks noChangeShapeType="1"/>
              </p:cNvSpPr>
              <p:nvPr/>
            </p:nvSpPr>
            <p:spPr bwMode="auto">
              <a:xfrm>
                <a:off x="2215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5" name="Line 115"/>
              <p:cNvSpPr>
                <a:spLocks noChangeShapeType="1"/>
              </p:cNvSpPr>
              <p:nvPr/>
            </p:nvSpPr>
            <p:spPr bwMode="auto">
              <a:xfrm flipV="1">
                <a:off x="2215" y="201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6" name="Line 116"/>
              <p:cNvSpPr>
                <a:spLocks noChangeShapeType="1"/>
              </p:cNvSpPr>
              <p:nvPr/>
            </p:nvSpPr>
            <p:spPr bwMode="auto">
              <a:xfrm>
                <a:off x="2250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7" name="Line 117"/>
              <p:cNvSpPr>
                <a:spLocks noChangeShapeType="1"/>
              </p:cNvSpPr>
              <p:nvPr/>
            </p:nvSpPr>
            <p:spPr bwMode="auto">
              <a:xfrm>
                <a:off x="2250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8" name="Line 118"/>
              <p:cNvSpPr>
                <a:spLocks noChangeShapeType="1"/>
              </p:cNvSpPr>
              <p:nvPr/>
            </p:nvSpPr>
            <p:spPr bwMode="auto">
              <a:xfrm>
                <a:off x="2250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9" name="Line 119"/>
              <p:cNvSpPr>
                <a:spLocks noChangeShapeType="1"/>
              </p:cNvSpPr>
              <p:nvPr/>
            </p:nvSpPr>
            <p:spPr bwMode="auto">
              <a:xfrm>
                <a:off x="2250" y="2012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0" name="Line 120"/>
              <p:cNvSpPr>
                <a:spLocks noChangeShapeType="1"/>
              </p:cNvSpPr>
              <p:nvPr/>
            </p:nvSpPr>
            <p:spPr bwMode="auto">
              <a:xfrm>
                <a:off x="2275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1" name="Line 121"/>
              <p:cNvSpPr>
                <a:spLocks noChangeShapeType="1"/>
              </p:cNvSpPr>
              <p:nvPr/>
            </p:nvSpPr>
            <p:spPr bwMode="auto">
              <a:xfrm>
                <a:off x="2275" y="2020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2" name="Line 122"/>
              <p:cNvSpPr>
                <a:spLocks noChangeShapeType="1"/>
              </p:cNvSpPr>
              <p:nvPr/>
            </p:nvSpPr>
            <p:spPr bwMode="auto">
              <a:xfrm>
                <a:off x="2284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3" name="Freeform 123"/>
              <p:cNvSpPr>
                <a:spLocks/>
              </p:cNvSpPr>
              <p:nvPr/>
            </p:nvSpPr>
            <p:spPr bwMode="auto">
              <a:xfrm>
                <a:off x="2206" y="2115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69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69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69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4" name="Line 124"/>
              <p:cNvSpPr>
                <a:spLocks noChangeShapeType="1"/>
              </p:cNvSpPr>
              <p:nvPr/>
            </p:nvSpPr>
            <p:spPr bwMode="auto">
              <a:xfrm flipH="1">
                <a:off x="2275" y="215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5" name="Line 125"/>
              <p:cNvSpPr>
                <a:spLocks noChangeShapeType="1"/>
              </p:cNvSpPr>
              <p:nvPr/>
            </p:nvSpPr>
            <p:spPr bwMode="auto">
              <a:xfrm>
                <a:off x="2275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6" name="Line 126"/>
              <p:cNvSpPr>
                <a:spLocks noChangeShapeType="1"/>
              </p:cNvSpPr>
              <p:nvPr/>
            </p:nvSpPr>
            <p:spPr bwMode="auto">
              <a:xfrm flipH="1">
                <a:off x="2250" y="2179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7" name="Line 127"/>
              <p:cNvSpPr>
                <a:spLocks noChangeShapeType="1"/>
              </p:cNvSpPr>
              <p:nvPr/>
            </p:nvSpPr>
            <p:spPr bwMode="auto">
              <a:xfrm>
                <a:off x="2250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8" name="Line 128"/>
              <p:cNvSpPr>
                <a:spLocks noChangeShapeType="1"/>
              </p:cNvSpPr>
              <p:nvPr/>
            </p:nvSpPr>
            <p:spPr bwMode="auto">
              <a:xfrm>
                <a:off x="2250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19" name="Line 129"/>
              <p:cNvSpPr>
                <a:spLocks noChangeShapeType="1"/>
              </p:cNvSpPr>
              <p:nvPr/>
            </p:nvSpPr>
            <p:spPr bwMode="auto">
              <a:xfrm>
                <a:off x="2250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0" name="Line 130"/>
              <p:cNvSpPr>
                <a:spLocks noChangeShapeType="1"/>
              </p:cNvSpPr>
              <p:nvPr/>
            </p:nvSpPr>
            <p:spPr bwMode="auto">
              <a:xfrm flipH="1" flipV="1">
                <a:off x="2215" y="2179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1" name="Line 131"/>
              <p:cNvSpPr>
                <a:spLocks noChangeShapeType="1"/>
              </p:cNvSpPr>
              <p:nvPr/>
            </p:nvSpPr>
            <p:spPr bwMode="auto">
              <a:xfrm>
                <a:off x="2215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2" name="Line 132"/>
              <p:cNvSpPr>
                <a:spLocks noChangeShapeType="1"/>
              </p:cNvSpPr>
              <p:nvPr/>
            </p:nvSpPr>
            <p:spPr bwMode="auto">
              <a:xfrm flipH="1" flipV="1">
                <a:off x="2206" y="215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3" name="Line 133"/>
              <p:cNvSpPr>
                <a:spLocks noChangeShapeType="1"/>
              </p:cNvSpPr>
              <p:nvPr/>
            </p:nvSpPr>
            <p:spPr bwMode="auto">
              <a:xfrm>
                <a:off x="2206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4" name="Line 134"/>
              <p:cNvSpPr>
                <a:spLocks noChangeShapeType="1"/>
              </p:cNvSpPr>
              <p:nvPr/>
            </p:nvSpPr>
            <p:spPr bwMode="auto">
              <a:xfrm>
                <a:off x="2206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5" name="Line 135"/>
              <p:cNvSpPr>
                <a:spLocks noChangeShapeType="1"/>
              </p:cNvSpPr>
              <p:nvPr/>
            </p:nvSpPr>
            <p:spPr bwMode="auto">
              <a:xfrm>
                <a:off x="2206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6" name="Line 136"/>
              <p:cNvSpPr>
                <a:spLocks noChangeShapeType="1"/>
              </p:cNvSpPr>
              <p:nvPr/>
            </p:nvSpPr>
            <p:spPr bwMode="auto">
              <a:xfrm flipV="1">
                <a:off x="2206" y="2131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7" name="Line 137"/>
              <p:cNvSpPr>
                <a:spLocks noChangeShapeType="1"/>
              </p:cNvSpPr>
              <p:nvPr/>
            </p:nvSpPr>
            <p:spPr bwMode="auto">
              <a:xfrm>
                <a:off x="2215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8" name="Line 138"/>
              <p:cNvSpPr>
                <a:spLocks noChangeShapeType="1"/>
              </p:cNvSpPr>
              <p:nvPr/>
            </p:nvSpPr>
            <p:spPr bwMode="auto">
              <a:xfrm flipV="1">
                <a:off x="2215" y="2115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29" name="Line 139"/>
              <p:cNvSpPr>
                <a:spLocks noChangeShapeType="1"/>
              </p:cNvSpPr>
              <p:nvPr/>
            </p:nvSpPr>
            <p:spPr bwMode="auto">
              <a:xfrm>
                <a:off x="2250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0" name="Line 140"/>
              <p:cNvSpPr>
                <a:spLocks noChangeShapeType="1"/>
              </p:cNvSpPr>
              <p:nvPr/>
            </p:nvSpPr>
            <p:spPr bwMode="auto">
              <a:xfrm>
                <a:off x="2250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1" name="Line 141"/>
              <p:cNvSpPr>
                <a:spLocks noChangeShapeType="1"/>
              </p:cNvSpPr>
              <p:nvPr/>
            </p:nvSpPr>
            <p:spPr bwMode="auto">
              <a:xfrm>
                <a:off x="2250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2" name="Line 142"/>
              <p:cNvSpPr>
                <a:spLocks noChangeShapeType="1"/>
              </p:cNvSpPr>
              <p:nvPr/>
            </p:nvSpPr>
            <p:spPr bwMode="auto">
              <a:xfrm>
                <a:off x="2250" y="2115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3" name="Line 143"/>
              <p:cNvSpPr>
                <a:spLocks noChangeShapeType="1"/>
              </p:cNvSpPr>
              <p:nvPr/>
            </p:nvSpPr>
            <p:spPr bwMode="auto">
              <a:xfrm>
                <a:off x="2275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4" name="Line 144"/>
              <p:cNvSpPr>
                <a:spLocks noChangeShapeType="1"/>
              </p:cNvSpPr>
              <p:nvPr/>
            </p:nvSpPr>
            <p:spPr bwMode="auto">
              <a:xfrm>
                <a:off x="2275" y="2131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5" name="Line 145"/>
              <p:cNvSpPr>
                <a:spLocks noChangeShapeType="1"/>
              </p:cNvSpPr>
              <p:nvPr/>
            </p:nvSpPr>
            <p:spPr bwMode="auto">
              <a:xfrm>
                <a:off x="2284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6" name="Freeform 146"/>
              <p:cNvSpPr>
                <a:spLocks/>
              </p:cNvSpPr>
              <p:nvPr/>
            </p:nvSpPr>
            <p:spPr bwMode="auto">
              <a:xfrm>
                <a:off x="2206" y="2227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69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69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69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7" name="Line 147"/>
              <p:cNvSpPr>
                <a:spLocks noChangeShapeType="1"/>
              </p:cNvSpPr>
              <p:nvPr/>
            </p:nvSpPr>
            <p:spPr bwMode="auto">
              <a:xfrm flipH="1">
                <a:off x="2275" y="225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8" name="Line 148"/>
              <p:cNvSpPr>
                <a:spLocks noChangeShapeType="1"/>
              </p:cNvSpPr>
              <p:nvPr/>
            </p:nvSpPr>
            <p:spPr bwMode="auto">
              <a:xfrm>
                <a:off x="2275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39" name="Line 149"/>
              <p:cNvSpPr>
                <a:spLocks noChangeShapeType="1"/>
              </p:cNvSpPr>
              <p:nvPr/>
            </p:nvSpPr>
            <p:spPr bwMode="auto">
              <a:xfrm flipH="1">
                <a:off x="2250" y="2283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0" name="Line 150"/>
              <p:cNvSpPr>
                <a:spLocks noChangeShapeType="1"/>
              </p:cNvSpPr>
              <p:nvPr/>
            </p:nvSpPr>
            <p:spPr bwMode="auto">
              <a:xfrm>
                <a:off x="2250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1" name="Line 151"/>
              <p:cNvSpPr>
                <a:spLocks noChangeShapeType="1"/>
              </p:cNvSpPr>
              <p:nvPr/>
            </p:nvSpPr>
            <p:spPr bwMode="auto">
              <a:xfrm>
                <a:off x="2250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2" name="Line 152"/>
              <p:cNvSpPr>
                <a:spLocks noChangeShapeType="1"/>
              </p:cNvSpPr>
              <p:nvPr/>
            </p:nvSpPr>
            <p:spPr bwMode="auto">
              <a:xfrm>
                <a:off x="2250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3" name="Line 153"/>
              <p:cNvSpPr>
                <a:spLocks noChangeShapeType="1"/>
              </p:cNvSpPr>
              <p:nvPr/>
            </p:nvSpPr>
            <p:spPr bwMode="auto">
              <a:xfrm flipH="1" flipV="1">
                <a:off x="2215" y="2283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4" name="Line 154"/>
              <p:cNvSpPr>
                <a:spLocks noChangeShapeType="1"/>
              </p:cNvSpPr>
              <p:nvPr/>
            </p:nvSpPr>
            <p:spPr bwMode="auto">
              <a:xfrm>
                <a:off x="2215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5" name="Line 155"/>
              <p:cNvSpPr>
                <a:spLocks noChangeShapeType="1"/>
              </p:cNvSpPr>
              <p:nvPr/>
            </p:nvSpPr>
            <p:spPr bwMode="auto">
              <a:xfrm flipH="1" flipV="1">
                <a:off x="2206" y="225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6" name="Line 156"/>
              <p:cNvSpPr>
                <a:spLocks noChangeShapeType="1"/>
              </p:cNvSpPr>
              <p:nvPr/>
            </p:nvSpPr>
            <p:spPr bwMode="auto">
              <a:xfrm>
                <a:off x="2206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7" name="Line 157"/>
              <p:cNvSpPr>
                <a:spLocks noChangeShapeType="1"/>
              </p:cNvSpPr>
              <p:nvPr/>
            </p:nvSpPr>
            <p:spPr bwMode="auto">
              <a:xfrm>
                <a:off x="2206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8" name="Line 158"/>
              <p:cNvSpPr>
                <a:spLocks noChangeShapeType="1"/>
              </p:cNvSpPr>
              <p:nvPr/>
            </p:nvSpPr>
            <p:spPr bwMode="auto">
              <a:xfrm>
                <a:off x="2206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49" name="Line 159"/>
              <p:cNvSpPr>
                <a:spLocks noChangeShapeType="1"/>
              </p:cNvSpPr>
              <p:nvPr/>
            </p:nvSpPr>
            <p:spPr bwMode="auto">
              <a:xfrm flipV="1">
                <a:off x="2206" y="223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0" name="Line 160"/>
              <p:cNvSpPr>
                <a:spLocks noChangeShapeType="1"/>
              </p:cNvSpPr>
              <p:nvPr/>
            </p:nvSpPr>
            <p:spPr bwMode="auto">
              <a:xfrm>
                <a:off x="2215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1" name="Line 161"/>
              <p:cNvSpPr>
                <a:spLocks noChangeShapeType="1"/>
              </p:cNvSpPr>
              <p:nvPr/>
            </p:nvSpPr>
            <p:spPr bwMode="auto">
              <a:xfrm flipV="1">
                <a:off x="2215" y="2227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2" name="Line 162"/>
              <p:cNvSpPr>
                <a:spLocks noChangeShapeType="1"/>
              </p:cNvSpPr>
              <p:nvPr/>
            </p:nvSpPr>
            <p:spPr bwMode="auto">
              <a:xfrm>
                <a:off x="2250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3" name="Line 163"/>
              <p:cNvSpPr>
                <a:spLocks noChangeShapeType="1"/>
              </p:cNvSpPr>
              <p:nvPr/>
            </p:nvSpPr>
            <p:spPr bwMode="auto">
              <a:xfrm>
                <a:off x="2250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4" name="Line 164"/>
              <p:cNvSpPr>
                <a:spLocks noChangeShapeType="1"/>
              </p:cNvSpPr>
              <p:nvPr/>
            </p:nvSpPr>
            <p:spPr bwMode="auto">
              <a:xfrm>
                <a:off x="2250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5" name="Line 165"/>
              <p:cNvSpPr>
                <a:spLocks noChangeShapeType="1"/>
              </p:cNvSpPr>
              <p:nvPr/>
            </p:nvSpPr>
            <p:spPr bwMode="auto">
              <a:xfrm>
                <a:off x="2250" y="2227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6" name="Line 166"/>
              <p:cNvSpPr>
                <a:spLocks noChangeShapeType="1"/>
              </p:cNvSpPr>
              <p:nvPr/>
            </p:nvSpPr>
            <p:spPr bwMode="auto">
              <a:xfrm>
                <a:off x="2275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7" name="Line 167"/>
              <p:cNvSpPr>
                <a:spLocks noChangeShapeType="1"/>
              </p:cNvSpPr>
              <p:nvPr/>
            </p:nvSpPr>
            <p:spPr bwMode="auto">
              <a:xfrm>
                <a:off x="2275" y="223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8" name="Line 168"/>
              <p:cNvSpPr>
                <a:spLocks noChangeShapeType="1"/>
              </p:cNvSpPr>
              <p:nvPr/>
            </p:nvSpPr>
            <p:spPr bwMode="auto">
              <a:xfrm>
                <a:off x="2284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59" name="Freeform 169"/>
              <p:cNvSpPr>
                <a:spLocks/>
              </p:cNvSpPr>
              <p:nvPr/>
            </p:nvSpPr>
            <p:spPr bwMode="auto">
              <a:xfrm>
                <a:off x="2206" y="2331"/>
                <a:ext cx="78" cy="71"/>
              </a:xfrm>
              <a:custGeom>
                <a:avLst/>
                <a:gdLst>
                  <a:gd name="T0" fmla="*/ 78 w 78"/>
                  <a:gd name="T1" fmla="*/ 39 h 71"/>
                  <a:gd name="T2" fmla="*/ 69 w 78"/>
                  <a:gd name="T3" fmla="*/ 63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63 h 71"/>
                  <a:gd name="T10" fmla="*/ 0 w 78"/>
                  <a:gd name="T11" fmla="*/ 39 h 71"/>
                  <a:gd name="T12" fmla="*/ 0 w 78"/>
                  <a:gd name="T13" fmla="*/ 39 h 71"/>
                  <a:gd name="T14" fmla="*/ 9 w 78"/>
                  <a:gd name="T15" fmla="*/ 16 h 71"/>
                  <a:gd name="T16" fmla="*/ 44 w 78"/>
                  <a:gd name="T17" fmla="*/ 0 h 71"/>
                  <a:gd name="T18" fmla="*/ 44 w 78"/>
                  <a:gd name="T19" fmla="*/ 0 h 71"/>
                  <a:gd name="T20" fmla="*/ 69 w 78"/>
                  <a:gd name="T21" fmla="*/ 16 h 71"/>
                  <a:gd name="T22" fmla="*/ 78 w 78"/>
                  <a:gd name="T23" fmla="*/ 39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9"/>
                    </a:moveTo>
                    <a:lnTo>
                      <a:pt x="69" y="63"/>
                    </a:lnTo>
                    <a:lnTo>
                      <a:pt x="44" y="71"/>
                    </a:lnTo>
                    <a:lnTo>
                      <a:pt x="9" y="63"/>
                    </a:lnTo>
                    <a:lnTo>
                      <a:pt x="0" y="39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69" y="16"/>
                    </a:lnTo>
                    <a:lnTo>
                      <a:pt x="78" y="39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0" name="Line 170"/>
              <p:cNvSpPr>
                <a:spLocks noChangeShapeType="1"/>
              </p:cNvSpPr>
              <p:nvPr/>
            </p:nvSpPr>
            <p:spPr bwMode="auto">
              <a:xfrm flipH="1">
                <a:off x="2275" y="237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1" name="Line 171"/>
              <p:cNvSpPr>
                <a:spLocks noChangeShapeType="1"/>
              </p:cNvSpPr>
              <p:nvPr/>
            </p:nvSpPr>
            <p:spPr bwMode="auto">
              <a:xfrm>
                <a:off x="2275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2" name="Line 172"/>
              <p:cNvSpPr>
                <a:spLocks noChangeShapeType="1"/>
              </p:cNvSpPr>
              <p:nvPr/>
            </p:nvSpPr>
            <p:spPr bwMode="auto">
              <a:xfrm flipH="1">
                <a:off x="2250" y="2394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3" name="Line 173"/>
              <p:cNvSpPr>
                <a:spLocks noChangeShapeType="1"/>
              </p:cNvSpPr>
              <p:nvPr/>
            </p:nvSpPr>
            <p:spPr bwMode="auto">
              <a:xfrm>
                <a:off x="2250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4" name="Line 174"/>
              <p:cNvSpPr>
                <a:spLocks noChangeShapeType="1"/>
              </p:cNvSpPr>
              <p:nvPr/>
            </p:nvSpPr>
            <p:spPr bwMode="auto">
              <a:xfrm>
                <a:off x="2250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5" name="Line 175"/>
              <p:cNvSpPr>
                <a:spLocks noChangeShapeType="1"/>
              </p:cNvSpPr>
              <p:nvPr/>
            </p:nvSpPr>
            <p:spPr bwMode="auto">
              <a:xfrm>
                <a:off x="2250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6" name="Line 176"/>
              <p:cNvSpPr>
                <a:spLocks noChangeShapeType="1"/>
              </p:cNvSpPr>
              <p:nvPr/>
            </p:nvSpPr>
            <p:spPr bwMode="auto">
              <a:xfrm flipH="1" flipV="1">
                <a:off x="2215" y="239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7" name="Line 177"/>
              <p:cNvSpPr>
                <a:spLocks noChangeShapeType="1"/>
              </p:cNvSpPr>
              <p:nvPr/>
            </p:nvSpPr>
            <p:spPr bwMode="auto">
              <a:xfrm>
                <a:off x="2215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8" name="Line 178"/>
              <p:cNvSpPr>
                <a:spLocks noChangeShapeType="1"/>
              </p:cNvSpPr>
              <p:nvPr/>
            </p:nvSpPr>
            <p:spPr bwMode="auto">
              <a:xfrm flipH="1" flipV="1">
                <a:off x="2206" y="237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69" name="Line 179"/>
              <p:cNvSpPr>
                <a:spLocks noChangeShapeType="1"/>
              </p:cNvSpPr>
              <p:nvPr/>
            </p:nvSpPr>
            <p:spPr bwMode="auto">
              <a:xfrm>
                <a:off x="2206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0" name="Line 180"/>
              <p:cNvSpPr>
                <a:spLocks noChangeShapeType="1"/>
              </p:cNvSpPr>
              <p:nvPr/>
            </p:nvSpPr>
            <p:spPr bwMode="auto">
              <a:xfrm>
                <a:off x="2206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1" name="Line 181"/>
              <p:cNvSpPr>
                <a:spLocks noChangeShapeType="1"/>
              </p:cNvSpPr>
              <p:nvPr/>
            </p:nvSpPr>
            <p:spPr bwMode="auto">
              <a:xfrm>
                <a:off x="2206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2" name="Line 182"/>
              <p:cNvSpPr>
                <a:spLocks noChangeShapeType="1"/>
              </p:cNvSpPr>
              <p:nvPr/>
            </p:nvSpPr>
            <p:spPr bwMode="auto">
              <a:xfrm flipV="1">
                <a:off x="2206" y="2347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3" name="Line 183"/>
              <p:cNvSpPr>
                <a:spLocks noChangeShapeType="1"/>
              </p:cNvSpPr>
              <p:nvPr/>
            </p:nvSpPr>
            <p:spPr bwMode="auto">
              <a:xfrm>
                <a:off x="2215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4" name="Line 184"/>
              <p:cNvSpPr>
                <a:spLocks noChangeShapeType="1"/>
              </p:cNvSpPr>
              <p:nvPr/>
            </p:nvSpPr>
            <p:spPr bwMode="auto">
              <a:xfrm flipV="1">
                <a:off x="2215" y="2331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5" name="Line 185"/>
              <p:cNvSpPr>
                <a:spLocks noChangeShapeType="1"/>
              </p:cNvSpPr>
              <p:nvPr/>
            </p:nvSpPr>
            <p:spPr bwMode="auto">
              <a:xfrm>
                <a:off x="2250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6" name="Line 186"/>
              <p:cNvSpPr>
                <a:spLocks noChangeShapeType="1"/>
              </p:cNvSpPr>
              <p:nvPr/>
            </p:nvSpPr>
            <p:spPr bwMode="auto">
              <a:xfrm>
                <a:off x="2250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7" name="Line 187"/>
              <p:cNvSpPr>
                <a:spLocks noChangeShapeType="1"/>
              </p:cNvSpPr>
              <p:nvPr/>
            </p:nvSpPr>
            <p:spPr bwMode="auto">
              <a:xfrm>
                <a:off x="2250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8" name="Line 188"/>
              <p:cNvSpPr>
                <a:spLocks noChangeShapeType="1"/>
              </p:cNvSpPr>
              <p:nvPr/>
            </p:nvSpPr>
            <p:spPr bwMode="auto">
              <a:xfrm>
                <a:off x="2250" y="2331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79" name="Line 189"/>
              <p:cNvSpPr>
                <a:spLocks noChangeShapeType="1"/>
              </p:cNvSpPr>
              <p:nvPr/>
            </p:nvSpPr>
            <p:spPr bwMode="auto">
              <a:xfrm>
                <a:off x="2275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0" name="Line 190"/>
              <p:cNvSpPr>
                <a:spLocks noChangeShapeType="1"/>
              </p:cNvSpPr>
              <p:nvPr/>
            </p:nvSpPr>
            <p:spPr bwMode="auto">
              <a:xfrm>
                <a:off x="2275" y="2347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1" name="Line 191"/>
              <p:cNvSpPr>
                <a:spLocks noChangeShapeType="1"/>
              </p:cNvSpPr>
              <p:nvPr/>
            </p:nvSpPr>
            <p:spPr bwMode="auto">
              <a:xfrm>
                <a:off x="2284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2" name="Freeform 192"/>
              <p:cNvSpPr>
                <a:spLocks/>
              </p:cNvSpPr>
              <p:nvPr/>
            </p:nvSpPr>
            <p:spPr bwMode="auto">
              <a:xfrm>
                <a:off x="2206" y="2442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69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69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69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3" name="Line 193"/>
              <p:cNvSpPr>
                <a:spLocks noChangeShapeType="1"/>
              </p:cNvSpPr>
              <p:nvPr/>
            </p:nvSpPr>
            <p:spPr bwMode="auto">
              <a:xfrm flipH="1">
                <a:off x="2275" y="247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4" name="Line 194"/>
              <p:cNvSpPr>
                <a:spLocks noChangeShapeType="1"/>
              </p:cNvSpPr>
              <p:nvPr/>
            </p:nvSpPr>
            <p:spPr bwMode="auto">
              <a:xfrm>
                <a:off x="2275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5" name="Line 195"/>
              <p:cNvSpPr>
                <a:spLocks noChangeShapeType="1"/>
              </p:cNvSpPr>
              <p:nvPr/>
            </p:nvSpPr>
            <p:spPr bwMode="auto">
              <a:xfrm flipH="1">
                <a:off x="2250" y="2498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6" name="Line 196"/>
              <p:cNvSpPr>
                <a:spLocks noChangeShapeType="1"/>
              </p:cNvSpPr>
              <p:nvPr/>
            </p:nvSpPr>
            <p:spPr bwMode="auto">
              <a:xfrm>
                <a:off x="2250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7" name="Line 197"/>
              <p:cNvSpPr>
                <a:spLocks noChangeShapeType="1"/>
              </p:cNvSpPr>
              <p:nvPr/>
            </p:nvSpPr>
            <p:spPr bwMode="auto">
              <a:xfrm>
                <a:off x="2250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8" name="Line 198"/>
              <p:cNvSpPr>
                <a:spLocks noChangeShapeType="1"/>
              </p:cNvSpPr>
              <p:nvPr/>
            </p:nvSpPr>
            <p:spPr bwMode="auto">
              <a:xfrm>
                <a:off x="2250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89" name="Line 199"/>
              <p:cNvSpPr>
                <a:spLocks noChangeShapeType="1"/>
              </p:cNvSpPr>
              <p:nvPr/>
            </p:nvSpPr>
            <p:spPr bwMode="auto">
              <a:xfrm flipH="1" flipV="1">
                <a:off x="2215" y="2498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0" name="Line 200"/>
              <p:cNvSpPr>
                <a:spLocks noChangeShapeType="1"/>
              </p:cNvSpPr>
              <p:nvPr/>
            </p:nvSpPr>
            <p:spPr bwMode="auto">
              <a:xfrm>
                <a:off x="2215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1" name="Line 201"/>
              <p:cNvSpPr>
                <a:spLocks noChangeShapeType="1"/>
              </p:cNvSpPr>
              <p:nvPr/>
            </p:nvSpPr>
            <p:spPr bwMode="auto">
              <a:xfrm flipH="1" flipV="1">
                <a:off x="2206" y="247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2" name="Line 202"/>
              <p:cNvSpPr>
                <a:spLocks noChangeShapeType="1"/>
              </p:cNvSpPr>
              <p:nvPr/>
            </p:nvSpPr>
            <p:spPr bwMode="auto">
              <a:xfrm>
                <a:off x="2206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3" name="Line 203"/>
              <p:cNvSpPr>
                <a:spLocks noChangeShapeType="1"/>
              </p:cNvSpPr>
              <p:nvPr/>
            </p:nvSpPr>
            <p:spPr bwMode="auto">
              <a:xfrm>
                <a:off x="2206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4" name="Line 204"/>
              <p:cNvSpPr>
                <a:spLocks noChangeShapeType="1"/>
              </p:cNvSpPr>
              <p:nvPr/>
            </p:nvSpPr>
            <p:spPr bwMode="auto">
              <a:xfrm>
                <a:off x="2206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5" name="Line 205"/>
              <p:cNvSpPr>
                <a:spLocks noChangeShapeType="1"/>
              </p:cNvSpPr>
              <p:nvPr/>
            </p:nvSpPr>
            <p:spPr bwMode="auto">
              <a:xfrm flipV="1">
                <a:off x="2206" y="245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6" name="Line 206"/>
              <p:cNvSpPr>
                <a:spLocks noChangeShapeType="1"/>
              </p:cNvSpPr>
              <p:nvPr/>
            </p:nvSpPr>
            <p:spPr bwMode="auto">
              <a:xfrm>
                <a:off x="2215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97" name="Line 207"/>
              <p:cNvSpPr>
                <a:spLocks noChangeShapeType="1"/>
              </p:cNvSpPr>
              <p:nvPr/>
            </p:nvSpPr>
            <p:spPr bwMode="auto">
              <a:xfrm flipV="1">
                <a:off x="2215" y="244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409"/>
            <p:cNvGrpSpPr>
              <a:grpSpLocks/>
            </p:cNvGrpSpPr>
            <p:nvPr/>
          </p:nvGrpSpPr>
          <p:grpSpPr bwMode="auto">
            <a:xfrm>
              <a:off x="2206" y="1900"/>
              <a:ext cx="1012" cy="934"/>
              <a:chOff x="2206" y="1900"/>
              <a:chExt cx="1012" cy="934"/>
            </a:xfrm>
          </p:grpSpPr>
          <p:sp>
            <p:nvSpPr>
              <p:cNvPr id="156398" name="Line 209"/>
              <p:cNvSpPr>
                <a:spLocks noChangeShapeType="1"/>
              </p:cNvSpPr>
              <p:nvPr/>
            </p:nvSpPr>
            <p:spPr bwMode="auto">
              <a:xfrm>
                <a:off x="2250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9" name="Line 210"/>
              <p:cNvSpPr>
                <a:spLocks noChangeShapeType="1"/>
              </p:cNvSpPr>
              <p:nvPr/>
            </p:nvSpPr>
            <p:spPr bwMode="auto">
              <a:xfrm>
                <a:off x="2250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0" name="Line 211"/>
              <p:cNvSpPr>
                <a:spLocks noChangeShapeType="1"/>
              </p:cNvSpPr>
              <p:nvPr/>
            </p:nvSpPr>
            <p:spPr bwMode="auto">
              <a:xfrm>
                <a:off x="2250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1" name="Line 212"/>
              <p:cNvSpPr>
                <a:spLocks noChangeShapeType="1"/>
              </p:cNvSpPr>
              <p:nvPr/>
            </p:nvSpPr>
            <p:spPr bwMode="auto">
              <a:xfrm>
                <a:off x="2250" y="2442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2" name="Line 213"/>
              <p:cNvSpPr>
                <a:spLocks noChangeShapeType="1"/>
              </p:cNvSpPr>
              <p:nvPr/>
            </p:nvSpPr>
            <p:spPr bwMode="auto">
              <a:xfrm>
                <a:off x="2275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3" name="Line 214"/>
              <p:cNvSpPr>
                <a:spLocks noChangeShapeType="1"/>
              </p:cNvSpPr>
              <p:nvPr/>
            </p:nvSpPr>
            <p:spPr bwMode="auto">
              <a:xfrm>
                <a:off x="2275" y="245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4" name="Line 215"/>
              <p:cNvSpPr>
                <a:spLocks noChangeShapeType="1"/>
              </p:cNvSpPr>
              <p:nvPr/>
            </p:nvSpPr>
            <p:spPr bwMode="auto">
              <a:xfrm>
                <a:off x="2284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5" name="Freeform 216"/>
              <p:cNvSpPr>
                <a:spLocks/>
              </p:cNvSpPr>
              <p:nvPr/>
            </p:nvSpPr>
            <p:spPr bwMode="auto">
              <a:xfrm>
                <a:off x="2206" y="2546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69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69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69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6" name="Line 217"/>
              <p:cNvSpPr>
                <a:spLocks noChangeShapeType="1"/>
              </p:cNvSpPr>
              <p:nvPr/>
            </p:nvSpPr>
            <p:spPr bwMode="auto">
              <a:xfrm flipH="1">
                <a:off x="2275" y="2586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7" name="Line 218"/>
              <p:cNvSpPr>
                <a:spLocks noChangeShapeType="1"/>
              </p:cNvSpPr>
              <p:nvPr/>
            </p:nvSpPr>
            <p:spPr bwMode="auto">
              <a:xfrm>
                <a:off x="2275" y="261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8" name="Line 219"/>
              <p:cNvSpPr>
                <a:spLocks noChangeShapeType="1"/>
              </p:cNvSpPr>
              <p:nvPr/>
            </p:nvSpPr>
            <p:spPr bwMode="auto">
              <a:xfrm flipH="1">
                <a:off x="2250" y="2610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09" name="Line 220"/>
              <p:cNvSpPr>
                <a:spLocks noChangeShapeType="1"/>
              </p:cNvSpPr>
              <p:nvPr/>
            </p:nvSpPr>
            <p:spPr bwMode="auto">
              <a:xfrm>
                <a:off x="2250" y="261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0" name="Line 221"/>
              <p:cNvSpPr>
                <a:spLocks noChangeShapeType="1"/>
              </p:cNvSpPr>
              <p:nvPr/>
            </p:nvSpPr>
            <p:spPr bwMode="auto">
              <a:xfrm>
                <a:off x="2250" y="261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1" name="Line 222"/>
              <p:cNvSpPr>
                <a:spLocks noChangeShapeType="1"/>
              </p:cNvSpPr>
              <p:nvPr/>
            </p:nvSpPr>
            <p:spPr bwMode="auto">
              <a:xfrm>
                <a:off x="2250" y="261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2" name="Line 223"/>
              <p:cNvSpPr>
                <a:spLocks noChangeShapeType="1"/>
              </p:cNvSpPr>
              <p:nvPr/>
            </p:nvSpPr>
            <p:spPr bwMode="auto">
              <a:xfrm flipH="1" flipV="1">
                <a:off x="2215" y="2610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3" name="Line 224"/>
              <p:cNvSpPr>
                <a:spLocks noChangeShapeType="1"/>
              </p:cNvSpPr>
              <p:nvPr/>
            </p:nvSpPr>
            <p:spPr bwMode="auto">
              <a:xfrm>
                <a:off x="2215" y="261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4" name="Line 225"/>
              <p:cNvSpPr>
                <a:spLocks noChangeShapeType="1"/>
              </p:cNvSpPr>
              <p:nvPr/>
            </p:nvSpPr>
            <p:spPr bwMode="auto">
              <a:xfrm flipH="1" flipV="1">
                <a:off x="2206" y="2586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5" name="Line 226"/>
              <p:cNvSpPr>
                <a:spLocks noChangeShapeType="1"/>
              </p:cNvSpPr>
              <p:nvPr/>
            </p:nvSpPr>
            <p:spPr bwMode="auto">
              <a:xfrm>
                <a:off x="2206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6" name="Line 227"/>
              <p:cNvSpPr>
                <a:spLocks noChangeShapeType="1"/>
              </p:cNvSpPr>
              <p:nvPr/>
            </p:nvSpPr>
            <p:spPr bwMode="auto">
              <a:xfrm>
                <a:off x="2206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7" name="Line 228"/>
              <p:cNvSpPr>
                <a:spLocks noChangeShapeType="1"/>
              </p:cNvSpPr>
              <p:nvPr/>
            </p:nvSpPr>
            <p:spPr bwMode="auto">
              <a:xfrm>
                <a:off x="2206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8" name="Line 229"/>
              <p:cNvSpPr>
                <a:spLocks noChangeShapeType="1"/>
              </p:cNvSpPr>
              <p:nvPr/>
            </p:nvSpPr>
            <p:spPr bwMode="auto">
              <a:xfrm flipV="1">
                <a:off x="2206" y="2562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19" name="Line 230"/>
              <p:cNvSpPr>
                <a:spLocks noChangeShapeType="1"/>
              </p:cNvSpPr>
              <p:nvPr/>
            </p:nvSpPr>
            <p:spPr bwMode="auto">
              <a:xfrm>
                <a:off x="2215" y="256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0" name="Line 231"/>
              <p:cNvSpPr>
                <a:spLocks noChangeShapeType="1"/>
              </p:cNvSpPr>
              <p:nvPr/>
            </p:nvSpPr>
            <p:spPr bwMode="auto">
              <a:xfrm flipV="1">
                <a:off x="2215" y="2546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1" name="Line 232"/>
              <p:cNvSpPr>
                <a:spLocks noChangeShapeType="1"/>
              </p:cNvSpPr>
              <p:nvPr/>
            </p:nvSpPr>
            <p:spPr bwMode="auto">
              <a:xfrm>
                <a:off x="2250" y="254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2" name="Line 233"/>
              <p:cNvSpPr>
                <a:spLocks noChangeShapeType="1"/>
              </p:cNvSpPr>
              <p:nvPr/>
            </p:nvSpPr>
            <p:spPr bwMode="auto">
              <a:xfrm>
                <a:off x="2250" y="254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3" name="Line 234"/>
              <p:cNvSpPr>
                <a:spLocks noChangeShapeType="1"/>
              </p:cNvSpPr>
              <p:nvPr/>
            </p:nvSpPr>
            <p:spPr bwMode="auto">
              <a:xfrm>
                <a:off x="2250" y="254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4" name="Line 235"/>
              <p:cNvSpPr>
                <a:spLocks noChangeShapeType="1"/>
              </p:cNvSpPr>
              <p:nvPr/>
            </p:nvSpPr>
            <p:spPr bwMode="auto">
              <a:xfrm>
                <a:off x="2250" y="2546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5" name="Line 236"/>
              <p:cNvSpPr>
                <a:spLocks noChangeShapeType="1"/>
              </p:cNvSpPr>
              <p:nvPr/>
            </p:nvSpPr>
            <p:spPr bwMode="auto">
              <a:xfrm>
                <a:off x="2275" y="256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6" name="Line 237"/>
              <p:cNvSpPr>
                <a:spLocks noChangeShapeType="1"/>
              </p:cNvSpPr>
              <p:nvPr/>
            </p:nvSpPr>
            <p:spPr bwMode="auto">
              <a:xfrm>
                <a:off x="2275" y="2562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7" name="Line 238"/>
              <p:cNvSpPr>
                <a:spLocks noChangeShapeType="1"/>
              </p:cNvSpPr>
              <p:nvPr/>
            </p:nvSpPr>
            <p:spPr bwMode="auto">
              <a:xfrm>
                <a:off x="2284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8" name="Freeform 239"/>
              <p:cNvSpPr>
                <a:spLocks/>
              </p:cNvSpPr>
              <p:nvPr/>
            </p:nvSpPr>
            <p:spPr bwMode="auto">
              <a:xfrm>
                <a:off x="2206" y="2658"/>
                <a:ext cx="78" cy="71"/>
              </a:xfrm>
              <a:custGeom>
                <a:avLst/>
                <a:gdLst>
                  <a:gd name="T0" fmla="*/ 78 w 78"/>
                  <a:gd name="T1" fmla="*/ 31 h 71"/>
                  <a:gd name="T2" fmla="*/ 69 w 78"/>
                  <a:gd name="T3" fmla="*/ 55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55 h 71"/>
                  <a:gd name="T10" fmla="*/ 0 w 78"/>
                  <a:gd name="T11" fmla="*/ 31 h 71"/>
                  <a:gd name="T12" fmla="*/ 0 w 78"/>
                  <a:gd name="T13" fmla="*/ 31 h 71"/>
                  <a:gd name="T14" fmla="*/ 9 w 78"/>
                  <a:gd name="T15" fmla="*/ 8 h 71"/>
                  <a:gd name="T16" fmla="*/ 44 w 78"/>
                  <a:gd name="T17" fmla="*/ 0 h 71"/>
                  <a:gd name="T18" fmla="*/ 44 w 78"/>
                  <a:gd name="T19" fmla="*/ 0 h 71"/>
                  <a:gd name="T20" fmla="*/ 69 w 78"/>
                  <a:gd name="T21" fmla="*/ 8 h 71"/>
                  <a:gd name="T22" fmla="*/ 78 w 78"/>
                  <a:gd name="T23" fmla="*/ 3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1"/>
                    </a:moveTo>
                    <a:lnTo>
                      <a:pt x="69" y="55"/>
                    </a:lnTo>
                    <a:lnTo>
                      <a:pt x="44" y="71"/>
                    </a:lnTo>
                    <a:lnTo>
                      <a:pt x="9" y="55"/>
                    </a:lnTo>
                    <a:lnTo>
                      <a:pt x="0" y="31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69" y="8"/>
                    </a:lnTo>
                    <a:lnTo>
                      <a:pt x="78" y="31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29" name="Line 240"/>
              <p:cNvSpPr>
                <a:spLocks noChangeShapeType="1"/>
              </p:cNvSpPr>
              <p:nvPr/>
            </p:nvSpPr>
            <p:spPr bwMode="auto">
              <a:xfrm flipH="1">
                <a:off x="2275" y="268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0" name="Line 241"/>
              <p:cNvSpPr>
                <a:spLocks noChangeShapeType="1"/>
              </p:cNvSpPr>
              <p:nvPr/>
            </p:nvSpPr>
            <p:spPr bwMode="auto">
              <a:xfrm>
                <a:off x="2275" y="271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1" name="Line 242"/>
              <p:cNvSpPr>
                <a:spLocks noChangeShapeType="1"/>
              </p:cNvSpPr>
              <p:nvPr/>
            </p:nvSpPr>
            <p:spPr bwMode="auto">
              <a:xfrm flipH="1">
                <a:off x="2250" y="2713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2" name="Line 243"/>
              <p:cNvSpPr>
                <a:spLocks noChangeShapeType="1"/>
              </p:cNvSpPr>
              <p:nvPr/>
            </p:nvSpPr>
            <p:spPr bwMode="auto">
              <a:xfrm>
                <a:off x="2250" y="272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3" name="Line 244"/>
              <p:cNvSpPr>
                <a:spLocks noChangeShapeType="1"/>
              </p:cNvSpPr>
              <p:nvPr/>
            </p:nvSpPr>
            <p:spPr bwMode="auto">
              <a:xfrm>
                <a:off x="2250" y="272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4" name="Line 245"/>
              <p:cNvSpPr>
                <a:spLocks noChangeShapeType="1"/>
              </p:cNvSpPr>
              <p:nvPr/>
            </p:nvSpPr>
            <p:spPr bwMode="auto">
              <a:xfrm>
                <a:off x="2250" y="272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5" name="Line 246"/>
              <p:cNvSpPr>
                <a:spLocks noChangeShapeType="1"/>
              </p:cNvSpPr>
              <p:nvPr/>
            </p:nvSpPr>
            <p:spPr bwMode="auto">
              <a:xfrm flipH="1" flipV="1">
                <a:off x="2215" y="2713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6" name="Line 247"/>
              <p:cNvSpPr>
                <a:spLocks noChangeShapeType="1"/>
              </p:cNvSpPr>
              <p:nvPr/>
            </p:nvSpPr>
            <p:spPr bwMode="auto">
              <a:xfrm>
                <a:off x="2215" y="271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7" name="Line 248"/>
              <p:cNvSpPr>
                <a:spLocks noChangeShapeType="1"/>
              </p:cNvSpPr>
              <p:nvPr/>
            </p:nvSpPr>
            <p:spPr bwMode="auto">
              <a:xfrm flipH="1" flipV="1">
                <a:off x="2206" y="268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8" name="Line 249"/>
              <p:cNvSpPr>
                <a:spLocks noChangeShapeType="1"/>
              </p:cNvSpPr>
              <p:nvPr/>
            </p:nvSpPr>
            <p:spPr bwMode="auto">
              <a:xfrm>
                <a:off x="2206" y="268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39" name="Line 250"/>
              <p:cNvSpPr>
                <a:spLocks noChangeShapeType="1"/>
              </p:cNvSpPr>
              <p:nvPr/>
            </p:nvSpPr>
            <p:spPr bwMode="auto">
              <a:xfrm>
                <a:off x="2206" y="268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0" name="Line 251"/>
              <p:cNvSpPr>
                <a:spLocks noChangeShapeType="1"/>
              </p:cNvSpPr>
              <p:nvPr/>
            </p:nvSpPr>
            <p:spPr bwMode="auto">
              <a:xfrm>
                <a:off x="2206" y="268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1" name="Line 252"/>
              <p:cNvSpPr>
                <a:spLocks noChangeShapeType="1"/>
              </p:cNvSpPr>
              <p:nvPr/>
            </p:nvSpPr>
            <p:spPr bwMode="auto">
              <a:xfrm flipV="1">
                <a:off x="2206" y="2666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2" name="Line 253"/>
              <p:cNvSpPr>
                <a:spLocks noChangeShapeType="1"/>
              </p:cNvSpPr>
              <p:nvPr/>
            </p:nvSpPr>
            <p:spPr bwMode="auto">
              <a:xfrm>
                <a:off x="2215" y="266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3" name="Line 254"/>
              <p:cNvSpPr>
                <a:spLocks noChangeShapeType="1"/>
              </p:cNvSpPr>
              <p:nvPr/>
            </p:nvSpPr>
            <p:spPr bwMode="auto">
              <a:xfrm flipV="1">
                <a:off x="2215" y="2658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4" name="Line 255"/>
              <p:cNvSpPr>
                <a:spLocks noChangeShapeType="1"/>
              </p:cNvSpPr>
              <p:nvPr/>
            </p:nvSpPr>
            <p:spPr bwMode="auto">
              <a:xfrm>
                <a:off x="2250" y="265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5" name="Line 256"/>
              <p:cNvSpPr>
                <a:spLocks noChangeShapeType="1"/>
              </p:cNvSpPr>
              <p:nvPr/>
            </p:nvSpPr>
            <p:spPr bwMode="auto">
              <a:xfrm>
                <a:off x="2250" y="265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6" name="Line 257"/>
              <p:cNvSpPr>
                <a:spLocks noChangeShapeType="1"/>
              </p:cNvSpPr>
              <p:nvPr/>
            </p:nvSpPr>
            <p:spPr bwMode="auto">
              <a:xfrm>
                <a:off x="2250" y="265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7" name="Line 258"/>
              <p:cNvSpPr>
                <a:spLocks noChangeShapeType="1"/>
              </p:cNvSpPr>
              <p:nvPr/>
            </p:nvSpPr>
            <p:spPr bwMode="auto">
              <a:xfrm>
                <a:off x="2250" y="2658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8" name="Line 259"/>
              <p:cNvSpPr>
                <a:spLocks noChangeShapeType="1"/>
              </p:cNvSpPr>
              <p:nvPr/>
            </p:nvSpPr>
            <p:spPr bwMode="auto">
              <a:xfrm>
                <a:off x="2275" y="266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49" name="Line 260"/>
              <p:cNvSpPr>
                <a:spLocks noChangeShapeType="1"/>
              </p:cNvSpPr>
              <p:nvPr/>
            </p:nvSpPr>
            <p:spPr bwMode="auto">
              <a:xfrm>
                <a:off x="2275" y="2666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0" name="Line 261"/>
              <p:cNvSpPr>
                <a:spLocks noChangeShapeType="1"/>
              </p:cNvSpPr>
              <p:nvPr/>
            </p:nvSpPr>
            <p:spPr bwMode="auto">
              <a:xfrm>
                <a:off x="2284" y="268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1" name="Freeform 262"/>
              <p:cNvSpPr>
                <a:spLocks/>
              </p:cNvSpPr>
              <p:nvPr/>
            </p:nvSpPr>
            <p:spPr bwMode="auto">
              <a:xfrm>
                <a:off x="2206" y="2761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69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69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69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69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FF222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2" name="Line 263"/>
              <p:cNvSpPr>
                <a:spLocks noChangeShapeType="1"/>
              </p:cNvSpPr>
              <p:nvPr/>
            </p:nvSpPr>
            <p:spPr bwMode="auto">
              <a:xfrm flipH="1">
                <a:off x="2275" y="2801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3" name="Line 264"/>
              <p:cNvSpPr>
                <a:spLocks noChangeShapeType="1"/>
              </p:cNvSpPr>
              <p:nvPr/>
            </p:nvSpPr>
            <p:spPr bwMode="auto">
              <a:xfrm>
                <a:off x="2275" y="282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4" name="Line 265"/>
              <p:cNvSpPr>
                <a:spLocks noChangeShapeType="1"/>
              </p:cNvSpPr>
              <p:nvPr/>
            </p:nvSpPr>
            <p:spPr bwMode="auto">
              <a:xfrm flipH="1">
                <a:off x="2250" y="2825"/>
                <a:ext cx="2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5" name="Line 266"/>
              <p:cNvSpPr>
                <a:spLocks noChangeShapeType="1"/>
              </p:cNvSpPr>
              <p:nvPr/>
            </p:nvSpPr>
            <p:spPr bwMode="auto">
              <a:xfrm>
                <a:off x="2250" y="283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6" name="Line 267"/>
              <p:cNvSpPr>
                <a:spLocks noChangeShapeType="1"/>
              </p:cNvSpPr>
              <p:nvPr/>
            </p:nvSpPr>
            <p:spPr bwMode="auto">
              <a:xfrm>
                <a:off x="2250" y="283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7" name="Line 268"/>
              <p:cNvSpPr>
                <a:spLocks noChangeShapeType="1"/>
              </p:cNvSpPr>
              <p:nvPr/>
            </p:nvSpPr>
            <p:spPr bwMode="auto">
              <a:xfrm>
                <a:off x="2250" y="283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8" name="Line 269"/>
              <p:cNvSpPr>
                <a:spLocks noChangeShapeType="1"/>
              </p:cNvSpPr>
              <p:nvPr/>
            </p:nvSpPr>
            <p:spPr bwMode="auto">
              <a:xfrm flipH="1" flipV="1">
                <a:off x="2215" y="2825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59" name="Line 270"/>
              <p:cNvSpPr>
                <a:spLocks noChangeShapeType="1"/>
              </p:cNvSpPr>
              <p:nvPr/>
            </p:nvSpPr>
            <p:spPr bwMode="auto">
              <a:xfrm>
                <a:off x="2215" y="282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0" name="Line 271"/>
              <p:cNvSpPr>
                <a:spLocks noChangeShapeType="1"/>
              </p:cNvSpPr>
              <p:nvPr/>
            </p:nvSpPr>
            <p:spPr bwMode="auto">
              <a:xfrm flipH="1" flipV="1">
                <a:off x="2206" y="2801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1" name="Line 272"/>
              <p:cNvSpPr>
                <a:spLocks noChangeShapeType="1"/>
              </p:cNvSpPr>
              <p:nvPr/>
            </p:nvSpPr>
            <p:spPr bwMode="auto">
              <a:xfrm>
                <a:off x="2206" y="280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2" name="Line 273"/>
              <p:cNvSpPr>
                <a:spLocks noChangeShapeType="1"/>
              </p:cNvSpPr>
              <p:nvPr/>
            </p:nvSpPr>
            <p:spPr bwMode="auto">
              <a:xfrm>
                <a:off x="2206" y="280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3" name="Line 274"/>
              <p:cNvSpPr>
                <a:spLocks noChangeShapeType="1"/>
              </p:cNvSpPr>
              <p:nvPr/>
            </p:nvSpPr>
            <p:spPr bwMode="auto">
              <a:xfrm>
                <a:off x="2206" y="280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4" name="Line 275"/>
              <p:cNvSpPr>
                <a:spLocks noChangeShapeType="1"/>
              </p:cNvSpPr>
              <p:nvPr/>
            </p:nvSpPr>
            <p:spPr bwMode="auto">
              <a:xfrm flipV="1">
                <a:off x="2206" y="2777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5" name="Line 276"/>
              <p:cNvSpPr>
                <a:spLocks noChangeShapeType="1"/>
              </p:cNvSpPr>
              <p:nvPr/>
            </p:nvSpPr>
            <p:spPr bwMode="auto">
              <a:xfrm>
                <a:off x="2215" y="277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6" name="Line 277"/>
              <p:cNvSpPr>
                <a:spLocks noChangeShapeType="1"/>
              </p:cNvSpPr>
              <p:nvPr/>
            </p:nvSpPr>
            <p:spPr bwMode="auto">
              <a:xfrm flipV="1">
                <a:off x="2215" y="2761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7" name="Line 278"/>
              <p:cNvSpPr>
                <a:spLocks noChangeShapeType="1"/>
              </p:cNvSpPr>
              <p:nvPr/>
            </p:nvSpPr>
            <p:spPr bwMode="auto">
              <a:xfrm>
                <a:off x="2250" y="276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8" name="Line 279"/>
              <p:cNvSpPr>
                <a:spLocks noChangeShapeType="1"/>
              </p:cNvSpPr>
              <p:nvPr/>
            </p:nvSpPr>
            <p:spPr bwMode="auto">
              <a:xfrm>
                <a:off x="2250" y="276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69" name="Line 280"/>
              <p:cNvSpPr>
                <a:spLocks noChangeShapeType="1"/>
              </p:cNvSpPr>
              <p:nvPr/>
            </p:nvSpPr>
            <p:spPr bwMode="auto">
              <a:xfrm>
                <a:off x="2250" y="276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0" name="Line 281"/>
              <p:cNvSpPr>
                <a:spLocks noChangeShapeType="1"/>
              </p:cNvSpPr>
              <p:nvPr/>
            </p:nvSpPr>
            <p:spPr bwMode="auto">
              <a:xfrm>
                <a:off x="2250" y="2761"/>
                <a:ext cx="2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1" name="Line 282"/>
              <p:cNvSpPr>
                <a:spLocks noChangeShapeType="1"/>
              </p:cNvSpPr>
              <p:nvPr/>
            </p:nvSpPr>
            <p:spPr bwMode="auto">
              <a:xfrm>
                <a:off x="2275" y="277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2" name="Line 283"/>
              <p:cNvSpPr>
                <a:spLocks noChangeShapeType="1"/>
              </p:cNvSpPr>
              <p:nvPr/>
            </p:nvSpPr>
            <p:spPr bwMode="auto">
              <a:xfrm>
                <a:off x="2275" y="2777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3" name="Line 284"/>
              <p:cNvSpPr>
                <a:spLocks noChangeShapeType="1"/>
              </p:cNvSpPr>
              <p:nvPr/>
            </p:nvSpPr>
            <p:spPr bwMode="auto">
              <a:xfrm>
                <a:off x="2284" y="280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4" name="Freeform 285"/>
              <p:cNvSpPr>
                <a:spLocks/>
              </p:cNvSpPr>
              <p:nvPr/>
            </p:nvSpPr>
            <p:spPr bwMode="auto">
              <a:xfrm>
                <a:off x="3140" y="1900"/>
                <a:ext cx="77" cy="72"/>
              </a:xfrm>
              <a:custGeom>
                <a:avLst/>
                <a:gdLst>
                  <a:gd name="T0" fmla="*/ 77 w 77"/>
                  <a:gd name="T1" fmla="*/ 40 h 72"/>
                  <a:gd name="T2" fmla="*/ 69 w 77"/>
                  <a:gd name="T3" fmla="*/ 64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64 h 72"/>
                  <a:gd name="T10" fmla="*/ 0 w 77"/>
                  <a:gd name="T11" fmla="*/ 40 h 72"/>
                  <a:gd name="T12" fmla="*/ 0 w 77"/>
                  <a:gd name="T13" fmla="*/ 40 h 72"/>
                  <a:gd name="T14" fmla="*/ 8 w 77"/>
                  <a:gd name="T15" fmla="*/ 16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16 h 72"/>
                  <a:gd name="T22" fmla="*/ 77 w 77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40"/>
                    </a:moveTo>
                    <a:lnTo>
                      <a:pt x="69" y="64"/>
                    </a:lnTo>
                    <a:lnTo>
                      <a:pt x="43" y="72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43" y="0"/>
                    </a:lnTo>
                    <a:lnTo>
                      <a:pt x="69" y="16"/>
                    </a:lnTo>
                    <a:lnTo>
                      <a:pt x="77" y="40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5" name="Line 286"/>
              <p:cNvSpPr>
                <a:spLocks noChangeShapeType="1"/>
              </p:cNvSpPr>
              <p:nvPr/>
            </p:nvSpPr>
            <p:spPr bwMode="auto">
              <a:xfrm flipH="1">
                <a:off x="3209" y="194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6" name="Line 287"/>
              <p:cNvSpPr>
                <a:spLocks noChangeShapeType="1"/>
              </p:cNvSpPr>
              <p:nvPr/>
            </p:nvSpPr>
            <p:spPr bwMode="auto">
              <a:xfrm>
                <a:off x="3209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7" name="Line 288"/>
              <p:cNvSpPr>
                <a:spLocks noChangeShapeType="1"/>
              </p:cNvSpPr>
              <p:nvPr/>
            </p:nvSpPr>
            <p:spPr bwMode="auto">
              <a:xfrm flipH="1">
                <a:off x="3183" y="1964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8" name="Line 289"/>
              <p:cNvSpPr>
                <a:spLocks noChangeShapeType="1"/>
              </p:cNvSpPr>
              <p:nvPr/>
            </p:nvSpPr>
            <p:spPr bwMode="auto">
              <a:xfrm>
                <a:off x="3183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79" name="Line 290"/>
              <p:cNvSpPr>
                <a:spLocks noChangeShapeType="1"/>
              </p:cNvSpPr>
              <p:nvPr/>
            </p:nvSpPr>
            <p:spPr bwMode="auto">
              <a:xfrm>
                <a:off x="3183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0" name="Line 291"/>
              <p:cNvSpPr>
                <a:spLocks noChangeShapeType="1"/>
              </p:cNvSpPr>
              <p:nvPr/>
            </p:nvSpPr>
            <p:spPr bwMode="auto">
              <a:xfrm>
                <a:off x="3183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1" name="Line 292"/>
              <p:cNvSpPr>
                <a:spLocks noChangeShapeType="1"/>
              </p:cNvSpPr>
              <p:nvPr/>
            </p:nvSpPr>
            <p:spPr bwMode="auto">
              <a:xfrm flipH="1" flipV="1">
                <a:off x="3148" y="196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2" name="Line 293"/>
              <p:cNvSpPr>
                <a:spLocks noChangeShapeType="1"/>
              </p:cNvSpPr>
              <p:nvPr/>
            </p:nvSpPr>
            <p:spPr bwMode="auto">
              <a:xfrm>
                <a:off x="3148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3" name="Line 294"/>
              <p:cNvSpPr>
                <a:spLocks noChangeShapeType="1"/>
              </p:cNvSpPr>
              <p:nvPr/>
            </p:nvSpPr>
            <p:spPr bwMode="auto">
              <a:xfrm flipH="1" flipV="1">
                <a:off x="3140" y="194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4" name="Line 295"/>
              <p:cNvSpPr>
                <a:spLocks noChangeShapeType="1"/>
              </p:cNvSpPr>
              <p:nvPr/>
            </p:nvSpPr>
            <p:spPr bwMode="auto">
              <a:xfrm>
                <a:off x="3140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5" name="Line 296"/>
              <p:cNvSpPr>
                <a:spLocks noChangeShapeType="1"/>
              </p:cNvSpPr>
              <p:nvPr/>
            </p:nvSpPr>
            <p:spPr bwMode="auto">
              <a:xfrm>
                <a:off x="3140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6" name="Line 297"/>
              <p:cNvSpPr>
                <a:spLocks noChangeShapeType="1"/>
              </p:cNvSpPr>
              <p:nvPr/>
            </p:nvSpPr>
            <p:spPr bwMode="auto">
              <a:xfrm>
                <a:off x="3140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7" name="Line 298"/>
              <p:cNvSpPr>
                <a:spLocks noChangeShapeType="1"/>
              </p:cNvSpPr>
              <p:nvPr/>
            </p:nvSpPr>
            <p:spPr bwMode="auto">
              <a:xfrm flipV="1">
                <a:off x="3140" y="1916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8" name="Line 299"/>
              <p:cNvSpPr>
                <a:spLocks noChangeShapeType="1"/>
              </p:cNvSpPr>
              <p:nvPr/>
            </p:nvSpPr>
            <p:spPr bwMode="auto">
              <a:xfrm>
                <a:off x="3148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89" name="Line 300"/>
              <p:cNvSpPr>
                <a:spLocks noChangeShapeType="1"/>
              </p:cNvSpPr>
              <p:nvPr/>
            </p:nvSpPr>
            <p:spPr bwMode="auto">
              <a:xfrm flipV="1">
                <a:off x="3148" y="1900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0" name="Line 301"/>
              <p:cNvSpPr>
                <a:spLocks noChangeShapeType="1"/>
              </p:cNvSpPr>
              <p:nvPr/>
            </p:nvSpPr>
            <p:spPr bwMode="auto">
              <a:xfrm>
                <a:off x="3183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1" name="Line 302"/>
              <p:cNvSpPr>
                <a:spLocks noChangeShapeType="1"/>
              </p:cNvSpPr>
              <p:nvPr/>
            </p:nvSpPr>
            <p:spPr bwMode="auto">
              <a:xfrm>
                <a:off x="3183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2" name="Line 303"/>
              <p:cNvSpPr>
                <a:spLocks noChangeShapeType="1"/>
              </p:cNvSpPr>
              <p:nvPr/>
            </p:nvSpPr>
            <p:spPr bwMode="auto">
              <a:xfrm>
                <a:off x="3183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3" name="Line 304"/>
              <p:cNvSpPr>
                <a:spLocks noChangeShapeType="1"/>
              </p:cNvSpPr>
              <p:nvPr/>
            </p:nvSpPr>
            <p:spPr bwMode="auto">
              <a:xfrm>
                <a:off x="3183" y="1900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4" name="Line 305"/>
              <p:cNvSpPr>
                <a:spLocks noChangeShapeType="1"/>
              </p:cNvSpPr>
              <p:nvPr/>
            </p:nvSpPr>
            <p:spPr bwMode="auto">
              <a:xfrm>
                <a:off x="3209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5" name="Line 306"/>
              <p:cNvSpPr>
                <a:spLocks noChangeShapeType="1"/>
              </p:cNvSpPr>
              <p:nvPr/>
            </p:nvSpPr>
            <p:spPr bwMode="auto">
              <a:xfrm>
                <a:off x="3209" y="1916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6" name="Line 307"/>
              <p:cNvSpPr>
                <a:spLocks noChangeShapeType="1"/>
              </p:cNvSpPr>
              <p:nvPr/>
            </p:nvSpPr>
            <p:spPr bwMode="auto">
              <a:xfrm>
                <a:off x="3217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7" name="Freeform 308"/>
              <p:cNvSpPr>
                <a:spLocks/>
              </p:cNvSpPr>
              <p:nvPr/>
            </p:nvSpPr>
            <p:spPr bwMode="auto">
              <a:xfrm>
                <a:off x="3140" y="2012"/>
                <a:ext cx="77" cy="71"/>
              </a:xfrm>
              <a:custGeom>
                <a:avLst/>
                <a:gdLst>
                  <a:gd name="T0" fmla="*/ 77 w 77"/>
                  <a:gd name="T1" fmla="*/ 31 h 71"/>
                  <a:gd name="T2" fmla="*/ 69 w 77"/>
                  <a:gd name="T3" fmla="*/ 55 h 71"/>
                  <a:gd name="T4" fmla="*/ 43 w 77"/>
                  <a:gd name="T5" fmla="*/ 71 h 71"/>
                  <a:gd name="T6" fmla="*/ 43 w 77"/>
                  <a:gd name="T7" fmla="*/ 71 h 71"/>
                  <a:gd name="T8" fmla="*/ 8 w 77"/>
                  <a:gd name="T9" fmla="*/ 55 h 71"/>
                  <a:gd name="T10" fmla="*/ 0 w 77"/>
                  <a:gd name="T11" fmla="*/ 31 h 71"/>
                  <a:gd name="T12" fmla="*/ 0 w 77"/>
                  <a:gd name="T13" fmla="*/ 31 h 71"/>
                  <a:gd name="T14" fmla="*/ 8 w 77"/>
                  <a:gd name="T15" fmla="*/ 8 h 71"/>
                  <a:gd name="T16" fmla="*/ 43 w 77"/>
                  <a:gd name="T17" fmla="*/ 0 h 71"/>
                  <a:gd name="T18" fmla="*/ 43 w 77"/>
                  <a:gd name="T19" fmla="*/ 0 h 71"/>
                  <a:gd name="T20" fmla="*/ 69 w 77"/>
                  <a:gd name="T21" fmla="*/ 8 h 71"/>
                  <a:gd name="T22" fmla="*/ 77 w 77"/>
                  <a:gd name="T23" fmla="*/ 3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1"/>
                  <a:gd name="T38" fmla="*/ 77 w 77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1">
                    <a:moveTo>
                      <a:pt x="77" y="31"/>
                    </a:moveTo>
                    <a:lnTo>
                      <a:pt x="69" y="55"/>
                    </a:lnTo>
                    <a:lnTo>
                      <a:pt x="43" y="71"/>
                    </a:lnTo>
                    <a:lnTo>
                      <a:pt x="8" y="55"/>
                    </a:lnTo>
                    <a:lnTo>
                      <a:pt x="0" y="31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31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8" name="Line 309"/>
              <p:cNvSpPr>
                <a:spLocks noChangeShapeType="1"/>
              </p:cNvSpPr>
              <p:nvPr/>
            </p:nvSpPr>
            <p:spPr bwMode="auto">
              <a:xfrm flipH="1">
                <a:off x="3209" y="2043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499" name="Line 310"/>
              <p:cNvSpPr>
                <a:spLocks noChangeShapeType="1"/>
              </p:cNvSpPr>
              <p:nvPr/>
            </p:nvSpPr>
            <p:spPr bwMode="auto">
              <a:xfrm>
                <a:off x="3209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0" name="Line 311"/>
              <p:cNvSpPr>
                <a:spLocks noChangeShapeType="1"/>
              </p:cNvSpPr>
              <p:nvPr/>
            </p:nvSpPr>
            <p:spPr bwMode="auto">
              <a:xfrm flipH="1">
                <a:off x="3183" y="2067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1" name="Line 312"/>
              <p:cNvSpPr>
                <a:spLocks noChangeShapeType="1"/>
              </p:cNvSpPr>
              <p:nvPr/>
            </p:nvSpPr>
            <p:spPr bwMode="auto">
              <a:xfrm>
                <a:off x="3183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2" name="Line 313"/>
              <p:cNvSpPr>
                <a:spLocks noChangeShapeType="1"/>
              </p:cNvSpPr>
              <p:nvPr/>
            </p:nvSpPr>
            <p:spPr bwMode="auto">
              <a:xfrm>
                <a:off x="3183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3" name="Line 314"/>
              <p:cNvSpPr>
                <a:spLocks noChangeShapeType="1"/>
              </p:cNvSpPr>
              <p:nvPr/>
            </p:nvSpPr>
            <p:spPr bwMode="auto">
              <a:xfrm>
                <a:off x="3183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4" name="Line 315"/>
              <p:cNvSpPr>
                <a:spLocks noChangeShapeType="1"/>
              </p:cNvSpPr>
              <p:nvPr/>
            </p:nvSpPr>
            <p:spPr bwMode="auto">
              <a:xfrm flipH="1" flipV="1">
                <a:off x="3148" y="2067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5" name="Line 316"/>
              <p:cNvSpPr>
                <a:spLocks noChangeShapeType="1"/>
              </p:cNvSpPr>
              <p:nvPr/>
            </p:nvSpPr>
            <p:spPr bwMode="auto">
              <a:xfrm>
                <a:off x="3148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6" name="Line 317"/>
              <p:cNvSpPr>
                <a:spLocks noChangeShapeType="1"/>
              </p:cNvSpPr>
              <p:nvPr/>
            </p:nvSpPr>
            <p:spPr bwMode="auto">
              <a:xfrm flipH="1" flipV="1">
                <a:off x="3140" y="2043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7" name="Line 318"/>
              <p:cNvSpPr>
                <a:spLocks noChangeShapeType="1"/>
              </p:cNvSpPr>
              <p:nvPr/>
            </p:nvSpPr>
            <p:spPr bwMode="auto">
              <a:xfrm>
                <a:off x="3140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8" name="Line 319"/>
              <p:cNvSpPr>
                <a:spLocks noChangeShapeType="1"/>
              </p:cNvSpPr>
              <p:nvPr/>
            </p:nvSpPr>
            <p:spPr bwMode="auto">
              <a:xfrm>
                <a:off x="3140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09" name="Line 320"/>
              <p:cNvSpPr>
                <a:spLocks noChangeShapeType="1"/>
              </p:cNvSpPr>
              <p:nvPr/>
            </p:nvSpPr>
            <p:spPr bwMode="auto">
              <a:xfrm>
                <a:off x="3140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0" name="Line 321"/>
              <p:cNvSpPr>
                <a:spLocks noChangeShapeType="1"/>
              </p:cNvSpPr>
              <p:nvPr/>
            </p:nvSpPr>
            <p:spPr bwMode="auto">
              <a:xfrm flipV="1">
                <a:off x="3140" y="2020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1" name="Line 322"/>
              <p:cNvSpPr>
                <a:spLocks noChangeShapeType="1"/>
              </p:cNvSpPr>
              <p:nvPr/>
            </p:nvSpPr>
            <p:spPr bwMode="auto">
              <a:xfrm>
                <a:off x="3148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2" name="Line 323"/>
              <p:cNvSpPr>
                <a:spLocks noChangeShapeType="1"/>
              </p:cNvSpPr>
              <p:nvPr/>
            </p:nvSpPr>
            <p:spPr bwMode="auto">
              <a:xfrm flipV="1">
                <a:off x="3148" y="201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3" name="Line 324"/>
              <p:cNvSpPr>
                <a:spLocks noChangeShapeType="1"/>
              </p:cNvSpPr>
              <p:nvPr/>
            </p:nvSpPr>
            <p:spPr bwMode="auto">
              <a:xfrm>
                <a:off x="3183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4" name="Line 325"/>
              <p:cNvSpPr>
                <a:spLocks noChangeShapeType="1"/>
              </p:cNvSpPr>
              <p:nvPr/>
            </p:nvSpPr>
            <p:spPr bwMode="auto">
              <a:xfrm>
                <a:off x="3183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5" name="Line 326"/>
              <p:cNvSpPr>
                <a:spLocks noChangeShapeType="1"/>
              </p:cNvSpPr>
              <p:nvPr/>
            </p:nvSpPr>
            <p:spPr bwMode="auto">
              <a:xfrm>
                <a:off x="3183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6" name="Line 327"/>
              <p:cNvSpPr>
                <a:spLocks noChangeShapeType="1"/>
              </p:cNvSpPr>
              <p:nvPr/>
            </p:nvSpPr>
            <p:spPr bwMode="auto">
              <a:xfrm>
                <a:off x="3183" y="2012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7" name="Line 328"/>
              <p:cNvSpPr>
                <a:spLocks noChangeShapeType="1"/>
              </p:cNvSpPr>
              <p:nvPr/>
            </p:nvSpPr>
            <p:spPr bwMode="auto">
              <a:xfrm>
                <a:off x="3209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8" name="Line 329"/>
              <p:cNvSpPr>
                <a:spLocks noChangeShapeType="1"/>
              </p:cNvSpPr>
              <p:nvPr/>
            </p:nvSpPr>
            <p:spPr bwMode="auto">
              <a:xfrm>
                <a:off x="3209" y="2020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19" name="Line 330"/>
              <p:cNvSpPr>
                <a:spLocks noChangeShapeType="1"/>
              </p:cNvSpPr>
              <p:nvPr/>
            </p:nvSpPr>
            <p:spPr bwMode="auto">
              <a:xfrm>
                <a:off x="3217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0" name="Freeform 331"/>
              <p:cNvSpPr>
                <a:spLocks/>
              </p:cNvSpPr>
              <p:nvPr/>
            </p:nvSpPr>
            <p:spPr bwMode="auto">
              <a:xfrm>
                <a:off x="3140" y="2115"/>
                <a:ext cx="77" cy="72"/>
              </a:xfrm>
              <a:custGeom>
                <a:avLst/>
                <a:gdLst>
                  <a:gd name="T0" fmla="*/ 77 w 77"/>
                  <a:gd name="T1" fmla="*/ 40 h 72"/>
                  <a:gd name="T2" fmla="*/ 69 w 77"/>
                  <a:gd name="T3" fmla="*/ 64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64 h 72"/>
                  <a:gd name="T10" fmla="*/ 0 w 77"/>
                  <a:gd name="T11" fmla="*/ 40 h 72"/>
                  <a:gd name="T12" fmla="*/ 0 w 77"/>
                  <a:gd name="T13" fmla="*/ 40 h 72"/>
                  <a:gd name="T14" fmla="*/ 8 w 77"/>
                  <a:gd name="T15" fmla="*/ 16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16 h 72"/>
                  <a:gd name="T22" fmla="*/ 77 w 77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40"/>
                    </a:moveTo>
                    <a:lnTo>
                      <a:pt x="69" y="64"/>
                    </a:lnTo>
                    <a:lnTo>
                      <a:pt x="43" y="72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43" y="0"/>
                    </a:lnTo>
                    <a:lnTo>
                      <a:pt x="69" y="16"/>
                    </a:lnTo>
                    <a:lnTo>
                      <a:pt x="77" y="40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1" name="Line 332"/>
              <p:cNvSpPr>
                <a:spLocks noChangeShapeType="1"/>
              </p:cNvSpPr>
              <p:nvPr/>
            </p:nvSpPr>
            <p:spPr bwMode="auto">
              <a:xfrm flipH="1">
                <a:off x="3209" y="215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2" name="Line 333"/>
              <p:cNvSpPr>
                <a:spLocks noChangeShapeType="1"/>
              </p:cNvSpPr>
              <p:nvPr/>
            </p:nvSpPr>
            <p:spPr bwMode="auto">
              <a:xfrm>
                <a:off x="3209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3" name="Line 334"/>
              <p:cNvSpPr>
                <a:spLocks noChangeShapeType="1"/>
              </p:cNvSpPr>
              <p:nvPr/>
            </p:nvSpPr>
            <p:spPr bwMode="auto">
              <a:xfrm flipH="1">
                <a:off x="3183" y="2179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4" name="Line 335"/>
              <p:cNvSpPr>
                <a:spLocks noChangeShapeType="1"/>
              </p:cNvSpPr>
              <p:nvPr/>
            </p:nvSpPr>
            <p:spPr bwMode="auto">
              <a:xfrm>
                <a:off x="3183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5" name="Line 336"/>
              <p:cNvSpPr>
                <a:spLocks noChangeShapeType="1"/>
              </p:cNvSpPr>
              <p:nvPr/>
            </p:nvSpPr>
            <p:spPr bwMode="auto">
              <a:xfrm>
                <a:off x="3183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6" name="Line 337"/>
              <p:cNvSpPr>
                <a:spLocks noChangeShapeType="1"/>
              </p:cNvSpPr>
              <p:nvPr/>
            </p:nvSpPr>
            <p:spPr bwMode="auto">
              <a:xfrm>
                <a:off x="3183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7" name="Line 338"/>
              <p:cNvSpPr>
                <a:spLocks noChangeShapeType="1"/>
              </p:cNvSpPr>
              <p:nvPr/>
            </p:nvSpPr>
            <p:spPr bwMode="auto">
              <a:xfrm flipH="1" flipV="1">
                <a:off x="3148" y="2179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8" name="Line 339"/>
              <p:cNvSpPr>
                <a:spLocks noChangeShapeType="1"/>
              </p:cNvSpPr>
              <p:nvPr/>
            </p:nvSpPr>
            <p:spPr bwMode="auto">
              <a:xfrm>
                <a:off x="3148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29" name="Line 340"/>
              <p:cNvSpPr>
                <a:spLocks noChangeShapeType="1"/>
              </p:cNvSpPr>
              <p:nvPr/>
            </p:nvSpPr>
            <p:spPr bwMode="auto">
              <a:xfrm flipH="1" flipV="1">
                <a:off x="3140" y="215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0" name="Line 341"/>
              <p:cNvSpPr>
                <a:spLocks noChangeShapeType="1"/>
              </p:cNvSpPr>
              <p:nvPr/>
            </p:nvSpPr>
            <p:spPr bwMode="auto">
              <a:xfrm>
                <a:off x="3140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1" name="Line 342"/>
              <p:cNvSpPr>
                <a:spLocks noChangeShapeType="1"/>
              </p:cNvSpPr>
              <p:nvPr/>
            </p:nvSpPr>
            <p:spPr bwMode="auto">
              <a:xfrm>
                <a:off x="3140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2" name="Line 343"/>
              <p:cNvSpPr>
                <a:spLocks noChangeShapeType="1"/>
              </p:cNvSpPr>
              <p:nvPr/>
            </p:nvSpPr>
            <p:spPr bwMode="auto">
              <a:xfrm>
                <a:off x="3140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3" name="Line 344"/>
              <p:cNvSpPr>
                <a:spLocks noChangeShapeType="1"/>
              </p:cNvSpPr>
              <p:nvPr/>
            </p:nvSpPr>
            <p:spPr bwMode="auto">
              <a:xfrm flipV="1">
                <a:off x="3140" y="213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4" name="Line 345"/>
              <p:cNvSpPr>
                <a:spLocks noChangeShapeType="1"/>
              </p:cNvSpPr>
              <p:nvPr/>
            </p:nvSpPr>
            <p:spPr bwMode="auto">
              <a:xfrm>
                <a:off x="3148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5" name="Line 346"/>
              <p:cNvSpPr>
                <a:spLocks noChangeShapeType="1"/>
              </p:cNvSpPr>
              <p:nvPr/>
            </p:nvSpPr>
            <p:spPr bwMode="auto">
              <a:xfrm flipV="1">
                <a:off x="3148" y="2115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6" name="Line 347"/>
              <p:cNvSpPr>
                <a:spLocks noChangeShapeType="1"/>
              </p:cNvSpPr>
              <p:nvPr/>
            </p:nvSpPr>
            <p:spPr bwMode="auto">
              <a:xfrm>
                <a:off x="3183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7" name="Line 348"/>
              <p:cNvSpPr>
                <a:spLocks noChangeShapeType="1"/>
              </p:cNvSpPr>
              <p:nvPr/>
            </p:nvSpPr>
            <p:spPr bwMode="auto">
              <a:xfrm>
                <a:off x="3183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8" name="Line 349"/>
              <p:cNvSpPr>
                <a:spLocks noChangeShapeType="1"/>
              </p:cNvSpPr>
              <p:nvPr/>
            </p:nvSpPr>
            <p:spPr bwMode="auto">
              <a:xfrm>
                <a:off x="3183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39" name="Line 350"/>
              <p:cNvSpPr>
                <a:spLocks noChangeShapeType="1"/>
              </p:cNvSpPr>
              <p:nvPr/>
            </p:nvSpPr>
            <p:spPr bwMode="auto">
              <a:xfrm>
                <a:off x="3183" y="2115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0" name="Line 351"/>
              <p:cNvSpPr>
                <a:spLocks noChangeShapeType="1"/>
              </p:cNvSpPr>
              <p:nvPr/>
            </p:nvSpPr>
            <p:spPr bwMode="auto">
              <a:xfrm>
                <a:off x="3209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1" name="Line 352"/>
              <p:cNvSpPr>
                <a:spLocks noChangeShapeType="1"/>
              </p:cNvSpPr>
              <p:nvPr/>
            </p:nvSpPr>
            <p:spPr bwMode="auto">
              <a:xfrm>
                <a:off x="3209" y="213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2" name="Line 353"/>
              <p:cNvSpPr>
                <a:spLocks noChangeShapeType="1"/>
              </p:cNvSpPr>
              <p:nvPr/>
            </p:nvSpPr>
            <p:spPr bwMode="auto">
              <a:xfrm>
                <a:off x="3217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3" name="Freeform 354"/>
              <p:cNvSpPr>
                <a:spLocks/>
              </p:cNvSpPr>
              <p:nvPr/>
            </p:nvSpPr>
            <p:spPr bwMode="auto">
              <a:xfrm>
                <a:off x="3140" y="2227"/>
                <a:ext cx="77" cy="72"/>
              </a:xfrm>
              <a:custGeom>
                <a:avLst/>
                <a:gdLst>
                  <a:gd name="T0" fmla="*/ 77 w 77"/>
                  <a:gd name="T1" fmla="*/ 32 h 72"/>
                  <a:gd name="T2" fmla="*/ 69 w 77"/>
                  <a:gd name="T3" fmla="*/ 56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56 h 72"/>
                  <a:gd name="T10" fmla="*/ 0 w 77"/>
                  <a:gd name="T11" fmla="*/ 32 h 72"/>
                  <a:gd name="T12" fmla="*/ 0 w 77"/>
                  <a:gd name="T13" fmla="*/ 32 h 72"/>
                  <a:gd name="T14" fmla="*/ 8 w 77"/>
                  <a:gd name="T15" fmla="*/ 8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8 h 72"/>
                  <a:gd name="T22" fmla="*/ 77 w 77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32"/>
                    </a:moveTo>
                    <a:lnTo>
                      <a:pt x="69" y="56"/>
                    </a:lnTo>
                    <a:lnTo>
                      <a:pt x="43" y="72"/>
                    </a:lnTo>
                    <a:lnTo>
                      <a:pt x="8" y="56"/>
                    </a:lnTo>
                    <a:lnTo>
                      <a:pt x="0" y="32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4" name="Line 355"/>
              <p:cNvSpPr>
                <a:spLocks noChangeShapeType="1"/>
              </p:cNvSpPr>
              <p:nvPr/>
            </p:nvSpPr>
            <p:spPr bwMode="auto">
              <a:xfrm flipH="1">
                <a:off x="3209" y="225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5" name="Line 356"/>
              <p:cNvSpPr>
                <a:spLocks noChangeShapeType="1"/>
              </p:cNvSpPr>
              <p:nvPr/>
            </p:nvSpPr>
            <p:spPr bwMode="auto">
              <a:xfrm>
                <a:off x="3209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6" name="Line 357"/>
              <p:cNvSpPr>
                <a:spLocks noChangeShapeType="1"/>
              </p:cNvSpPr>
              <p:nvPr/>
            </p:nvSpPr>
            <p:spPr bwMode="auto">
              <a:xfrm flipH="1">
                <a:off x="3183" y="2283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7" name="Line 358"/>
              <p:cNvSpPr>
                <a:spLocks noChangeShapeType="1"/>
              </p:cNvSpPr>
              <p:nvPr/>
            </p:nvSpPr>
            <p:spPr bwMode="auto">
              <a:xfrm>
                <a:off x="3183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8" name="Line 359"/>
              <p:cNvSpPr>
                <a:spLocks noChangeShapeType="1"/>
              </p:cNvSpPr>
              <p:nvPr/>
            </p:nvSpPr>
            <p:spPr bwMode="auto">
              <a:xfrm>
                <a:off x="3183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49" name="Line 360"/>
              <p:cNvSpPr>
                <a:spLocks noChangeShapeType="1"/>
              </p:cNvSpPr>
              <p:nvPr/>
            </p:nvSpPr>
            <p:spPr bwMode="auto">
              <a:xfrm>
                <a:off x="3183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0" name="Line 361"/>
              <p:cNvSpPr>
                <a:spLocks noChangeShapeType="1"/>
              </p:cNvSpPr>
              <p:nvPr/>
            </p:nvSpPr>
            <p:spPr bwMode="auto">
              <a:xfrm flipH="1" flipV="1">
                <a:off x="3148" y="2283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1" name="Line 362"/>
              <p:cNvSpPr>
                <a:spLocks noChangeShapeType="1"/>
              </p:cNvSpPr>
              <p:nvPr/>
            </p:nvSpPr>
            <p:spPr bwMode="auto">
              <a:xfrm>
                <a:off x="3148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2" name="Line 363"/>
              <p:cNvSpPr>
                <a:spLocks noChangeShapeType="1"/>
              </p:cNvSpPr>
              <p:nvPr/>
            </p:nvSpPr>
            <p:spPr bwMode="auto">
              <a:xfrm flipH="1" flipV="1">
                <a:off x="3140" y="225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3" name="Line 364"/>
              <p:cNvSpPr>
                <a:spLocks noChangeShapeType="1"/>
              </p:cNvSpPr>
              <p:nvPr/>
            </p:nvSpPr>
            <p:spPr bwMode="auto">
              <a:xfrm>
                <a:off x="3140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4" name="Line 365"/>
              <p:cNvSpPr>
                <a:spLocks noChangeShapeType="1"/>
              </p:cNvSpPr>
              <p:nvPr/>
            </p:nvSpPr>
            <p:spPr bwMode="auto">
              <a:xfrm>
                <a:off x="3140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5" name="Line 366"/>
              <p:cNvSpPr>
                <a:spLocks noChangeShapeType="1"/>
              </p:cNvSpPr>
              <p:nvPr/>
            </p:nvSpPr>
            <p:spPr bwMode="auto">
              <a:xfrm>
                <a:off x="3140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6" name="Line 367"/>
              <p:cNvSpPr>
                <a:spLocks noChangeShapeType="1"/>
              </p:cNvSpPr>
              <p:nvPr/>
            </p:nvSpPr>
            <p:spPr bwMode="auto">
              <a:xfrm flipV="1">
                <a:off x="3140" y="223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7" name="Line 368"/>
              <p:cNvSpPr>
                <a:spLocks noChangeShapeType="1"/>
              </p:cNvSpPr>
              <p:nvPr/>
            </p:nvSpPr>
            <p:spPr bwMode="auto">
              <a:xfrm>
                <a:off x="3148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8" name="Line 369"/>
              <p:cNvSpPr>
                <a:spLocks noChangeShapeType="1"/>
              </p:cNvSpPr>
              <p:nvPr/>
            </p:nvSpPr>
            <p:spPr bwMode="auto">
              <a:xfrm flipV="1">
                <a:off x="3148" y="2227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59" name="Line 370"/>
              <p:cNvSpPr>
                <a:spLocks noChangeShapeType="1"/>
              </p:cNvSpPr>
              <p:nvPr/>
            </p:nvSpPr>
            <p:spPr bwMode="auto">
              <a:xfrm>
                <a:off x="3183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0" name="Line 371"/>
              <p:cNvSpPr>
                <a:spLocks noChangeShapeType="1"/>
              </p:cNvSpPr>
              <p:nvPr/>
            </p:nvSpPr>
            <p:spPr bwMode="auto">
              <a:xfrm>
                <a:off x="3183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1" name="Line 372"/>
              <p:cNvSpPr>
                <a:spLocks noChangeShapeType="1"/>
              </p:cNvSpPr>
              <p:nvPr/>
            </p:nvSpPr>
            <p:spPr bwMode="auto">
              <a:xfrm>
                <a:off x="3183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2" name="Line 373"/>
              <p:cNvSpPr>
                <a:spLocks noChangeShapeType="1"/>
              </p:cNvSpPr>
              <p:nvPr/>
            </p:nvSpPr>
            <p:spPr bwMode="auto">
              <a:xfrm>
                <a:off x="3183" y="2227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3" name="Line 374"/>
              <p:cNvSpPr>
                <a:spLocks noChangeShapeType="1"/>
              </p:cNvSpPr>
              <p:nvPr/>
            </p:nvSpPr>
            <p:spPr bwMode="auto">
              <a:xfrm>
                <a:off x="3209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4" name="Line 375"/>
              <p:cNvSpPr>
                <a:spLocks noChangeShapeType="1"/>
              </p:cNvSpPr>
              <p:nvPr/>
            </p:nvSpPr>
            <p:spPr bwMode="auto">
              <a:xfrm>
                <a:off x="3209" y="223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5" name="Line 376"/>
              <p:cNvSpPr>
                <a:spLocks noChangeShapeType="1"/>
              </p:cNvSpPr>
              <p:nvPr/>
            </p:nvSpPr>
            <p:spPr bwMode="auto">
              <a:xfrm>
                <a:off x="3217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6" name="Freeform 377"/>
              <p:cNvSpPr>
                <a:spLocks/>
              </p:cNvSpPr>
              <p:nvPr/>
            </p:nvSpPr>
            <p:spPr bwMode="auto">
              <a:xfrm>
                <a:off x="3140" y="2331"/>
                <a:ext cx="77" cy="71"/>
              </a:xfrm>
              <a:custGeom>
                <a:avLst/>
                <a:gdLst>
                  <a:gd name="T0" fmla="*/ 77 w 77"/>
                  <a:gd name="T1" fmla="*/ 39 h 71"/>
                  <a:gd name="T2" fmla="*/ 69 w 77"/>
                  <a:gd name="T3" fmla="*/ 63 h 71"/>
                  <a:gd name="T4" fmla="*/ 43 w 77"/>
                  <a:gd name="T5" fmla="*/ 71 h 71"/>
                  <a:gd name="T6" fmla="*/ 43 w 77"/>
                  <a:gd name="T7" fmla="*/ 71 h 71"/>
                  <a:gd name="T8" fmla="*/ 8 w 77"/>
                  <a:gd name="T9" fmla="*/ 63 h 71"/>
                  <a:gd name="T10" fmla="*/ 0 w 77"/>
                  <a:gd name="T11" fmla="*/ 39 h 71"/>
                  <a:gd name="T12" fmla="*/ 0 w 77"/>
                  <a:gd name="T13" fmla="*/ 39 h 71"/>
                  <a:gd name="T14" fmla="*/ 8 w 77"/>
                  <a:gd name="T15" fmla="*/ 16 h 71"/>
                  <a:gd name="T16" fmla="*/ 43 w 77"/>
                  <a:gd name="T17" fmla="*/ 0 h 71"/>
                  <a:gd name="T18" fmla="*/ 43 w 77"/>
                  <a:gd name="T19" fmla="*/ 0 h 71"/>
                  <a:gd name="T20" fmla="*/ 69 w 77"/>
                  <a:gd name="T21" fmla="*/ 16 h 71"/>
                  <a:gd name="T22" fmla="*/ 77 w 77"/>
                  <a:gd name="T23" fmla="*/ 39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1"/>
                  <a:gd name="T38" fmla="*/ 77 w 77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1">
                    <a:moveTo>
                      <a:pt x="77" y="39"/>
                    </a:moveTo>
                    <a:lnTo>
                      <a:pt x="69" y="63"/>
                    </a:lnTo>
                    <a:lnTo>
                      <a:pt x="43" y="71"/>
                    </a:lnTo>
                    <a:lnTo>
                      <a:pt x="8" y="63"/>
                    </a:lnTo>
                    <a:lnTo>
                      <a:pt x="0" y="39"/>
                    </a:lnTo>
                    <a:lnTo>
                      <a:pt x="8" y="16"/>
                    </a:lnTo>
                    <a:lnTo>
                      <a:pt x="43" y="0"/>
                    </a:lnTo>
                    <a:lnTo>
                      <a:pt x="69" y="16"/>
                    </a:lnTo>
                    <a:lnTo>
                      <a:pt x="77" y="39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7" name="Line 378"/>
              <p:cNvSpPr>
                <a:spLocks noChangeShapeType="1"/>
              </p:cNvSpPr>
              <p:nvPr/>
            </p:nvSpPr>
            <p:spPr bwMode="auto">
              <a:xfrm flipH="1">
                <a:off x="3209" y="237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8" name="Line 379"/>
              <p:cNvSpPr>
                <a:spLocks noChangeShapeType="1"/>
              </p:cNvSpPr>
              <p:nvPr/>
            </p:nvSpPr>
            <p:spPr bwMode="auto">
              <a:xfrm>
                <a:off x="3209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69" name="Line 380"/>
              <p:cNvSpPr>
                <a:spLocks noChangeShapeType="1"/>
              </p:cNvSpPr>
              <p:nvPr/>
            </p:nvSpPr>
            <p:spPr bwMode="auto">
              <a:xfrm flipH="1">
                <a:off x="3183" y="2394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0" name="Line 381"/>
              <p:cNvSpPr>
                <a:spLocks noChangeShapeType="1"/>
              </p:cNvSpPr>
              <p:nvPr/>
            </p:nvSpPr>
            <p:spPr bwMode="auto">
              <a:xfrm>
                <a:off x="3183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1" name="Line 382"/>
              <p:cNvSpPr>
                <a:spLocks noChangeShapeType="1"/>
              </p:cNvSpPr>
              <p:nvPr/>
            </p:nvSpPr>
            <p:spPr bwMode="auto">
              <a:xfrm>
                <a:off x="3183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2" name="Line 383"/>
              <p:cNvSpPr>
                <a:spLocks noChangeShapeType="1"/>
              </p:cNvSpPr>
              <p:nvPr/>
            </p:nvSpPr>
            <p:spPr bwMode="auto">
              <a:xfrm>
                <a:off x="3183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3" name="Line 384"/>
              <p:cNvSpPr>
                <a:spLocks noChangeShapeType="1"/>
              </p:cNvSpPr>
              <p:nvPr/>
            </p:nvSpPr>
            <p:spPr bwMode="auto">
              <a:xfrm flipH="1" flipV="1">
                <a:off x="3148" y="239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4" name="Line 385"/>
              <p:cNvSpPr>
                <a:spLocks noChangeShapeType="1"/>
              </p:cNvSpPr>
              <p:nvPr/>
            </p:nvSpPr>
            <p:spPr bwMode="auto">
              <a:xfrm>
                <a:off x="3148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5" name="Line 386"/>
              <p:cNvSpPr>
                <a:spLocks noChangeShapeType="1"/>
              </p:cNvSpPr>
              <p:nvPr/>
            </p:nvSpPr>
            <p:spPr bwMode="auto">
              <a:xfrm flipH="1" flipV="1">
                <a:off x="3140" y="237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6" name="Line 387"/>
              <p:cNvSpPr>
                <a:spLocks noChangeShapeType="1"/>
              </p:cNvSpPr>
              <p:nvPr/>
            </p:nvSpPr>
            <p:spPr bwMode="auto">
              <a:xfrm>
                <a:off x="3140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7" name="Line 388"/>
              <p:cNvSpPr>
                <a:spLocks noChangeShapeType="1"/>
              </p:cNvSpPr>
              <p:nvPr/>
            </p:nvSpPr>
            <p:spPr bwMode="auto">
              <a:xfrm>
                <a:off x="3140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8" name="Line 389"/>
              <p:cNvSpPr>
                <a:spLocks noChangeShapeType="1"/>
              </p:cNvSpPr>
              <p:nvPr/>
            </p:nvSpPr>
            <p:spPr bwMode="auto">
              <a:xfrm>
                <a:off x="3140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79" name="Line 390"/>
              <p:cNvSpPr>
                <a:spLocks noChangeShapeType="1"/>
              </p:cNvSpPr>
              <p:nvPr/>
            </p:nvSpPr>
            <p:spPr bwMode="auto">
              <a:xfrm flipV="1">
                <a:off x="3140" y="2347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0" name="Line 391"/>
              <p:cNvSpPr>
                <a:spLocks noChangeShapeType="1"/>
              </p:cNvSpPr>
              <p:nvPr/>
            </p:nvSpPr>
            <p:spPr bwMode="auto">
              <a:xfrm>
                <a:off x="3148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1" name="Line 392"/>
              <p:cNvSpPr>
                <a:spLocks noChangeShapeType="1"/>
              </p:cNvSpPr>
              <p:nvPr/>
            </p:nvSpPr>
            <p:spPr bwMode="auto">
              <a:xfrm flipV="1">
                <a:off x="3148" y="2331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2" name="Line 393"/>
              <p:cNvSpPr>
                <a:spLocks noChangeShapeType="1"/>
              </p:cNvSpPr>
              <p:nvPr/>
            </p:nvSpPr>
            <p:spPr bwMode="auto">
              <a:xfrm>
                <a:off x="3183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3" name="Line 394"/>
              <p:cNvSpPr>
                <a:spLocks noChangeShapeType="1"/>
              </p:cNvSpPr>
              <p:nvPr/>
            </p:nvSpPr>
            <p:spPr bwMode="auto">
              <a:xfrm>
                <a:off x="3183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4" name="Line 395"/>
              <p:cNvSpPr>
                <a:spLocks noChangeShapeType="1"/>
              </p:cNvSpPr>
              <p:nvPr/>
            </p:nvSpPr>
            <p:spPr bwMode="auto">
              <a:xfrm>
                <a:off x="3183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5" name="Line 396"/>
              <p:cNvSpPr>
                <a:spLocks noChangeShapeType="1"/>
              </p:cNvSpPr>
              <p:nvPr/>
            </p:nvSpPr>
            <p:spPr bwMode="auto">
              <a:xfrm>
                <a:off x="3183" y="2331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6" name="Line 397"/>
              <p:cNvSpPr>
                <a:spLocks noChangeShapeType="1"/>
              </p:cNvSpPr>
              <p:nvPr/>
            </p:nvSpPr>
            <p:spPr bwMode="auto">
              <a:xfrm>
                <a:off x="3209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7" name="Line 398"/>
              <p:cNvSpPr>
                <a:spLocks noChangeShapeType="1"/>
              </p:cNvSpPr>
              <p:nvPr/>
            </p:nvSpPr>
            <p:spPr bwMode="auto">
              <a:xfrm>
                <a:off x="3209" y="2347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8" name="Line 399"/>
              <p:cNvSpPr>
                <a:spLocks noChangeShapeType="1"/>
              </p:cNvSpPr>
              <p:nvPr/>
            </p:nvSpPr>
            <p:spPr bwMode="auto">
              <a:xfrm>
                <a:off x="3217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89" name="Freeform 400"/>
              <p:cNvSpPr>
                <a:spLocks/>
              </p:cNvSpPr>
              <p:nvPr/>
            </p:nvSpPr>
            <p:spPr bwMode="auto">
              <a:xfrm>
                <a:off x="3140" y="2442"/>
                <a:ext cx="77" cy="72"/>
              </a:xfrm>
              <a:custGeom>
                <a:avLst/>
                <a:gdLst>
                  <a:gd name="T0" fmla="*/ 77 w 77"/>
                  <a:gd name="T1" fmla="*/ 32 h 72"/>
                  <a:gd name="T2" fmla="*/ 69 w 77"/>
                  <a:gd name="T3" fmla="*/ 56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56 h 72"/>
                  <a:gd name="T10" fmla="*/ 0 w 77"/>
                  <a:gd name="T11" fmla="*/ 32 h 72"/>
                  <a:gd name="T12" fmla="*/ 0 w 77"/>
                  <a:gd name="T13" fmla="*/ 32 h 72"/>
                  <a:gd name="T14" fmla="*/ 8 w 77"/>
                  <a:gd name="T15" fmla="*/ 8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8 h 72"/>
                  <a:gd name="T22" fmla="*/ 77 w 77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32"/>
                    </a:moveTo>
                    <a:lnTo>
                      <a:pt x="69" y="56"/>
                    </a:lnTo>
                    <a:lnTo>
                      <a:pt x="43" y="72"/>
                    </a:lnTo>
                    <a:lnTo>
                      <a:pt x="8" y="56"/>
                    </a:lnTo>
                    <a:lnTo>
                      <a:pt x="0" y="32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0" name="Line 401"/>
              <p:cNvSpPr>
                <a:spLocks noChangeShapeType="1"/>
              </p:cNvSpPr>
              <p:nvPr/>
            </p:nvSpPr>
            <p:spPr bwMode="auto">
              <a:xfrm flipH="1">
                <a:off x="3209" y="2474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1" name="Line 402"/>
              <p:cNvSpPr>
                <a:spLocks noChangeShapeType="1"/>
              </p:cNvSpPr>
              <p:nvPr/>
            </p:nvSpPr>
            <p:spPr bwMode="auto">
              <a:xfrm>
                <a:off x="3209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2" name="Line 403"/>
              <p:cNvSpPr>
                <a:spLocks noChangeShapeType="1"/>
              </p:cNvSpPr>
              <p:nvPr/>
            </p:nvSpPr>
            <p:spPr bwMode="auto">
              <a:xfrm flipH="1">
                <a:off x="3183" y="2498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3" name="Line 404"/>
              <p:cNvSpPr>
                <a:spLocks noChangeShapeType="1"/>
              </p:cNvSpPr>
              <p:nvPr/>
            </p:nvSpPr>
            <p:spPr bwMode="auto">
              <a:xfrm>
                <a:off x="3183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4" name="Line 405"/>
              <p:cNvSpPr>
                <a:spLocks noChangeShapeType="1"/>
              </p:cNvSpPr>
              <p:nvPr/>
            </p:nvSpPr>
            <p:spPr bwMode="auto">
              <a:xfrm>
                <a:off x="3183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5" name="Line 406"/>
              <p:cNvSpPr>
                <a:spLocks noChangeShapeType="1"/>
              </p:cNvSpPr>
              <p:nvPr/>
            </p:nvSpPr>
            <p:spPr bwMode="auto">
              <a:xfrm>
                <a:off x="3183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6" name="Line 407"/>
              <p:cNvSpPr>
                <a:spLocks noChangeShapeType="1"/>
              </p:cNvSpPr>
              <p:nvPr/>
            </p:nvSpPr>
            <p:spPr bwMode="auto">
              <a:xfrm flipH="1" flipV="1">
                <a:off x="3148" y="2498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597" name="Line 408"/>
              <p:cNvSpPr>
                <a:spLocks noChangeShapeType="1"/>
              </p:cNvSpPr>
              <p:nvPr/>
            </p:nvSpPr>
            <p:spPr bwMode="auto">
              <a:xfrm>
                <a:off x="3148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610"/>
            <p:cNvGrpSpPr>
              <a:grpSpLocks/>
            </p:cNvGrpSpPr>
            <p:nvPr/>
          </p:nvGrpSpPr>
          <p:grpSpPr bwMode="auto">
            <a:xfrm>
              <a:off x="2517" y="1900"/>
              <a:ext cx="1634" cy="598"/>
              <a:chOff x="2517" y="1900"/>
              <a:chExt cx="1634" cy="598"/>
            </a:xfrm>
          </p:grpSpPr>
          <p:sp>
            <p:nvSpPr>
              <p:cNvPr id="156198" name="Line 410"/>
              <p:cNvSpPr>
                <a:spLocks noChangeShapeType="1"/>
              </p:cNvSpPr>
              <p:nvPr/>
            </p:nvSpPr>
            <p:spPr bwMode="auto">
              <a:xfrm flipH="1" flipV="1">
                <a:off x="3140" y="2474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9" name="Line 411"/>
              <p:cNvSpPr>
                <a:spLocks noChangeShapeType="1"/>
              </p:cNvSpPr>
              <p:nvPr/>
            </p:nvSpPr>
            <p:spPr bwMode="auto">
              <a:xfrm>
                <a:off x="3140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0" name="Line 412"/>
              <p:cNvSpPr>
                <a:spLocks noChangeShapeType="1"/>
              </p:cNvSpPr>
              <p:nvPr/>
            </p:nvSpPr>
            <p:spPr bwMode="auto">
              <a:xfrm>
                <a:off x="3140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1" name="Line 413"/>
              <p:cNvSpPr>
                <a:spLocks noChangeShapeType="1"/>
              </p:cNvSpPr>
              <p:nvPr/>
            </p:nvSpPr>
            <p:spPr bwMode="auto">
              <a:xfrm>
                <a:off x="3140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2" name="Line 414"/>
              <p:cNvSpPr>
                <a:spLocks noChangeShapeType="1"/>
              </p:cNvSpPr>
              <p:nvPr/>
            </p:nvSpPr>
            <p:spPr bwMode="auto">
              <a:xfrm flipV="1">
                <a:off x="3140" y="245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3" name="Line 415"/>
              <p:cNvSpPr>
                <a:spLocks noChangeShapeType="1"/>
              </p:cNvSpPr>
              <p:nvPr/>
            </p:nvSpPr>
            <p:spPr bwMode="auto">
              <a:xfrm>
                <a:off x="3148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4" name="Line 416"/>
              <p:cNvSpPr>
                <a:spLocks noChangeShapeType="1"/>
              </p:cNvSpPr>
              <p:nvPr/>
            </p:nvSpPr>
            <p:spPr bwMode="auto">
              <a:xfrm flipV="1">
                <a:off x="3148" y="244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5" name="Line 417"/>
              <p:cNvSpPr>
                <a:spLocks noChangeShapeType="1"/>
              </p:cNvSpPr>
              <p:nvPr/>
            </p:nvSpPr>
            <p:spPr bwMode="auto">
              <a:xfrm>
                <a:off x="3183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6" name="Line 418"/>
              <p:cNvSpPr>
                <a:spLocks noChangeShapeType="1"/>
              </p:cNvSpPr>
              <p:nvPr/>
            </p:nvSpPr>
            <p:spPr bwMode="auto">
              <a:xfrm>
                <a:off x="3183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7" name="Line 419"/>
              <p:cNvSpPr>
                <a:spLocks noChangeShapeType="1"/>
              </p:cNvSpPr>
              <p:nvPr/>
            </p:nvSpPr>
            <p:spPr bwMode="auto">
              <a:xfrm>
                <a:off x="3183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8" name="Line 420"/>
              <p:cNvSpPr>
                <a:spLocks noChangeShapeType="1"/>
              </p:cNvSpPr>
              <p:nvPr/>
            </p:nvSpPr>
            <p:spPr bwMode="auto">
              <a:xfrm>
                <a:off x="3183" y="2442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09" name="Line 421"/>
              <p:cNvSpPr>
                <a:spLocks noChangeShapeType="1"/>
              </p:cNvSpPr>
              <p:nvPr/>
            </p:nvSpPr>
            <p:spPr bwMode="auto">
              <a:xfrm>
                <a:off x="3209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0" name="Line 422"/>
              <p:cNvSpPr>
                <a:spLocks noChangeShapeType="1"/>
              </p:cNvSpPr>
              <p:nvPr/>
            </p:nvSpPr>
            <p:spPr bwMode="auto">
              <a:xfrm>
                <a:off x="3209" y="245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1" name="Line 423"/>
              <p:cNvSpPr>
                <a:spLocks noChangeShapeType="1"/>
              </p:cNvSpPr>
              <p:nvPr/>
            </p:nvSpPr>
            <p:spPr bwMode="auto">
              <a:xfrm>
                <a:off x="3217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2" name="Freeform 424"/>
              <p:cNvSpPr>
                <a:spLocks/>
              </p:cNvSpPr>
              <p:nvPr/>
            </p:nvSpPr>
            <p:spPr bwMode="auto">
              <a:xfrm>
                <a:off x="4073" y="2171"/>
                <a:ext cx="77" cy="72"/>
              </a:xfrm>
              <a:custGeom>
                <a:avLst/>
                <a:gdLst>
                  <a:gd name="T0" fmla="*/ 77 w 77"/>
                  <a:gd name="T1" fmla="*/ 40 h 72"/>
                  <a:gd name="T2" fmla="*/ 69 w 77"/>
                  <a:gd name="T3" fmla="*/ 64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64 h 72"/>
                  <a:gd name="T10" fmla="*/ 0 w 77"/>
                  <a:gd name="T11" fmla="*/ 40 h 72"/>
                  <a:gd name="T12" fmla="*/ 0 w 77"/>
                  <a:gd name="T13" fmla="*/ 40 h 72"/>
                  <a:gd name="T14" fmla="*/ 8 w 77"/>
                  <a:gd name="T15" fmla="*/ 8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8 h 72"/>
                  <a:gd name="T22" fmla="*/ 77 w 77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40"/>
                    </a:moveTo>
                    <a:lnTo>
                      <a:pt x="69" y="64"/>
                    </a:lnTo>
                    <a:lnTo>
                      <a:pt x="43" y="72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40"/>
                    </a:lnTo>
                    <a:close/>
                  </a:path>
                </a:pathLst>
              </a:custGeom>
              <a:solidFill>
                <a:srgbClr val="00BB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3" name="Line 425"/>
              <p:cNvSpPr>
                <a:spLocks noChangeShapeType="1"/>
              </p:cNvSpPr>
              <p:nvPr/>
            </p:nvSpPr>
            <p:spPr bwMode="auto">
              <a:xfrm flipH="1">
                <a:off x="4142" y="221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4" name="Line 426"/>
              <p:cNvSpPr>
                <a:spLocks noChangeShapeType="1"/>
              </p:cNvSpPr>
              <p:nvPr/>
            </p:nvSpPr>
            <p:spPr bwMode="auto">
              <a:xfrm>
                <a:off x="4142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5" name="Line 427"/>
              <p:cNvSpPr>
                <a:spLocks noChangeShapeType="1"/>
              </p:cNvSpPr>
              <p:nvPr/>
            </p:nvSpPr>
            <p:spPr bwMode="auto">
              <a:xfrm flipH="1">
                <a:off x="4116" y="2235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6" name="Line 428"/>
              <p:cNvSpPr>
                <a:spLocks noChangeShapeType="1"/>
              </p:cNvSpPr>
              <p:nvPr/>
            </p:nvSpPr>
            <p:spPr bwMode="auto">
              <a:xfrm>
                <a:off x="4116" y="22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7" name="Line 429"/>
              <p:cNvSpPr>
                <a:spLocks noChangeShapeType="1"/>
              </p:cNvSpPr>
              <p:nvPr/>
            </p:nvSpPr>
            <p:spPr bwMode="auto">
              <a:xfrm>
                <a:off x="4116" y="22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8" name="Line 430"/>
              <p:cNvSpPr>
                <a:spLocks noChangeShapeType="1"/>
              </p:cNvSpPr>
              <p:nvPr/>
            </p:nvSpPr>
            <p:spPr bwMode="auto">
              <a:xfrm>
                <a:off x="4116" y="22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19" name="Line 431"/>
              <p:cNvSpPr>
                <a:spLocks noChangeShapeType="1"/>
              </p:cNvSpPr>
              <p:nvPr/>
            </p:nvSpPr>
            <p:spPr bwMode="auto">
              <a:xfrm flipH="1" flipV="1">
                <a:off x="4081" y="2235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0" name="Line 432"/>
              <p:cNvSpPr>
                <a:spLocks noChangeShapeType="1"/>
              </p:cNvSpPr>
              <p:nvPr/>
            </p:nvSpPr>
            <p:spPr bwMode="auto">
              <a:xfrm>
                <a:off x="4081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1" name="Line 433"/>
              <p:cNvSpPr>
                <a:spLocks noChangeShapeType="1"/>
              </p:cNvSpPr>
              <p:nvPr/>
            </p:nvSpPr>
            <p:spPr bwMode="auto">
              <a:xfrm flipH="1" flipV="1">
                <a:off x="4073" y="221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2" name="Line 434"/>
              <p:cNvSpPr>
                <a:spLocks noChangeShapeType="1"/>
              </p:cNvSpPr>
              <p:nvPr/>
            </p:nvSpPr>
            <p:spPr bwMode="auto">
              <a:xfrm>
                <a:off x="4073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3" name="Line 435"/>
              <p:cNvSpPr>
                <a:spLocks noChangeShapeType="1"/>
              </p:cNvSpPr>
              <p:nvPr/>
            </p:nvSpPr>
            <p:spPr bwMode="auto">
              <a:xfrm>
                <a:off x="4073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4" name="Line 436"/>
              <p:cNvSpPr>
                <a:spLocks noChangeShapeType="1"/>
              </p:cNvSpPr>
              <p:nvPr/>
            </p:nvSpPr>
            <p:spPr bwMode="auto">
              <a:xfrm>
                <a:off x="4073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5" name="Line 437"/>
              <p:cNvSpPr>
                <a:spLocks noChangeShapeType="1"/>
              </p:cNvSpPr>
              <p:nvPr/>
            </p:nvSpPr>
            <p:spPr bwMode="auto">
              <a:xfrm flipV="1">
                <a:off x="4073" y="2179"/>
                <a:ext cx="8" cy="3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6" name="Line 438"/>
              <p:cNvSpPr>
                <a:spLocks noChangeShapeType="1"/>
              </p:cNvSpPr>
              <p:nvPr/>
            </p:nvSpPr>
            <p:spPr bwMode="auto">
              <a:xfrm>
                <a:off x="4081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7" name="Line 439"/>
              <p:cNvSpPr>
                <a:spLocks noChangeShapeType="1"/>
              </p:cNvSpPr>
              <p:nvPr/>
            </p:nvSpPr>
            <p:spPr bwMode="auto">
              <a:xfrm flipV="1">
                <a:off x="4081" y="2171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8" name="Line 440"/>
              <p:cNvSpPr>
                <a:spLocks noChangeShapeType="1"/>
              </p:cNvSpPr>
              <p:nvPr/>
            </p:nvSpPr>
            <p:spPr bwMode="auto">
              <a:xfrm>
                <a:off x="4116" y="217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29" name="Line 441"/>
              <p:cNvSpPr>
                <a:spLocks noChangeShapeType="1"/>
              </p:cNvSpPr>
              <p:nvPr/>
            </p:nvSpPr>
            <p:spPr bwMode="auto">
              <a:xfrm>
                <a:off x="4116" y="217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0" name="Line 442"/>
              <p:cNvSpPr>
                <a:spLocks noChangeShapeType="1"/>
              </p:cNvSpPr>
              <p:nvPr/>
            </p:nvSpPr>
            <p:spPr bwMode="auto">
              <a:xfrm>
                <a:off x="4116" y="217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1" name="Line 443"/>
              <p:cNvSpPr>
                <a:spLocks noChangeShapeType="1"/>
              </p:cNvSpPr>
              <p:nvPr/>
            </p:nvSpPr>
            <p:spPr bwMode="auto">
              <a:xfrm>
                <a:off x="4116" y="2171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2" name="Line 444"/>
              <p:cNvSpPr>
                <a:spLocks noChangeShapeType="1"/>
              </p:cNvSpPr>
              <p:nvPr/>
            </p:nvSpPr>
            <p:spPr bwMode="auto">
              <a:xfrm>
                <a:off x="4142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3" name="Line 445"/>
              <p:cNvSpPr>
                <a:spLocks noChangeShapeType="1"/>
              </p:cNvSpPr>
              <p:nvPr/>
            </p:nvSpPr>
            <p:spPr bwMode="auto">
              <a:xfrm>
                <a:off x="4142" y="2179"/>
                <a:ext cx="8" cy="3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4" name="Line 446"/>
              <p:cNvSpPr>
                <a:spLocks noChangeShapeType="1"/>
              </p:cNvSpPr>
              <p:nvPr/>
            </p:nvSpPr>
            <p:spPr bwMode="auto">
              <a:xfrm>
                <a:off x="4150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5" name="Freeform 447"/>
              <p:cNvSpPr>
                <a:spLocks/>
              </p:cNvSpPr>
              <p:nvPr/>
            </p:nvSpPr>
            <p:spPr bwMode="auto">
              <a:xfrm>
                <a:off x="3451" y="2115"/>
                <a:ext cx="77" cy="72"/>
              </a:xfrm>
              <a:custGeom>
                <a:avLst/>
                <a:gdLst>
                  <a:gd name="T0" fmla="*/ 77 w 77"/>
                  <a:gd name="T1" fmla="*/ 40 h 72"/>
                  <a:gd name="T2" fmla="*/ 69 w 77"/>
                  <a:gd name="T3" fmla="*/ 64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64 h 72"/>
                  <a:gd name="T10" fmla="*/ 0 w 77"/>
                  <a:gd name="T11" fmla="*/ 40 h 72"/>
                  <a:gd name="T12" fmla="*/ 0 w 77"/>
                  <a:gd name="T13" fmla="*/ 40 h 72"/>
                  <a:gd name="T14" fmla="*/ 8 w 77"/>
                  <a:gd name="T15" fmla="*/ 16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16 h 72"/>
                  <a:gd name="T22" fmla="*/ 77 w 77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40"/>
                    </a:moveTo>
                    <a:lnTo>
                      <a:pt x="69" y="64"/>
                    </a:lnTo>
                    <a:lnTo>
                      <a:pt x="43" y="72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16"/>
                    </a:lnTo>
                    <a:lnTo>
                      <a:pt x="43" y="0"/>
                    </a:lnTo>
                    <a:lnTo>
                      <a:pt x="69" y="16"/>
                    </a:lnTo>
                    <a:lnTo>
                      <a:pt x="77" y="40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6" name="Line 448"/>
              <p:cNvSpPr>
                <a:spLocks noChangeShapeType="1"/>
              </p:cNvSpPr>
              <p:nvPr/>
            </p:nvSpPr>
            <p:spPr bwMode="auto">
              <a:xfrm flipH="1">
                <a:off x="3520" y="215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7" name="Line 449"/>
              <p:cNvSpPr>
                <a:spLocks noChangeShapeType="1"/>
              </p:cNvSpPr>
              <p:nvPr/>
            </p:nvSpPr>
            <p:spPr bwMode="auto">
              <a:xfrm>
                <a:off x="3520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8" name="Line 450"/>
              <p:cNvSpPr>
                <a:spLocks noChangeShapeType="1"/>
              </p:cNvSpPr>
              <p:nvPr/>
            </p:nvSpPr>
            <p:spPr bwMode="auto">
              <a:xfrm flipH="1">
                <a:off x="3494" y="2179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39" name="Line 451"/>
              <p:cNvSpPr>
                <a:spLocks noChangeShapeType="1"/>
              </p:cNvSpPr>
              <p:nvPr/>
            </p:nvSpPr>
            <p:spPr bwMode="auto">
              <a:xfrm>
                <a:off x="3494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0" name="Line 452"/>
              <p:cNvSpPr>
                <a:spLocks noChangeShapeType="1"/>
              </p:cNvSpPr>
              <p:nvPr/>
            </p:nvSpPr>
            <p:spPr bwMode="auto">
              <a:xfrm>
                <a:off x="3494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1" name="Line 453"/>
              <p:cNvSpPr>
                <a:spLocks noChangeShapeType="1"/>
              </p:cNvSpPr>
              <p:nvPr/>
            </p:nvSpPr>
            <p:spPr bwMode="auto">
              <a:xfrm>
                <a:off x="3494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2" name="Line 454"/>
              <p:cNvSpPr>
                <a:spLocks noChangeShapeType="1"/>
              </p:cNvSpPr>
              <p:nvPr/>
            </p:nvSpPr>
            <p:spPr bwMode="auto">
              <a:xfrm flipH="1" flipV="1">
                <a:off x="3459" y="2179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3" name="Line 455"/>
              <p:cNvSpPr>
                <a:spLocks noChangeShapeType="1"/>
              </p:cNvSpPr>
              <p:nvPr/>
            </p:nvSpPr>
            <p:spPr bwMode="auto">
              <a:xfrm>
                <a:off x="3459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4" name="Line 456"/>
              <p:cNvSpPr>
                <a:spLocks noChangeShapeType="1"/>
              </p:cNvSpPr>
              <p:nvPr/>
            </p:nvSpPr>
            <p:spPr bwMode="auto">
              <a:xfrm flipH="1" flipV="1">
                <a:off x="3451" y="215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5" name="Line 457"/>
              <p:cNvSpPr>
                <a:spLocks noChangeShapeType="1"/>
              </p:cNvSpPr>
              <p:nvPr/>
            </p:nvSpPr>
            <p:spPr bwMode="auto">
              <a:xfrm>
                <a:off x="3451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6" name="Line 458"/>
              <p:cNvSpPr>
                <a:spLocks noChangeShapeType="1"/>
              </p:cNvSpPr>
              <p:nvPr/>
            </p:nvSpPr>
            <p:spPr bwMode="auto">
              <a:xfrm>
                <a:off x="3451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7" name="Line 459"/>
              <p:cNvSpPr>
                <a:spLocks noChangeShapeType="1"/>
              </p:cNvSpPr>
              <p:nvPr/>
            </p:nvSpPr>
            <p:spPr bwMode="auto">
              <a:xfrm>
                <a:off x="3451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8" name="Line 460"/>
              <p:cNvSpPr>
                <a:spLocks noChangeShapeType="1"/>
              </p:cNvSpPr>
              <p:nvPr/>
            </p:nvSpPr>
            <p:spPr bwMode="auto">
              <a:xfrm flipV="1">
                <a:off x="3451" y="213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49" name="Line 461"/>
              <p:cNvSpPr>
                <a:spLocks noChangeShapeType="1"/>
              </p:cNvSpPr>
              <p:nvPr/>
            </p:nvSpPr>
            <p:spPr bwMode="auto">
              <a:xfrm>
                <a:off x="3459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0" name="Line 462"/>
              <p:cNvSpPr>
                <a:spLocks noChangeShapeType="1"/>
              </p:cNvSpPr>
              <p:nvPr/>
            </p:nvSpPr>
            <p:spPr bwMode="auto">
              <a:xfrm flipV="1">
                <a:off x="3459" y="2115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1" name="Line 463"/>
              <p:cNvSpPr>
                <a:spLocks noChangeShapeType="1"/>
              </p:cNvSpPr>
              <p:nvPr/>
            </p:nvSpPr>
            <p:spPr bwMode="auto">
              <a:xfrm>
                <a:off x="3494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2" name="Line 464"/>
              <p:cNvSpPr>
                <a:spLocks noChangeShapeType="1"/>
              </p:cNvSpPr>
              <p:nvPr/>
            </p:nvSpPr>
            <p:spPr bwMode="auto">
              <a:xfrm>
                <a:off x="3494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3" name="Line 465"/>
              <p:cNvSpPr>
                <a:spLocks noChangeShapeType="1"/>
              </p:cNvSpPr>
              <p:nvPr/>
            </p:nvSpPr>
            <p:spPr bwMode="auto">
              <a:xfrm>
                <a:off x="3494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4" name="Line 466"/>
              <p:cNvSpPr>
                <a:spLocks noChangeShapeType="1"/>
              </p:cNvSpPr>
              <p:nvPr/>
            </p:nvSpPr>
            <p:spPr bwMode="auto">
              <a:xfrm>
                <a:off x="3494" y="2115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5" name="Line 467"/>
              <p:cNvSpPr>
                <a:spLocks noChangeShapeType="1"/>
              </p:cNvSpPr>
              <p:nvPr/>
            </p:nvSpPr>
            <p:spPr bwMode="auto">
              <a:xfrm>
                <a:off x="3520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6" name="Line 468"/>
              <p:cNvSpPr>
                <a:spLocks noChangeShapeType="1"/>
              </p:cNvSpPr>
              <p:nvPr/>
            </p:nvSpPr>
            <p:spPr bwMode="auto">
              <a:xfrm>
                <a:off x="3520" y="213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7" name="Line 469"/>
              <p:cNvSpPr>
                <a:spLocks noChangeShapeType="1"/>
              </p:cNvSpPr>
              <p:nvPr/>
            </p:nvSpPr>
            <p:spPr bwMode="auto">
              <a:xfrm>
                <a:off x="3528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8" name="Freeform 470"/>
              <p:cNvSpPr>
                <a:spLocks/>
              </p:cNvSpPr>
              <p:nvPr/>
            </p:nvSpPr>
            <p:spPr bwMode="auto">
              <a:xfrm>
                <a:off x="3451" y="2227"/>
                <a:ext cx="77" cy="72"/>
              </a:xfrm>
              <a:custGeom>
                <a:avLst/>
                <a:gdLst>
                  <a:gd name="T0" fmla="*/ 77 w 77"/>
                  <a:gd name="T1" fmla="*/ 32 h 72"/>
                  <a:gd name="T2" fmla="*/ 69 w 77"/>
                  <a:gd name="T3" fmla="*/ 56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56 h 72"/>
                  <a:gd name="T10" fmla="*/ 0 w 77"/>
                  <a:gd name="T11" fmla="*/ 32 h 72"/>
                  <a:gd name="T12" fmla="*/ 0 w 77"/>
                  <a:gd name="T13" fmla="*/ 32 h 72"/>
                  <a:gd name="T14" fmla="*/ 8 w 77"/>
                  <a:gd name="T15" fmla="*/ 8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8 h 72"/>
                  <a:gd name="T22" fmla="*/ 77 w 77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32"/>
                    </a:moveTo>
                    <a:lnTo>
                      <a:pt x="69" y="56"/>
                    </a:lnTo>
                    <a:lnTo>
                      <a:pt x="43" y="72"/>
                    </a:lnTo>
                    <a:lnTo>
                      <a:pt x="8" y="56"/>
                    </a:lnTo>
                    <a:lnTo>
                      <a:pt x="0" y="32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59" name="Line 471"/>
              <p:cNvSpPr>
                <a:spLocks noChangeShapeType="1"/>
              </p:cNvSpPr>
              <p:nvPr/>
            </p:nvSpPr>
            <p:spPr bwMode="auto">
              <a:xfrm flipH="1">
                <a:off x="3520" y="225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0" name="Line 472"/>
              <p:cNvSpPr>
                <a:spLocks noChangeShapeType="1"/>
              </p:cNvSpPr>
              <p:nvPr/>
            </p:nvSpPr>
            <p:spPr bwMode="auto">
              <a:xfrm>
                <a:off x="3520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1" name="Line 473"/>
              <p:cNvSpPr>
                <a:spLocks noChangeShapeType="1"/>
              </p:cNvSpPr>
              <p:nvPr/>
            </p:nvSpPr>
            <p:spPr bwMode="auto">
              <a:xfrm flipH="1">
                <a:off x="3494" y="2283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2" name="Line 474"/>
              <p:cNvSpPr>
                <a:spLocks noChangeShapeType="1"/>
              </p:cNvSpPr>
              <p:nvPr/>
            </p:nvSpPr>
            <p:spPr bwMode="auto">
              <a:xfrm>
                <a:off x="3494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3" name="Line 475"/>
              <p:cNvSpPr>
                <a:spLocks noChangeShapeType="1"/>
              </p:cNvSpPr>
              <p:nvPr/>
            </p:nvSpPr>
            <p:spPr bwMode="auto">
              <a:xfrm>
                <a:off x="3494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4" name="Line 476"/>
              <p:cNvSpPr>
                <a:spLocks noChangeShapeType="1"/>
              </p:cNvSpPr>
              <p:nvPr/>
            </p:nvSpPr>
            <p:spPr bwMode="auto">
              <a:xfrm>
                <a:off x="3494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5" name="Line 477"/>
              <p:cNvSpPr>
                <a:spLocks noChangeShapeType="1"/>
              </p:cNvSpPr>
              <p:nvPr/>
            </p:nvSpPr>
            <p:spPr bwMode="auto">
              <a:xfrm flipH="1" flipV="1">
                <a:off x="3459" y="2283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6" name="Line 478"/>
              <p:cNvSpPr>
                <a:spLocks noChangeShapeType="1"/>
              </p:cNvSpPr>
              <p:nvPr/>
            </p:nvSpPr>
            <p:spPr bwMode="auto">
              <a:xfrm>
                <a:off x="3459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7" name="Line 479"/>
              <p:cNvSpPr>
                <a:spLocks noChangeShapeType="1"/>
              </p:cNvSpPr>
              <p:nvPr/>
            </p:nvSpPr>
            <p:spPr bwMode="auto">
              <a:xfrm flipH="1" flipV="1">
                <a:off x="3451" y="225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8" name="Line 480"/>
              <p:cNvSpPr>
                <a:spLocks noChangeShapeType="1"/>
              </p:cNvSpPr>
              <p:nvPr/>
            </p:nvSpPr>
            <p:spPr bwMode="auto">
              <a:xfrm>
                <a:off x="3451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69" name="Line 481"/>
              <p:cNvSpPr>
                <a:spLocks noChangeShapeType="1"/>
              </p:cNvSpPr>
              <p:nvPr/>
            </p:nvSpPr>
            <p:spPr bwMode="auto">
              <a:xfrm>
                <a:off x="3451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0" name="Line 482"/>
              <p:cNvSpPr>
                <a:spLocks noChangeShapeType="1"/>
              </p:cNvSpPr>
              <p:nvPr/>
            </p:nvSpPr>
            <p:spPr bwMode="auto">
              <a:xfrm>
                <a:off x="3451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1" name="Line 483"/>
              <p:cNvSpPr>
                <a:spLocks noChangeShapeType="1"/>
              </p:cNvSpPr>
              <p:nvPr/>
            </p:nvSpPr>
            <p:spPr bwMode="auto">
              <a:xfrm flipV="1">
                <a:off x="3451" y="223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2" name="Line 484"/>
              <p:cNvSpPr>
                <a:spLocks noChangeShapeType="1"/>
              </p:cNvSpPr>
              <p:nvPr/>
            </p:nvSpPr>
            <p:spPr bwMode="auto">
              <a:xfrm>
                <a:off x="3459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3" name="Line 485"/>
              <p:cNvSpPr>
                <a:spLocks noChangeShapeType="1"/>
              </p:cNvSpPr>
              <p:nvPr/>
            </p:nvSpPr>
            <p:spPr bwMode="auto">
              <a:xfrm flipV="1">
                <a:off x="3459" y="2227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4" name="Line 486"/>
              <p:cNvSpPr>
                <a:spLocks noChangeShapeType="1"/>
              </p:cNvSpPr>
              <p:nvPr/>
            </p:nvSpPr>
            <p:spPr bwMode="auto">
              <a:xfrm>
                <a:off x="3494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5" name="Line 487"/>
              <p:cNvSpPr>
                <a:spLocks noChangeShapeType="1"/>
              </p:cNvSpPr>
              <p:nvPr/>
            </p:nvSpPr>
            <p:spPr bwMode="auto">
              <a:xfrm>
                <a:off x="3494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6" name="Line 488"/>
              <p:cNvSpPr>
                <a:spLocks noChangeShapeType="1"/>
              </p:cNvSpPr>
              <p:nvPr/>
            </p:nvSpPr>
            <p:spPr bwMode="auto">
              <a:xfrm>
                <a:off x="3494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7" name="Line 489"/>
              <p:cNvSpPr>
                <a:spLocks noChangeShapeType="1"/>
              </p:cNvSpPr>
              <p:nvPr/>
            </p:nvSpPr>
            <p:spPr bwMode="auto">
              <a:xfrm>
                <a:off x="3494" y="2227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8" name="Line 490"/>
              <p:cNvSpPr>
                <a:spLocks noChangeShapeType="1"/>
              </p:cNvSpPr>
              <p:nvPr/>
            </p:nvSpPr>
            <p:spPr bwMode="auto">
              <a:xfrm>
                <a:off x="3520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79" name="Line 491"/>
              <p:cNvSpPr>
                <a:spLocks noChangeShapeType="1"/>
              </p:cNvSpPr>
              <p:nvPr/>
            </p:nvSpPr>
            <p:spPr bwMode="auto">
              <a:xfrm>
                <a:off x="3520" y="223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0" name="Line 492"/>
              <p:cNvSpPr>
                <a:spLocks noChangeShapeType="1"/>
              </p:cNvSpPr>
              <p:nvPr/>
            </p:nvSpPr>
            <p:spPr bwMode="auto">
              <a:xfrm>
                <a:off x="3528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1" name="Freeform 493"/>
              <p:cNvSpPr>
                <a:spLocks/>
              </p:cNvSpPr>
              <p:nvPr/>
            </p:nvSpPr>
            <p:spPr bwMode="auto">
              <a:xfrm>
                <a:off x="3762" y="2067"/>
                <a:ext cx="77" cy="72"/>
              </a:xfrm>
              <a:custGeom>
                <a:avLst/>
                <a:gdLst>
                  <a:gd name="T0" fmla="*/ 77 w 77"/>
                  <a:gd name="T1" fmla="*/ 32 h 72"/>
                  <a:gd name="T2" fmla="*/ 69 w 77"/>
                  <a:gd name="T3" fmla="*/ 56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56 h 72"/>
                  <a:gd name="T10" fmla="*/ 0 w 77"/>
                  <a:gd name="T11" fmla="*/ 32 h 72"/>
                  <a:gd name="T12" fmla="*/ 0 w 77"/>
                  <a:gd name="T13" fmla="*/ 32 h 72"/>
                  <a:gd name="T14" fmla="*/ 8 w 77"/>
                  <a:gd name="T15" fmla="*/ 8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8 h 72"/>
                  <a:gd name="T22" fmla="*/ 77 w 77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32"/>
                    </a:moveTo>
                    <a:lnTo>
                      <a:pt x="69" y="56"/>
                    </a:lnTo>
                    <a:lnTo>
                      <a:pt x="43" y="72"/>
                    </a:lnTo>
                    <a:lnTo>
                      <a:pt x="8" y="56"/>
                    </a:lnTo>
                    <a:lnTo>
                      <a:pt x="0" y="32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2" name="Line 494"/>
              <p:cNvSpPr>
                <a:spLocks noChangeShapeType="1"/>
              </p:cNvSpPr>
              <p:nvPr/>
            </p:nvSpPr>
            <p:spPr bwMode="auto">
              <a:xfrm flipH="1">
                <a:off x="3831" y="209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3" name="Line 495"/>
              <p:cNvSpPr>
                <a:spLocks noChangeShapeType="1"/>
              </p:cNvSpPr>
              <p:nvPr/>
            </p:nvSpPr>
            <p:spPr bwMode="auto">
              <a:xfrm>
                <a:off x="3831" y="212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4" name="Line 496"/>
              <p:cNvSpPr>
                <a:spLocks noChangeShapeType="1"/>
              </p:cNvSpPr>
              <p:nvPr/>
            </p:nvSpPr>
            <p:spPr bwMode="auto">
              <a:xfrm flipH="1">
                <a:off x="3805" y="2123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5" name="Line 497"/>
              <p:cNvSpPr>
                <a:spLocks noChangeShapeType="1"/>
              </p:cNvSpPr>
              <p:nvPr/>
            </p:nvSpPr>
            <p:spPr bwMode="auto">
              <a:xfrm>
                <a:off x="3805" y="213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6" name="Line 498"/>
              <p:cNvSpPr>
                <a:spLocks noChangeShapeType="1"/>
              </p:cNvSpPr>
              <p:nvPr/>
            </p:nvSpPr>
            <p:spPr bwMode="auto">
              <a:xfrm>
                <a:off x="3805" y="213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7" name="Line 499"/>
              <p:cNvSpPr>
                <a:spLocks noChangeShapeType="1"/>
              </p:cNvSpPr>
              <p:nvPr/>
            </p:nvSpPr>
            <p:spPr bwMode="auto">
              <a:xfrm>
                <a:off x="3805" y="213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8" name="Line 500"/>
              <p:cNvSpPr>
                <a:spLocks noChangeShapeType="1"/>
              </p:cNvSpPr>
              <p:nvPr/>
            </p:nvSpPr>
            <p:spPr bwMode="auto">
              <a:xfrm flipH="1" flipV="1">
                <a:off x="3770" y="2123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89" name="Line 501"/>
              <p:cNvSpPr>
                <a:spLocks noChangeShapeType="1"/>
              </p:cNvSpPr>
              <p:nvPr/>
            </p:nvSpPr>
            <p:spPr bwMode="auto">
              <a:xfrm>
                <a:off x="3770" y="212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0" name="Line 502"/>
              <p:cNvSpPr>
                <a:spLocks noChangeShapeType="1"/>
              </p:cNvSpPr>
              <p:nvPr/>
            </p:nvSpPr>
            <p:spPr bwMode="auto">
              <a:xfrm flipH="1" flipV="1">
                <a:off x="3762" y="209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1" name="Line 503"/>
              <p:cNvSpPr>
                <a:spLocks noChangeShapeType="1"/>
              </p:cNvSpPr>
              <p:nvPr/>
            </p:nvSpPr>
            <p:spPr bwMode="auto">
              <a:xfrm>
                <a:off x="3762" y="20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2" name="Line 504"/>
              <p:cNvSpPr>
                <a:spLocks noChangeShapeType="1"/>
              </p:cNvSpPr>
              <p:nvPr/>
            </p:nvSpPr>
            <p:spPr bwMode="auto">
              <a:xfrm>
                <a:off x="3762" y="20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3" name="Line 505"/>
              <p:cNvSpPr>
                <a:spLocks noChangeShapeType="1"/>
              </p:cNvSpPr>
              <p:nvPr/>
            </p:nvSpPr>
            <p:spPr bwMode="auto">
              <a:xfrm>
                <a:off x="3762" y="20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4" name="Line 506"/>
              <p:cNvSpPr>
                <a:spLocks noChangeShapeType="1"/>
              </p:cNvSpPr>
              <p:nvPr/>
            </p:nvSpPr>
            <p:spPr bwMode="auto">
              <a:xfrm flipV="1">
                <a:off x="3762" y="207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5" name="Line 507"/>
              <p:cNvSpPr>
                <a:spLocks noChangeShapeType="1"/>
              </p:cNvSpPr>
              <p:nvPr/>
            </p:nvSpPr>
            <p:spPr bwMode="auto">
              <a:xfrm>
                <a:off x="3770" y="207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6" name="Line 508"/>
              <p:cNvSpPr>
                <a:spLocks noChangeShapeType="1"/>
              </p:cNvSpPr>
              <p:nvPr/>
            </p:nvSpPr>
            <p:spPr bwMode="auto">
              <a:xfrm flipV="1">
                <a:off x="3770" y="2067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7" name="Line 509"/>
              <p:cNvSpPr>
                <a:spLocks noChangeShapeType="1"/>
              </p:cNvSpPr>
              <p:nvPr/>
            </p:nvSpPr>
            <p:spPr bwMode="auto">
              <a:xfrm>
                <a:off x="3805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8" name="Line 510"/>
              <p:cNvSpPr>
                <a:spLocks noChangeShapeType="1"/>
              </p:cNvSpPr>
              <p:nvPr/>
            </p:nvSpPr>
            <p:spPr bwMode="auto">
              <a:xfrm>
                <a:off x="3805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299" name="Line 511"/>
              <p:cNvSpPr>
                <a:spLocks noChangeShapeType="1"/>
              </p:cNvSpPr>
              <p:nvPr/>
            </p:nvSpPr>
            <p:spPr bwMode="auto">
              <a:xfrm>
                <a:off x="3805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0" name="Line 512"/>
              <p:cNvSpPr>
                <a:spLocks noChangeShapeType="1"/>
              </p:cNvSpPr>
              <p:nvPr/>
            </p:nvSpPr>
            <p:spPr bwMode="auto">
              <a:xfrm>
                <a:off x="3805" y="2067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1" name="Line 513"/>
              <p:cNvSpPr>
                <a:spLocks noChangeShapeType="1"/>
              </p:cNvSpPr>
              <p:nvPr/>
            </p:nvSpPr>
            <p:spPr bwMode="auto">
              <a:xfrm>
                <a:off x="3831" y="207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2" name="Line 514"/>
              <p:cNvSpPr>
                <a:spLocks noChangeShapeType="1"/>
              </p:cNvSpPr>
              <p:nvPr/>
            </p:nvSpPr>
            <p:spPr bwMode="auto">
              <a:xfrm>
                <a:off x="3831" y="207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3" name="Line 515"/>
              <p:cNvSpPr>
                <a:spLocks noChangeShapeType="1"/>
              </p:cNvSpPr>
              <p:nvPr/>
            </p:nvSpPr>
            <p:spPr bwMode="auto">
              <a:xfrm>
                <a:off x="3839" y="20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4" name="Freeform 516"/>
              <p:cNvSpPr>
                <a:spLocks/>
              </p:cNvSpPr>
              <p:nvPr/>
            </p:nvSpPr>
            <p:spPr bwMode="auto">
              <a:xfrm>
                <a:off x="3762" y="2171"/>
                <a:ext cx="77" cy="72"/>
              </a:xfrm>
              <a:custGeom>
                <a:avLst/>
                <a:gdLst>
                  <a:gd name="T0" fmla="*/ 77 w 77"/>
                  <a:gd name="T1" fmla="*/ 40 h 72"/>
                  <a:gd name="T2" fmla="*/ 69 w 77"/>
                  <a:gd name="T3" fmla="*/ 64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64 h 72"/>
                  <a:gd name="T10" fmla="*/ 0 w 77"/>
                  <a:gd name="T11" fmla="*/ 40 h 72"/>
                  <a:gd name="T12" fmla="*/ 0 w 77"/>
                  <a:gd name="T13" fmla="*/ 40 h 72"/>
                  <a:gd name="T14" fmla="*/ 8 w 77"/>
                  <a:gd name="T15" fmla="*/ 8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8 h 72"/>
                  <a:gd name="T22" fmla="*/ 77 w 77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40"/>
                    </a:moveTo>
                    <a:lnTo>
                      <a:pt x="69" y="64"/>
                    </a:lnTo>
                    <a:lnTo>
                      <a:pt x="43" y="72"/>
                    </a:lnTo>
                    <a:lnTo>
                      <a:pt x="8" y="64"/>
                    </a:lnTo>
                    <a:lnTo>
                      <a:pt x="0" y="40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40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5" name="Line 517"/>
              <p:cNvSpPr>
                <a:spLocks noChangeShapeType="1"/>
              </p:cNvSpPr>
              <p:nvPr/>
            </p:nvSpPr>
            <p:spPr bwMode="auto">
              <a:xfrm flipH="1">
                <a:off x="3831" y="221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6" name="Line 518"/>
              <p:cNvSpPr>
                <a:spLocks noChangeShapeType="1"/>
              </p:cNvSpPr>
              <p:nvPr/>
            </p:nvSpPr>
            <p:spPr bwMode="auto">
              <a:xfrm>
                <a:off x="3831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7" name="Line 519"/>
              <p:cNvSpPr>
                <a:spLocks noChangeShapeType="1"/>
              </p:cNvSpPr>
              <p:nvPr/>
            </p:nvSpPr>
            <p:spPr bwMode="auto">
              <a:xfrm flipH="1">
                <a:off x="3805" y="2235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8" name="Line 520"/>
              <p:cNvSpPr>
                <a:spLocks noChangeShapeType="1"/>
              </p:cNvSpPr>
              <p:nvPr/>
            </p:nvSpPr>
            <p:spPr bwMode="auto">
              <a:xfrm>
                <a:off x="3805" y="22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09" name="Line 521"/>
              <p:cNvSpPr>
                <a:spLocks noChangeShapeType="1"/>
              </p:cNvSpPr>
              <p:nvPr/>
            </p:nvSpPr>
            <p:spPr bwMode="auto">
              <a:xfrm>
                <a:off x="3805" y="22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0" name="Line 522"/>
              <p:cNvSpPr>
                <a:spLocks noChangeShapeType="1"/>
              </p:cNvSpPr>
              <p:nvPr/>
            </p:nvSpPr>
            <p:spPr bwMode="auto">
              <a:xfrm>
                <a:off x="3805" y="22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1" name="Line 523"/>
              <p:cNvSpPr>
                <a:spLocks noChangeShapeType="1"/>
              </p:cNvSpPr>
              <p:nvPr/>
            </p:nvSpPr>
            <p:spPr bwMode="auto">
              <a:xfrm flipH="1" flipV="1">
                <a:off x="3770" y="2235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2" name="Line 524"/>
              <p:cNvSpPr>
                <a:spLocks noChangeShapeType="1"/>
              </p:cNvSpPr>
              <p:nvPr/>
            </p:nvSpPr>
            <p:spPr bwMode="auto">
              <a:xfrm>
                <a:off x="3770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3" name="Line 525"/>
              <p:cNvSpPr>
                <a:spLocks noChangeShapeType="1"/>
              </p:cNvSpPr>
              <p:nvPr/>
            </p:nvSpPr>
            <p:spPr bwMode="auto">
              <a:xfrm flipH="1" flipV="1">
                <a:off x="3762" y="221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4" name="Line 526"/>
              <p:cNvSpPr>
                <a:spLocks noChangeShapeType="1"/>
              </p:cNvSpPr>
              <p:nvPr/>
            </p:nvSpPr>
            <p:spPr bwMode="auto">
              <a:xfrm>
                <a:off x="3762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5" name="Line 527"/>
              <p:cNvSpPr>
                <a:spLocks noChangeShapeType="1"/>
              </p:cNvSpPr>
              <p:nvPr/>
            </p:nvSpPr>
            <p:spPr bwMode="auto">
              <a:xfrm>
                <a:off x="3762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6" name="Line 528"/>
              <p:cNvSpPr>
                <a:spLocks noChangeShapeType="1"/>
              </p:cNvSpPr>
              <p:nvPr/>
            </p:nvSpPr>
            <p:spPr bwMode="auto">
              <a:xfrm>
                <a:off x="3762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7" name="Line 529"/>
              <p:cNvSpPr>
                <a:spLocks noChangeShapeType="1"/>
              </p:cNvSpPr>
              <p:nvPr/>
            </p:nvSpPr>
            <p:spPr bwMode="auto">
              <a:xfrm flipV="1">
                <a:off x="3762" y="2179"/>
                <a:ext cx="8" cy="3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8" name="Line 530"/>
              <p:cNvSpPr>
                <a:spLocks noChangeShapeType="1"/>
              </p:cNvSpPr>
              <p:nvPr/>
            </p:nvSpPr>
            <p:spPr bwMode="auto">
              <a:xfrm>
                <a:off x="3770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19" name="Line 531"/>
              <p:cNvSpPr>
                <a:spLocks noChangeShapeType="1"/>
              </p:cNvSpPr>
              <p:nvPr/>
            </p:nvSpPr>
            <p:spPr bwMode="auto">
              <a:xfrm flipV="1">
                <a:off x="3770" y="2171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0" name="Line 532"/>
              <p:cNvSpPr>
                <a:spLocks noChangeShapeType="1"/>
              </p:cNvSpPr>
              <p:nvPr/>
            </p:nvSpPr>
            <p:spPr bwMode="auto">
              <a:xfrm>
                <a:off x="3805" y="217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1" name="Line 533"/>
              <p:cNvSpPr>
                <a:spLocks noChangeShapeType="1"/>
              </p:cNvSpPr>
              <p:nvPr/>
            </p:nvSpPr>
            <p:spPr bwMode="auto">
              <a:xfrm>
                <a:off x="3805" y="217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2" name="Line 534"/>
              <p:cNvSpPr>
                <a:spLocks noChangeShapeType="1"/>
              </p:cNvSpPr>
              <p:nvPr/>
            </p:nvSpPr>
            <p:spPr bwMode="auto">
              <a:xfrm>
                <a:off x="3805" y="217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3" name="Line 535"/>
              <p:cNvSpPr>
                <a:spLocks noChangeShapeType="1"/>
              </p:cNvSpPr>
              <p:nvPr/>
            </p:nvSpPr>
            <p:spPr bwMode="auto">
              <a:xfrm>
                <a:off x="3805" y="2171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4" name="Line 536"/>
              <p:cNvSpPr>
                <a:spLocks noChangeShapeType="1"/>
              </p:cNvSpPr>
              <p:nvPr/>
            </p:nvSpPr>
            <p:spPr bwMode="auto">
              <a:xfrm>
                <a:off x="3831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5" name="Line 537"/>
              <p:cNvSpPr>
                <a:spLocks noChangeShapeType="1"/>
              </p:cNvSpPr>
              <p:nvPr/>
            </p:nvSpPr>
            <p:spPr bwMode="auto">
              <a:xfrm>
                <a:off x="3831" y="2179"/>
                <a:ext cx="8" cy="3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6" name="Line 538"/>
              <p:cNvSpPr>
                <a:spLocks noChangeShapeType="1"/>
              </p:cNvSpPr>
              <p:nvPr/>
            </p:nvSpPr>
            <p:spPr bwMode="auto">
              <a:xfrm>
                <a:off x="3839" y="221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7" name="Freeform 539"/>
              <p:cNvSpPr>
                <a:spLocks/>
              </p:cNvSpPr>
              <p:nvPr/>
            </p:nvSpPr>
            <p:spPr bwMode="auto">
              <a:xfrm>
                <a:off x="3762" y="2283"/>
                <a:ext cx="77" cy="72"/>
              </a:xfrm>
              <a:custGeom>
                <a:avLst/>
                <a:gdLst>
                  <a:gd name="T0" fmla="*/ 77 w 77"/>
                  <a:gd name="T1" fmla="*/ 32 h 72"/>
                  <a:gd name="T2" fmla="*/ 69 w 77"/>
                  <a:gd name="T3" fmla="*/ 56 h 72"/>
                  <a:gd name="T4" fmla="*/ 43 w 77"/>
                  <a:gd name="T5" fmla="*/ 72 h 72"/>
                  <a:gd name="T6" fmla="*/ 43 w 77"/>
                  <a:gd name="T7" fmla="*/ 72 h 72"/>
                  <a:gd name="T8" fmla="*/ 8 w 77"/>
                  <a:gd name="T9" fmla="*/ 56 h 72"/>
                  <a:gd name="T10" fmla="*/ 0 w 77"/>
                  <a:gd name="T11" fmla="*/ 32 h 72"/>
                  <a:gd name="T12" fmla="*/ 0 w 77"/>
                  <a:gd name="T13" fmla="*/ 32 h 72"/>
                  <a:gd name="T14" fmla="*/ 8 w 77"/>
                  <a:gd name="T15" fmla="*/ 8 h 72"/>
                  <a:gd name="T16" fmla="*/ 43 w 77"/>
                  <a:gd name="T17" fmla="*/ 0 h 72"/>
                  <a:gd name="T18" fmla="*/ 43 w 77"/>
                  <a:gd name="T19" fmla="*/ 0 h 72"/>
                  <a:gd name="T20" fmla="*/ 69 w 77"/>
                  <a:gd name="T21" fmla="*/ 8 h 72"/>
                  <a:gd name="T22" fmla="*/ 77 w 77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"/>
                  <a:gd name="T37" fmla="*/ 0 h 72"/>
                  <a:gd name="T38" fmla="*/ 77 w 77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" h="72">
                    <a:moveTo>
                      <a:pt x="77" y="32"/>
                    </a:moveTo>
                    <a:lnTo>
                      <a:pt x="69" y="56"/>
                    </a:lnTo>
                    <a:lnTo>
                      <a:pt x="43" y="72"/>
                    </a:lnTo>
                    <a:lnTo>
                      <a:pt x="8" y="56"/>
                    </a:lnTo>
                    <a:lnTo>
                      <a:pt x="0" y="32"/>
                    </a:lnTo>
                    <a:lnTo>
                      <a:pt x="8" y="8"/>
                    </a:lnTo>
                    <a:lnTo>
                      <a:pt x="43" y="0"/>
                    </a:lnTo>
                    <a:lnTo>
                      <a:pt x="69" y="8"/>
                    </a:lnTo>
                    <a:lnTo>
                      <a:pt x="77" y="32"/>
                    </a:lnTo>
                    <a:close/>
                  </a:path>
                </a:pathLst>
              </a:custGeom>
              <a:solidFill>
                <a:srgbClr val="2222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8" name="Line 540"/>
              <p:cNvSpPr>
                <a:spLocks noChangeShapeType="1"/>
              </p:cNvSpPr>
              <p:nvPr/>
            </p:nvSpPr>
            <p:spPr bwMode="auto">
              <a:xfrm flipH="1">
                <a:off x="3831" y="231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29" name="Line 541"/>
              <p:cNvSpPr>
                <a:spLocks noChangeShapeType="1"/>
              </p:cNvSpPr>
              <p:nvPr/>
            </p:nvSpPr>
            <p:spPr bwMode="auto">
              <a:xfrm>
                <a:off x="3831" y="233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0" name="Line 542"/>
              <p:cNvSpPr>
                <a:spLocks noChangeShapeType="1"/>
              </p:cNvSpPr>
              <p:nvPr/>
            </p:nvSpPr>
            <p:spPr bwMode="auto">
              <a:xfrm flipH="1">
                <a:off x="3805" y="2339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1" name="Line 543"/>
              <p:cNvSpPr>
                <a:spLocks noChangeShapeType="1"/>
              </p:cNvSpPr>
              <p:nvPr/>
            </p:nvSpPr>
            <p:spPr bwMode="auto">
              <a:xfrm>
                <a:off x="3805" y="23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2" name="Line 544"/>
              <p:cNvSpPr>
                <a:spLocks noChangeShapeType="1"/>
              </p:cNvSpPr>
              <p:nvPr/>
            </p:nvSpPr>
            <p:spPr bwMode="auto">
              <a:xfrm>
                <a:off x="3805" y="23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3" name="Line 545"/>
              <p:cNvSpPr>
                <a:spLocks noChangeShapeType="1"/>
              </p:cNvSpPr>
              <p:nvPr/>
            </p:nvSpPr>
            <p:spPr bwMode="auto">
              <a:xfrm>
                <a:off x="3805" y="23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4" name="Line 546"/>
              <p:cNvSpPr>
                <a:spLocks noChangeShapeType="1"/>
              </p:cNvSpPr>
              <p:nvPr/>
            </p:nvSpPr>
            <p:spPr bwMode="auto">
              <a:xfrm flipH="1" flipV="1">
                <a:off x="3770" y="2339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5" name="Line 547"/>
              <p:cNvSpPr>
                <a:spLocks noChangeShapeType="1"/>
              </p:cNvSpPr>
              <p:nvPr/>
            </p:nvSpPr>
            <p:spPr bwMode="auto">
              <a:xfrm>
                <a:off x="3770" y="233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6" name="Line 548"/>
              <p:cNvSpPr>
                <a:spLocks noChangeShapeType="1"/>
              </p:cNvSpPr>
              <p:nvPr/>
            </p:nvSpPr>
            <p:spPr bwMode="auto">
              <a:xfrm flipH="1" flipV="1">
                <a:off x="3762" y="231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7" name="Line 549"/>
              <p:cNvSpPr>
                <a:spLocks noChangeShapeType="1"/>
              </p:cNvSpPr>
              <p:nvPr/>
            </p:nvSpPr>
            <p:spPr bwMode="auto">
              <a:xfrm>
                <a:off x="3762" y="23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8" name="Line 550"/>
              <p:cNvSpPr>
                <a:spLocks noChangeShapeType="1"/>
              </p:cNvSpPr>
              <p:nvPr/>
            </p:nvSpPr>
            <p:spPr bwMode="auto">
              <a:xfrm>
                <a:off x="3762" y="23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39" name="Line 551"/>
              <p:cNvSpPr>
                <a:spLocks noChangeShapeType="1"/>
              </p:cNvSpPr>
              <p:nvPr/>
            </p:nvSpPr>
            <p:spPr bwMode="auto">
              <a:xfrm>
                <a:off x="3762" y="23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0" name="Line 552"/>
              <p:cNvSpPr>
                <a:spLocks noChangeShapeType="1"/>
              </p:cNvSpPr>
              <p:nvPr/>
            </p:nvSpPr>
            <p:spPr bwMode="auto">
              <a:xfrm flipV="1">
                <a:off x="3762" y="229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1" name="Line 553"/>
              <p:cNvSpPr>
                <a:spLocks noChangeShapeType="1"/>
              </p:cNvSpPr>
              <p:nvPr/>
            </p:nvSpPr>
            <p:spPr bwMode="auto">
              <a:xfrm>
                <a:off x="3770" y="229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2" name="Line 554"/>
              <p:cNvSpPr>
                <a:spLocks noChangeShapeType="1"/>
              </p:cNvSpPr>
              <p:nvPr/>
            </p:nvSpPr>
            <p:spPr bwMode="auto">
              <a:xfrm flipV="1">
                <a:off x="3770" y="2283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3" name="Line 555"/>
              <p:cNvSpPr>
                <a:spLocks noChangeShapeType="1"/>
              </p:cNvSpPr>
              <p:nvPr/>
            </p:nvSpPr>
            <p:spPr bwMode="auto">
              <a:xfrm>
                <a:off x="3805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4" name="Line 556"/>
              <p:cNvSpPr>
                <a:spLocks noChangeShapeType="1"/>
              </p:cNvSpPr>
              <p:nvPr/>
            </p:nvSpPr>
            <p:spPr bwMode="auto">
              <a:xfrm>
                <a:off x="3805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5" name="Line 557"/>
              <p:cNvSpPr>
                <a:spLocks noChangeShapeType="1"/>
              </p:cNvSpPr>
              <p:nvPr/>
            </p:nvSpPr>
            <p:spPr bwMode="auto">
              <a:xfrm>
                <a:off x="3805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6" name="Line 558"/>
              <p:cNvSpPr>
                <a:spLocks noChangeShapeType="1"/>
              </p:cNvSpPr>
              <p:nvPr/>
            </p:nvSpPr>
            <p:spPr bwMode="auto">
              <a:xfrm>
                <a:off x="3805" y="2283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7" name="Line 559"/>
              <p:cNvSpPr>
                <a:spLocks noChangeShapeType="1"/>
              </p:cNvSpPr>
              <p:nvPr/>
            </p:nvSpPr>
            <p:spPr bwMode="auto">
              <a:xfrm>
                <a:off x="3831" y="229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8" name="Line 560"/>
              <p:cNvSpPr>
                <a:spLocks noChangeShapeType="1"/>
              </p:cNvSpPr>
              <p:nvPr/>
            </p:nvSpPr>
            <p:spPr bwMode="auto">
              <a:xfrm>
                <a:off x="3831" y="229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49" name="Line 561"/>
              <p:cNvSpPr>
                <a:spLocks noChangeShapeType="1"/>
              </p:cNvSpPr>
              <p:nvPr/>
            </p:nvSpPr>
            <p:spPr bwMode="auto">
              <a:xfrm>
                <a:off x="3839" y="23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0" name="Freeform 562"/>
              <p:cNvSpPr>
                <a:spLocks/>
              </p:cNvSpPr>
              <p:nvPr/>
            </p:nvSpPr>
            <p:spPr bwMode="auto">
              <a:xfrm>
                <a:off x="2517" y="1900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70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70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70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1" name="Line 563"/>
              <p:cNvSpPr>
                <a:spLocks noChangeShapeType="1"/>
              </p:cNvSpPr>
              <p:nvPr/>
            </p:nvSpPr>
            <p:spPr bwMode="auto">
              <a:xfrm flipH="1">
                <a:off x="2587" y="194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2" name="Line 564"/>
              <p:cNvSpPr>
                <a:spLocks noChangeShapeType="1"/>
              </p:cNvSpPr>
              <p:nvPr/>
            </p:nvSpPr>
            <p:spPr bwMode="auto">
              <a:xfrm>
                <a:off x="2587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3" name="Line 565"/>
              <p:cNvSpPr>
                <a:spLocks noChangeShapeType="1"/>
              </p:cNvSpPr>
              <p:nvPr/>
            </p:nvSpPr>
            <p:spPr bwMode="auto">
              <a:xfrm flipH="1">
                <a:off x="2561" y="1964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4" name="Line 566"/>
              <p:cNvSpPr>
                <a:spLocks noChangeShapeType="1"/>
              </p:cNvSpPr>
              <p:nvPr/>
            </p:nvSpPr>
            <p:spPr bwMode="auto">
              <a:xfrm>
                <a:off x="2561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5" name="Line 567"/>
              <p:cNvSpPr>
                <a:spLocks noChangeShapeType="1"/>
              </p:cNvSpPr>
              <p:nvPr/>
            </p:nvSpPr>
            <p:spPr bwMode="auto">
              <a:xfrm>
                <a:off x="2561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6" name="Line 568"/>
              <p:cNvSpPr>
                <a:spLocks noChangeShapeType="1"/>
              </p:cNvSpPr>
              <p:nvPr/>
            </p:nvSpPr>
            <p:spPr bwMode="auto">
              <a:xfrm>
                <a:off x="2561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7" name="Line 569"/>
              <p:cNvSpPr>
                <a:spLocks noChangeShapeType="1"/>
              </p:cNvSpPr>
              <p:nvPr/>
            </p:nvSpPr>
            <p:spPr bwMode="auto">
              <a:xfrm flipH="1" flipV="1">
                <a:off x="2526" y="196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8" name="Line 570"/>
              <p:cNvSpPr>
                <a:spLocks noChangeShapeType="1"/>
              </p:cNvSpPr>
              <p:nvPr/>
            </p:nvSpPr>
            <p:spPr bwMode="auto">
              <a:xfrm>
                <a:off x="2526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59" name="Line 571"/>
              <p:cNvSpPr>
                <a:spLocks noChangeShapeType="1"/>
              </p:cNvSpPr>
              <p:nvPr/>
            </p:nvSpPr>
            <p:spPr bwMode="auto">
              <a:xfrm flipH="1" flipV="1">
                <a:off x="2517" y="194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0" name="Line 572"/>
              <p:cNvSpPr>
                <a:spLocks noChangeShapeType="1"/>
              </p:cNvSpPr>
              <p:nvPr/>
            </p:nvSpPr>
            <p:spPr bwMode="auto">
              <a:xfrm>
                <a:off x="2517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1" name="Line 573"/>
              <p:cNvSpPr>
                <a:spLocks noChangeShapeType="1"/>
              </p:cNvSpPr>
              <p:nvPr/>
            </p:nvSpPr>
            <p:spPr bwMode="auto">
              <a:xfrm>
                <a:off x="2517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2" name="Line 574"/>
              <p:cNvSpPr>
                <a:spLocks noChangeShapeType="1"/>
              </p:cNvSpPr>
              <p:nvPr/>
            </p:nvSpPr>
            <p:spPr bwMode="auto">
              <a:xfrm>
                <a:off x="2517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3" name="Line 575"/>
              <p:cNvSpPr>
                <a:spLocks noChangeShapeType="1"/>
              </p:cNvSpPr>
              <p:nvPr/>
            </p:nvSpPr>
            <p:spPr bwMode="auto">
              <a:xfrm flipV="1">
                <a:off x="2517" y="1916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4" name="Line 576"/>
              <p:cNvSpPr>
                <a:spLocks noChangeShapeType="1"/>
              </p:cNvSpPr>
              <p:nvPr/>
            </p:nvSpPr>
            <p:spPr bwMode="auto">
              <a:xfrm>
                <a:off x="2526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5" name="Line 577"/>
              <p:cNvSpPr>
                <a:spLocks noChangeShapeType="1"/>
              </p:cNvSpPr>
              <p:nvPr/>
            </p:nvSpPr>
            <p:spPr bwMode="auto">
              <a:xfrm flipV="1">
                <a:off x="2526" y="1900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6" name="Line 578"/>
              <p:cNvSpPr>
                <a:spLocks noChangeShapeType="1"/>
              </p:cNvSpPr>
              <p:nvPr/>
            </p:nvSpPr>
            <p:spPr bwMode="auto">
              <a:xfrm>
                <a:off x="2561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7" name="Line 579"/>
              <p:cNvSpPr>
                <a:spLocks noChangeShapeType="1"/>
              </p:cNvSpPr>
              <p:nvPr/>
            </p:nvSpPr>
            <p:spPr bwMode="auto">
              <a:xfrm>
                <a:off x="2561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8" name="Line 580"/>
              <p:cNvSpPr>
                <a:spLocks noChangeShapeType="1"/>
              </p:cNvSpPr>
              <p:nvPr/>
            </p:nvSpPr>
            <p:spPr bwMode="auto">
              <a:xfrm>
                <a:off x="2561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69" name="Line 581"/>
              <p:cNvSpPr>
                <a:spLocks noChangeShapeType="1"/>
              </p:cNvSpPr>
              <p:nvPr/>
            </p:nvSpPr>
            <p:spPr bwMode="auto">
              <a:xfrm>
                <a:off x="2561" y="1900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0" name="Line 582"/>
              <p:cNvSpPr>
                <a:spLocks noChangeShapeType="1"/>
              </p:cNvSpPr>
              <p:nvPr/>
            </p:nvSpPr>
            <p:spPr bwMode="auto">
              <a:xfrm>
                <a:off x="2587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1" name="Line 583"/>
              <p:cNvSpPr>
                <a:spLocks noChangeShapeType="1"/>
              </p:cNvSpPr>
              <p:nvPr/>
            </p:nvSpPr>
            <p:spPr bwMode="auto">
              <a:xfrm>
                <a:off x="2587" y="1916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2" name="Line 584"/>
              <p:cNvSpPr>
                <a:spLocks noChangeShapeType="1"/>
              </p:cNvSpPr>
              <p:nvPr/>
            </p:nvSpPr>
            <p:spPr bwMode="auto">
              <a:xfrm>
                <a:off x="2595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3" name="Freeform 585"/>
              <p:cNvSpPr>
                <a:spLocks/>
              </p:cNvSpPr>
              <p:nvPr/>
            </p:nvSpPr>
            <p:spPr bwMode="auto">
              <a:xfrm>
                <a:off x="2517" y="2012"/>
                <a:ext cx="78" cy="71"/>
              </a:xfrm>
              <a:custGeom>
                <a:avLst/>
                <a:gdLst>
                  <a:gd name="T0" fmla="*/ 78 w 78"/>
                  <a:gd name="T1" fmla="*/ 31 h 71"/>
                  <a:gd name="T2" fmla="*/ 70 w 78"/>
                  <a:gd name="T3" fmla="*/ 55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55 h 71"/>
                  <a:gd name="T10" fmla="*/ 0 w 78"/>
                  <a:gd name="T11" fmla="*/ 31 h 71"/>
                  <a:gd name="T12" fmla="*/ 0 w 78"/>
                  <a:gd name="T13" fmla="*/ 31 h 71"/>
                  <a:gd name="T14" fmla="*/ 9 w 78"/>
                  <a:gd name="T15" fmla="*/ 8 h 71"/>
                  <a:gd name="T16" fmla="*/ 44 w 78"/>
                  <a:gd name="T17" fmla="*/ 0 h 71"/>
                  <a:gd name="T18" fmla="*/ 44 w 78"/>
                  <a:gd name="T19" fmla="*/ 0 h 71"/>
                  <a:gd name="T20" fmla="*/ 70 w 78"/>
                  <a:gd name="T21" fmla="*/ 8 h 71"/>
                  <a:gd name="T22" fmla="*/ 78 w 78"/>
                  <a:gd name="T23" fmla="*/ 3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1"/>
                    </a:moveTo>
                    <a:lnTo>
                      <a:pt x="70" y="55"/>
                    </a:lnTo>
                    <a:lnTo>
                      <a:pt x="44" y="71"/>
                    </a:lnTo>
                    <a:lnTo>
                      <a:pt x="9" y="55"/>
                    </a:lnTo>
                    <a:lnTo>
                      <a:pt x="0" y="31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70" y="8"/>
                    </a:lnTo>
                    <a:lnTo>
                      <a:pt x="78" y="31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4" name="Line 586"/>
              <p:cNvSpPr>
                <a:spLocks noChangeShapeType="1"/>
              </p:cNvSpPr>
              <p:nvPr/>
            </p:nvSpPr>
            <p:spPr bwMode="auto">
              <a:xfrm flipH="1">
                <a:off x="2587" y="2043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5" name="Line 587"/>
              <p:cNvSpPr>
                <a:spLocks noChangeShapeType="1"/>
              </p:cNvSpPr>
              <p:nvPr/>
            </p:nvSpPr>
            <p:spPr bwMode="auto">
              <a:xfrm>
                <a:off x="2587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6" name="Line 588"/>
              <p:cNvSpPr>
                <a:spLocks noChangeShapeType="1"/>
              </p:cNvSpPr>
              <p:nvPr/>
            </p:nvSpPr>
            <p:spPr bwMode="auto">
              <a:xfrm flipH="1">
                <a:off x="2561" y="2067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7" name="Line 589"/>
              <p:cNvSpPr>
                <a:spLocks noChangeShapeType="1"/>
              </p:cNvSpPr>
              <p:nvPr/>
            </p:nvSpPr>
            <p:spPr bwMode="auto">
              <a:xfrm>
                <a:off x="2561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8" name="Line 590"/>
              <p:cNvSpPr>
                <a:spLocks noChangeShapeType="1"/>
              </p:cNvSpPr>
              <p:nvPr/>
            </p:nvSpPr>
            <p:spPr bwMode="auto">
              <a:xfrm>
                <a:off x="2561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79" name="Line 591"/>
              <p:cNvSpPr>
                <a:spLocks noChangeShapeType="1"/>
              </p:cNvSpPr>
              <p:nvPr/>
            </p:nvSpPr>
            <p:spPr bwMode="auto">
              <a:xfrm>
                <a:off x="2561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0" name="Line 592"/>
              <p:cNvSpPr>
                <a:spLocks noChangeShapeType="1"/>
              </p:cNvSpPr>
              <p:nvPr/>
            </p:nvSpPr>
            <p:spPr bwMode="auto">
              <a:xfrm flipH="1" flipV="1">
                <a:off x="2526" y="2067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1" name="Line 593"/>
              <p:cNvSpPr>
                <a:spLocks noChangeShapeType="1"/>
              </p:cNvSpPr>
              <p:nvPr/>
            </p:nvSpPr>
            <p:spPr bwMode="auto">
              <a:xfrm>
                <a:off x="2526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2" name="Line 594"/>
              <p:cNvSpPr>
                <a:spLocks noChangeShapeType="1"/>
              </p:cNvSpPr>
              <p:nvPr/>
            </p:nvSpPr>
            <p:spPr bwMode="auto">
              <a:xfrm flipH="1" flipV="1">
                <a:off x="2517" y="2043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3" name="Line 595"/>
              <p:cNvSpPr>
                <a:spLocks noChangeShapeType="1"/>
              </p:cNvSpPr>
              <p:nvPr/>
            </p:nvSpPr>
            <p:spPr bwMode="auto">
              <a:xfrm>
                <a:off x="2517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4" name="Line 596"/>
              <p:cNvSpPr>
                <a:spLocks noChangeShapeType="1"/>
              </p:cNvSpPr>
              <p:nvPr/>
            </p:nvSpPr>
            <p:spPr bwMode="auto">
              <a:xfrm>
                <a:off x="2517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5" name="Line 597"/>
              <p:cNvSpPr>
                <a:spLocks noChangeShapeType="1"/>
              </p:cNvSpPr>
              <p:nvPr/>
            </p:nvSpPr>
            <p:spPr bwMode="auto">
              <a:xfrm>
                <a:off x="2517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6" name="Line 598"/>
              <p:cNvSpPr>
                <a:spLocks noChangeShapeType="1"/>
              </p:cNvSpPr>
              <p:nvPr/>
            </p:nvSpPr>
            <p:spPr bwMode="auto">
              <a:xfrm flipV="1">
                <a:off x="2517" y="2020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7" name="Line 599"/>
              <p:cNvSpPr>
                <a:spLocks noChangeShapeType="1"/>
              </p:cNvSpPr>
              <p:nvPr/>
            </p:nvSpPr>
            <p:spPr bwMode="auto">
              <a:xfrm>
                <a:off x="2526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8" name="Line 600"/>
              <p:cNvSpPr>
                <a:spLocks noChangeShapeType="1"/>
              </p:cNvSpPr>
              <p:nvPr/>
            </p:nvSpPr>
            <p:spPr bwMode="auto">
              <a:xfrm flipV="1">
                <a:off x="2526" y="201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89" name="Line 601"/>
              <p:cNvSpPr>
                <a:spLocks noChangeShapeType="1"/>
              </p:cNvSpPr>
              <p:nvPr/>
            </p:nvSpPr>
            <p:spPr bwMode="auto">
              <a:xfrm>
                <a:off x="2561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0" name="Line 602"/>
              <p:cNvSpPr>
                <a:spLocks noChangeShapeType="1"/>
              </p:cNvSpPr>
              <p:nvPr/>
            </p:nvSpPr>
            <p:spPr bwMode="auto">
              <a:xfrm>
                <a:off x="2561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1" name="Line 603"/>
              <p:cNvSpPr>
                <a:spLocks noChangeShapeType="1"/>
              </p:cNvSpPr>
              <p:nvPr/>
            </p:nvSpPr>
            <p:spPr bwMode="auto">
              <a:xfrm>
                <a:off x="2561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2" name="Line 604"/>
              <p:cNvSpPr>
                <a:spLocks noChangeShapeType="1"/>
              </p:cNvSpPr>
              <p:nvPr/>
            </p:nvSpPr>
            <p:spPr bwMode="auto">
              <a:xfrm>
                <a:off x="2561" y="2012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3" name="Line 605"/>
              <p:cNvSpPr>
                <a:spLocks noChangeShapeType="1"/>
              </p:cNvSpPr>
              <p:nvPr/>
            </p:nvSpPr>
            <p:spPr bwMode="auto">
              <a:xfrm>
                <a:off x="2587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4" name="Line 606"/>
              <p:cNvSpPr>
                <a:spLocks noChangeShapeType="1"/>
              </p:cNvSpPr>
              <p:nvPr/>
            </p:nvSpPr>
            <p:spPr bwMode="auto">
              <a:xfrm>
                <a:off x="2587" y="2020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5" name="Line 607"/>
              <p:cNvSpPr>
                <a:spLocks noChangeShapeType="1"/>
              </p:cNvSpPr>
              <p:nvPr/>
            </p:nvSpPr>
            <p:spPr bwMode="auto">
              <a:xfrm>
                <a:off x="2595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6" name="Freeform 608"/>
              <p:cNvSpPr>
                <a:spLocks/>
              </p:cNvSpPr>
              <p:nvPr/>
            </p:nvSpPr>
            <p:spPr bwMode="auto">
              <a:xfrm>
                <a:off x="2517" y="2115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70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70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70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397" name="Line 609"/>
              <p:cNvSpPr>
                <a:spLocks noChangeShapeType="1"/>
              </p:cNvSpPr>
              <p:nvPr/>
            </p:nvSpPr>
            <p:spPr bwMode="auto">
              <a:xfrm flipH="1">
                <a:off x="2587" y="215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811"/>
            <p:cNvGrpSpPr>
              <a:grpSpLocks/>
            </p:cNvGrpSpPr>
            <p:nvPr/>
          </p:nvGrpSpPr>
          <p:grpSpPr bwMode="auto">
            <a:xfrm>
              <a:off x="2517" y="1796"/>
              <a:ext cx="390" cy="719"/>
              <a:chOff x="2517" y="1796"/>
              <a:chExt cx="390" cy="719"/>
            </a:xfrm>
          </p:grpSpPr>
          <p:sp>
            <p:nvSpPr>
              <p:cNvPr id="155998" name="Line 611"/>
              <p:cNvSpPr>
                <a:spLocks noChangeShapeType="1"/>
              </p:cNvSpPr>
              <p:nvPr/>
            </p:nvSpPr>
            <p:spPr bwMode="auto">
              <a:xfrm>
                <a:off x="2587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9" name="Line 612"/>
              <p:cNvSpPr>
                <a:spLocks noChangeShapeType="1"/>
              </p:cNvSpPr>
              <p:nvPr/>
            </p:nvSpPr>
            <p:spPr bwMode="auto">
              <a:xfrm flipH="1">
                <a:off x="2561" y="2179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0" name="Line 613"/>
              <p:cNvSpPr>
                <a:spLocks noChangeShapeType="1"/>
              </p:cNvSpPr>
              <p:nvPr/>
            </p:nvSpPr>
            <p:spPr bwMode="auto">
              <a:xfrm>
                <a:off x="2561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1" name="Line 614"/>
              <p:cNvSpPr>
                <a:spLocks noChangeShapeType="1"/>
              </p:cNvSpPr>
              <p:nvPr/>
            </p:nvSpPr>
            <p:spPr bwMode="auto">
              <a:xfrm>
                <a:off x="2561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2" name="Line 615"/>
              <p:cNvSpPr>
                <a:spLocks noChangeShapeType="1"/>
              </p:cNvSpPr>
              <p:nvPr/>
            </p:nvSpPr>
            <p:spPr bwMode="auto">
              <a:xfrm>
                <a:off x="2561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3" name="Line 616"/>
              <p:cNvSpPr>
                <a:spLocks noChangeShapeType="1"/>
              </p:cNvSpPr>
              <p:nvPr/>
            </p:nvSpPr>
            <p:spPr bwMode="auto">
              <a:xfrm flipH="1" flipV="1">
                <a:off x="2526" y="2179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4" name="Line 617"/>
              <p:cNvSpPr>
                <a:spLocks noChangeShapeType="1"/>
              </p:cNvSpPr>
              <p:nvPr/>
            </p:nvSpPr>
            <p:spPr bwMode="auto">
              <a:xfrm>
                <a:off x="2526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5" name="Line 618"/>
              <p:cNvSpPr>
                <a:spLocks noChangeShapeType="1"/>
              </p:cNvSpPr>
              <p:nvPr/>
            </p:nvSpPr>
            <p:spPr bwMode="auto">
              <a:xfrm flipH="1" flipV="1">
                <a:off x="2517" y="215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6" name="Line 619"/>
              <p:cNvSpPr>
                <a:spLocks noChangeShapeType="1"/>
              </p:cNvSpPr>
              <p:nvPr/>
            </p:nvSpPr>
            <p:spPr bwMode="auto">
              <a:xfrm>
                <a:off x="2517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7" name="Line 620"/>
              <p:cNvSpPr>
                <a:spLocks noChangeShapeType="1"/>
              </p:cNvSpPr>
              <p:nvPr/>
            </p:nvSpPr>
            <p:spPr bwMode="auto">
              <a:xfrm>
                <a:off x="2517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8" name="Line 621"/>
              <p:cNvSpPr>
                <a:spLocks noChangeShapeType="1"/>
              </p:cNvSpPr>
              <p:nvPr/>
            </p:nvSpPr>
            <p:spPr bwMode="auto">
              <a:xfrm>
                <a:off x="2517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09" name="Line 622"/>
              <p:cNvSpPr>
                <a:spLocks noChangeShapeType="1"/>
              </p:cNvSpPr>
              <p:nvPr/>
            </p:nvSpPr>
            <p:spPr bwMode="auto">
              <a:xfrm flipV="1">
                <a:off x="2517" y="2131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0" name="Line 623"/>
              <p:cNvSpPr>
                <a:spLocks noChangeShapeType="1"/>
              </p:cNvSpPr>
              <p:nvPr/>
            </p:nvSpPr>
            <p:spPr bwMode="auto">
              <a:xfrm>
                <a:off x="2526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1" name="Line 624"/>
              <p:cNvSpPr>
                <a:spLocks noChangeShapeType="1"/>
              </p:cNvSpPr>
              <p:nvPr/>
            </p:nvSpPr>
            <p:spPr bwMode="auto">
              <a:xfrm flipV="1">
                <a:off x="2526" y="2115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2" name="Line 625"/>
              <p:cNvSpPr>
                <a:spLocks noChangeShapeType="1"/>
              </p:cNvSpPr>
              <p:nvPr/>
            </p:nvSpPr>
            <p:spPr bwMode="auto">
              <a:xfrm>
                <a:off x="2561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3" name="Line 626"/>
              <p:cNvSpPr>
                <a:spLocks noChangeShapeType="1"/>
              </p:cNvSpPr>
              <p:nvPr/>
            </p:nvSpPr>
            <p:spPr bwMode="auto">
              <a:xfrm>
                <a:off x="2561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4" name="Line 627"/>
              <p:cNvSpPr>
                <a:spLocks noChangeShapeType="1"/>
              </p:cNvSpPr>
              <p:nvPr/>
            </p:nvSpPr>
            <p:spPr bwMode="auto">
              <a:xfrm>
                <a:off x="2561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5" name="Line 628"/>
              <p:cNvSpPr>
                <a:spLocks noChangeShapeType="1"/>
              </p:cNvSpPr>
              <p:nvPr/>
            </p:nvSpPr>
            <p:spPr bwMode="auto">
              <a:xfrm>
                <a:off x="2561" y="2115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6" name="Line 629"/>
              <p:cNvSpPr>
                <a:spLocks noChangeShapeType="1"/>
              </p:cNvSpPr>
              <p:nvPr/>
            </p:nvSpPr>
            <p:spPr bwMode="auto">
              <a:xfrm>
                <a:off x="2587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7" name="Line 630"/>
              <p:cNvSpPr>
                <a:spLocks noChangeShapeType="1"/>
              </p:cNvSpPr>
              <p:nvPr/>
            </p:nvSpPr>
            <p:spPr bwMode="auto">
              <a:xfrm>
                <a:off x="2587" y="213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8" name="Line 631"/>
              <p:cNvSpPr>
                <a:spLocks noChangeShapeType="1"/>
              </p:cNvSpPr>
              <p:nvPr/>
            </p:nvSpPr>
            <p:spPr bwMode="auto">
              <a:xfrm>
                <a:off x="2595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19" name="Freeform 632"/>
              <p:cNvSpPr>
                <a:spLocks/>
              </p:cNvSpPr>
              <p:nvPr/>
            </p:nvSpPr>
            <p:spPr bwMode="auto">
              <a:xfrm>
                <a:off x="2517" y="2227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70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70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70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0" name="Line 633"/>
              <p:cNvSpPr>
                <a:spLocks noChangeShapeType="1"/>
              </p:cNvSpPr>
              <p:nvPr/>
            </p:nvSpPr>
            <p:spPr bwMode="auto">
              <a:xfrm flipH="1">
                <a:off x="2587" y="225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1" name="Line 634"/>
              <p:cNvSpPr>
                <a:spLocks noChangeShapeType="1"/>
              </p:cNvSpPr>
              <p:nvPr/>
            </p:nvSpPr>
            <p:spPr bwMode="auto">
              <a:xfrm>
                <a:off x="2587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2" name="Line 635"/>
              <p:cNvSpPr>
                <a:spLocks noChangeShapeType="1"/>
              </p:cNvSpPr>
              <p:nvPr/>
            </p:nvSpPr>
            <p:spPr bwMode="auto">
              <a:xfrm flipH="1">
                <a:off x="2561" y="2283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3" name="Line 636"/>
              <p:cNvSpPr>
                <a:spLocks noChangeShapeType="1"/>
              </p:cNvSpPr>
              <p:nvPr/>
            </p:nvSpPr>
            <p:spPr bwMode="auto">
              <a:xfrm>
                <a:off x="2561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4" name="Line 637"/>
              <p:cNvSpPr>
                <a:spLocks noChangeShapeType="1"/>
              </p:cNvSpPr>
              <p:nvPr/>
            </p:nvSpPr>
            <p:spPr bwMode="auto">
              <a:xfrm>
                <a:off x="2561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5" name="Line 638"/>
              <p:cNvSpPr>
                <a:spLocks noChangeShapeType="1"/>
              </p:cNvSpPr>
              <p:nvPr/>
            </p:nvSpPr>
            <p:spPr bwMode="auto">
              <a:xfrm>
                <a:off x="2561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6" name="Line 639"/>
              <p:cNvSpPr>
                <a:spLocks noChangeShapeType="1"/>
              </p:cNvSpPr>
              <p:nvPr/>
            </p:nvSpPr>
            <p:spPr bwMode="auto">
              <a:xfrm flipH="1" flipV="1">
                <a:off x="2526" y="2283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7" name="Line 640"/>
              <p:cNvSpPr>
                <a:spLocks noChangeShapeType="1"/>
              </p:cNvSpPr>
              <p:nvPr/>
            </p:nvSpPr>
            <p:spPr bwMode="auto">
              <a:xfrm>
                <a:off x="2526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8" name="Line 641"/>
              <p:cNvSpPr>
                <a:spLocks noChangeShapeType="1"/>
              </p:cNvSpPr>
              <p:nvPr/>
            </p:nvSpPr>
            <p:spPr bwMode="auto">
              <a:xfrm flipH="1" flipV="1">
                <a:off x="2517" y="225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29" name="Line 642"/>
              <p:cNvSpPr>
                <a:spLocks noChangeShapeType="1"/>
              </p:cNvSpPr>
              <p:nvPr/>
            </p:nvSpPr>
            <p:spPr bwMode="auto">
              <a:xfrm>
                <a:off x="2517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0" name="Line 643"/>
              <p:cNvSpPr>
                <a:spLocks noChangeShapeType="1"/>
              </p:cNvSpPr>
              <p:nvPr/>
            </p:nvSpPr>
            <p:spPr bwMode="auto">
              <a:xfrm>
                <a:off x="2517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1" name="Line 644"/>
              <p:cNvSpPr>
                <a:spLocks noChangeShapeType="1"/>
              </p:cNvSpPr>
              <p:nvPr/>
            </p:nvSpPr>
            <p:spPr bwMode="auto">
              <a:xfrm>
                <a:off x="2517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2" name="Line 645"/>
              <p:cNvSpPr>
                <a:spLocks noChangeShapeType="1"/>
              </p:cNvSpPr>
              <p:nvPr/>
            </p:nvSpPr>
            <p:spPr bwMode="auto">
              <a:xfrm flipV="1">
                <a:off x="2517" y="223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3" name="Line 646"/>
              <p:cNvSpPr>
                <a:spLocks noChangeShapeType="1"/>
              </p:cNvSpPr>
              <p:nvPr/>
            </p:nvSpPr>
            <p:spPr bwMode="auto">
              <a:xfrm>
                <a:off x="2526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4" name="Line 647"/>
              <p:cNvSpPr>
                <a:spLocks noChangeShapeType="1"/>
              </p:cNvSpPr>
              <p:nvPr/>
            </p:nvSpPr>
            <p:spPr bwMode="auto">
              <a:xfrm flipV="1">
                <a:off x="2526" y="2227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5" name="Line 648"/>
              <p:cNvSpPr>
                <a:spLocks noChangeShapeType="1"/>
              </p:cNvSpPr>
              <p:nvPr/>
            </p:nvSpPr>
            <p:spPr bwMode="auto">
              <a:xfrm>
                <a:off x="2561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6" name="Line 649"/>
              <p:cNvSpPr>
                <a:spLocks noChangeShapeType="1"/>
              </p:cNvSpPr>
              <p:nvPr/>
            </p:nvSpPr>
            <p:spPr bwMode="auto">
              <a:xfrm>
                <a:off x="2561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7" name="Line 650"/>
              <p:cNvSpPr>
                <a:spLocks noChangeShapeType="1"/>
              </p:cNvSpPr>
              <p:nvPr/>
            </p:nvSpPr>
            <p:spPr bwMode="auto">
              <a:xfrm>
                <a:off x="2561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8" name="Line 651"/>
              <p:cNvSpPr>
                <a:spLocks noChangeShapeType="1"/>
              </p:cNvSpPr>
              <p:nvPr/>
            </p:nvSpPr>
            <p:spPr bwMode="auto">
              <a:xfrm>
                <a:off x="2561" y="2227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39" name="Line 652"/>
              <p:cNvSpPr>
                <a:spLocks noChangeShapeType="1"/>
              </p:cNvSpPr>
              <p:nvPr/>
            </p:nvSpPr>
            <p:spPr bwMode="auto">
              <a:xfrm>
                <a:off x="2587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0" name="Line 653"/>
              <p:cNvSpPr>
                <a:spLocks noChangeShapeType="1"/>
              </p:cNvSpPr>
              <p:nvPr/>
            </p:nvSpPr>
            <p:spPr bwMode="auto">
              <a:xfrm>
                <a:off x="2587" y="223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1" name="Line 654"/>
              <p:cNvSpPr>
                <a:spLocks noChangeShapeType="1"/>
              </p:cNvSpPr>
              <p:nvPr/>
            </p:nvSpPr>
            <p:spPr bwMode="auto">
              <a:xfrm>
                <a:off x="2595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2" name="Freeform 655"/>
              <p:cNvSpPr>
                <a:spLocks/>
              </p:cNvSpPr>
              <p:nvPr/>
            </p:nvSpPr>
            <p:spPr bwMode="auto">
              <a:xfrm>
                <a:off x="2517" y="2331"/>
                <a:ext cx="78" cy="71"/>
              </a:xfrm>
              <a:custGeom>
                <a:avLst/>
                <a:gdLst>
                  <a:gd name="T0" fmla="*/ 78 w 78"/>
                  <a:gd name="T1" fmla="*/ 39 h 71"/>
                  <a:gd name="T2" fmla="*/ 70 w 78"/>
                  <a:gd name="T3" fmla="*/ 63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63 h 71"/>
                  <a:gd name="T10" fmla="*/ 0 w 78"/>
                  <a:gd name="T11" fmla="*/ 39 h 71"/>
                  <a:gd name="T12" fmla="*/ 0 w 78"/>
                  <a:gd name="T13" fmla="*/ 39 h 71"/>
                  <a:gd name="T14" fmla="*/ 9 w 78"/>
                  <a:gd name="T15" fmla="*/ 16 h 71"/>
                  <a:gd name="T16" fmla="*/ 44 w 78"/>
                  <a:gd name="T17" fmla="*/ 0 h 71"/>
                  <a:gd name="T18" fmla="*/ 44 w 78"/>
                  <a:gd name="T19" fmla="*/ 0 h 71"/>
                  <a:gd name="T20" fmla="*/ 70 w 78"/>
                  <a:gd name="T21" fmla="*/ 16 h 71"/>
                  <a:gd name="T22" fmla="*/ 78 w 78"/>
                  <a:gd name="T23" fmla="*/ 39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9"/>
                    </a:moveTo>
                    <a:lnTo>
                      <a:pt x="70" y="63"/>
                    </a:lnTo>
                    <a:lnTo>
                      <a:pt x="44" y="71"/>
                    </a:lnTo>
                    <a:lnTo>
                      <a:pt x="9" y="63"/>
                    </a:lnTo>
                    <a:lnTo>
                      <a:pt x="0" y="39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70" y="16"/>
                    </a:lnTo>
                    <a:lnTo>
                      <a:pt x="78" y="39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3" name="Line 656"/>
              <p:cNvSpPr>
                <a:spLocks noChangeShapeType="1"/>
              </p:cNvSpPr>
              <p:nvPr/>
            </p:nvSpPr>
            <p:spPr bwMode="auto">
              <a:xfrm flipH="1">
                <a:off x="2587" y="237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4" name="Line 657"/>
              <p:cNvSpPr>
                <a:spLocks noChangeShapeType="1"/>
              </p:cNvSpPr>
              <p:nvPr/>
            </p:nvSpPr>
            <p:spPr bwMode="auto">
              <a:xfrm>
                <a:off x="2587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5" name="Line 658"/>
              <p:cNvSpPr>
                <a:spLocks noChangeShapeType="1"/>
              </p:cNvSpPr>
              <p:nvPr/>
            </p:nvSpPr>
            <p:spPr bwMode="auto">
              <a:xfrm flipH="1">
                <a:off x="2561" y="2394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6" name="Line 659"/>
              <p:cNvSpPr>
                <a:spLocks noChangeShapeType="1"/>
              </p:cNvSpPr>
              <p:nvPr/>
            </p:nvSpPr>
            <p:spPr bwMode="auto">
              <a:xfrm>
                <a:off x="2561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7" name="Line 660"/>
              <p:cNvSpPr>
                <a:spLocks noChangeShapeType="1"/>
              </p:cNvSpPr>
              <p:nvPr/>
            </p:nvSpPr>
            <p:spPr bwMode="auto">
              <a:xfrm>
                <a:off x="2561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8" name="Line 661"/>
              <p:cNvSpPr>
                <a:spLocks noChangeShapeType="1"/>
              </p:cNvSpPr>
              <p:nvPr/>
            </p:nvSpPr>
            <p:spPr bwMode="auto">
              <a:xfrm>
                <a:off x="2561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49" name="Line 662"/>
              <p:cNvSpPr>
                <a:spLocks noChangeShapeType="1"/>
              </p:cNvSpPr>
              <p:nvPr/>
            </p:nvSpPr>
            <p:spPr bwMode="auto">
              <a:xfrm flipH="1" flipV="1">
                <a:off x="2526" y="239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0" name="Line 663"/>
              <p:cNvSpPr>
                <a:spLocks noChangeShapeType="1"/>
              </p:cNvSpPr>
              <p:nvPr/>
            </p:nvSpPr>
            <p:spPr bwMode="auto">
              <a:xfrm>
                <a:off x="2526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1" name="Line 664"/>
              <p:cNvSpPr>
                <a:spLocks noChangeShapeType="1"/>
              </p:cNvSpPr>
              <p:nvPr/>
            </p:nvSpPr>
            <p:spPr bwMode="auto">
              <a:xfrm flipH="1" flipV="1">
                <a:off x="2517" y="237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2" name="Line 665"/>
              <p:cNvSpPr>
                <a:spLocks noChangeShapeType="1"/>
              </p:cNvSpPr>
              <p:nvPr/>
            </p:nvSpPr>
            <p:spPr bwMode="auto">
              <a:xfrm>
                <a:off x="2517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3" name="Line 666"/>
              <p:cNvSpPr>
                <a:spLocks noChangeShapeType="1"/>
              </p:cNvSpPr>
              <p:nvPr/>
            </p:nvSpPr>
            <p:spPr bwMode="auto">
              <a:xfrm>
                <a:off x="2517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4" name="Line 667"/>
              <p:cNvSpPr>
                <a:spLocks noChangeShapeType="1"/>
              </p:cNvSpPr>
              <p:nvPr/>
            </p:nvSpPr>
            <p:spPr bwMode="auto">
              <a:xfrm>
                <a:off x="2517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5" name="Line 668"/>
              <p:cNvSpPr>
                <a:spLocks noChangeShapeType="1"/>
              </p:cNvSpPr>
              <p:nvPr/>
            </p:nvSpPr>
            <p:spPr bwMode="auto">
              <a:xfrm flipV="1">
                <a:off x="2517" y="2347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6" name="Line 669"/>
              <p:cNvSpPr>
                <a:spLocks noChangeShapeType="1"/>
              </p:cNvSpPr>
              <p:nvPr/>
            </p:nvSpPr>
            <p:spPr bwMode="auto">
              <a:xfrm>
                <a:off x="2526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7" name="Line 670"/>
              <p:cNvSpPr>
                <a:spLocks noChangeShapeType="1"/>
              </p:cNvSpPr>
              <p:nvPr/>
            </p:nvSpPr>
            <p:spPr bwMode="auto">
              <a:xfrm flipV="1">
                <a:off x="2526" y="2331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8" name="Line 671"/>
              <p:cNvSpPr>
                <a:spLocks noChangeShapeType="1"/>
              </p:cNvSpPr>
              <p:nvPr/>
            </p:nvSpPr>
            <p:spPr bwMode="auto">
              <a:xfrm>
                <a:off x="2561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59" name="Line 672"/>
              <p:cNvSpPr>
                <a:spLocks noChangeShapeType="1"/>
              </p:cNvSpPr>
              <p:nvPr/>
            </p:nvSpPr>
            <p:spPr bwMode="auto">
              <a:xfrm>
                <a:off x="2561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0" name="Line 673"/>
              <p:cNvSpPr>
                <a:spLocks noChangeShapeType="1"/>
              </p:cNvSpPr>
              <p:nvPr/>
            </p:nvSpPr>
            <p:spPr bwMode="auto">
              <a:xfrm>
                <a:off x="2561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1" name="Line 674"/>
              <p:cNvSpPr>
                <a:spLocks noChangeShapeType="1"/>
              </p:cNvSpPr>
              <p:nvPr/>
            </p:nvSpPr>
            <p:spPr bwMode="auto">
              <a:xfrm>
                <a:off x="2561" y="2331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2" name="Line 675"/>
              <p:cNvSpPr>
                <a:spLocks noChangeShapeType="1"/>
              </p:cNvSpPr>
              <p:nvPr/>
            </p:nvSpPr>
            <p:spPr bwMode="auto">
              <a:xfrm>
                <a:off x="2587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3" name="Line 676"/>
              <p:cNvSpPr>
                <a:spLocks noChangeShapeType="1"/>
              </p:cNvSpPr>
              <p:nvPr/>
            </p:nvSpPr>
            <p:spPr bwMode="auto">
              <a:xfrm>
                <a:off x="2587" y="2347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4" name="Line 677"/>
              <p:cNvSpPr>
                <a:spLocks noChangeShapeType="1"/>
              </p:cNvSpPr>
              <p:nvPr/>
            </p:nvSpPr>
            <p:spPr bwMode="auto">
              <a:xfrm>
                <a:off x="2595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5" name="Freeform 678"/>
              <p:cNvSpPr>
                <a:spLocks/>
              </p:cNvSpPr>
              <p:nvPr/>
            </p:nvSpPr>
            <p:spPr bwMode="auto">
              <a:xfrm>
                <a:off x="2517" y="2442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70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70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70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6" name="Line 679"/>
              <p:cNvSpPr>
                <a:spLocks noChangeShapeType="1"/>
              </p:cNvSpPr>
              <p:nvPr/>
            </p:nvSpPr>
            <p:spPr bwMode="auto">
              <a:xfrm flipH="1">
                <a:off x="2587" y="2474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7" name="Line 680"/>
              <p:cNvSpPr>
                <a:spLocks noChangeShapeType="1"/>
              </p:cNvSpPr>
              <p:nvPr/>
            </p:nvSpPr>
            <p:spPr bwMode="auto">
              <a:xfrm>
                <a:off x="2587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8" name="Line 681"/>
              <p:cNvSpPr>
                <a:spLocks noChangeShapeType="1"/>
              </p:cNvSpPr>
              <p:nvPr/>
            </p:nvSpPr>
            <p:spPr bwMode="auto">
              <a:xfrm flipH="1">
                <a:off x="2561" y="2498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69" name="Line 682"/>
              <p:cNvSpPr>
                <a:spLocks noChangeShapeType="1"/>
              </p:cNvSpPr>
              <p:nvPr/>
            </p:nvSpPr>
            <p:spPr bwMode="auto">
              <a:xfrm>
                <a:off x="2561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0" name="Line 683"/>
              <p:cNvSpPr>
                <a:spLocks noChangeShapeType="1"/>
              </p:cNvSpPr>
              <p:nvPr/>
            </p:nvSpPr>
            <p:spPr bwMode="auto">
              <a:xfrm>
                <a:off x="2561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1" name="Line 684"/>
              <p:cNvSpPr>
                <a:spLocks noChangeShapeType="1"/>
              </p:cNvSpPr>
              <p:nvPr/>
            </p:nvSpPr>
            <p:spPr bwMode="auto">
              <a:xfrm>
                <a:off x="2561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2" name="Line 685"/>
              <p:cNvSpPr>
                <a:spLocks noChangeShapeType="1"/>
              </p:cNvSpPr>
              <p:nvPr/>
            </p:nvSpPr>
            <p:spPr bwMode="auto">
              <a:xfrm flipH="1" flipV="1">
                <a:off x="2526" y="2498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3" name="Line 686"/>
              <p:cNvSpPr>
                <a:spLocks noChangeShapeType="1"/>
              </p:cNvSpPr>
              <p:nvPr/>
            </p:nvSpPr>
            <p:spPr bwMode="auto">
              <a:xfrm>
                <a:off x="2526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4" name="Line 687"/>
              <p:cNvSpPr>
                <a:spLocks noChangeShapeType="1"/>
              </p:cNvSpPr>
              <p:nvPr/>
            </p:nvSpPr>
            <p:spPr bwMode="auto">
              <a:xfrm flipH="1" flipV="1">
                <a:off x="2517" y="247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5" name="Line 688"/>
              <p:cNvSpPr>
                <a:spLocks noChangeShapeType="1"/>
              </p:cNvSpPr>
              <p:nvPr/>
            </p:nvSpPr>
            <p:spPr bwMode="auto">
              <a:xfrm>
                <a:off x="2517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6" name="Line 689"/>
              <p:cNvSpPr>
                <a:spLocks noChangeShapeType="1"/>
              </p:cNvSpPr>
              <p:nvPr/>
            </p:nvSpPr>
            <p:spPr bwMode="auto">
              <a:xfrm>
                <a:off x="2517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7" name="Line 690"/>
              <p:cNvSpPr>
                <a:spLocks noChangeShapeType="1"/>
              </p:cNvSpPr>
              <p:nvPr/>
            </p:nvSpPr>
            <p:spPr bwMode="auto">
              <a:xfrm>
                <a:off x="2517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8" name="Line 691"/>
              <p:cNvSpPr>
                <a:spLocks noChangeShapeType="1"/>
              </p:cNvSpPr>
              <p:nvPr/>
            </p:nvSpPr>
            <p:spPr bwMode="auto">
              <a:xfrm flipV="1">
                <a:off x="2517" y="245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79" name="Line 692"/>
              <p:cNvSpPr>
                <a:spLocks noChangeShapeType="1"/>
              </p:cNvSpPr>
              <p:nvPr/>
            </p:nvSpPr>
            <p:spPr bwMode="auto">
              <a:xfrm>
                <a:off x="2526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0" name="Line 693"/>
              <p:cNvSpPr>
                <a:spLocks noChangeShapeType="1"/>
              </p:cNvSpPr>
              <p:nvPr/>
            </p:nvSpPr>
            <p:spPr bwMode="auto">
              <a:xfrm flipV="1">
                <a:off x="2526" y="244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1" name="Line 694"/>
              <p:cNvSpPr>
                <a:spLocks noChangeShapeType="1"/>
              </p:cNvSpPr>
              <p:nvPr/>
            </p:nvSpPr>
            <p:spPr bwMode="auto">
              <a:xfrm>
                <a:off x="2561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2" name="Line 695"/>
              <p:cNvSpPr>
                <a:spLocks noChangeShapeType="1"/>
              </p:cNvSpPr>
              <p:nvPr/>
            </p:nvSpPr>
            <p:spPr bwMode="auto">
              <a:xfrm>
                <a:off x="2561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3" name="Line 696"/>
              <p:cNvSpPr>
                <a:spLocks noChangeShapeType="1"/>
              </p:cNvSpPr>
              <p:nvPr/>
            </p:nvSpPr>
            <p:spPr bwMode="auto">
              <a:xfrm>
                <a:off x="2561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4" name="Line 697"/>
              <p:cNvSpPr>
                <a:spLocks noChangeShapeType="1"/>
              </p:cNvSpPr>
              <p:nvPr/>
            </p:nvSpPr>
            <p:spPr bwMode="auto">
              <a:xfrm>
                <a:off x="2561" y="2442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5" name="Line 698"/>
              <p:cNvSpPr>
                <a:spLocks noChangeShapeType="1"/>
              </p:cNvSpPr>
              <p:nvPr/>
            </p:nvSpPr>
            <p:spPr bwMode="auto">
              <a:xfrm>
                <a:off x="2587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6" name="Line 699"/>
              <p:cNvSpPr>
                <a:spLocks noChangeShapeType="1"/>
              </p:cNvSpPr>
              <p:nvPr/>
            </p:nvSpPr>
            <p:spPr bwMode="auto">
              <a:xfrm>
                <a:off x="2587" y="245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7" name="Line 700"/>
              <p:cNvSpPr>
                <a:spLocks noChangeShapeType="1"/>
              </p:cNvSpPr>
              <p:nvPr/>
            </p:nvSpPr>
            <p:spPr bwMode="auto">
              <a:xfrm>
                <a:off x="2595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8" name="Freeform 701"/>
              <p:cNvSpPr>
                <a:spLocks/>
              </p:cNvSpPr>
              <p:nvPr/>
            </p:nvSpPr>
            <p:spPr bwMode="auto">
              <a:xfrm>
                <a:off x="2828" y="1796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70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70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70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89" name="Line 702"/>
              <p:cNvSpPr>
                <a:spLocks noChangeShapeType="1"/>
              </p:cNvSpPr>
              <p:nvPr/>
            </p:nvSpPr>
            <p:spPr bwMode="auto">
              <a:xfrm flipH="1">
                <a:off x="2898" y="1828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0" name="Line 703"/>
              <p:cNvSpPr>
                <a:spLocks noChangeShapeType="1"/>
              </p:cNvSpPr>
              <p:nvPr/>
            </p:nvSpPr>
            <p:spPr bwMode="auto">
              <a:xfrm>
                <a:off x="2898" y="185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1" name="Line 704"/>
              <p:cNvSpPr>
                <a:spLocks noChangeShapeType="1"/>
              </p:cNvSpPr>
              <p:nvPr/>
            </p:nvSpPr>
            <p:spPr bwMode="auto">
              <a:xfrm flipH="1">
                <a:off x="2872" y="1852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2" name="Line 705"/>
              <p:cNvSpPr>
                <a:spLocks noChangeShapeType="1"/>
              </p:cNvSpPr>
              <p:nvPr/>
            </p:nvSpPr>
            <p:spPr bwMode="auto">
              <a:xfrm>
                <a:off x="2872" y="186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3" name="Line 706"/>
              <p:cNvSpPr>
                <a:spLocks noChangeShapeType="1"/>
              </p:cNvSpPr>
              <p:nvPr/>
            </p:nvSpPr>
            <p:spPr bwMode="auto">
              <a:xfrm>
                <a:off x="2872" y="186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4" name="Line 707"/>
              <p:cNvSpPr>
                <a:spLocks noChangeShapeType="1"/>
              </p:cNvSpPr>
              <p:nvPr/>
            </p:nvSpPr>
            <p:spPr bwMode="auto">
              <a:xfrm>
                <a:off x="2872" y="186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5" name="Line 708"/>
              <p:cNvSpPr>
                <a:spLocks noChangeShapeType="1"/>
              </p:cNvSpPr>
              <p:nvPr/>
            </p:nvSpPr>
            <p:spPr bwMode="auto">
              <a:xfrm flipH="1" flipV="1">
                <a:off x="2837" y="1852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6" name="Line 709"/>
              <p:cNvSpPr>
                <a:spLocks noChangeShapeType="1"/>
              </p:cNvSpPr>
              <p:nvPr/>
            </p:nvSpPr>
            <p:spPr bwMode="auto">
              <a:xfrm>
                <a:off x="2837" y="185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7" name="Line 710"/>
              <p:cNvSpPr>
                <a:spLocks noChangeShapeType="1"/>
              </p:cNvSpPr>
              <p:nvPr/>
            </p:nvSpPr>
            <p:spPr bwMode="auto">
              <a:xfrm flipH="1" flipV="1">
                <a:off x="2828" y="1828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8" name="Line 711"/>
              <p:cNvSpPr>
                <a:spLocks noChangeShapeType="1"/>
              </p:cNvSpPr>
              <p:nvPr/>
            </p:nvSpPr>
            <p:spPr bwMode="auto">
              <a:xfrm>
                <a:off x="2828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099" name="Line 712"/>
              <p:cNvSpPr>
                <a:spLocks noChangeShapeType="1"/>
              </p:cNvSpPr>
              <p:nvPr/>
            </p:nvSpPr>
            <p:spPr bwMode="auto">
              <a:xfrm>
                <a:off x="2828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0" name="Line 713"/>
              <p:cNvSpPr>
                <a:spLocks noChangeShapeType="1"/>
              </p:cNvSpPr>
              <p:nvPr/>
            </p:nvSpPr>
            <p:spPr bwMode="auto">
              <a:xfrm>
                <a:off x="2828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1" name="Line 714"/>
              <p:cNvSpPr>
                <a:spLocks noChangeShapeType="1"/>
              </p:cNvSpPr>
              <p:nvPr/>
            </p:nvSpPr>
            <p:spPr bwMode="auto">
              <a:xfrm flipV="1">
                <a:off x="2828" y="180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2" name="Line 715"/>
              <p:cNvSpPr>
                <a:spLocks noChangeShapeType="1"/>
              </p:cNvSpPr>
              <p:nvPr/>
            </p:nvSpPr>
            <p:spPr bwMode="auto">
              <a:xfrm>
                <a:off x="2837" y="180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3" name="Line 716"/>
              <p:cNvSpPr>
                <a:spLocks noChangeShapeType="1"/>
              </p:cNvSpPr>
              <p:nvPr/>
            </p:nvSpPr>
            <p:spPr bwMode="auto">
              <a:xfrm flipV="1">
                <a:off x="2837" y="1796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4" name="Line 717"/>
              <p:cNvSpPr>
                <a:spLocks noChangeShapeType="1"/>
              </p:cNvSpPr>
              <p:nvPr/>
            </p:nvSpPr>
            <p:spPr bwMode="auto">
              <a:xfrm>
                <a:off x="2872" y="179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5" name="Line 718"/>
              <p:cNvSpPr>
                <a:spLocks noChangeShapeType="1"/>
              </p:cNvSpPr>
              <p:nvPr/>
            </p:nvSpPr>
            <p:spPr bwMode="auto">
              <a:xfrm>
                <a:off x="2872" y="179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6" name="Line 719"/>
              <p:cNvSpPr>
                <a:spLocks noChangeShapeType="1"/>
              </p:cNvSpPr>
              <p:nvPr/>
            </p:nvSpPr>
            <p:spPr bwMode="auto">
              <a:xfrm>
                <a:off x="2872" y="179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7" name="Line 720"/>
              <p:cNvSpPr>
                <a:spLocks noChangeShapeType="1"/>
              </p:cNvSpPr>
              <p:nvPr/>
            </p:nvSpPr>
            <p:spPr bwMode="auto">
              <a:xfrm>
                <a:off x="2872" y="1796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8" name="Line 721"/>
              <p:cNvSpPr>
                <a:spLocks noChangeShapeType="1"/>
              </p:cNvSpPr>
              <p:nvPr/>
            </p:nvSpPr>
            <p:spPr bwMode="auto">
              <a:xfrm>
                <a:off x="2898" y="180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09" name="Line 722"/>
              <p:cNvSpPr>
                <a:spLocks noChangeShapeType="1"/>
              </p:cNvSpPr>
              <p:nvPr/>
            </p:nvSpPr>
            <p:spPr bwMode="auto">
              <a:xfrm>
                <a:off x="2898" y="1804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0" name="Line 723"/>
              <p:cNvSpPr>
                <a:spLocks noChangeShapeType="1"/>
              </p:cNvSpPr>
              <p:nvPr/>
            </p:nvSpPr>
            <p:spPr bwMode="auto">
              <a:xfrm>
                <a:off x="2906" y="182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1" name="Freeform 724"/>
              <p:cNvSpPr>
                <a:spLocks/>
              </p:cNvSpPr>
              <p:nvPr/>
            </p:nvSpPr>
            <p:spPr bwMode="auto">
              <a:xfrm>
                <a:off x="2828" y="1900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70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70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70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2" name="Line 725"/>
              <p:cNvSpPr>
                <a:spLocks noChangeShapeType="1"/>
              </p:cNvSpPr>
              <p:nvPr/>
            </p:nvSpPr>
            <p:spPr bwMode="auto">
              <a:xfrm flipH="1">
                <a:off x="2898" y="194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3" name="Line 726"/>
              <p:cNvSpPr>
                <a:spLocks noChangeShapeType="1"/>
              </p:cNvSpPr>
              <p:nvPr/>
            </p:nvSpPr>
            <p:spPr bwMode="auto">
              <a:xfrm>
                <a:off x="2898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4" name="Line 727"/>
              <p:cNvSpPr>
                <a:spLocks noChangeShapeType="1"/>
              </p:cNvSpPr>
              <p:nvPr/>
            </p:nvSpPr>
            <p:spPr bwMode="auto">
              <a:xfrm flipH="1">
                <a:off x="2872" y="1964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5" name="Line 728"/>
              <p:cNvSpPr>
                <a:spLocks noChangeShapeType="1"/>
              </p:cNvSpPr>
              <p:nvPr/>
            </p:nvSpPr>
            <p:spPr bwMode="auto">
              <a:xfrm>
                <a:off x="2872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6" name="Line 729"/>
              <p:cNvSpPr>
                <a:spLocks noChangeShapeType="1"/>
              </p:cNvSpPr>
              <p:nvPr/>
            </p:nvSpPr>
            <p:spPr bwMode="auto">
              <a:xfrm>
                <a:off x="2872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7" name="Line 730"/>
              <p:cNvSpPr>
                <a:spLocks noChangeShapeType="1"/>
              </p:cNvSpPr>
              <p:nvPr/>
            </p:nvSpPr>
            <p:spPr bwMode="auto">
              <a:xfrm>
                <a:off x="2872" y="197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8" name="Line 731"/>
              <p:cNvSpPr>
                <a:spLocks noChangeShapeType="1"/>
              </p:cNvSpPr>
              <p:nvPr/>
            </p:nvSpPr>
            <p:spPr bwMode="auto">
              <a:xfrm flipH="1" flipV="1">
                <a:off x="2837" y="196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19" name="Line 732"/>
              <p:cNvSpPr>
                <a:spLocks noChangeShapeType="1"/>
              </p:cNvSpPr>
              <p:nvPr/>
            </p:nvSpPr>
            <p:spPr bwMode="auto">
              <a:xfrm>
                <a:off x="2837" y="196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0" name="Line 733"/>
              <p:cNvSpPr>
                <a:spLocks noChangeShapeType="1"/>
              </p:cNvSpPr>
              <p:nvPr/>
            </p:nvSpPr>
            <p:spPr bwMode="auto">
              <a:xfrm flipH="1" flipV="1">
                <a:off x="2828" y="194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1" name="Line 734"/>
              <p:cNvSpPr>
                <a:spLocks noChangeShapeType="1"/>
              </p:cNvSpPr>
              <p:nvPr/>
            </p:nvSpPr>
            <p:spPr bwMode="auto">
              <a:xfrm>
                <a:off x="2828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2" name="Line 735"/>
              <p:cNvSpPr>
                <a:spLocks noChangeShapeType="1"/>
              </p:cNvSpPr>
              <p:nvPr/>
            </p:nvSpPr>
            <p:spPr bwMode="auto">
              <a:xfrm>
                <a:off x="2828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3" name="Line 736"/>
              <p:cNvSpPr>
                <a:spLocks noChangeShapeType="1"/>
              </p:cNvSpPr>
              <p:nvPr/>
            </p:nvSpPr>
            <p:spPr bwMode="auto">
              <a:xfrm>
                <a:off x="2828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4" name="Line 737"/>
              <p:cNvSpPr>
                <a:spLocks noChangeShapeType="1"/>
              </p:cNvSpPr>
              <p:nvPr/>
            </p:nvSpPr>
            <p:spPr bwMode="auto">
              <a:xfrm flipV="1">
                <a:off x="2828" y="1916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5" name="Line 738"/>
              <p:cNvSpPr>
                <a:spLocks noChangeShapeType="1"/>
              </p:cNvSpPr>
              <p:nvPr/>
            </p:nvSpPr>
            <p:spPr bwMode="auto">
              <a:xfrm>
                <a:off x="2837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6" name="Line 739"/>
              <p:cNvSpPr>
                <a:spLocks noChangeShapeType="1"/>
              </p:cNvSpPr>
              <p:nvPr/>
            </p:nvSpPr>
            <p:spPr bwMode="auto">
              <a:xfrm flipV="1">
                <a:off x="2837" y="1900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7" name="Line 740"/>
              <p:cNvSpPr>
                <a:spLocks noChangeShapeType="1"/>
              </p:cNvSpPr>
              <p:nvPr/>
            </p:nvSpPr>
            <p:spPr bwMode="auto">
              <a:xfrm>
                <a:off x="2872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8" name="Line 741"/>
              <p:cNvSpPr>
                <a:spLocks noChangeShapeType="1"/>
              </p:cNvSpPr>
              <p:nvPr/>
            </p:nvSpPr>
            <p:spPr bwMode="auto">
              <a:xfrm>
                <a:off x="2872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29" name="Line 742"/>
              <p:cNvSpPr>
                <a:spLocks noChangeShapeType="1"/>
              </p:cNvSpPr>
              <p:nvPr/>
            </p:nvSpPr>
            <p:spPr bwMode="auto">
              <a:xfrm>
                <a:off x="2872" y="190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0" name="Line 743"/>
              <p:cNvSpPr>
                <a:spLocks noChangeShapeType="1"/>
              </p:cNvSpPr>
              <p:nvPr/>
            </p:nvSpPr>
            <p:spPr bwMode="auto">
              <a:xfrm>
                <a:off x="2872" y="1900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1" name="Line 744"/>
              <p:cNvSpPr>
                <a:spLocks noChangeShapeType="1"/>
              </p:cNvSpPr>
              <p:nvPr/>
            </p:nvSpPr>
            <p:spPr bwMode="auto">
              <a:xfrm>
                <a:off x="2898" y="191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2" name="Line 745"/>
              <p:cNvSpPr>
                <a:spLocks noChangeShapeType="1"/>
              </p:cNvSpPr>
              <p:nvPr/>
            </p:nvSpPr>
            <p:spPr bwMode="auto">
              <a:xfrm>
                <a:off x="2898" y="1916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3" name="Line 746"/>
              <p:cNvSpPr>
                <a:spLocks noChangeShapeType="1"/>
              </p:cNvSpPr>
              <p:nvPr/>
            </p:nvSpPr>
            <p:spPr bwMode="auto">
              <a:xfrm>
                <a:off x="2906" y="194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4" name="Freeform 747"/>
              <p:cNvSpPr>
                <a:spLocks/>
              </p:cNvSpPr>
              <p:nvPr/>
            </p:nvSpPr>
            <p:spPr bwMode="auto">
              <a:xfrm>
                <a:off x="2828" y="2012"/>
                <a:ext cx="78" cy="71"/>
              </a:xfrm>
              <a:custGeom>
                <a:avLst/>
                <a:gdLst>
                  <a:gd name="T0" fmla="*/ 78 w 78"/>
                  <a:gd name="T1" fmla="*/ 31 h 71"/>
                  <a:gd name="T2" fmla="*/ 70 w 78"/>
                  <a:gd name="T3" fmla="*/ 55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55 h 71"/>
                  <a:gd name="T10" fmla="*/ 0 w 78"/>
                  <a:gd name="T11" fmla="*/ 31 h 71"/>
                  <a:gd name="T12" fmla="*/ 0 w 78"/>
                  <a:gd name="T13" fmla="*/ 31 h 71"/>
                  <a:gd name="T14" fmla="*/ 9 w 78"/>
                  <a:gd name="T15" fmla="*/ 8 h 71"/>
                  <a:gd name="T16" fmla="*/ 44 w 78"/>
                  <a:gd name="T17" fmla="*/ 0 h 71"/>
                  <a:gd name="T18" fmla="*/ 44 w 78"/>
                  <a:gd name="T19" fmla="*/ 0 h 71"/>
                  <a:gd name="T20" fmla="*/ 70 w 78"/>
                  <a:gd name="T21" fmla="*/ 8 h 71"/>
                  <a:gd name="T22" fmla="*/ 78 w 78"/>
                  <a:gd name="T23" fmla="*/ 3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1"/>
                    </a:moveTo>
                    <a:lnTo>
                      <a:pt x="70" y="55"/>
                    </a:lnTo>
                    <a:lnTo>
                      <a:pt x="44" y="71"/>
                    </a:lnTo>
                    <a:lnTo>
                      <a:pt x="9" y="55"/>
                    </a:lnTo>
                    <a:lnTo>
                      <a:pt x="0" y="31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70" y="8"/>
                    </a:lnTo>
                    <a:lnTo>
                      <a:pt x="78" y="31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5" name="Line 748"/>
              <p:cNvSpPr>
                <a:spLocks noChangeShapeType="1"/>
              </p:cNvSpPr>
              <p:nvPr/>
            </p:nvSpPr>
            <p:spPr bwMode="auto">
              <a:xfrm flipH="1">
                <a:off x="2898" y="2043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6" name="Line 749"/>
              <p:cNvSpPr>
                <a:spLocks noChangeShapeType="1"/>
              </p:cNvSpPr>
              <p:nvPr/>
            </p:nvSpPr>
            <p:spPr bwMode="auto">
              <a:xfrm>
                <a:off x="2898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7" name="Line 750"/>
              <p:cNvSpPr>
                <a:spLocks noChangeShapeType="1"/>
              </p:cNvSpPr>
              <p:nvPr/>
            </p:nvSpPr>
            <p:spPr bwMode="auto">
              <a:xfrm flipH="1">
                <a:off x="2872" y="2067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8" name="Line 751"/>
              <p:cNvSpPr>
                <a:spLocks noChangeShapeType="1"/>
              </p:cNvSpPr>
              <p:nvPr/>
            </p:nvSpPr>
            <p:spPr bwMode="auto">
              <a:xfrm>
                <a:off x="2872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39" name="Line 752"/>
              <p:cNvSpPr>
                <a:spLocks noChangeShapeType="1"/>
              </p:cNvSpPr>
              <p:nvPr/>
            </p:nvSpPr>
            <p:spPr bwMode="auto">
              <a:xfrm>
                <a:off x="2872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0" name="Line 753"/>
              <p:cNvSpPr>
                <a:spLocks noChangeShapeType="1"/>
              </p:cNvSpPr>
              <p:nvPr/>
            </p:nvSpPr>
            <p:spPr bwMode="auto">
              <a:xfrm>
                <a:off x="2872" y="20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1" name="Line 754"/>
              <p:cNvSpPr>
                <a:spLocks noChangeShapeType="1"/>
              </p:cNvSpPr>
              <p:nvPr/>
            </p:nvSpPr>
            <p:spPr bwMode="auto">
              <a:xfrm flipH="1" flipV="1">
                <a:off x="2837" y="2067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2" name="Line 755"/>
              <p:cNvSpPr>
                <a:spLocks noChangeShapeType="1"/>
              </p:cNvSpPr>
              <p:nvPr/>
            </p:nvSpPr>
            <p:spPr bwMode="auto">
              <a:xfrm>
                <a:off x="2837" y="206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3" name="Line 756"/>
              <p:cNvSpPr>
                <a:spLocks noChangeShapeType="1"/>
              </p:cNvSpPr>
              <p:nvPr/>
            </p:nvSpPr>
            <p:spPr bwMode="auto">
              <a:xfrm flipH="1" flipV="1">
                <a:off x="2828" y="2043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4" name="Line 757"/>
              <p:cNvSpPr>
                <a:spLocks noChangeShapeType="1"/>
              </p:cNvSpPr>
              <p:nvPr/>
            </p:nvSpPr>
            <p:spPr bwMode="auto">
              <a:xfrm>
                <a:off x="2828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5" name="Line 758"/>
              <p:cNvSpPr>
                <a:spLocks noChangeShapeType="1"/>
              </p:cNvSpPr>
              <p:nvPr/>
            </p:nvSpPr>
            <p:spPr bwMode="auto">
              <a:xfrm>
                <a:off x="2828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6" name="Line 759"/>
              <p:cNvSpPr>
                <a:spLocks noChangeShapeType="1"/>
              </p:cNvSpPr>
              <p:nvPr/>
            </p:nvSpPr>
            <p:spPr bwMode="auto">
              <a:xfrm>
                <a:off x="2828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7" name="Line 760"/>
              <p:cNvSpPr>
                <a:spLocks noChangeShapeType="1"/>
              </p:cNvSpPr>
              <p:nvPr/>
            </p:nvSpPr>
            <p:spPr bwMode="auto">
              <a:xfrm flipV="1">
                <a:off x="2828" y="2020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8" name="Line 761"/>
              <p:cNvSpPr>
                <a:spLocks noChangeShapeType="1"/>
              </p:cNvSpPr>
              <p:nvPr/>
            </p:nvSpPr>
            <p:spPr bwMode="auto">
              <a:xfrm>
                <a:off x="2837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49" name="Line 762"/>
              <p:cNvSpPr>
                <a:spLocks noChangeShapeType="1"/>
              </p:cNvSpPr>
              <p:nvPr/>
            </p:nvSpPr>
            <p:spPr bwMode="auto">
              <a:xfrm flipV="1">
                <a:off x="2837" y="201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0" name="Line 763"/>
              <p:cNvSpPr>
                <a:spLocks noChangeShapeType="1"/>
              </p:cNvSpPr>
              <p:nvPr/>
            </p:nvSpPr>
            <p:spPr bwMode="auto">
              <a:xfrm>
                <a:off x="2872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1" name="Line 764"/>
              <p:cNvSpPr>
                <a:spLocks noChangeShapeType="1"/>
              </p:cNvSpPr>
              <p:nvPr/>
            </p:nvSpPr>
            <p:spPr bwMode="auto">
              <a:xfrm>
                <a:off x="2872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2" name="Line 765"/>
              <p:cNvSpPr>
                <a:spLocks noChangeShapeType="1"/>
              </p:cNvSpPr>
              <p:nvPr/>
            </p:nvSpPr>
            <p:spPr bwMode="auto">
              <a:xfrm>
                <a:off x="2872" y="201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3" name="Line 766"/>
              <p:cNvSpPr>
                <a:spLocks noChangeShapeType="1"/>
              </p:cNvSpPr>
              <p:nvPr/>
            </p:nvSpPr>
            <p:spPr bwMode="auto">
              <a:xfrm>
                <a:off x="2872" y="2012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4" name="Line 767"/>
              <p:cNvSpPr>
                <a:spLocks noChangeShapeType="1"/>
              </p:cNvSpPr>
              <p:nvPr/>
            </p:nvSpPr>
            <p:spPr bwMode="auto">
              <a:xfrm>
                <a:off x="2898" y="202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5" name="Line 768"/>
              <p:cNvSpPr>
                <a:spLocks noChangeShapeType="1"/>
              </p:cNvSpPr>
              <p:nvPr/>
            </p:nvSpPr>
            <p:spPr bwMode="auto">
              <a:xfrm>
                <a:off x="2898" y="2020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6" name="Line 769"/>
              <p:cNvSpPr>
                <a:spLocks noChangeShapeType="1"/>
              </p:cNvSpPr>
              <p:nvPr/>
            </p:nvSpPr>
            <p:spPr bwMode="auto">
              <a:xfrm>
                <a:off x="2906" y="204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7" name="Freeform 770"/>
              <p:cNvSpPr>
                <a:spLocks/>
              </p:cNvSpPr>
              <p:nvPr/>
            </p:nvSpPr>
            <p:spPr bwMode="auto">
              <a:xfrm>
                <a:off x="2828" y="2115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70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70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70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8" name="Line 771"/>
              <p:cNvSpPr>
                <a:spLocks noChangeShapeType="1"/>
              </p:cNvSpPr>
              <p:nvPr/>
            </p:nvSpPr>
            <p:spPr bwMode="auto">
              <a:xfrm flipH="1">
                <a:off x="2898" y="215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59" name="Line 772"/>
              <p:cNvSpPr>
                <a:spLocks noChangeShapeType="1"/>
              </p:cNvSpPr>
              <p:nvPr/>
            </p:nvSpPr>
            <p:spPr bwMode="auto">
              <a:xfrm>
                <a:off x="2898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0" name="Line 773"/>
              <p:cNvSpPr>
                <a:spLocks noChangeShapeType="1"/>
              </p:cNvSpPr>
              <p:nvPr/>
            </p:nvSpPr>
            <p:spPr bwMode="auto">
              <a:xfrm flipH="1">
                <a:off x="2872" y="2179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1" name="Line 774"/>
              <p:cNvSpPr>
                <a:spLocks noChangeShapeType="1"/>
              </p:cNvSpPr>
              <p:nvPr/>
            </p:nvSpPr>
            <p:spPr bwMode="auto">
              <a:xfrm>
                <a:off x="2872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2" name="Line 775"/>
              <p:cNvSpPr>
                <a:spLocks noChangeShapeType="1"/>
              </p:cNvSpPr>
              <p:nvPr/>
            </p:nvSpPr>
            <p:spPr bwMode="auto">
              <a:xfrm>
                <a:off x="2872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3" name="Line 776"/>
              <p:cNvSpPr>
                <a:spLocks noChangeShapeType="1"/>
              </p:cNvSpPr>
              <p:nvPr/>
            </p:nvSpPr>
            <p:spPr bwMode="auto">
              <a:xfrm>
                <a:off x="2872" y="218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4" name="Line 777"/>
              <p:cNvSpPr>
                <a:spLocks noChangeShapeType="1"/>
              </p:cNvSpPr>
              <p:nvPr/>
            </p:nvSpPr>
            <p:spPr bwMode="auto">
              <a:xfrm flipH="1" flipV="1">
                <a:off x="2837" y="2179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5" name="Line 778"/>
              <p:cNvSpPr>
                <a:spLocks noChangeShapeType="1"/>
              </p:cNvSpPr>
              <p:nvPr/>
            </p:nvSpPr>
            <p:spPr bwMode="auto">
              <a:xfrm>
                <a:off x="2837" y="217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6" name="Line 779"/>
              <p:cNvSpPr>
                <a:spLocks noChangeShapeType="1"/>
              </p:cNvSpPr>
              <p:nvPr/>
            </p:nvSpPr>
            <p:spPr bwMode="auto">
              <a:xfrm flipH="1" flipV="1">
                <a:off x="2828" y="215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7" name="Line 780"/>
              <p:cNvSpPr>
                <a:spLocks noChangeShapeType="1"/>
              </p:cNvSpPr>
              <p:nvPr/>
            </p:nvSpPr>
            <p:spPr bwMode="auto">
              <a:xfrm>
                <a:off x="2828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8" name="Line 781"/>
              <p:cNvSpPr>
                <a:spLocks noChangeShapeType="1"/>
              </p:cNvSpPr>
              <p:nvPr/>
            </p:nvSpPr>
            <p:spPr bwMode="auto">
              <a:xfrm>
                <a:off x="2828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69" name="Line 782"/>
              <p:cNvSpPr>
                <a:spLocks noChangeShapeType="1"/>
              </p:cNvSpPr>
              <p:nvPr/>
            </p:nvSpPr>
            <p:spPr bwMode="auto">
              <a:xfrm>
                <a:off x="2828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0" name="Line 783"/>
              <p:cNvSpPr>
                <a:spLocks noChangeShapeType="1"/>
              </p:cNvSpPr>
              <p:nvPr/>
            </p:nvSpPr>
            <p:spPr bwMode="auto">
              <a:xfrm flipV="1">
                <a:off x="2828" y="2131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1" name="Line 784"/>
              <p:cNvSpPr>
                <a:spLocks noChangeShapeType="1"/>
              </p:cNvSpPr>
              <p:nvPr/>
            </p:nvSpPr>
            <p:spPr bwMode="auto">
              <a:xfrm>
                <a:off x="2837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2" name="Line 785"/>
              <p:cNvSpPr>
                <a:spLocks noChangeShapeType="1"/>
              </p:cNvSpPr>
              <p:nvPr/>
            </p:nvSpPr>
            <p:spPr bwMode="auto">
              <a:xfrm flipV="1">
                <a:off x="2837" y="2115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3" name="Line 786"/>
              <p:cNvSpPr>
                <a:spLocks noChangeShapeType="1"/>
              </p:cNvSpPr>
              <p:nvPr/>
            </p:nvSpPr>
            <p:spPr bwMode="auto">
              <a:xfrm>
                <a:off x="2872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4" name="Line 787"/>
              <p:cNvSpPr>
                <a:spLocks noChangeShapeType="1"/>
              </p:cNvSpPr>
              <p:nvPr/>
            </p:nvSpPr>
            <p:spPr bwMode="auto">
              <a:xfrm>
                <a:off x="2872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5" name="Line 788"/>
              <p:cNvSpPr>
                <a:spLocks noChangeShapeType="1"/>
              </p:cNvSpPr>
              <p:nvPr/>
            </p:nvSpPr>
            <p:spPr bwMode="auto">
              <a:xfrm>
                <a:off x="2872" y="211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6" name="Line 789"/>
              <p:cNvSpPr>
                <a:spLocks noChangeShapeType="1"/>
              </p:cNvSpPr>
              <p:nvPr/>
            </p:nvSpPr>
            <p:spPr bwMode="auto">
              <a:xfrm>
                <a:off x="2872" y="2115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7" name="Line 790"/>
              <p:cNvSpPr>
                <a:spLocks noChangeShapeType="1"/>
              </p:cNvSpPr>
              <p:nvPr/>
            </p:nvSpPr>
            <p:spPr bwMode="auto">
              <a:xfrm>
                <a:off x="2898" y="21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8" name="Line 791"/>
              <p:cNvSpPr>
                <a:spLocks noChangeShapeType="1"/>
              </p:cNvSpPr>
              <p:nvPr/>
            </p:nvSpPr>
            <p:spPr bwMode="auto">
              <a:xfrm>
                <a:off x="2898" y="2131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79" name="Line 792"/>
              <p:cNvSpPr>
                <a:spLocks noChangeShapeType="1"/>
              </p:cNvSpPr>
              <p:nvPr/>
            </p:nvSpPr>
            <p:spPr bwMode="auto">
              <a:xfrm>
                <a:off x="2906" y="215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0" name="Freeform 793"/>
              <p:cNvSpPr>
                <a:spLocks/>
              </p:cNvSpPr>
              <p:nvPr/>
            </p:nvSpPr>
            <p:spPr bwMode="auto">
              <a:xfrm>
                <a:off x="2828" y="2227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70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70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70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1" name="Line 794"/>
              <p:cNvSpPr>
                <a:spLocks noChangeShapeType="1"/>
              </p:cNvSpPr>
              <p:nvPr/>
            </p:nvSpPr>
            <p:spPr bwMode="auto">
              <a:xfrm flipH="1">
                <a:off x="2898" y="2259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2" name="Line 795"/>
              <p:cNvSpPr>
                <a:spLocks noChangeShapeType="1"/>
              </p:cNvSpPr>
              <p:nvPr/>
            </p:nvSpPr>
            <p:spPr bwMode="auto">
              <a:xfrm>
                <a:off x="2898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3" name="Line 796"/>
              <p:cNvSpPr>
                <a:spLocks noChangeShapeType="1"/>
              </p:cNvSpPr>
              <p:nvPr/>
            </p:nvSpPr>
            <p:spPr bwMode="auto">
              <a:xfrm flipH="1">
                <a:off x="2872" y="2283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4" name="Line 797"/>
              <p:cNvSpPr>
                <a:spLocks noChangeShapeType="1"/>
              </p:cNvSpPr>
              <p:nvPr/>
            </p:nvSpPr>
            <p:spPr bwMode="auto">
              <a:xfrm>
                <a:off x="2872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5" name="Line 798"/>
              <p:cNvSpPr>
                <a:spLocks noChangeShapeType="1"/>
              </p:cNvSpPr>
              <p:nvPr/>
            </p:nvSpPr>
            <p:spPr bwMode="auto">
              <a:xfrm>
                <a:off x="2872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6" name="Line 799"/>
              <p:cNvSpPr>
                <a:spLocks noChangeShapeType="1"/>
              </p:cNvSpPr>
              <p:nvPr/>
            </p:nvSpPr>
            <p:spPr bwMode="auto">
              <a:xfrm>
                <a:off x="2872" y="229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7" name="Line 800"/>
              <p:cNvSpPr>
                <a:spLocks noChangeShapeType="1"/>
              </p:cNvSpPr>
              <p:nvPr/>
            </p:nvSpPr>
            <p:spPr bwMode="auto">
              <a:xfrm flipH="1" flipV="1">
                <a:off x="2837" y="2283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8" name="Line 801"/>
              <p:cNvSpPr>
                <a:spLocks noChangeShapeType="1"/>
              </p:cNvSpPr>
              <p:nvPr/>
            </p:nvSpPr>
            <p:spPr bwMode="auto">
              <a:xfrm>
                <a:off x="2837" y="2283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89" name="Line 802"/>
              <p:cNvSpPr>
                <a:spLocks noChangeShapeType="1"/>
              </p:cNvSpPr>
              <p:nvPr/>
            </p:nvSpPr>
            <p:spPr bwMode="auto">
              <a:xfrm flipH="1" flipV="1">
                <a:off x="2828" y="2259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0" name="Line 803"/>
              <p:cNvSpPr>
                <a:spLocks noChangeShapeType="1"/>
              </p:cNvSpPr>
              <p:nvPr/>
            </p:nvSpPr>
            <p:spPr bwMode="auto">
              <a:xfrm>
                <a:off x="2828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1" name="Line 804"/>
              <p:cNvSpPr>
                <a:spLocks noChangeShapeType="1"/>
              </p:cNvSpPr>
              <p:nvPr/>
            </p:nvSpPr>
            <p:spPr bwMode="auto">
              <a:xfrm>
                <a:off x="2828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2" name="Line 805"/>
              <p:cNvSpPr>
                <a:spLocks noChangeShapeType="1"/>
              </p:cNvSpPr>
              <p:nvPr/>
            </p:nvSpPr>
            <p:spPr bwMode="auto">
              <a:xfrm>
                <a:off x="2828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3" name="Line 806"/>
              <p:cNvSpPr>
                <a:spLocks noChangeShapeType="1"/>
              </p:cNvSpPr>
              <p:nvPr/>
            </p:nvSpPr>
            <p:spPr bwMode="auto">
              <a:xfrm flipV="1">
                <a:off x="2828" y="2235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4" name="Line 807"/>
              <p:cNvSpPr>
                <a:spLocks noChangeShapeType="1"/>
              </p:cNvSpPr>
              <p:nvPr/>
            </p:nvSpPr>
            <p:spPr bwMode="auto">
              <a:xfrm>
                <a:off x="2837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5" name="Line 808"/>
              <p:cNvSpPr>
                <a:spLocks noChangeShapeType="1"/>
              </p:cNvSpPr>
              <p:nvPr/>
            </p:nvSpPr>
            <p:spPr bwMode="auto">
              <a:xfrm flipV="1">
                <a:off x="2837" y="2227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6" name="Line 809"/>
              <p:cNvSpPr>
                <a:spLocks noChangeShapeType="1"/>
              </p:cNvSpPr>
              <p:nvPr/>
            </p:nvSpPr>
            <p:spPr bwMode="auto">
              <a:xfrm>
                <a:off x="2872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197" name="Line 810"/>
              <p:cNvSpPr>
                <a:spLocks noChangeShapeType="1"/>
              </p:cNvSpPr>
              <p:nvPr/>
            </p:nvSpPr>
            <p:spPr bwMode="auto">
              <a:xfrm>
                <a:off x="2872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012"/>
            <p:cNvGrpSpPr>
              <a:grpSpLocks/>
            </p:cNvGrpSpPr>
            <p:nvPr/>
          </p:nvGrpSpPr>
          <p:grpSpPr bwMode="auto">
            <a:xfrm>
              <a:off x="1351" y="1525"/>
              <a:ext cx="3110" cy="1955"/>
              <a:chOff x="1351" y="1525"/>
              <a:chExt cx="3110" cy="1955"/>
            </a:xfrm>
          </p:grpSpPr>
          <p:sp>
            <p:nvSpPr>
              <p:cNvPr id="155798" name="Line 812"/>
              <p:cNvSpPr>
                <a:spLocks noChangeShapeType="1"/>
              </p:cNvSpPr>
              <p:nvPr/>
            </p:nvSpPr>
            <p:spPr bwMode="auto">
              <a:xfrm>
                <a:off x="2872" y="222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799" name="Line 813"/>
              <p:cNvSpPr>
                <a:spLocks noChangeShapeType="1"/>
              </p:cNvSpPr>
              <p:nvPr/>
            </p:nvSpPr>
            <p:spPr bwMode="auto">
              <a:xfrm>
                <a:off x="2872" y="2227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0" name="Line 814"/>
              <p:cNvSpPr>
                <a:spLocks noChangeShapeType="1"/>
              </p:cNvSpPr>
              <p:nvPr/>
            </p:nvSpPr>
            <p:spPr bwMode="auto">
              <a:xfrm>
                <a:off x="2898" y="2235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1" name="Line 815"/>
              <p:cNvSpPr>
                <a:spLocks noChangeShapeType="1"/>
              </p:cNvSpPr>
              <p:nvPr/>
            </p:nvSpPr>
            <p:spPr bwMode="auto">
              <a:xfrm>
                <a:off x="2898" y="2235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2" name="Line 816"/>
              <p:cNvSpPr>
                <a:spLocks noChangeShapeType="1"/>
              </p:cNvSpPr>
              <p:nvPr/>
            </p:nvSpPr>
            <p:spPr bwMode="auto">
              <a:xfrm>
                <a:off x="2906" y="2259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3" name="Freeform 817"/>
              <p:cNvSpPr>
                <a:spLocks/>
              </p:cNvSpPr>
              <p:nvPr/>
            </p:nvSpPr>
            <p:spPr bwMode="auto">
              <a:xfrm>
                <a:off x="2828" y="2331"/>
                <a:ext cx="78" cy="71"/>
              </a:xfrm>
              <a:custGeom>
                <a:avLst/>
                <a:gdLst>
                  <a:gd name="T0" fmla="*/ 78 w 78"/>
                  <a:gd name="T1" fmla="*/ 39 h 71"/>
                  <a:gd name="T2" fmla="*/ 70 w 78"/>
                  <a:gd name="T3" fmla="*/ 63 h 71"/>
                  <a:gd name="T4" fmla="*/ 44 w 78"/>
                  <a:gd name="T5" fmla="*/ 71 h 71"/>
                  <a:gd name="T6" fmla="*/ 44 w 78"/>
                  <a:gd name="T7" fmla="*/ 71 h 71"/>
                  <a:gd name="T8" fmla="*/ 9 w 78"/>
                  <a:gd name="T9" fmla="*/ 63 h 71"/>
                  <a:gd name="T10" fmla="*/ 0 w 78"/>
                  <a:gd name="T11" fmla="*/ 39 h 71"/>
                  <a:gd name="T12" fmla="*/ 0 w 78"/>
                  <a:gd name="T13" fmla="*/ 39 h 71"/>
                  <a:gd name="T14" fmla="*/ 9 w 78"/>
                  <a:gd name="T15" fmla="*/ 16 h 71"/>
                  <a:gd name="T16" fmla="*/ 44 w 78"/>
                  <a:gd name="T17" fmla="*/ 0 h 71"/>
                  <a:gd name="T18" fmla="*/ 44 w 78"/>
                  <a:gd name="T19" fmla="*/ 0 h 71"/>
                  <a:gd name="T20" fmla="*/ 70 w 78"/>
                  <a:gd name="T21" fmla="*/ 16 h 71"/>
                  <a:gd name="T22" fmla="*/ 78 w 78"/>
                  <a:gd name="T23" fmla="*/ 39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1"/>
                  <a:gd name="T38" fmla="*/ 78 w 78"/>
                  <a:gd name="T39" fmla="*/ 71 h 7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1">
                    <a:moveTo>
                      <a:pt x="78" y="39"/>
                    </a:moveTo>
                    <a:lnTo>
                      <a:pt x="70" y="63"/>
                    </a:lnTo>
                    <a:lnTo>
                      <a:pt x="44" y="71"/>
                    </a:lnTo>
                    <a:lnTo>
                      <a:pt x="9" y="63"/>
                    </a:lnTo>
                    <a:lnTo>
                      <a:pt x="0" y="39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70" y="16"/>
                    </a:lnTo>
                    <a:lnTo>
                      <a:pt x="78" y="39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4" name="Line 818"/>
              <p:cNvSpPr>
                <a:spLocks noChangeShapeType="1"/>
              </p:cNvSpPr>
              <p:nvPr/>
            </p:nvSpPr>
            <p:spPr bwMode="auto">
              <a:xfrm flipH="1">
                <a:off x="2898" y="237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5" name="Line 819"/>
              <p:cNvSpPr>
                <a:spLocks noChangeShapeType="1"/>
              </p:cNvSpPr>
              <p:nvPr/>
            </p:nvSpPr>
            <p:spPr bwMode="auto">
              <a:xfrm>
                <a:off x="2898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6" name="Line 820"/>
              <p:cNvSpPr>
                <a:spLocks noChangeShapeType="1"/>
              </p:cNvSpPr>
              <p:nvPr/>
            </p:nvSpPr>
            <p:spPr bwMode="auto">
              <a:xfrm flipH="1">
                <a:off x="2872" y="2394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7" name="Line 821"/>
              <p:cNvSpPr>
                <a:spLocks noChangeShapeType="1"/>
              </p:cNvSpPr>
              <p:nvPr/>
            </p:nvSpPr>
            <p:spPr bwMode="auto">
              <a:xfrm>
                <a:off x="2872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8" name="Line 822"/>
              <p:cNvSpPr>
                <a:spLocks noChangeShapeType="1"/>
              </p:cNvSpPr>
              <p:nvPr/>
            </p:nvSpPr>
            <p:spPr bwMode="auto">
              <a:xfrm>
                <a:off x="2872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09" name="Line 823"/>
              <p:cNvSpPr>
                <a:spLocks noChangeShapeType="1"/>
              </p:cNvSpPr>
              <p:nvPr/>
            </p:nvSpPr>
            <p:spPr bwMode="auto">
              <a:xfrm>
                <a:off x="2872" y="240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0" name="Line 824"/>
              <p:cNvSpPr>
                <a:spLocks noChangeShapeType="1"/>
              </p:cNvSpPr>
              <p:nvPr/>
            </p:nvSpPr>
            <p:spPr bwMode="auto">
              <a:xfrm flipH="1" flipV="1">
                <a:off x="2837" y="2394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1" name="Line 825"/>
              <p:cNvSpPr>
                <a:spLocks noChangeShapeType="1"/>
              </p:cNvSpPr>
              <p:nvPr/>
            </p:nvSpPr>
            <p:spPr bwMode="auto">
              <a:xfrm>
                <a:off x="2837" y="239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2" name="Line 826"/>
              <p:cNvSpPr>
                <a:spLocks noChangeShapeType="1"/>
              </p:cNvSpPr>
              <p:nvPr/>
            </p:nvSpPr>
            <p:spPr bwMode="auto">
              <a:xfrm flipH="1" flipV="1">
                <a:off x="2828" y="237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3" name="Line 827"/>
              <p:cNvSpPr>
                <a:spLocks noChangeShapeType="1"/>
              </p:cNvSpPr>
              <p:nvPr/>
            </p:nvSpPr>
            <p:spPr bwMode="auto">
              <a:xfrm>
                <a:off x="2828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4" name="Line 828"/>
              <p:cNvSpPr>
                <a:spLocks noChangeShapeType="1"/>
              </p:cNvSpPr>
              <p:nvPr/>
            </p:nvSpPr>
            <p:spPr bwMode="auto">
              <a:xfrm>
                <a:off x="2828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5" name="Line 829"/>
              <p:cNvSpPr>
                <a:spLocks noChangeShapeType="1"/>
              </p:cNvSpPr>
              <p:nvPr/>
            </p:nvSpPr>
            <p:spPr bwMode="auto">
              <a:xfrm>
                <a:off x="2828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6" name="Line 830"/>
              <p:cNvSpPr>
                <a:spLocks noChangeShapeType="1"/>
              </p:cNvSpPr>
              <p:nvPr/>
            </p:nvSpPr>
            <p:spPr bwMode="auto">
              <a:xfrm flipV="1">
                <a:off x="2828" y="2347"/>
                <a:ext cx="9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7" name="Line 831"/>
              <p:cNvSpPr>
                <a:spLocks noChangeShapeType="1"/>
              </p:cNvSpPr>
              <p:nvPr/>
            </p:nvSpPr>
            <p:spPr bwMode="auto">
              <a:xfrm>
                <a:off x="2837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8" name="Line 832"/>
              <p:cNvSpPr>
                <a:spLocks noChangeShapeType="1"/>
              </p:cNvSpPr>
              <p:nvPr/>
            </p:nvSpPr>
            <p:spPr bwMode="auto">
              <a:xfrm flipV="1">
                <a:off x="2837" y="2331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19" name="Line 833"/>
              <p:cNvSpPr>
                <a:spLocks noChangeShapeType="1"/>
              </p:cNvSpPr>
              <p:nvPr/>
            </p:nvSpPr>
            <p:spPr bwMode="auto">
              <a:xfrm>
                <a:off x="2872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0" name="Line 834"/>
              <p:cNvSpPr>
                <a:spLocks noChangeShapeType="1"/>
              </p:cNvSpPr>
              <p:nvPr/>
            </p:nvSpPr>
            <p:spPr bwMode="auto">
              <a:xfrm>
                <a:off x="2872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1" name="Line 835"/>
              <p:cNvSpPr>
                <a:spLocks noChangeShapeType="1"/>
              </p:cNvSpPr>
              <p:nvPr/>
            </p:nvSpPr>
            <p:spPr bwMode="auto">
              <a:xfrm>
                <a:off x="2872" y="2331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2" name="Line 836"/>
              <p:cNvSpPr>
                <a:spLocks noChangeShapeType="1"/>
              </p:cNvSpPr>
              <p:nvPr/>
            </p:nvSpPr>
            <p:spPr bwMode="auto">
              <a:xfrm>
                <a:off x="2872" y="2331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3" name="Line 837"/>
              <p:cNvSpPr>
                <a:spLocks noChangeShapeType="1"/>
              </p:cNvSpPr>
              <p:nvPr/>
            </p:nvSpPr>
            <p:spPr bwMode="auto">
              <a:xfrm>
                <a:off x="2898" y="2347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4" name="Line 838"/>
              <p:cNvSpPr>
                <a:spLocks noChangeShapeType="1"/>
              </p:cNvSpPr>
              <p:nvPr/>
            </p:nvSpPr>
            <p:spPr bwMode="auto">
              <a:xfrm>
                <a:off x="2898" y="2347"/>
                <a:ext cx="8" cy="2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5" name="Line 839"/>
              <p:cNvSpPr>
                <a:spLocks noChangeShapeType="1"/>
              </p:cNvSpPr>
              <p:nvPr/>
            </p:nvSpPr>
            <p:spPr bwMode="auto">
              <a:xfrm>
                <a:off x="2906" y="237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6" name="Freeform 840"/>
              <p:cNvSpPr>
                <a:spLocks/>
              </p:cNvSpPr>
              <p:nvPr/>
            </p:nvSpPr>
            <p:spPr bwMode="auto">
              <a:xfrm>
                <a:off x="2828" y="2442"/>
                <a:ext cx="78" cy="72"/>
              </a:xfrm>
              <a:custGeom>
                <a:avLst/>
                <a:gdLst>
                  <a:gd name="T0" fmla="*/ 78 w 78"/>
                  <a:gd name="T1" fmla="*/ 32 h 72"/>
                  <a:gd name="T2" fmla="*/ 70 w 78"/>
                  <a:gd name="T3" fmla="*/ 56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56 h 72"/>
                  <a:gd name="T10" fmla="*/ 0 w 78"/>
                  <a:gd name="T11" fmla="*/ 32 h 72"/>
                  <a:gd name="T12" fmla="*/ 0 w 78"/>
                  <a:gd name="T13" fmla="*/ 32 h 72"/>
                  <a:gd name="T14" fmla="*/ 9 w 78"/>
                  <a:gd name="T15" fmla="*/ 8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8 h 72"/>
                  <a:gd name="T22" fmla="*/ 78 w 78"/>
                  <a:gd name="T23" fmla="*/ 32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32"/>
                    </a:moveTo>
                    <a:lnTo>
                      <a:pt x="70" y="56"/>
                    </a:lnTo>
                    <a:lnTo>
                      <a:pt x="44" y="72"/>
                    </a:lnTo>
                    <a:lnTo>
                      <a:pt x="9" y="56"/>
                    </a:lnTo>
                    <a:lnTo>
                      <a:pt x="0" y="32"/>
                    </a:lnTo>
                    <a:lnTo>
                      <a:pt x="9" y="8"/>
                    </a:lnTo>
                    <a:lnTo>
                      <a:pt x="44" y="0"/>
                    </a:lnTo>
                    <a:lnTo>
                      <a:pt x="70" y="8"/>
                    </a:lnTo>
                    <a:lnTo>
                      <a:pt x="78" y="32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7" name="Line 841"/>
              <p:cNvSpPr>
                <a:spLocks noChangeShapeType="1"/>
              </p:cNvSpPr>
              <p:nvPr/>
            </p:nvSpPr>
            <p:spPr bwMode="auto">
              <a:xfrm flipH="1">
                <a:off x="2898" y="2474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8" name="Line 842"/>
              <p:cNvSpPr>
                <a:spLocks noChangeShapeType="1"/>
              </p:cNvSpPr>
              <p:nvPr/>
            </p:nvSpPr>
            <p:spPr bwMode="auto">
              <a:xfrm>
                <a:off x="2898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29" name="Line 843"/>
              <p:cNvSpPr>
                <a:spLocks noChangeShapeType="1"/>
              </p:cNvSpPr>
              <p:nvPr/>
            </p:nvSpPr>
            <p:spPr bwMode="auto">
              <a:xfrm flipH="1">
                <a:off x="2872" y="2498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0" name="Line 844"/>
              <p:cNvSpPr>
                <a:spLocks noChangeShapeType="1"/>
              </p:cNvSpPr>
              <p:nvPr/>
            </p:nvSpPr>
            <p:spPr bwMode="auto">
              <a:xfrm>
                <a:off x="2872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1" name="Line 845"/>
              <p:cNvSpPr>
                <a:spLocks noChangeShapeType="1"/>
              </p:cNvSpPr>
              <p:nvPr/>
            </p:nvSpPr>
            <p:spPr bwMode="auto">
              <a:xfrm>
                <a:off x="2872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2" name="Line 846"/>
              <p:cNvSpPr>
                <a:spLocks noChangeShapeType="1"/>
              </p:cNvSpPr>
              <p:nvPr/>
            </p:nvSpPr>
            <p:spPr bwMode="auto">
              <a:xfrm>
                <a:off x="2872" y="251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3" name="Line 847"/>
              <p:cNvSpPr>
                <a:spLocks noChangeShapeType="1"/>
              </p:cNvSpPr>
              <p:nvPr/>
            </p:nvSpPr>
            <p:spPr bwMode="auto">
              <a:xfrm flipH="1" flipV="1">
                <a:off x="2837" y="2498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4" name="Line 848"/>
              <p:cNvSpPr>
                <a:spLocks noChangeShapeType="1"/>
              </p:cNvSpPr>
              <p:nvPr/>
            </p:nvSpPr>
            <p:spPr bwMode="auto">
              <a:xfrm>
                <a:off x="2837" y="249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5" name="Line 849"/>
              <p:cNvSpPr>
                <a:spLocks noChangeShapeType="1"/>
              </p:cNvSpPr>
              <p:nvPr/>
            </p:nvSpPr>
            <p:spPr bwMode="auto">
              <a:xfrm flipH="1" flipV="1">
                <a:off x="2828" y="2474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6" name="Line 850"/>
              <p:cNvSpPr>
                <a:spLocks noChangeShapeType="1"/>
              </p:cNvSpPr>
              <p:nvPr/>
            </p:nvSpPr>
            <p:spPr bwMode="auto">
              <a:xfrm>
                <a:off x="2828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7" name="Line 851"/>
              <p:cNvSpPr>
                <a:spLocks noChangeShapeType="1"/>
              </p:cNvSpPr>
              <p:nvPr/>
            </p:nvSpPr>
            <p:spPr bwMode="auto">
              <a:xfrm>
                <a:off x="2828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8" name="Line 852"/>
              <p:cNvSpPr>
                <a:spLocks noChangeShapeType="1"/>
              </p:cNvSpPr>
              <p:nvPr/>
            </p:nvSpPr>
            <p:spPr bwMode="auto">
              <a:xfrm>
                <a:off x="2828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39" name="Line 853"/>
              <p:cNvSpPr>
                <a:spLocks noChangeShapeType="1"/>
              </p:cNvSpPr>
              <p:nvPr/>
            </p:nvSpPr>
            <p:spPr bwMode="auto">
              <a:xfrm flipV="1">
                <a:off x="2828" y="2450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0" name="Line 854"/>
              <p:cNvSpPr>
                <a:spLocks noChangeShapeType="1"/>
              </p:cNvSpPr>
              <p:nvPr/>
            </p:nvSpPr>
            <p:spPr bwMode="auto">
              <a:xfrm>
                <a:off x="2837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1" name="Line 855"/>
              <p:cNvSpPr>
                <a:spLocks noChangeShapeType="1"/>
              </p:cNvSpPr>
              <p:nvPr/>
            </p:nvSpPr>
            <p:spPr bwMode="auto">
              <a:xfrm flipV="1">
                <a:off x="2837" y="2442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2" name="Line 856"/>
              <p:cNvSpPr>
                <a:spLocks noChangeShapeType="1"/>
              </p:cNvSpPr>
              <p:nvPr/>
            </p:nvSpPr>
            <p:spPr bwMode="auto">
              <a:xfrm>
                <a:off x="2872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3" name="Line 857"/>
              <p:cNvSpPr>
                <a:spLocks noChangeShapeType="1"/>
              </p:cNvSpPr>
              <p:nvPr/>
            </p:nvSpPr>
            <p:spPr bwMode="auto">
              <a:xfrm>
                <a:off x="2872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4" name="Line 858"/>
              <p:cNvSpPr>
                <a:spLocks noChangeShapeType="1"/>
              </p:cNvSpPr>
              <p:nvPr/>
            </p:nvSpPr>
            <p:spPr bwMode="auto">
              <a:xfrm>
                <a:off x="2872" y="244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5" name="Line 859"/>
              <p:cNvSpPr>
                <a:spLocks noChangeShapeType="1"/>
              </p:cNvSpPr>
              <p:nvPr/>
            </p:nvSpPr>
            <p:spPr bwMode="auto">
              <a:xfrm>
                <a:off x="2872" y="2442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6" name="Line 860"/>
              <p:cNvSpPr>
                <a:spLocks noChangeShapeType="1"/>
              </p:cNvSpPr>
              <p:nvPr/>
            </p:nvSpPr>
            <p:spPr bwMode="auto">
              <a:xfrm>
                <a:off x="2898" y="245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7" name="Line 861"/>
              <p:cNvSpPr>
                <a:spLocks noChangeShapeType="1"/>
              </p:cNvSpPr>
              <p:nvPr/>
            </p:nvSpPr>
            <p:spPr bwMode="auto">
              <a:xfrm>
                <a:off x="2898" y="2450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8" name="Line 862"/>
              <p:cNvSpPr>
                <a:spLocks noChangeShapeType="1"/>
              </p:cNvSpPr>
              <p:nvPr/>
            </p:nvSpPr>
            <p:spPr bwMode="auto">
              <a:xfrm>
                <a:off x="2906" y="2474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49" name="Freeform 863"/>
              <p:cNvSpPr>
                <a:spLocks/>
              </p:cNvSpPr>
              <p:nvPr/>
            </p:nvSpPr>
            <p:spPr bwMode="auto">
              <a:xfrm>
                <a:off x="2828" y="2546"/>
                <a:ext cx="78" cy="72"/>
              </a:xfrm>
              <a:custGeom>
                <a:avLst/>
                <a:gdLst>
                  <a:gd name="T0" fmla="*/ 78 w 78"/>
                  <a:gd name="T1" fmla="*/ 40 h 72"/>
                  <a:gd name="T2" fmla="*/ 70 w 78"/>
                  <a:gd name="T3" fmla="*/ 64 h 72"/>
                  <a:gd name="T4" fmla="*/ 44 w 78"/>
                  <a:gd name="T5" fmla="*/ 72 h 72"/>
                  <a:gd name="T6" fmla="*/ 44 w 78"/>
                  <a:gd name="T7" fmla="*/ 72 h 72"/>
                  <a:gd name="T8" fmla="*/ 9 w 78"/>
                  <a:gd name="T9" fmla="*/ 64 h 72"/>
                  <a:gd name="T10" fmla="*/ 0 w 78"/>
                  <a:gd name="T11" fmla="*/ 40 h 72"/>
                  <a:gd name="T12" fmla="*/ 0 w 78"/>
                  <a:gd name="T13" fmla="*/ 40 h 72"/>
                  <a:gd name="T14" fmla="*/ 9 w 78"/>
                  <a:gd name="T15" fmla="*/ 16 h 72"/>
                  <a:gd name="T16" fmla="*/ 44 w 78"/>
                  <a:gd name="T17" fmla="*/ 0 h 72"/>
                  <a:gd name="T18" fmla="*/ 44 w 78"/>
                  <a:gd name="T19" fmla="*/ 0 h 72"/>
                  <a:gd name="T20" fmla="*/ 70 w 78"/>
                  <a:gd name="T21" fmla="*/ 16 h 72"/>
                  <a:gd name="T22" fmla="*/ 78 w 78"/>
                  <a:gd name="T23" fmla="*/ 4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8"/>
                  <a:gd name="T37" fmla="*/ 0 h 72"/>
                  <a:gd name="T38" fmla="*/ 78 w 78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8" h="72">
                    <a:moveTo>
                      <a:pt x="78" y="40"/>
                    </a:moveTo>
                    <a:lnTo>
                      <a:pt x="70" y="64"/>
                    </a:lnTo>
                    <a:lnTo>
                      <a:pt x="44" y="72"/>
                    </a:lnTo>
                    <a:lnTo>
                      <a:pt x="9" y="64"/>
                    </a:lnTo>
                    <a:lnTo>
                      <a:pt x="0" y="40"/>
                    </a:lnTo>
                    <a:lnTo>
                      <a:pt x="9" y="16"/>
                    </a:lnTo>
                    <a:lnTo>
                      <a:pt x="44" y="0"/>
                    </a:lnTo>
                    <a:lnTo>
                      <a:pt x="70" y="16"/>
                    </a:lnTo>
                    <a:lnTo>
                      <a:pt x="78" y="40"/>
                    </a:lnTo>
                    <a:close/>
                  </a:path>
                </a:pathLst>
              </a:custGeom>
              <a:solidFill>
                <a:srgbClr val="BB00B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0" name="Line 864"/>
              <p:cNvSpPr>
                <a:spLocks noChangeShapeType="1"/>
              </p:cNvSpPr>
              <p:nvPr/>
            </p:nvSpPr>
            <p:spPr bwMode="auto">
              <a:xfrm flipH="1">
                <a:off x="2898" y="2586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1" name="Line 865"/>
              <p:cNvSpPr>
                <a:spLocks noChangeShapeType="1"/>
              </p:cNvSpPr>
              <p:nvPr/>
            </p:nvSpPr>
            <p:spPr bwMode="auto">
              <a:xfrm>
                <a:off x="2898" y="261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2" name="Line 866"/>
              <p:cNvSpPr>
                <a:spLocks noChangeShapeType="1"/>
              </p:cNvSpPr>
              <p:nvPr/>
            </p:nvSpPr>
            <p:spPr bwMode="auto">
              <a:xfrm flipH="1">
                <a:off x="2872" y="2610"/>
                <a:ext cx="26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3" name="Line 867"/>
              <p:cNvSpPr>
                <a:spLocks noChangeShapeType="1"/>
              </p:cNvSpPr>
              <p:nvPr/>
            </p:nvSpPr>
            <p:spPr bwMode="auto">
              <a:xfrm>
                <a:off x="2872" y="261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4" name="Line 868"/>
              <p:cNvSpPr>
                <a:spLocks noChangeShapeType="1"/>
              </p:cNvSpPr>
              <p:nvPr/>
            </p:nvSpPr>
            <p:spPr bwMode="auto">
              <a:xfrm>
                <a:off x="2872" y="261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5" name="Line 869"/>
              <p:cNvSpPr>
                <a:spLocks noChangeShapeType="1"/>
              </p:cNvSpPr>
              <p:nvPr/>
            </p:nvSpPr>
            <p:spPr bwMode="auto">
              <a:xfrm>
                <a:off x="2872" y="2618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6" name="Line 870"/>
              <p:cNvSpPr>
                <a:spLocks noChangeShapeType="1"/>
              </p:cNvSpPr>
              <p:nvPr/>
            </p:nvSpPr>
            <p:spPr bwMode="auto">
              <a:xfrm flipH="1" flipV="1">
                <a:off x="2837" y="2610"/>
                <a:ext cx="35" cy="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7" name="Line 871"/>
              <p:cNvSpPr>
                <a:spLocks noChangeShapeType="1"/>
              </p:cNvSpPr>
              <p:nvPr/>
            </p:nvSpPr>
            <p:spPr bwMode="auto">
              <a:xfrm>
                <a:off x="2837" y="2610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8" name="Line 872"/>
              <p:cNvSpPr>
                <a:spLocks noChangeShapeType="1"/>
              </p:cNvSpPr>
              <p:nvPr/>
            </p:nvSpPr>
            <p:spPr bwMode="auto">
              <a:xfrm flipH="1" flipV="1">
                <a:off x="2828" y="2586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59" name="Line 873"/>
              <p:cNvSpPr>
                <a:spLocks noChangeShapeType="1"/>
              </p:cNvSpPr>
              <p:nvPr/>
            </p:nvSpPr>
            <p:spPr bwMode="auto">
              <a:xfrm>
                <a:off x="2828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0" name="Line 874"/>
              <p:cNvSpPr>
                <a:spLocks noChangeShapeType="1"/>
              </p:cNvSpPr>
              <p:nvPr/>
            </p:nvSpPr>
            <p:spPr bwMode="auto">
              <a:xfrm>
                <a:off x="2828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1" name="Line 875"/>
              <p:cNvSpPr>
                <a:spLocks noChangeShapeType="1"/>
              </p:cNvSpPr>
              <p:nvPr/>
            </p:nvSpPr>
            <p:spPr bwMode="auto">
              <a:xfrm>
                <a:off x="2828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2" name="Line 876"/>
              <p:cNvSpPr>
                <a:spLocks noChangeShapeType="1"/>
              </p:cNvSpPr>
              <p:nvPr/>
            </p:nvSpPr>
            <p:spPr bwMode="auto">
              <a:xfrm flipV="1">
                <a:off x="2828" y="2562"/>
                <a:ext cx="9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3" name="Line 877"/>
              <p:cNvSpPr>
                <a:spLocks noChangeShapeType="1"/>
              </p:cNvSpPr>
              <p:nvPr/>
            </p:nvSpPr>
            <p:spPr bwMode="auto">
              <a:xfrm>
                <a:off x="2837" y="256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4" name="Line 878"/>
              <p:cNvSpPr>
                <a:spLocks noChangeShapeType="1"/>
              </p:cNvSpPr>
              <p:nvPr/>
            </p:nvSpPr>
            <p:spPr bwMode="auto">
              <a:xfrm flipV="1">
                <a:off x="2837" y="2546"/>
                <a:ext cx="35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5" name="Line 879"/>
              <p:cNvSpPr>
                <a:spLocks noChangeShapeType="1"/>
              </p:cNvSpPr>
              <p:nvPr/>
            </p:nvSpPr>
            <p:spPr bwMode="auto">
              <a:xfrm>
                <a:off x="2872" y="254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6" name="Line 880"/>
              <p:cNvSpPr>
                <a:spLocks noChangeShapeType="1"/>
              </p:cNvSpPr>
              <p:nvPr/>
            </p:nvSpPr>
            <p:spPr bwMode="auto">
              <a:xfrm>
                <a:off x="2872" y="254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7" name="Line 881"/>
              <p:cNvSpPr>
                <a:spLocks noChangeShapeType="1"/>
              </p:cNvSpPr>
              <p:nvPr/>
            </p:nvSpPr>
            <p:spPr bwMode="auto">
              <a:xfrm>
                <a:off x="2872" y="254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8" name="Line 882"/>
              <p:cNvSpPr>
                <a:spLocks noChangeShapeType="1"/>
              </p:cNvSpPr>
              <p:nvPr/>
            </p:nvSpPr>
            <p:spPr bwMode="auto">
              <a:xfrm>
                <a:off x="2872" y="2546"/>
                <a:ext cx="26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69" name="Line 883"/>
              <p:cNvSpPr>
                <a:spLocks noChangeShapeType="1"/>
              </p:cNvSpPr>
              <p:nvPr/>
            </p:nvSpPr>
            <p:spPr bwMode="auto">
              <a:xfrm>
                <a:off x="2898" y="2562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0" name="Line 884"/>
              <p:cNvSpPr>
                <a:spLocks noChangeShapeType="1"/>
              </p:cNvSpPr>
              <p:nvPr/>
            </p:nvSpPr>
            <p:spPr bwMode="auto">
              <a:xfrm>
                <a:off x="2898" y="2562"/>
                <a:ext cx="8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1" name="Line 885"/>
              <p:cNvSpPr>
                <a:spLocks noChangeShapeType="1"/>
              </p:cNvSpPr>
              <p:nvPr/>
            </p:nvSpPr>
            <p:spPr bwMode="auto">
              <a:xfrm>
                <a:off x="2906" y="2586"/>
                <a:ext cx="1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2" name="Line 886"/>
              <p:cNvSpPr>
                <a:spLocks noChangeShapeType="1"/>
              </p:cNvSpPr>
              <p:nvPr/>
            </p:nvSpPr>
            <p:spPr bwMode="auto">
              <a:xfrm flipV="1">
                <a:off x="2250" y="2546"/>
                <a:ext cx="311" cy="34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3" name="Line 887"/>
              <p:cNvSpPr>
                <a:spLocks noChangeShapeType="1"/>
              </p:cNvSpPr>
              <p:nvPr/>
            </p:nvSpPr>
            <p:spPr bwMode="auto">
              <a:xfrm flipH="1" flipV="1">
                <a:off x="2561" y="2546"/>
                <a:ext cx="311" cy="1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4" name="Line 888"/>
              <p:cNvSpPr>
                <a:spLocks noChangeShapeType="1"/>
              </p:cNvSpPr>
              <p:nvPr/>
            </p:nvSpPr>
            <p:spPr bwMode="auto">
              <a:xfrm flipV="1">
                <a:off x="2889" y="2546"/>
                <a:ext cx="294" cy="1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5" name="Line 889"/>
              <p:cNvSpPr>
                <a:spLocks noChangeShapeType="1"/>
              </p:cNvSpPr>
              <p:nvPr/>
            </p:nvSpPr>
            <p:spPr bwMode="auto">
              <a:xfrm flipV="1">
                <a:off x="3183" y="2331"/>
                <a:ext cx="311" cy="21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6" name="Line 890"/>
              <p:cNvSpPr>
                <a:spLocks noChangeShapeType="1"/>
              </p:cNvSpPr>
              <p:nvPr/>
            </p:nvSpPr>
            <p:spPr bwMode="auto">
              <a:xfrm>
                <a:off x="3494" y="2331"/>
                <a:ext cx="311" cy="5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7" name="Line 891"/>
              <p:cNvSpPr>
                <a:spLocks noChangeShapeType="1"/>
              </p:cNvSpPr>
              <p:nvPr/>
            </p:nvSpPr>
            <p:spPr bwMode="auto">
              <a:xfrm flipH="1">
                <a:off x="3805" y="2259"/>
                <a:ext cx="311" cy="127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8" name="Line 892"/>
              <p:cNvSpPr>
                <a:spLocks noChangeShapeType="1"/>
              </p:cNvSpPr>
              <p:nvPr/>
            </p:nvSpPr>
            <p:spPr bwMode="auto">
              <a:xfrm>
                <a:off x="4116" y="2259"/>
                <a:ext cx="173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79" name="Line 893"/>
              <p:cNvSpPr>
                <a:spLocks noChangeShapeType="1"/>
              </p:cNvSpPr>
              <p:nvPr/>
            </p:nvSpPr>
            <p:spPr bwMode="auto">
              <a:xfrm flipH="1" flipV="1">
                <a:off x="1524" y="2243"/>
                <a:ext cx="726" cy="64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0" name="Line 894"/>
              <p:cNvSpPr>
                <a:spLocks noChangeShapeType="1"/>
              </p:cNvSpPr>
              <p:nvPr/>
            </p:nvSpPr>
            <p:spPr bwMode="auto">
              <a:xfrm flipH="1">
                <a:off x="1351" y="2243"/>
                <a:ext cx="173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1" name="Line 895"/>
              <p:cNvSpPr>
                <a:spLocks noChangeShapeType="1"/>
              </p:cNvSpPr>
              <p:nvPr/>
            </p:nvSpPr>
            <p:spPr bwMode="auto">
              <a:xfrm>
                <a:off x="2250" y="1525"/>
                <a:ext cx="311" cy="34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2" name="Line 896"/>
              <p:cNvSpPr>
                <a:spLocks noChangeShapeType="1"/>
              </p:cNvSpPr>
              <p:nvPr/>
            </p:nvSpPr>
            <p:spPr bwMode="auto">
              <a:xfrm flipH="1">
                <a:off x="2561" y="1756"/>
                <a:ext cx="311" cy="1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3" name="Line 897"/>
              <p:cNvSpPr>
                <a:spLocks noChangeShapeType="1"/>
              </p:cNvSpPr>
              <p:nvPr/>
            </p:nvSpPr>
            <p:spPr bwMode="auto">
              <a:xfrm>
                <a:off x="2889" y="1756"/>
                <a:ext cx="294" cy="1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4" name="Line 898"/>
              <p:cNvSpPr>
                <a:spLocks noChangeShapeType="1"/>
              </p:cNvSpPr>
              <p:nvPr/>
            </p:nvSpPr>
            <p:spPr bwMode="auto">
              <a:xfrm>
                <a:off x="3183" y="1868"/>
                <a:ext cx="311" cy="21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5" name="Line 899"/>
              <p:cNvSpPr>
                <a:spLocks noChangeShapeType="1"/>
              </p:cNvSpPr>
              <p:nvPr/>
            </p:nvSpPr>
            <p:spPr bwMode="auto">
              <a:xfrm flipV="1">
                <a:off x="3494" y="2027"/>
                <a:ext cx="311" cy="5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6" name="Line 900"/>
              <p:cNvSpPr>
                <a:spLocks noChangeShapeType="1"/>
              </p:cNvSpPr>
              <p:nvPr/>
            </p:nvSpPr>
            <p:spPr bwMode="auto">
              <a:xfrm flipH="1" flipV="1">
                <a:off x="3805" y="2027"/>
                <a:ext cx="311" cy="12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7" name="Line 901"/>
              <p:cNvSpPr>
                <a:spLocks noChangeShapeType="1"/>
              </p:cNvSpPr>
              <p:nvPr/>
            </p:nvSpPr>
            <p:spPr bwMode="auto">
              <a:xfrm>
                <a:off x="4116" y="2155"/>
                <a:ext cx="173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8" name="Line 902"/>
              <p:cNvSpPr>
                <a:spLocks noChangeShapeType="1"/>
              </p:cNvSpPr>
              <p:nvPr/>
            </p:nvSpPr>
            <p:spPr bwMode="auto">
              <a:xfrm flipH="1">
                <a:off x="1524" y="1525"/>
                <a:ext cx="726" cy="64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89" name="Line 903"/>
              <p:cNvSpPr>
                <a:spLocks noChangeShapeType="1"/>
              </p:cNvSpPr>
              <p:nvPr/>
            </p:nvSpPr>
            <p:spPr bwMode="auto">
              <a:xfrm flipH="1">
                <a:off x="1351" y="2171"/>
                <a:ext cx="173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0" name="Rectangle 904"/>
              <p:cNvSpPr>
                <a:spLocks noChangeArrowheads="1"/>
              </p:cNvSpPr>
              <p:nvPr/>
            </p:nvSpPr>
            <p:spPr bwMode="auto">
              <a:xfrm>
                <a:off x="1576" y="2913"/>
                <a:ext cx="70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</a:rPr>
                  <a:t>concept generation</a:t>
                </a:r>
                <a:endParaRPr lang="en-US"/>
              </a:p>
            </p:txBody>
          </p:sp>
          <p:sp>
            <p:nvSpPr>
              <p:cNvPr id="155891" name="Rectangle 905"/>
              <p:cNvSpPr>
                <a:spLocks noChangeArrowheads="1"/>
              </p:cNvSpPr>
              <p:nvPr/>
            </p:nvSpPr>
            <p:spPr bwMode="auto">
              <a:xfrm>
                <a:off x="2336" y="3072"/>
                <a:ext cx="654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</a:rPr>
                  <a:t>concept screening</a:t>
                </a:r>
                <a:endParaRPr lang="en-US"/>
              </a:p>
            </p:txBody>
          </p:sp>
          <p:sp>
            <p:nvSpPr>
              <p:cNvPr id="155892" name="Rectangle 906"/>
              <p:cNvSpPr>
                <a:spLocks noChangeArrowheads="1"/>
              </p:cNvSpPr>
              <p:nvPr/>
            </p:nvSpPr>
            <p:spPr bwMode="auto">
              <a:xfrm>
                <a:off x="3356" y="3232"/>
                <a:ext cx="56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</a:rPr>
                  <a:t>concept scoring</a:t>
                </a:r>
                <a:endParaRPr lang="en-US"/>
              </a:p>
            </p:txBody>
          </p:sp>
          <p:sp>
            <p:nvSpPr>
              <p:cNvPr id="155893" name="Rectangle 907"/>
              <p:cNvSpPr>
                <a:spLocks noChangeArrowheads="1"/>
              </p:cNvSpPr>
              <p:nvPr/>
            </p:nvSpPr>
            <p:spPr bwMode="auto">
              <a:xfrm>
                <a:off x="3243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4" name="Rectangle 908"/>
              <p:cNvSpPr>
                <a:spLocks noChangeArrowheads="1"/>
              </p:cNvSpPr>
              <p:nvPr/>
            </p:nvSpPr>
            <p:spPr bwMode="auto">
              <a:xfrm>
                <a:off x="3295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5" name="Rectangle 909"/>
              <p:cNvSpPr>
                <a:spLocks noChangeArrowheads="1"/>
              </p:cNvSpPr>
              <p:nvPr/>
            </p:nvSpPr>
            <p:spPr bwMode="auto">
              <a:xfrm>
                <a:off x="3347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6" name="Rectangle 910"/>
              <p:cNvSpPr>
                <a:spLocks noChangeArrowheads="1"/>
              </p:cNvSpPr>
              <p:nvPr/>
            </p:nvSpPr>
            <p:spPr bwMode="auto">
              <a:xfrm>
                <a:off x="3399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7" name="Rectangle 911"/>
              <p:cNvSpPr>
                <a:spLocks noChangeArrowheads="1"/>
              </p:cNvSpPr>
              <p:nvPr/>
            </p:nvSpPr>
            <p:spPr bwMode="auto">
              <a:xfrm>
                <a:off x="3451" y="3064"/>
                <a:ext cx="25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8" name="Rectangle 912"/>
              <p:cNvSpPr>
                <a:spLocks noChangeArrowheads="1"/>
              </p:cNvSpPr>
              <p:nvPr/>
            </p:nvSpPr>
            <p:spPr bwMode="auto">
              <a:xfrm>
                <a:off x="3502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899" name="Rectangle 913"/>
              <p:cNvSpPr>
                <a:spLocks noChangeArrowheads="1"/>
              </p:cNvSpPr>
              <p:nvPr/>
            </p:nvSpPr>
            <p:spPr bwMode="auto">
              <a:xfrm>
                <a:off x="3554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0" name="Rectangle 914"/>
              <p:cNvSpPr>
                <a:spLocks noChangeArrowheads="1"/>
              </p:cNvSpPr>
              <p:nvPr/>
            </p:nvSpPr>
            <p:spPr bwMode="auto">
              <a:xfrm>
                <a:off x="3606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1" name="Rectangle 915"/>
              <p:cNvSpPr>
                <a:spLocks noChangeArrowheads="1"/>
              </p:cNvSpPr>
              <p:nvPr/>
            </p:nvSpPr>
            <p:spPr bwMode="auto">
              <a:xfrm>
                <a:off x="3658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2" name="Rectangle 916"/>
              <p:cNvSpPr>
                <a:spLocks noChangeArrowheads="1"/>
              </p:cNvSpPr>
              <p:nvPr/>
            </p:nvSpPr>
            <p:spPr bwMode="auto">
              <a:xfrm>
                <a:off x="3710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3" name="Rectangle 917"/>
              <p:cNvSpPr>
                <a:spLocks noChangeArrowheads="1"/>
              </p:cNvSpPr>
              <p:nvPr/>
            </p:nvSpPr>
            <p:spPr bwMode="auto">
              <a:xfrm>
                <a:off x="3762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4" name="Rectangle 918"/>
              <p:cNvSpPr>
                <a:spLocks noChangeArrowheads="1"/>
              </p:cNvSpPr>
              <p:nvPr/>
            </p:nvSpPr>
            <p:spPr bwMode="auto">
              <a:xfrm>
                <a:off x="3813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5" name="Rectangle 919"/>
              <p:cNvSpPr>
                <a:spLocks noChangeArrowheads="1"/>
              </p:cNvSpPr>
              <p:nvPr/>
            </p:nvSpPr>
            <p:spPr bwMode="auto">
              <a:xfrm>
                <a:off x="3865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6" name="Rectangle 920"/>
              <p:cNvSpPr>
                <a:spLocks noChangeArrowheads="1"/>
              </p:cNvSpPr>
              <p:nvPr/>
            </p:nvSpPr>
            <p:spPr bwMode="auto">
              <a:xfrm>
                <a:off x="3917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7" name="Rectangle 921"/>
              <p:cNvSpPr>
                <a:spLocks noChangeArrowheads="1"/>
              </p:cNvSpPr>
              <p:nvPr/>
            </p:nvSpPr>
            <p:spPr bwMode="auto">
              <a:xfrm>
                <a:off x="3969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8" name="Rectangle 922"/>
              <p:cNvSpPr>
                <a:spLocks noChangeArrowheads="1"/>
              </p:cNvSpPr>
              <p:nvPr/>
            </p:nvSpPr>
            <p:spPr bwMode="auto">
              <a:xfrm>
                <a:off x="4021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09" name="Rectangle 923"/>
              <p:cNvSpPr>
                <a:spLocks noChangeArrowheads="1"/>
              </p:cNvSpPr>
              <p:nvPr/>
            </p:nvSpPr>
            <p:spPr bwMode="auto">
              <a:xfrm>
                <a:off x="4073" y="3064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0" name="Rectangle 924"/>
              <p:cNvSpPr>
                <a:spLocks noChangeArrowheads="1"/>
              </p:cNvSpPr>
              <p:nvPr/>
            </p:nvSpPr>
            <p:spPr bwMode="auto">
              <a:xfrm>
                <a:off x="4090" y="3080"/>
                <a:ext cx="17" cy="24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1" name="Rectangle 925"/>
              <p:cNvSpPr>
                <a:spLocks noChangeArrowheads="1"/>
              </p:cNvSpPr>
              <p:nvPr/>
            </p:nvSpPr>
            <p:spPr bwMode="auto">
              <a:xfrm>
                <a:off x="4090" y="3128"/>
                <a:ext cx="17" cy="24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2" name="Rectangle 926"/>
              <p:cNvSpPr>
                <a:spLocks noChangeArrowheads="1"/>
              </p:cNvSpPr>
              <p:nvPr/>
            </p:nvSpPr>
            <p:spPr bwMode="auto">
              <a:xfrm>
                <a:off x="4090" y="3176"/>
                <a:ext cx="17" cy="8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3" name="Rectangle 927"/>
              <p:cNvSpPr>
                <a:spLocks noChangeArrowheads="1"/>
              </p:cNvSpPr>
              <p:nvPr/>
            </p:nvSpPr>
            <p:spPr bwMode="auto">
              <a:xfrm>
                <a:off x="3226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4" name="Rectangle 928"/>
              <p:cNvSpPr>
                <a:spLocks noChangeArrowheads="1"/>
              </p:cNvSpPr>
              <p:nvPr/>
            </p:nvSpPr>
            <p:spPr bwMode="auto">
              <a:xfrm>
                <a:off x="3278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5" name="Rectangle 929"/>
              <p:cNvSpPr>
                <a:spLocks noChangeArrowheads="1"/>
              </p:cNvSpPr>
              <p:nvPr/>
            </p:nvSpPr>
            <p:spPr bwMode="auto">
              <a:xfrm>
                <a:off x="3330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6" name="Rectangle 930"/>
              <p:cNvSpPr>
                <a:spLocks noChangeArrowheads="1"/>
              </p:cNvSpPr>
              <p:nvPr/>
            </p:nvSpPr>
            <p:spPr bwMode="auto">
              <a:xfrm>
                <a:off x="3381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7" name="Rectangle 931"/>
              <p:cNvSpPr>
                <a:spLocks noChangeArrowheads="1"/>
              </p:cNvSpPr>
              <p:nvPr/>
            </p:nvSpPr>
            <p:spPr bwMode="auto">
              <a:xfrm>
                <a:off x="3433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8" name="Rectangle 932"/>
              <p:cNvSpPr>
                <a:spLocks noChangeArrowheads="1"/>
              </p:cNvSpPr>
              <p:nvPr/>
            </p:nvSpPr>
            <p:spPr bwMode="auto">
              <a:xfrm>
                <a:off x="3485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19" name="Rectangle 933"/>
              <p:cNvSpPr>
                <a:spLocks noChangeArrowheads="1"/>
              </p:cNvSpPr>
              <p:nvPr/>
            </p:nvSpPr>
            <p:spPr bwMode="auto">
              <a:xfrm>
                <a:off x="3537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0" name="Rectangle 934"/>
              <p:cNvSpPr>
                <a:spLocks noChangeArrowheads="1"/>
              </p:cNvSpPr>
              <p:nvPr/>
            </p:nvSpPr>
            <p:spPr bwMode="auto">
              <a:xfrm>
                <a:off x="3589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1" name="Rectangle 935"/>
              <p:cNvSpPr>
                <a:spLocks noChangeArrowheads="1"/>
              </p:cNvSpPr>
              <p:nvPr/>
            </p:nvSpPr>
            <p:spPr bwMode="auto">
              <a:xfrm>
                <a:off x="3641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2" name="Rectangle 936"/>
              <p:cNvSpPr>
                <a:spLocks noChangeArrowheads="1"/>
              </p:cNvSpPr>
              <p:nvPr/>
            </p:nvSpPr>
            <p:spPr bwMode="auto">
              <a:xfrm>
                <a:off x="3692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3" name="Rectangle 937"/>
              <p:cNvSpPr>
                <a:spLocks noChangeArrowheads="1"/>
              </p:cNvSpPr>
              <p:nvPr/>
            </p:nvSpPr>
            <p:spPr bwMode="auto">
              <a:xfrm>
                <a:off x="3744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4" name="Rectangle 938"/>
              <p:cNvSpPr>
                <a:spLocks noChangeArrowheads="1"/>
              </p:cNvSpPr>
              <p:nvPr/>
            </p:nvSpPr>
            <p:spPr bwMode="auto">
              <a:xfrm>
                <a:off x="3796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5" name="Rectangle 939"/>
              <p:cNvSpPr>
                <a:spLocks noChangeArrowheads="1"/>
              </p:cNvSpPr>
              <p:nvPr/>
            </p:nvSpPr>
            <p:spPr bwMode="auto">
              <a:xfrm>
                <a:off x="3848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6" name="Rectangle 940"/>
              <p:cNvSpPr>
                <a:spLocks noChangeArrowheads="1"/>
              </p:cNvSpPr>
              <p:nvPr/>
            </p:nvSpPr>
            <p:spPr bwMode="auto">
              <a:xfrm>
                <a:off x="3900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7" name="Rectangle 941"/>
              <p:cNvSpPr>
                <a:spLocks noChangeArrowheads="1"/>
              </p:cNvSpPr>
              <p:nvPr/>
            </p:nvSpPr>
            <p:spPr bwMode="auto">
              <a:xfrm>
                <a:off x="3952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8" name="Rectangle 942"/>
              <p:cNvSpPr>
                <a:spLocks noChangeArrowheads="1"/>
              </p:cNvSpPr>
              <p:nvPr/>
            </p:nvSpPr>
            <p:spPr bwMode="auto">
              <a:xfrm>
                <a:off x="4004" y="3176"/>
                <a:ext cx="25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29" name="Rectangle 943"/>
              <p:cNvSpPr>
                <a:spLocks noChangeArrowheads="1"/>
              </p:cNvSpPr>
              <p:nvPr/>
            </p:nvSpPr>
            <p:spPr bwMode="auto">
              <a:xfrm>
                <a:off x="4055" y="3176"/>
                <a:ext cx="26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0" name="Rectangle 944"/>
              <p:cNvSpPr>
                <a:spLocks noChangeArrowheads="1"/>
              </p:cNvSpPr>
              <p:nvPr/>
            </p:nvSpPr>
            <p:spPr bwMode="auto">
              <a:xfrm>
                <a:off x="2241" y="3064"/>
                <a:ext cx="959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1" name="Rectangle 945"/>
              <p:cNvSpPr>
                <a:spLocks noChangeArrowheads="1"/>
              </p:cNvSpPr>
              <p:nvPr/>
            </p:nvSpPr>
            <p:spPr bwMode="auto">
              <a:xfrm>
                <a:off x="2232" y="3072"/>
                <a:ext cx="18" cy="112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2" name="Rectangle 946"/>
              <p:cNvSpPr>
                <a:spLocks noChangeArrowheads="1"/>
              </p:cNvSpPr>
              <p:nvPr/>
            </p:nvSpPr>
            <p:spPr bwMode="auto">
              <a:xfrm>
                <a:off x="2241" y="3176"/>
                <a:ext cx="959" cy="16"/>
              </a:xfrm>
              <a:prstGeom prst="rect">
                <a:avLst/>
              </a:prstGeom>
              <a:solidFill>
                <a:srgbClr val="9900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3" name="Line 947"/>
              <p:cNvSpPr>
                <a:spLocks noChangeShapeType="1"/>
              </p:cNvSpPr>
              <p:nvPr/>
            </p:nvSpPr>
            <p:spPr bwMode="auto">
              <a:xfrm>
                <a:off x="4168" y="2211"/>
                <a:ext cx="190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4" name="Freeform 948"/>
              <p:cNvSpPr>
                <a:spLocks/>
              </p:cNvSpPr>
              <p:nvPr/>
            </p:nvSpPr>
            <p:spPr bwMode="auto">
              <a:xfrm>
                <a:off x="4358" y="2171"/>
                <a:ext cx="103" cy="72"/>
              </a:xfrm>
              <a:custGeom>
                <a:avLst/>
                <a:gdLst>
                  <a:gd name="T0" fmla="*/ 8 w 103"/>
                  <a:gd name="T1" fmla="*/ 72 h 72"/>
                  <a:gd name="T2" fmla="*/ 0 w 103"/>
                  <a:gd name="T3" fmla="*/ 40 h 72"/>
                  <a:gd name="T4" fmla="*/ 8 w 103"/>
                  <a:gd name="T5" fmla="*/ 0 h 72"/>
                  <a:gd name="T6" fmla="*/ 8 w 103"/>
                  <a:gd name="T7" fmla="*/ 0 h 72"/>
                  <a:gd name="T8" fmla="*/ 103 w 103"/>
                  <a:gd name="T9" fmla="*/ 40 h 72"/>
                  <a:gd name="T10" fmla="*/ 103 w 103"/>
                  <a:gd name="T11" fmla="*/ 40 h 72"/>
                  <a:gd name="T12" fmla="*/ 8 w 103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3"/>
                  <a:gd name="T22" fmla="*/ 0 h 72"/>
                  <a:gd name="T23" fmla="*/ 103 w 103"/>
                  <a:gd name="T24" fmla="*/ 72 h 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3" h="72">
                    <a:moveTo>
                      <a:pt x="8" y="72"/>
                    </a:moveTo>
                    <a:lnTo>
                      <a:pt x="0" y="40"/>
                    </a:lnTo>
                    <a:lnTo>
                      <a:pt x="8" y="0"/>
                    </a:lnTo>
                    <a:lnTo>
                      <a:pt x="103" y="40"/>
                    </a:lnTo>
                    <a:lnTo>
                      <a:pt x="8" y="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5" name="Line 949"/>
              <p:cNvSpPr>
                <a:spLocks noChangeShapeType="1"/>
              </p:cNvSpPr>
              <p:nvPr/>
            </p:nvSpPr>
            <p:spPr bwMode="auto">
              <a:xfrm flipV="1">
                <a:off x="1774" y="2051"/>
                <a:ext cx="121" cy="1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6" name="Freeform 950"/>
              <p:cNvSpPr>
                <a:spLocks/>
              </p:cNvSpPr>
              <p:nvPr/>
            </p:nvSpPr>
            <p:spPr bwMode="auto">
              <a:xfrm>
                <a:off x="1878" y="1988"/>
                <a:ext cx="104" cy="87"/>
              </a:xfrm>
              <a:custGeom>
                <a:avLst/>
                <a:gdLst>
                  <a:gd name="T0" fmla="*/ 52 w 104"/>
                  <a:gd name="T1" fmla="*/ 87 h 87"/>
                  <a:gd name="T2" fmla="*/ 17 w 104"/>
                  <a:gd name="T3" fmla="*/ 63 h 87"/>
                  <a:gd name="T4" fmla="*/ 0 w 104"/>
                  <a:gd name="T5" fmla="*/ 39 h 87"/>
                  <a:gd name="T6" fmla="*/ 0 w 104"/>
                  <a:gd name="T7" fmla="*/ 39 h 87"/>
                  <a:gd name="T8" fmla="*/ 104 w 104"/>
                  <a:gd name="T9" fmla="*/ 0 h 87"/>
                  <a:gd name="T10" fmla="*/ 104 w 104"/>
                  <a:gd name="T11" fmla="*/ 0 h 87"/>
                  <a:gd name="T12" fmla="*/ 52 w 104"/>
                  <a:gd name="T13" fmla="*/ 87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4"/>
                  <a:gd name="T22" fmla="*/ 0 h 87"/>
                  <a:gd name="T23" fmla="*/ 104 w 104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4" h="87">
                    <a:moveTo>
                      <a:pt x="52" y="87"/>
                    </a:moveTo>
                    <a:lnTo>
                      <a:pt x="17" y="63"/>
                    </a:lnTo>
                    <a:lnTo>
                      <a:pt x="0" y="39"/>
                    </a:lnTo>
                    <a:lnTo>
                      <a:pt x="104" y="0"/>
                    </a:lnTo>
                    <a:lnTo>
                      <a:pt x="52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7" name="Line 951"/>
              <p:cNvSpPr>
                <a:spLocks noChangeShapeType="1"/>
              </p:cNvSpPr>
              <p:nvPr/>
            </p:nvSpPr>
            <p:spPr bwMode="auto">
              <a:xfrm>
                <a:off x="2353" y="1940"/>
                <a:ext cx="69" cy="87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8" name="Freeform 952"/>
              <p:cNvSpPr>
                <a:spLocks/>
              </p:cNvSpPr>
              <p:nvPr/>
            </p:nvSpPr>
            <p:spPr bwMode="auto">
              <a:xfrm>
                <a:off x="2396" y="2012"/>
                <a:ext cx="78" cy="95"/>
              </a:xfrm>
              <a:custGeom>
                <a:avLst/>
                <a:gdLst>
                  <a:gd name="T0" fmla="*/ 0 w 78"/>
                  <a:gd name="T1" fmla="*/ 39 h 95"/>
                  <a:gd name="T2" fmla="*/ 26 w 78"/>
                  <a:gd name="T3" fmla="*/ 15 h 95"/>
                  <a:gd name="T4" fmla="*/ 52 w 78"/>
                  <a:gd name="T5" fmla="*/ 0 h 95"/>
                  <a:gd name="T6" fmla="*/ 52 w 78"/>
                  <a:gd name="T7" fmla="*/ 0 h 95"/>
                  <a:gd name="T8" fmla="*/ 78 w 78"/>
                  <a:gd name="T9" fmla="*/ 95 h 95"/>
                  <a:gd name="T10" fmla="*/ 78 w 78"/>
                  <a:gd name="T11" fmla="*/ 95 h 95"/>
                  <a:gd name="T12" fmla="*/ 0 w 78"/>
                  <a:gd name="T13" fmla="*/ 39 h 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5"/>
                  <a:gd name="T23" fmla="*/ 78 w 78"/>
                  <a:gd name="T24" fmla="*/ 95 h 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5">
                    <a:moveTo>
                      <a:pt x="0" y="39"/>
                    </a:moveTo>
                    <a:lnTo>
                      <a:pt x="26" y="15"/>
                    </a:lnTo>
                    <a:lnTo>
                      <a:pt x="52" y="0"/>
                    </a:lnTo>
                    <a:lnTo>
                      <a:pt x="78" y="95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39" name="Line 953"/>
              <p:cNvSpPr>
                <a:spLocks noChangeShapeType="1"/>
              </p:cNvSpPr>
              <p:nvPr/>
            </p:nvSpPr>
            <p:spPr bwMode="auto">
              <a:xfrm flipV="1">
                <a:off x="2647" y="2004"/>
                <a:ext cx="69" cy="7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0" name="Freeform 954"/>
              <p:cNvSpPr>
                <a:spLocks/>
              </p:cNvSpPr>
              <p:nvPr/>
            </p:nvSpPr>
            <p:spPr bwMode="auto">
              <a:xfrm>
                <a:off x="2699" y="1932"/>
                <a:ext cx="95" cy="95"/>
              </a:xfrm>
              <a:custGeom>
                <a:avLst/>
                <a:gdLst>
                  <a:gd name="T0" fmla="*/ 52 w 95"/>
                  <a:gd name="T1" fmla="*/ 95 h 95"/>
                  <a:gd name="T2" fmla="*/ 17 w 95"/>
                  <a:gd name="T3" fmla="*/ 72 h 95"/>
                  <a:gd name="T4" fmla="*/ 0 w 95"/>
                  <a:gd name="T5" fmla="*/ 48 h 95"/>
                  <a:gd name="T6" fmla="*/ 0 w 95"/>
                  <a:gd name="T7" fmla="*/ 48 h 95"/>
                  <a:gd name="T8" fmla="*/ 95 w 95"/>
                  <a:gd name="T9" fmla="*/ 0 h 95"/>
                  <a:gd name="T10" fmla="*/ 95 w 95"/>
                  <a:gd name="T11" fmla="*/ 0 h 95"/>
                  <a:gd name="T12" fmla="*/ 52 w 95"/>
                  <a:gd name="T13" fmla="*/ 95 h 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"/>
                  <a:gd name="T22" fmla="*/ 0 h 95"/>
                  <a:gd name="T23" fmla="*/ 95 w 95"/>
                  <a:gd name="T24" fmla="*/ 95 h 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" h="95">
                    <a:moveTo>
                      <a:pt x="52" y="95"/>
                    </a:moveTo>
                    <a:lnTo>
                      <a:pt x="17" y="72"/>
                    </a:lnTo>
                    <a:lnTo>
                      <a:pt x="0" y="48"/>
                    </a:lnTo>
                    <a:lnTo>
                      <a:pt x="95" y="0"/>
                    </a:lnTo>
                    <a:lnTo>
                      <a:pt x="52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1" name="Line 955"/>
              <p:cNvSpPr>
                <a:spLocks noChangeShapeType="1"/>
              </p:cNvSpPr>
              <p:nvPr/>
            </p:nvSpPr>
            <p:spPr bwMode="auto">
              <a:xfrm>
                <a:off x="2949" y="1932"/>
                <a:ext cx="87" cy="9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2" name="Freeform 956"/>
              <p:cNvSpPr>
                <a:spLocks/>
              </p:cNvSpPr>
              <p:nvPr/>
            </p:nvSpPr>
            <p:spPr bwMode="auto">
              <a:xfrm>
                <a:off x="3010" y="2012"/>
                <a:ext cx="86" cy="95"/>
              </a:xfrm>
              <a:custGeom>
                <a:avLst/>
                <a:gdLst>
                  <a:gd name="T0" fmla="*/ 0 w 86"/>
                  <a:gd name="T1" fmla="*/ 39 h 95"/>
                  <a:gd name="T2" fmla="*/ 26 w 86"/>
                  <a:gd name="T3" fmla="*/ 15 h 95"/>
                  <a:gd name="T4" fmla="*/ 60 w 86"/>
                  <a:gd name="T5" fmla="*/ 0 h 95"/>
                  <a:gd name="T6" fmla="*/ 60 w 86"/>
                  <a:gd name="T7" fmla="*/ 0 h 95"/>
                  <a:gd name="T8" fmla="*/ 86 w 86"/>
                  <a:gd name="T9" fmla="*/ 95 h 95"/>
                  <a:gd name="T10" fmla="*/ 86 w 86"/>
                  <a:gd name="T11" fmla="*/ 95 h 95"/>
                  <a:gd name="T12" fmla="*/ 0 w 86"/>
                  <a:gd name="T13" fmla="*/ 39 h 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95"/>
                  <a:gd name="T23" fmla="*/ 86 w 86"/>
                  <a:gd name="T24" fmla="*/ 95 h 9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95">
                    <a:moveTo>
                      <a:pt x="0" y="39"/>
                    </a:moveTo>
                    <a:lnTo>
                      <a:pt x="26" y="15"/>
                    </a:lnTo>
                    <a:lnTo>
                      <a:pt x="60" y="0"/>
                    </a:lnTo>
                    <a:lnTo>
                      <a:pt x="86" y="95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3" name="Line 957"/>
              <p:cNvSpPr>
                <a:spLocks noChangeShapeType="1"/>
              </p:cNvSpPr>
              <p:nvPr/>
            </p:nvSpPr>
            <p:spPr bwMode="auto">
              <a:xfrm>
                <a:off x="3252" y="2051"/>
                <a:ext cx="52" cy="4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4" name="Freeform 958"/>
              <p:cNvSpPr>
                <a:spLocks/>
              </p:cNvSpPr>
              <p:nvPr/>
            </p:nvSpPr>
            <p:spPr bwMode="auto">
              <a:xfrm>
                <a:off x="3286" y="2075"/>
                <a:ext cx="95" cy="80"/>
              </a:xfrm>
              <a:custGeom>
                <a:avLst/>
                <a:gdLst>
                  <a:gd name="T0" fmla="*/ 0 w 95"/>
                  <a:gd name="T1" fmla="*/ 48 h 80"/>
                  <a:gd name="T2" fmla="*/ 18 w 95"/>
                  <a:gd name="T3" fmla="*/ 24 h 80"/>
                  <a:gd name="T4" fmla="*/ 52 w 95"/>
                  <a:gd name="T5" fmla="*/ 0 h 80"/>
                  <a:gd name="T6" fmla="*/ 52 w 95"/>
                  <a:gd name="T7" fmla="*/ 0 h 80"/>
                  <a:gd name="T8" fmla="*/ 95 w 95"/>
                  <a:gd name="T9" fmla="*/ 80 h 80"/>
                  <a:gd name="T10" fmla="*/ 95 w 95"/>
                  <a:gd name="T11" fmla="*/ 80 h 80"/>
                  <a:gd name="T12" fmla="*/ 0 w 95"/>
                  <a:gd name="T13" fmla="*/ 48 h 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"/>
                  <a:gd name="T22" fmla="*/ 0 h 80"/>
                  <a:gd name="T23" fmla="*/ 95 w 95"/>
                  <a:gd name="T24" fmla="*/ 80 h 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" h="80">
                    <a:moveTo>
                      <a:pt x="0" y="48"/>
                    </a:moveTo>
                    <a:lnTo>
                      <a:pt x="18" y="24"/>
                    </a:lnTo>
                    <a:lnTo>
                      <a:pt x="52" y="0"/>
                    </a:lnTo>
                    <a:lnTo>
                      <a:pt x="95" y="8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5" name="Line 959"/>
              <p:cNvSpPr>
                <a:spLocks noChangeShapeType="1"/>
              </p:cNvSpPr>
              <p:nvPr/>
            </p:nvSpPr>
            <p:spPr bwMode="auto">
              <a:xfrm flipV="1">
                <a:off x="3580" y="2131"/>
                <a:ext cx="43" cy="3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6" name="Freeform 960"/>
              <p:cNvSpPr>
                <a:spLocks/>
              </p:cNvSpPr>
              <p:nvPr/>
            </p:nvSpPr>
            <p:spPr bwMode="auto">
              <a:xfrm>
                <a:off x="3615" y="2091"/>
                <a:ext cx="103" cy="72"/>
              </a:xfrm>
              <a:custGeom>
                <a:avLst/>
                <a:gdLst>
                  <a:gd name="T0" fmla="*/ 34 w 103"/>
                  <a:gd name="T1" fmla="*/ 72 h 72"/>
                  <a:gd name="T2" fmla="*/ 8 w 103"/>
                  <a:gd name="T3" fmla="*/ 40 h 72"/>
                  <a:gd name="T4" fmla="*/ 0 w 103"/>
                  <a:gd name="T5" fmla="*/ 8 h 72"/>
                  <a:gd name="T6" fmla="*/ 0 w 103"/>
                  <a:gd name="T7" fmla="*/ 8 h 72"/>
                  <a:gd name="T8" fmla="*/ 103 w 103"/>
                  <a:gd name="T9" fmla="*/ 0 h 72"/>
                  <a:gd name="T10" fmla="*/ 103 w 103"/>
                  <a:gd name="T11" fmla="*/ 0 h 72"/>
                  <a:gd name="T12" fmla="*/ 34 w 103"/>
                  <a:gd name="T13" fmla="*/ 72 h 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3"/>
                  <a:gd name="T22" fmla="*/ 0 h 72"/>
                  <a:gd name="T23" fmla="*/ 103 w 103"/>
                  <a:gd name="T24" fmla="*/ 72 h 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3" h="72">
                    <a:moveTo>
                      <a:pt x="34" y="72"/>
                    </a:moveTo>
                    <a:lnTo>
                      <a:pt x="8" y="40"/>
                    </a:lnTo>
                    <a:lnTo>
                      <a:pt x="0" y="8"/>
                    </a:lnTo>
                    <a:lnTo>
                      <a:pt x="103" y="0"/>
                    </a:lnTo>
                    <a:lnTo>
                      <a:pt x="34" y="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7" name="Line 961"/>
              <p:cNvSpPr>
                <a:spLocks noChangeShapeType="1"/>
              </p:cNvSpPr>
              <p:nvPr/>
            </p:nvSpPr>
            <p:spPr bwMode="auto">
              <a:xfrm>
                <a:off x="3874" y="2139"/>
                <a:ext cx="60" cy="1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8" name="Freeform 962"/>
              <p:cNvSpPr>
                <a:spLocks/>
              </p:cNvSpPr>
              <p:nvPr/>
            </p:nvSpPr>
            <p:spPr bwMode="auto">
              <a:xfrm>
                <a:off x="3934" y="2131"/>
                <a:ext cx="95" cy="64"/>
              </a:xfrm>
              <a:custGeom>
                <a:avLst/>
                <a:gdLst>
                  <a:gd name="T0" fmla="*/ 0 w 95"/>
                  <a:gd name="T1" fmla="*/ 56 h 64"/>
                  <a:gd name="T2" fmla="*/ 0 w 95"/>
                  <a:gd name="T3" fmla="*/ 24 h 64"/>
                  <a:gd name="T4" fmla="*/ 18 w 95"/>
                  <a:gd name="T5" fmla="*/ 0 h 64"/>
                  <a:gd name="T6" fmla="*/ 18 w 95"/>
                  <a:gd name="T7" fmla="*/ 0 h 64"/>
                  <a:gd name="T8" fmla="*/ 95 w 95"/>
                  <a:gd name="T9" fmla="*/ 64 h 64"/>
                  <a:gd name="T10" fmla="*/ 95 w 95"/>
                  <a:gd name="T11" fmla="*/ 64 h 64"/>
                  <a:gd name="T12" fmla="*/ 0 w 95"/>
                  <a:gd name="T13" fmla="*/ 56 h 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"/>
                  <a:gd name="T22" fmla="*/ 0 h 64"/>
                  <a:gd name="T23" fmla="*/ 95 w 95"/>
                  <a:gd name="T24" fmla="*/ 64 h 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" h="64">
                    <a:moveTo>
                      <a:pt x="0" y="56"/>
                    </a:moveTo>
                    <a:lnTo>
                      <a:pt x="0" y="24"/>
                    </a:lnTo>
                    <a:lnTo>
                      <a:pt x="18" y="0"/>
                    </a:lnTo>
                    <a:lnTo>
                      <a:pt x="95" y="64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49" name="Line 963"/>
              <p:cNvSpPr>
                <a:spLocks noChangeShapeType="1"/>
              </p:cNvSpPr>
              <p:nvPr/>
            </p:nvSpPr>
            <p:spPr bwMode="auto">
              <a:xfrm>
                <a:off x="1774" y="2251"/>
                <a:ext cx="12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0" name="Freeform 964"/>
              <p:cNvSpPr>
                <a:spLocks/>
              </p:cNvSpPr>
              <p:nvPr/>
            </p:nvSpPr>
            <p:spPr bwMode="auto">
              <a:xfrm>
                <a:off x="1878" y="2331"/>
                <a:ext cx="95" cy="79"/>
              </a:xfrm>
              <a:custGeom>
                <a:avLst/>
                <a:gdLst>
                  <a:gd name="T0" fmla="*/ 0 w 95"/>
                  <a:gd name="T1" fmla="*/ 47 h 79"/>
                  <a:gd name="T2" fmla="*/ 17 w 95"/>
                  <a:gd name="T3" fmla="*/ 24 h 79"/>
                  <a:gd name="T4" fmla="*/ 52 w 95"/>
                  <a:gd name="T5" fmla="*/ 0 h 79"/>
                  <a:gd name="T6" fmla="*/ 52 w 95"/>
                  <a:gd name="T7" fmla="*/ 0 h 79"/>
                  <a:gd name="T8" fmla="*/ 95 w 95"/>
                  <a:gd name="T9" fmla="*/ 79 h 79"/>
                  <a:gd name="T10" fmla="*/ 95 w 95"/>
                  <a:gd name="T11" fmla="*/ 79 h 79"/>
                  <a:gd name="T12" fmla="*/ 0 w 95"/>
                  <a:gd name="T13" fmla="*/ 47 h 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"/>
                  <a:gd name="T22" fmla="*/ 0 h 79"/>
                  <a:gd name="T23" fmla="*/ 95 w 95"/>
                  <a:gd name="T24" fmla="*/ 79 h 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" h="79">
                    <a:moveTo>
                      <a:pt x="0" y="47"/>
                    </a:moveTo>
                    <a:lnTo>
                      <a:pt x="17" y="24"/>
                    </a:lnTo>
                    <a:lnTo>
                      <a:pt x="52" y="0"/>
                    </a:lnTo>
                    <a:lnTo>
                      <a:pt x="95" y="79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1" name="Line 965"/>
              <p:cNvSpPr>
                <a:spLocks noChangeShapeType="1"/>
              </p:cNvSpPr>
              <p:nvPr/>
            </p:nvSpPr>
            <p:spPr bwMode="auto">
              <a:xfrm flipV="1">
                <a:off x="2353" y="2378"/>
                <a:ext cx="69" cy="96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2" name="Freeform 966"/>
              <p:cNvSpPr>
                <a:spLocks/>
              </p:cNvSpPr>
              <p:nvPr/>
            </p:nvSpPr>
            <p:spPr bwMode="auto">
              <a:xfrm>
                <a:off x="2396" y="2307"/>
                <a:ext cx="87" cy="87"/>
              </a:xfrm>
              <a:custGeom>
                <a:avLst/>
                <a:gdLst>
                  <a:gd name="T0" fmla="*/ 52 w 87"/>
                  <a:gd name="T1" fmla="*/ 87 h 87"/>
                  <a:gd name="T2" fmla="*/ 26 w 87"/>
                  <a:gd name="T3" fmla="*/ 71 h 87"/>
                  <a:gd name="T4" fmla="*/ 0 w 87"/>
                  <a:gd name="T5" fmla="*/ 48 h 87"/>
                  <a:gd name="T6" fmla="*/ 0 w 87"/>
                  <a:gd name="T7" fmla="*/ 48 h 87"/>
                  <a:gd name="T8" fmla="*/ 87 w 87"/>
                  <a:gd name="T9" fmla="*/ 0 h 87"/>
                  <a:gd name="T10" fmla="*/ 87 w 87"/>
                  <a:gd name="T11" fmla="*/ 0 h 87"/>
                  <a:gd name="T12" fmla="*/ 52 w 87"/>
                  <a:gd name="T13" fmla="*/ 87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"/>
                  <a:gd name="T22" fmla="*/ 0 h 87"/>
                  <a:gd name="T23" fmla="*/ 87 w 87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" h="87">
                    <a:moveTo>
                      <a:pt x="52" y="87"/>
                    </a:moveTo>
                    <a:lnTo>
                      <a:pt x="26" y="71"/>
                    </a:lnTo>
                    <a:lnTo>
                      <a:pt x="0" y="48"/>
                    </a:lnTo>
                    <a:lnTo>
                      <a:pt x="87" y="0"/>
                    </a:lnTo>
                    <a:lnTo>
                      <a:pt x="52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3" name="Line 967"/>
              <p:cNvSpPr>
                <a:spLocks noChangeShapeType="1"/>
              </p:cNvSpPr>
              <p:nvPr/>
            </p:nvSpPr>
            <p:spPr bwMode="auto">
              <a:xfrm>
                <a:off x="2647" y="2331"/>
                <a:ext cx="69" cy="7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4" name="Freeform 968"/>
              <p:cNvSpPr>
                <a:spLocks/>
              </p:cNvSpPr>
              <p:nvPr/>
            </p:nvSpPr>
            <p:spPr bwMode="auto">
              <a:xfrm>
                <a:off x="2699" y="2378"/>
                <a:ext cx="86" cy="96"/>
              </a:xfrm>
              <a:custGeom>
                <a:avLst/>
                <a:gdLst>
                  <a:gd name="T0" fmla="*/ 0 w 86"/>
                  <a:gd name="T1" fmla="*/ 48 h 96"/>
                  <a:gd name="T2" fmla="*/ 17 w 86"/>
                  <a:gd name="T3" fmla="*/ 24 h 96"/>
                  <a:gd name="T4" fmla="*/ 52 w 86"/>
                  <a:gd name="T5" fmla="*/ 0 h 96"/>
                  <a:gd name="T6" fmla="*/ 52 w 86"/>
                  <a:gd name="T7" fmla="*/ 0 h 96"/>
                  <a:gd name="T8" fmla="*/ 86 w 86"/>
                  <a:gd name="T9" fmla="*/ 96 h 96"/>
                  <a:gd name="T10" fmla="*/ 86 w 86"/>
                  <a:gd name="T11" fmla="*/ 96 h 96"/>
                  <a:gd name="T12" fmla="*/ 0 w 86"/>
                  <a:gd name="T13" fmla="*/ 48 h 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96"/>
                  <a:gd name="T23" fmla="*/ 86 w 86"/>
                  <a:gd name="T24" fmla="*/ 96 h 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96">
                    <a:moveTo>
                      <a:pt x="0" y="48"/>
                    </a:moveTo>
                    <a:lnTo>
                      <a:pt x="17" y="24"/>
                    </a:lnTo>
                    <a:lnTo>
                      <a:pt x="52" y="0"/>
                    </a:lnTo>
                    <a:lnTo>
                      <a:pt x="86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5" name="Line 969"/>
              <p:cNvSpPr>
                <a:spLocks noChangeShapeType="1"/>
              </p:cNvSpPr>
              <p:nvPr/>
            </p:nvSpPr>
            <p:spPr bwMode="auto">
              <a:xfrm flipV="1">
                <a:off x="2949" y="2378"/>
                <a:ext cx="87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6" name="Freeform 970"/>
              <p:cNvSpPr>
                <a:spLocks/>
              </p:cNvSpPr>
              <p:nvPr/>
            </p:nvSpPr>
            <p:spPr bwMode="auto">
              <a:xfrm>
                <a:off x="3010" y="2307"/>
                <a:ext cx="95" cy="87"/>
              </a:xfrm>
              <a:custGeom>
                <a:avLst/>
                <a:gdLst>
                  <a:gd name="T0" fmla="*/ 60 w 95"/>
                  <a:gd name="T1" fmla="*/ 87 h 87"/>
                  <a:gd name="T2" fmla="*/ 26 w 95"/>
                  <a:gd name="T3" fmla="*/ 71 h 87"/>
                  <a:gd name="T4" fmla="*/ 0 w 95"/>
                  <a:gd name="T5" fmla="*/ 48 h 87"/>
                  <a:gd name="T6" fmla="*/ 0 w 95"/>
                  <a:gd name="T7" fmla="*/ 48 h 87"/>
                  <a:gd name="T8" fmla="*/ 95 w 95"/>
                  <a:gd name="T9" fmla="*/ 0 h 87"/>
                  <a:gd name="T10" fmla="*/ 95 w 95"/>
                  <a:gd name="T11" fmla="*/ 0 h 87"/>
                  <a:gd name="T12" fmla="*/ 60 w 95"/>
                  <a:gd name="T13" fmla="*/ 87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5"/>
                  <a:gd name="T22" fmla="*/ 0 h 87"/>
                  <a:gd name="T23" fmla="*/ 95 w 95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5" h="87">
                    <a:moveTo>
                      <a:pt x="60" y="87"/>
                    </a:moveTo>
                    <a:lnTo>
                      <a:pt x="26" y="71"/>
                    </a:lnTo>
                    <a:lnTo>
                      <a:pt x="0" y="48"/>
                    </a:lnTo>
                    <a:lnTo>
                      <a:pt x="95" y="0"/>
                    </a:lnTo>
                    <a:lnTo>
                      <a:pt x="60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7" name="Line 971"/>
              <p:cNvSpPr>
                <a:spLocks noChangeShapeType="1"/>
              </p:cNvSpPr>
              <p:nvPr/>
            </p:nvSpPr>
            <p:spPr bwMode="auto">
              <a:xfrm flipV="1">
                <a:off x="3252" y="2307"/>
                <a:ext cx="52" cy="5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8" name="Freeform 972"/>
              <p:cNvSpPr>
                <a:spLocks/>
              </p:cNvSpPr>
              <p:nvPr/>
            </p:nvSpPr>
            <p:spPr bwMode="auto">
              <a:xfrm>
                <a:off x="3286" y="2243"/>
                <a:ext cx="104" cy="88"/>
              </a:xfrm>
              <a:custGeom>
                <a:avLst/>
                <a:gdLst>
                  <a:gd name="T0" fmla="*/ 52 w 104"/>
                  <a:gd name="T1" fmla="*/ 88 h 88"/>
                  <a:gd name="T2" fmla="*/ 18 w 104"/>
                  <a:gd name="T3" fmla="*/ 64 h 88"/>
                  <a:gd name="T4" fmla="*/ 0 w 104"/>
                  <a:gd name="T5" fmla="*/ 40 h 88"/>
                  <a:gd name="T6" fmla="*/ 0 w 104"/>
                  <a:gd name="T7" fmla="*/ 40 h 88"/>
                  <a:gd name="T8" fmla="*/ 104 w 104"/>
                  <a:gd name="T9" fmla="*/ 0 h 88"/>
                  <a:gd name="T10" fmla="*/ 104 w 104"/>
                  <a:gd name="T11" fmla="*/ 0 h 88"/>
                  <a:gd name="T12" fmla="*/ 52 w 104"/>
                  <a:gd name="T13" fmla="*/ 88 h 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4"/>
                  <a:gd name="T22" fmla="*/ 0 h 88"/>
                  <a:gd name="T23" fmla="*/ 104 w 104"/>
                  <a:gd name="T24" fmla="*/ 88 h 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4" h="88">
                    <a:moveTo>
                      <a:pt x="52" y="88"/>
                    </a:moveTo>
                    <a:lnTo>
                      <a:pt x="18" y="64"/>
                    </a:lnTo>
                    <a:lnTo>
                      <a:pt x="0" y="40"/>
                    </a:lnTo>
                    <a:lnTo>
                      <a:pt x="104" y="0"/>
                    </a:lnTo>
                    <a:lnTo>
                      <a:pt x="52" y="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59" name="Line 973"/>
              <p:cNvSpPr>
                <a:spLocks noChangeShapeType="1"/>
              </p:cNvSpPr>
              <p:nvPr/>
            </p:nvSpPr>
            <p:spPr bwMode="auto">
              <a:xfrm>
                <a:off x="3580" y="2251"/>
                <a:ext cx="43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0" name="Freeform 974"/>
              <p:cNvSpPr>
                <a:spLocks/>
              </p:cNvSpPr>
              <p:nvPr/>
            </p:nvSpPr>
            <p:spPr bwMode="auto">
              <a:xfrm>
                <a:off x="3615" y="2243"/>
                <a:ext cx="103" cy="80"/>
              </a:xfrm>
              <a:custGeom>
                <a:avLst/>
                <a:gdLst>
                  <a:gd name="T0" fmla="*/ 0 w 103"/>
                  <a:gd name="T1" fmla="*/ 64 h 80"/>
                  <a:gd name="T2" fmla="*/ 8 w 103"/>
                  <a:gd name="T3" fmla="*/ 32 h 80"/>
                  <a:gd name="T4" fmla="*/ 34 w 103"/>
                  <a:gd name="T5" fmla="*/ 0 h 80"/>
                  <a:gd name="T6" fmla="*/ 34 w 103"/>
                  <a:gd name="T7" fmla="*/ 0 h 80"/>
                  <a:gd name="T8" fmla="*/ 103 w 103"/>
                  <a:gd name="T9" fmla="*/ 80 h 80"/>
                  <a:gd name="T10" fmla="*/ 103 w 103"/>
                  <a:gd name="T11" fmla="*/ 80 h 80"/>
                  <a:gd name="T12" fmla="*/ 0 w 103"/>
                  <a:gd name="T13" fmla="*/ 64 h 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3"/>
                  <a:gd name="T22" fmla="*/ 0 h 80"/>
                  <a:gd name="T23" fmla="*/ 103 w 103"/>
                  <a:gd name="T24" fmla="*/ 80 h 8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3" h="80">
                    <a:moveTo>
                      <a:pt x="0" y="64"/>
                    </a:moveTo>
                    <a:lnTo>
                      <a:pt x="8" y="32"/>
                    </a:lnTo>
                    <a:lnTo>
                      <a:pt x="34" y="0"/>
                    </a:lnTo>
                    <a:lnTo>
                      <a:pt x="103" y="8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1" name="Line 975"/>
              <p:cNvSpPr>
                <a:spLocks noChangeShapeType="1"/>
              </p:cNvSpPr>
              <p:nvPr/>
            </p:nvSpPr>
            <p:spPr bwMode="auto">
              <a:xfrm flipV="1">
                <a:off x="3874" y="2251"/>
                <a:ext cx="60" cy="2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2" name="Freeform 976"/>
              <p:cNvSpPr>
                <a:spLocks/>
              </p:cNvSpPr>
              <p:nvPr/>
            </p:nvSpPr>
            <p:spPr bwMode="auto">
              <a:xfrm>
                <a:off x="3934" y="2219"/>
                <a:ext cx="104" cy="56"/>
              </a:xfrm>
              <a:custGeom>
                <a:avLst/>
                <a:gdLst>
                  <a:gd name="T0" fmla="*/ 18 w 104"/>
                  <a:gd name="T1" fmla="*/ 56 h 56"/>
                  <a:gd name="T2" fmla="*/ 0 w 104"/>
                  <a:gd name="T3" fmla="*/ 32 h 56"/>
                  <a:gd name="T4" fmla="*/ 0 w 104"/>
                  <a:gd name="T5" fmla="*/ 0 h 56"/>
                  <a:gd name="T6" fmla="*/ 0 w 104"/>
                  <a:gd name="T7" fmla="*/ 0 h 56"/>
                  <a:gd name="T8" fmla="*/ 104 w 104"/>
                  <a:gd name="T9" fmla="*/ 0 h 56"/>
                  <a:gd name="T10" fmla="*/ 104 w 104"/>
                  <a:gd name="T11" fmla="*/ 0 h 56"/>
                  <a:gd name="T12" fmla="*/ 18 w 104"/>
                  <a:gd name="T13" fmla="*/ 56 h 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4"/>
                  <a:gd name="T22" fmla="*/ 0 h 56"/>
                  <a:gd name="T23" fmla="*/ 104 w 104"/>
                  <a:gd name="T24" fmla="*/ 56 h 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4" h="56">
                    <a:moveTo>
                      <a:pt x="18" y="56"/>
                    </a:moveTo>
                    <a:lnTo>
                      <a:pt x="0" y="32"/>
                    </a:lnTo>
                    <a:lnTo>
                      <a:pt x="0" y="0"/>
                    </a:lnTo>
                    <a:lnTo>
                      <a:pt x="104" y="0"/>
                    </a:lnTo>
                    <a:lnTo>
                      <a:pt x="18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3" name="Rectangle 977"/>
              <p:cNvSpPr>
                <a:spLocks noChangeArrowheads="1"/>
              </p:cNvSpPr>
              <p:nvPr/>
            </p:nvSpPr>
            <p:spPr bwMode="auto">
              <a:xfrm>
                <a:off x="3770" y="3383"/>
                <a:ext cx="558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</a:rPr>
                  <a:t>concept testing</a:t>
                </a:r>
                <a:endParaRPr lang="en-US"/>
              </a:p>
            </p:txBody>
          </p:sp>
          <p:sp>
            <p:nvSpPr>
              <p:cNvPr id="155964" name="Rectangle 978"/>
              <p:cNvSpPr>
                <a:spLocks noChangeArrowheads="1"/>
              </p:cNvSpPr>
              <p:nvPr/>
            </p:nvSpPr>
            <p:spPr bwMode="auto">
              <a:xfrm>
                <a:off x="3321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5" name="Rectangle 979"/>
              <p:cNvSpPr>
                <a:spLocks noChangeArrowheads="1"/>
              </p:cNvSpPr>
              <p:nvPr/>
            </p:nvSpPr>
            <p:spPr bwMode="auto">
              <a:xfrm>
                <a:off x="3269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6" name="Rectangle 980"/>
              <p:cNvSpPr>
                <a:spLocks noChangeArrowheads="1"/>
              </p:cNvSpPr>
              <p:nvPr/>
            </p:nvSpPr>
            <p:spPr bwMode="auto">
              <a:xfrm>
                <a:off x="3217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7" name="Rectangle 981"/>
              <p:cNvSpPr>
                <a:spLocks noChangeArrowheads="1"/>
              </p:cNvSpPr>
              <p:nvPr/>
            </p:nvSpPr>
            <p:spPr bwMode="auto">
              <a:xfrm>
                <a:off x="3165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8" name="Rectangle 982"/>
              <p:cNvSpPr>
                <a:spLocks noChangeArrowheads="1"/>
              </p:cNvSpPr>
              <p:nvPr/>
            </p:nvSpPr>
            <p:spPr bwMode="auto">
              <a:xfrm>
                <a:off x="3114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69" name="Rectangle 983"/>
              <p:cNvSpPr>
                <a:spLocks noChangeArrowheads="1"/>
              </p:cNvSpPr>
              <p:nvPr/>
            </p:nvSpPr>
            <p:spPr bwMode="auto">
              <a:xfrm>
                <a:off x="3062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0" name="Rectangle 984"/>
              <p:cNvSpPr>
                <a:spLocks noChangeArrowheads="1"/>
              </p:cNvSpPr>
              <p:nvPr/>
            </p:nvSpPr>
            <p:spPr bwMode="auto">
              <a:xfrm>
                <a:off x="3010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1" name="Rectangle 985"/>
              <p:cNvSpPr>
                <a:spLocks noChangeArrowheads="1"/>
              </p:cNvSpPr>
              <p:nvPr/>
            </p:nvSpPr>
            <p:spPr bwMode="auto">
              <a:xfrm>
                <a:off x="2958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2" name="Rectangle 986"/>
              <p:cNvSpPr>
                <a:spLocks noChangeArrowheads="1"/>
              </p:cNvSpPr>
              <p:nvPr/>
            </p:nvSpPr>
            <p:spPr bwMode="auto">
              <a:xfrm>
                <a:off x="2906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3" name="Rectangle 987"/>
              <p:cNvSpPr>
                <a:spLocks noChangeArrowheads="1"/>
              </p:cNvSpPr>
              <p:nvPr/>
            </p:nvSpPr>
            <p:spPr bwMode="auto">
              <a:xfrm>
                <a:off x="2854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4" name="Rectangle 988"/>
              <p:cNvSpPr>
                <a:spLocks noChangeArrowheads="1"/>
              </p:cNvSpPr>
              <p:nvPr/>
            </p:nvSpPr>
            <p:spPr bwMode="auto">
              <a:xfrm>
                <a:off x="2803" y="2913"/>
                <a:ext cx="25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5" name="Rectangle 989"/>
              <p:cNvSpPr>
                <a:spLocks noChangeArrowheads="1"/>
              </p:cNvSpPr>
              <p:nvPr/>
            </p:nvSpPr>
            <p:spPr bwMode="auto">
              <a:xfrm>
                <a:off x="2751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6" name="Rectangle 990"/>
              <p:cNvSpPr>
                <a:spLocks noChangeArrowheads="1"/>
              </p:cNvSpPr>
              <p:nvPr/>
            </p:nvSpPr>
            <p:spPr bwMode="auto">
              <a:xfrm>
                <a:off x="2699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7" name="Rectangle 991"/>
              <p:cNvSpPr>
                <a:spLocks noChangeArrowheads="1"/>
              </p:cNvSpPr>
              <p:nvPr/>
            </p:nvSpPr>
            <p:spPr bwMode="auto">
              <a:xfrm>
                <a:off x="2647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8" name="Rectangle 992"/>
              <p:cNvSpPr>
                <a:spLocks noChangeArrowheads="1"/>
              </p:cNvSpPr>
              <p:nvPr/>
            </p:nvSpPr>
            <p:spPr bwMode="auto">
              <a:xfrm>
                <a:off x="2595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79" name="Rectangle 993"/>
              <p:cNvSpPr>
                <a:spLocks noChangeArrowheads="1"/>
              </p:cNvSpPr>
              <p:nvPr/>
            </p:nvSpPr>
            <p:spPr bwMode="auto">
              <a:xfrm>
                <a:off x="2543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0" name="Rectangle 994"/>
              <p:cNvSpPr>
                <a:spLocks noChangeArrowheads="1"/>
              </p:cNvSpPr>
              <p:nvPr/>
            </p:nvSpPr>
            <p:spPr bwMode="auto">
              <a:xfrm>
                <a:off x="2491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1" name="Rectangle 995"/>
              <p:cNvSpPr>
                <a:spLocks noChangeArrowheads="1"/>
              </p:cNvSpPr>
              <p:nvPr/>
            </p:nvSpPr>
            <p:spPr bwMode="auto">
              <a:xfrm>
                <a:off x="2440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2" name="Rectangle 996"/>
              <p:cNvSpPr>
                <a:spLocks noChangeArrowheads="1"/>
              </p:cNvSpPr>
              <p:nvPr/>
            </p:nvSpPr>
            <p:spPr bwMode="auto">
              <a:xfrm>
                <a:off x="2388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3" name="Rectangle 997"/>
              <p:cNvSpPr>
                <a:spLocks noChangeArrowheads="1"/>
              </p:cNvSpPr>
              <p:nvPr/>
            </p:nvSpPr>
            <p:spPr bwMode="auto">
              <a:xfrm>
                <a:off x="2336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4" name="Rectangle 998"/>
              <p:cNvSpPr>
                <a:spLocks noChangeArrowheads="1"/>
              </p:cNvSpPr>
              <p:nvPr/>
            </p:nvSpPr>
            <p:spPr bwMode="auto">
              <a:xfrm>
                <a:off x="2284" y="2913"/>
                <a:ext cx="26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5" name="Rectangle 999"/>
              <p:cNvSpPr>
                <a:spLocks noChangeArrowheads="1"/>
              </p:cNvSpPr>
              <p:nvPr/>
            </p:nvSpPr>
            <p:spPr bwMode="auto">
              <a:xfrm>
                <a:off x="2250" y="2913"/>
                <a:ext cx="8" cy="1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6" name="Rectangle 1000"/>
              <p:cNvSpPr>
                <a:spLocks noChangeArrowheads="1"/>
              </p:cNvSpPr>
              <p:nvPr/>
            </p:nvSpPr>
            <p:spPr bwMode="auto">
              <a:xfrm>
                <a:off x="3347" y="2929"/>
                <a:ext cx="17" cy="24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7" name="Rectangle 1001"/>
              <p:cNvSpPr>
                <a:spLocks noChangeArrowheads="1"/>
              </p:cNvSpPr>
              <p:nvPr/>
            </p:nvSpPr>
            <p:spPr bwMode="auto">
              <a:xfrm>
                <a:off x="3347" y="2977"/>
                <a:ext cx="17" cy="24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8" name="Rectangle 1002"/>
              <p:cNvSpPr>
                <a:spLocks noChangeArrowheads="1"/>
              </p:cNvSpPr>
              <p:nvPr/>
            </p:nvSpPr>
            <p:spPr bwMode="auto">
              <a:xfrm>
                <a:off x="3347" y="3024"/>
                <a:ext cx="17" cy="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89" name="Rectangle 1003"/>
              <p:cNvSpPr>
                <a:spLocks noChangeArrowheads="1"/>
              </p:cNvSpPr>
              <p:nvPr/>
            </p:nvSpPr>
            <p:spPr bwMode="auto">
              <a:xfrm>
                <a:off x="3321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0" name="Rectangle 1004"/>
              <p:cNvSpPr>
                <a:spLocks noChangeArrowheads="1"/>
              </p:cNvSpPr>
              <p:nvPr/>
            </p:nvSpPr>
            <p:spPr bwMode="auto">
              <a:xfrm>
                <a:off x="3269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1" name="Rectangle 1005"/>
              <p:cNvSpPr>
                <a:spLocks noChangeArrowheads="1"/>
              </p:cNvSpPr>
              <p:nvPr/>
            </p:nvSpPr>
            <p:spPr bwMode="auto">
              <a:xfrm>
                <a:off x="3217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2" name="Rectangle 1006"/>
              <p:cNvSpPr>
                <a:spLocks noChangeArrowheads="1"/>
              </p:cNvSpPr>
              <p:nvPr/>
            </p:nvSpPr>
            <p:spPr bwMode="auto">
              <a:xfrm>
                <a:off x="3165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3" name="Rectangle 1007"/>
              <p:cNvSpPr>
                <a:spLocks noChangeArrowheads="1"/>
              </p:cNvSpPr>
              <p:nvPr/>
            </p:nvSpPr>
            <p:spPr bwMode="auto">
              <a:xfrm>
                <a:off x="3114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4" name="Rectangle 1008"/>
              <p:cNvSpPr>
                <a:spLocks noChangeArrowheads="1"/>
              </p:cNvSpPr>
              <p:nvPr/>
            </p:nvSpPr>
            <p:spPr bwMode="auto">
              <a:xfrm>
                <a:off x="3062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5" name="Rectangle 1009"/>
              <p:cNvSpPr>
                <a:spLocks noChangeArrowheads="1"/>
              </p:cNvSpPr>
              <p:nvPr/>
            </p:nvSpPr>
            <p:spPr bwMode="auto">
              <a:xfrm>
                <a:off x="3010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6" name="Rectangle 1010"/>
              <p:cNvSpPr>
                <a:spLocks noChangeArrowheads="1"/>
              </p:cNvSpPr>
              <p:nvPr/>
            </p:nvSpPr>
            <p:spPr bwMode="auto">
              <a:xfrm>
                <a:off x="2958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997" name="Rectangle 1011"/>
              <p:cNvSpPr>
                <a:spLocks noChangeArrowheads="1"/>
              </p:cNvSpPr>
              <p:nvPr/>
            </p:nvSpPr>
            <p:spPr bwMode="auto">
              <a:xfrm>
                <a:off x="2906" y="3017"/>
                <a:ext cx="26" cy="15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660" name="Rectangle 1013"/>
            <p:cNvSpPr>
              <a:spLocks noChangeArrowheads="1"/>
            </p:cNvSpPr>
            <p:nvPr/>
          </p:nvSpPr>
          <p:spPr bwMode="auto">
            <a:xfrm>
              <a:off x="2854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1" name="Rectangle 1014"/>
            <p:cNvSpPr>
              <a:spLocks noChangeArrowheads="1"/>
            </p:cNvSpPr>
            <p:nvPr/>
          </p:nvSpPr>
          <p:spPr bwMode="auto">
            <a:xfrm>
              <a:off x="2803" y="3017"/>
              <a:ext cx="25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2" name="Rectangle 1015"/>
            <p:cNvSpPr>
              <a:spLocks noChangeArrowheads="1"/>
            </p:cNvSpPr>
            <p:nvPr/>
          </p:nvSpPr>
          <p:spPr bwMode="auto">
            <a:xfrm>
              <a:off x="2751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3" name="Rectangle 1016"/>
            <p:cNvSpPr>
              <a:spLocks noChangeArrowheads="1"/>
            </p:cNvSpPr>
            <p:nvPr/>
          </p:nvSpPr>
          <p:spPr bwMode="auto">
            <a:xfrm>
              <a:off x="2699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4" name="Rectangle 1017"/>
            <p:cNvSpPr>
              <a:spLocks noChangeArrowheads="1"/>
            </p:cNvSpPr>
            <p:nvPr/>
          </p:nvSpPr>
          <p:spPr bwMode="auto">
            <a:xfrm>
              <a:off x="2647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5" name="Rectangle 1018"/>
            <p:cNvSpPr>
              <a:spLocks noChangeArrowheads="1"/>
            </p:cNvSpPr>
            <p:nvPr/>
          </p:nvSpPr>
          <p:spPr bwMode="auto">
            <a:xfrm>
              <a:off x="2595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6" name="Rectangle 1019"/>
            <p:cNvSpPr>
              <a:spLocks noChangeArrowheads="1"/>
            </p:cNvSpPr>
            <p:nvPr/>
          </p:nvSpPr>
          <p:spPr bwMode="auto">
            <a:xfrm>
              <a:off x="2543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7" name="Rectangle 1020"/>
            <p:cNvSpPr>
              <a:spLocks noChangeArrowheads="1"/>
            </p:cNvSpPr>
            <p:nvPr/>
          </p:nvSpPr>
          <p:spPr bwMode="auto">
            <a:xfrm>
              <a:off x="2491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8" name="Rectangle 1021"/>
            <p:cNvSpPr>
              <a:spLocks noChangeArrowheads="1"/>
            </p:cNvSpPr>
            <p:nvPr/>
          </p:nvSpPr>
          <p:spPr bwMode="auto">
            <a:xfrm>
              <a:off x="2440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9" name="Rectangle 1022"/>
            <p:cNvSpPr>
              <a:spLocks noChangeArrowheads="1"/>
            </p:cNvSpPr>
            <p:nvPr/>
          </p:nvSpPr>
          <p:spPr bwMode="auto">
            <a:xfrm>
              <a:off x="2388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0" name="Rectangle 1023"/>
            <p:cNvSpPr>
              <a:spLocks noChangeArrowheads="1"/>
            </p:cNvSpPr>
            <p:nvPr/>
          </p:nvSpPr>
          <p:spPr bwMode="auto">
            <a:xfrm>
              <a:off x="2336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1" name="Rectangle 1024"/>
            <p:cNvSpPr>
              <a:spLocks noChangeArrowheads="1"/>
            </p:cNvSpPr>
            <p:nvPr/>
          </p:nvSpPr>
          <p:spPr bwMode="auto">
            <a:xfrm>
              <a:off x="2284" y="3017"/>
              <a:ext cx="26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2" name="Rectangle 1025"/>
            <p:cNvSpPr>
              <a:spLocks noChangeArrowheads="1"/>
            </p:cNvSpPr>
            <p:nvPr/>
          </p:nvSpPr>
          <p:spPr bwMode="auto">
            <a:xfrm>
              <a:off x="2258" y="3017"/>
              <a:ext cx="1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3" name="Rectangle 1026"/>
            <p:cNvSpPr>
              <a:spLocks noChangeArrowheads="1"/>
            </p:cNvSpPr>
            <p:nvPr/>
          </p:nvSpPr>
          <p:spPr bwMode="auto">
            <a:xfrm>
              <a:off x="1532" y="2913"/>
              <a:ext cx="718" cy="1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4" name="Rectangle 1027"/>
            <p:cNvSpPr>
              <a:spLocks noChangeArrowheads="1"/>
            </p:cNvSpPr>
            <p:nvPr/>
          </p:nvSpPr>
          <p:spPr bwMode="auto">
            <a:xfrm>
              <a:off x="1524" y="2921"/>
              <a:ext cx="17" cy="10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5" name="Rectangle 1028"/>
            <p:cNvSpPr>
              <a:spLocks noChangeArrowheads="1"/>
            </p:cNvSpPr>
            <p:nvPr/>
          </p:nvSpPr>
          <p:spPr bwMode="auto">
            <a:xfrm>
              <a:off x="1532" y="3017"/>
              <a:ext cx="718" cy="1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6" name="Rectangle 1029"/>
            <p:cNvSpPr>
              <a:spLocks noChangeArrowheads="1"/>
            </p:cNvSpPr>
            <p:nvPr/>
          </p:nvSpPr>
          <p:spPr bwMode="auto">
            <a:xfrm>
              <a:off x="3183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7" name="Rectangle 1030"/>
            <p:cNvSpPr>
              <a:spLocks noChangeArrowheads="1"/>
            </p:cNvSpPr>
            <p:nvPr/>
          </p:nvSpPr>
          <p:spPr bwMode="auto">
            <a:xfrm>
              <a:off x="3235" y="3383"/>
              <a:ext cx="25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8" name="Rectangle 1031"/>
            <p:cNvSpPr>
              <a:spLocks noChangeArrowheads="1"/>
            </p:cNvSpPr>
            <p:nvPr/>
          </p:nvSpPr>
          <p:spPr bwMode="auto">
            <a:xfrm>
              <a:off x="3286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79" name="Rectangle 1032"/>
            <p:cNvSpPr>
              <a:spLocks noChangeArrowheads="1"/>
            </p:cNvSpPr>
            <p:nvPr/>
          </p:nvSpPr>
          <p:spPr bwMode="auto">
            <a:xfrm>
              <a:off x="3338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0" name="Rectangle 1033"/>
            <p:cNvSpPr>
              <a:spLocks noChangeArrowheads="1"/>
            </p:cNvSpPr>
            <p:nvPr/>
          </p:nvSpPr>
          <p:spPr bwMode="auto">
            <a:xfrm>
              <a:off x="3390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1" name="Rectangle 1034"/>
            <p:cNvSpPr>
              <a:spLocks noChangeArrowheads="1"/>
            </p:cNvSpPr>
            <p:nvPr/>
          </p:nvSpPr>
          <p:spPr bwMode="auto">
            <a:xfrm>
              <a:off x="3442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2" name="Rectangle 1035"/>
            <p:cNvSpPr>
              <a:spLocks noChangeArrowheads="1"/>
            </p:cNvSpPr>
            <p:nvPr/>
          </p:nvSpPr>
          <p:spPr bwMode="auto">
            <a:xfrm>
              <a:off x="3494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3" name="Rectangle 1036"/>
            <p:cNvSpPr>
              <a:spLocks noChangeArrowheads="1"/>
            </p:cNvSpPr>
            <p:nvPr/>
          </p:nvSpPr>
          <p:spPr bwMode="auto">
            <a:xfrm>
              <a:off x="3546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4" name="Rectangle 1037"/>
            <p:cNvSpPr>
              <a:spLocks noChangeArrowheads="1"/>
            </p:cNvSpPr>
            <p:nvPr/>
          </p:nvSpPr>
          <p:spPr bwMode="auto">
            <a:xfrm>
              <a:off x="3597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5" name="Rectangle 1038"/>
            <p:cNvSpPr>
              <a:spLocks noChangeArrowheads="1"/>
            </p:cNvSpPr>
            <p:nvPr/>
          </p:nvSpPr>
          <p:spPr bwMode="auto">
            <a:xfrm>
              <a:off x="3649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6" name="Rectangle 1039"/>
            <p:cNvSpPr>
              <a:spLocks noChangeArrowheads="1"/>
            </p:cNvSpPr>
            <p:nvPr/>
          </p:nvSpPr>
          <p:spPr bwMode="auto">
            <a:xfrm>
              <a:off x="3701" y="3383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7" name="Rectangle 1040"/>
            <p:cNvSpPr>
              <a:spLocks noChangeArrowheads="1"/>
            </p:cNvSpPr>
            <p:nvPr/>
          </p:nvSpPr>
          <p:spPr bwMode="auto">
            <a:xfrm>
              <a:off x="3165" y="3399"/>
              <a:ext cx="18" cy="24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8" name="Rectangle 1041"/>
            <p:cNvSpPr>
              <a:spLocks noChangeArrowheads="1"/>
            </p:cNvSpPr>
            <p:nvPr/>
          </p:nvSpPr>
          <p:spPr bwMode="auto">
            <a:xfrm>
              <a:off x="3165" y="3447"/>
              <a:ext cx="18" cy="24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89" name="Rectangle 1042"/>
            <p:cNvSpPr>
              <a:spLocks noChangeArrowheads="1"/>
            </p:cNvSpPr>
            <p:nvPr/>
          </p:nvSpPr>
          <p:spPr bwMode="auto">
            <a:xfrm>
              <a:off x="3165" y="3495"/>
              <a:ext cx="18" cy="8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0" name="Rectangle 1043"/>
            <p:cNvSpPr>
              <a:spLocks noChangeArrowheads="1"/>
            </p:cNvSpPr>
            <p:nvPr/>
          </p:nvSpPr>
          <p:spPr bwMode="auto">
            <a:xfrm>
              <a:off x="3183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1" name="Rectangle 1044"/>
            <p:cNvSpPr>
              <a:spLocks noChangeArrowheads="1"/>
            </p:cNvSpPr>
            <p:nvPr/>
          </p:nvSpPr>
          <p:spPr bwMode="auto">
            <a:xfrm>
              <a:off x="3235" y="3495"/>
              <a:ext cx="25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2" name="Rectangle 1045"/>
            <p:cNvSpPr>
              <a:spLocks noChangeArrowheads="1"/>
            </p:cNvSpPr>
            <p:nvPr/>
          </p:nvSpPr>
          <p:spPr bwMode="auto">
            <a:xfrm>
              <a:off x="3286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3" name="Rectangle 1046"/>
            <p:cNvSpPr>
              <a:spLocks noChangeArrowheads="1"/>
            </p:cNvSpPr>
            <p:nvPr/>
          </p:nvSpPr>
          <p:spPr bwMode="auto">
            <a:xfrm>
              <a:off x="3338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4" name="Rectangle 1047"/>
            <p:cNvSpPr>
              <a:spLocks noChangeArrowheads="1"/>
            </p:cNvSpPr>
            <p:nvPr/>
          </p:nvSpPr>
          <p:spPr bwMode="auto">
            <a:xfrm>
              <a:off x="3390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5" name="Rectangle 1048"/>
            <p:cNvSpPr>
              <a:spLocks noChangeArrowheads="1"/>
            </p:cNvSpPr>
            <p:nvPr/>
          </p:nvSpPr>
          <p:spPr bwMode="auto">
            <a:xfrm>
              <a:off x="3442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6" name="Rectangle 1049"/>
            <p:cNvSpPr>
              <a:spLocks noChangeArrowheads="1"/>
            </p:cNvSpPr>
            <p:nvPr/>
          </p:nvSpPr>
          <p:spPr bwMode="auto">
            <a:xfrm>
              <a:off x="3494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7" name="Rectangle 1050"/>
            <p:cNvSpPr>
              <a:spLocks noChangeArrowheads="1"/>
            </p:cNvSpPr>
            <p:nvPr/>
          </p:nvSpPr>
          <p:spPr bwMode="auto">
            <a:xfrm>
              <a:off x="3546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8" name="Rectangle 1051"/>
            <p:cNvSpPr>
              <a:spLocks noChangeArrowheads="1"/>
            </p:cNvSpPr>
            <p:nvPr/>
          </p:nvSpPr>
          <p:spPr bwMode="auto">
            <a:xfrm>
              <a:off x="3597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99" name="Rectangle 1052"/>
            <p:cNvSpPr>
              <a:spLocks noChangeArrowheads="1"/>
            </p:cNvSpPr>
            <p:nvPr/>
          </p:nvSpPr>
          <p:spPr bwMode="auto">
            <a:xfrm>
              <a:off x="3649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0" name="Rectangle 1053"/>
            <p:cNvSpPr>
              <a:spLocks noChangeArrowheads="1"/>
            </p:cNvSpPr>
            <p:nvPr/>
          </p:nvSpPr>
          <p:spPr bwMode="auto">
            <a:xfrm>
              <a:off x="3701" y="3495"/>
              <a:ext cx="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1" name="Rectangle 1054"/>
            <p:cNvSpPr>
              <a:spLocks noChangeArrowheads="1"/>
            </p:cNvSpPr>
            <p:nvPr/>
          </p:nvSpPr>
          <p:spPr bwMode="auto">
            <a:xfrm>
              <a:off x="3753" y="3383"/>
              <a:ext cx="7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2" name="Rectangle 1055"/>
            <p:cNvSpPr>
              <a:spLocks noChangeArrowheads="1"/>
            </p:cNvSpPr>
            <p:nvPr/>
          </p:nvSpPr>
          <p:spPr bwMode="auto">
            <a:xfrm>
              <a:off x="4470" y="3391"/>
              <a:ext cx="17" cy="112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3" name="Rectangle 1056"/>
            <p:cNvSpPr>
              <a:spLocks noChangeArrowheads="1"/>
            </p:cNvSpPr>
            <p:nvPr/>
          </p:nvSpPr>
          <p:spPr bwMode="auto">
            <a:xfrm>
              <a:off x="3753" y="3495"/>
              <a:ext cx="726" cy="16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4" name="Rectangle 1057"/>
            <p:cNvSpPr>
              <a:spLocks noChangeArrowheads="1"/>
            </p:cNvSpPr>
            <p:nvPr/>
          </p:nvSpPr>
          <p:spPr bwMode="auto">
            <a:xfrm>
              <a:off x="3321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5" name="Rectangle 1058"/>
            <p:cNvSpPr>
              <a:spLocks noChangeArrowheads="1"/>
            </p:cNvSpPr>
            <p:nvPr/>
          </p:nvSpPr>
          <p:spPr bwMode="auto">
            <a:xfrm>
              <a:off x="3269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6" name="Rectangle 1059"/>
            <p:cNvSpPr>
              <a:spLocks noChangeArrowheads="1"/>
            </p:cNvSpPr>
            <p:nvPr/>
          </p:nvSpPr>
          <p:spPr bwMode="auto">
            <a:xfrm>
              <a:off x="3217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7" name="Rectangle 1060"/>
            <p:cNvSpPr>
              <a:spLocks noChangeArrowheads="1"/>
            </p:cNvSpPr>
            <p:nvPr/>
          </p:nvSpPr>
          <p:spPr bwMode="auto">
            <a:xfrm>
              <a:off x="3165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8" name="Rectangle 1061"/>
            <p:cNvSpPr>
              <a:spLocks noChangeArrowheads="1"/>
            </p:cNvSpPr>
            <p:nvPr/>
          </p:nvSpPr>
          <p:spPr bwMode="auto">
            <a:xfrm>
              <a:off x="3114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09" name="Rectangle 1062"/>
            <p:cNvSpPr>
              <a:spLocks noChangeArrowheads="1"/>
            </p:cNvSpPr>
            <p:nvPr/>
          </p:nvSpPr>
          <p:spPr bwMode="auto">
            <a:xfrm>
              <a:off x="3062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0" name="Rectangle 1063"/>
            <p:cNvSpPr>
              <a:spLocks noChangeArrowheads="1"/>
            </p:cNvSpPr>
            <p:nvPr/>
          </p:nvSpPr>
          <p:spPr bwMode="auto">
            <a:xfrm>
              <a:off x="3010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1" name="Rectangle 1064"/>
            <p:cNvSpPr>
              <a:spLocks noChangeArrowheads="1"/>
            </p:cNvSpPr>
            <p:nvPr/>
          </p:nvSpPr>
          <p:spPr bwMode="auto">
            <a:xfrm>
              <a:off x="2958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2" name="Rectangle 1065"/>
            <p:cNvSpPr>
              <a:spLocks noChangeArrowheads="1"/>
            </p:cNvSpPr>
            <p:nvPr/>
          </p:nvSpPr>
          <p:spPr bwMode="auto">
            <a:xfrm>
              <a:off x="2906" y="3232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3" name="Rectangle 1066"/>
            <p:cNvSpPr>
              <a:spLocks noChangeArrowheads="1"/>
            </p:cNvSpPr>
            <p:nvPr/>
          </p:nvSpPr>
          <p:spPr bwMode="auto">
            <a:xfrm>
              <a:off x="2863" y="3248"/>
              <a:ext cx="17" cy="24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4" name="Rectangle 1067"/>
            <p:cNvSpPr>
              <a:spLocks noChangeArrowheads="1"/>
            </p:cNvSpPr>
            <p:nvPr/>
          </p:nvSpPr>
          <p:spPr bwMode="auto">
            <a:xfrm>
              <a:off x="2863" y="3296"/>
              <a:ext cx="17" cy="24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5" name="Rectangle 1068"/>
            <p:cNvSpPr>
              <a:spLocks noChangeArrowheads="1"/>
            </p:cNvSpPr>
            <p:nvPr/>
          </p:nvSpPr>
          <p:spPr bwMode="auto">
            <a:xfrm>
              <a:off x="2863" y="3344"/>
              <a:ext cx="17" cy="1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6" name="Rectangle 1069"/>
            <p:cNvSpPr>
              <a:spLocks noChangeArrowheads="1"/>
            </p:cNvSpPr>
            <p:nvPr/>
          </p:nvSpPr>
          <p:spPr bwMode="auto">
            <a:xfrm>
              <a:off x="3321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7" name="Rectangle 1070"/>
            <p:cNvSpPr>
              <a:spLocks noChangeArrowheads="1"/>
            </p:cNvSpPr>
            <p:nvPr/>
          </p:nvSpPr>
          <p:spPr bwMode="auto">
            <a:xfrm>
              <a:off x="3269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8" name="Rectangle 1071"/>
            <p:cNvSpPr>
              <a:spLocks noChangeArrowheads="1"/>
            </p:cNvSpPr>
            <p:nvPr/>
          </p:nvSpPr>
          <p:spPr bwMode="auto">
            <a:xfrm>
              <a:off x="3217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19" name="Rectangle 1072"/>
            <p:cNvSpPr>
              <a:spLocks noChangeArrowheads="1"/>
            </p:cNvSpPr>
            <p:nvPr/>
          </p:nvSpPr>
          <p:spPr bwMode="auto">
            <a:xfrm>
              <a:off x="3165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0" name="Rectangle 1073"/>
            <p:cNvSpPr>
              <a:spLocks noChangeArrowheads="1"/>
            </p:cNvSpPr>
            <p:nvPr/>
          </p:nvSpPr>
          <p:spPr bwMode="auto">
            <a:xfrm>
              <a:off x="3114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1" name="Rectangle 1074"/>
            <p:cNvSpPr>
              <a:spLocks noChangeArrowheads="1"/>
            </p:cNvSpPr>
            <p:nvPr/>
          </p:nvSpPr>
          <p:spPr bwMode="auto">
            <a:xfrm>
              <a:off x="3062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2" name="Rectangle 1075"/>
            <p:cNvSpPr>
              <a:spLocks noChangeArrowheads="1"/>
            </p:cNvSpPr>
            <p:nvPr/>
          </p:nvSpPr>
          <p:spPr bwMode="auto">
            <a:xfrm>
              <a:off x="3010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3" name="Rectangle 1076"/>
            <p:cNvSpPr>
              <a:spLocks noChangeArrowheads="1"/>
            </p:cNvSpPr>
            <p:nvPr/>
          </p:nvSpPr>
          <p:spPr bwMode="auto">
            <a:xfrm>
              <a:off x="2958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4" name="Rectangle 1077"/>
            <p:cNvSpPr>
              <a:spLocks noChangeArrowheads="1"/>
            </p:cNvSpPr>
            <p:nvPr/>
          </p:nvSpPr>
          <p:spPr bwMode="auto">
            <a:xfrm>
              <a:off x="2906" y="3336"/>
              <a:ext cx="2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5" name="Rectangle 1078"/>
            <p:cNvSpPr>
              <a:spLocks noChangeArrowheads="1"/>
            </p:cNvSpPr>
            <p:nvPr/>
          </p:nvSpPr>
          <p:spPr bwMode="auto">
            <a:xfrm>
              <a:off x="2872" y="3336"/>
              <a:ext cx="8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6" name="Rectangle 1079"/>
            <p:cNvSpPr>
              <a:spLocks noChangeArrowheads="1"/>
            </p:cNvSpPr>
            <p:nvPr/>
          </p:nvSpPr>
          <p:spPr bwMode="auto">
            <a:xfrm>
              <a:off x="3191" y="3232"/>
              <a:ext cx="908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7" name="Rectangle 1080"/>
            <p:cNvSpPr>
              <a:spLocks noChangeArrowheads="1"/>
            </p:cNvSpPr>
            <p:nvPr/>
          </p:nvSpPr>
          <p:spPr bwMode="auto">
            <a:xfrm>
              <a:off x="4090" y="3240"/>
              <a:ext cx="17" cy="104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8" name="Rectangle 1081"/>
            <p:cNvSpPr>
              <a:spLocks noChangeArrowheads="1"/>
            </p:cNvSpPr>
            <p:nvPr/>
          </p:nvSpPr>
          <p:spPr bwMode="auto">
            <a:xfrm>
              <a:off x="3183" y="3336"/>
              <a:ext cx="916" cy="16"/>
            </a:xfrm>
            <a:prstGeom prst="rect">
              <a:avLst/>
            </a:prstGeom>
            <a:solidFill>
              <a:srgbClr val="0000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29" name="Freeform 1082"/>
            <p:cNvSpPr>
              <a:spLocks/>
            </p:cNvSpPr>
            <p:nvPr/>
          </p:nvSpPr>
          <p:spPr bwMode="auto">
            <a:xfrm>
              <a:off x="1360" y="2195"/>
              <a:ext cx="34" cy="24"/>
            </a:xfrm>
            <a:custGeom>
              <a:avLst/>
              <a:gdLst>
                <a:gd name="T0" fmla="*/ 34 w 34"/>
                <a:gd name="T1" fmla="*/ 16 h 24"/>
                <a:gd name="T2" fmla="*/ 26 w 34"/>
                <a:gd name="T3" fmla="*/ 24 h 24"/>
                <a:gd name="T4" fmla="*/ 17 w 34"/>
                <a:gd name="T5" fmla="*/ 24 h 24"/>
                <a:gd name="T6" fmla="*/ 17 w 34"/>
                <a:gd name="T7" fmla="*/ 24 h 24"/>
                <a:gd name="T8" fmla="*/ 8 w 34"/>
                <a:gd name="T9" fmla="*/ 24 h 24"/>
                <a:gd name="T10" fmla="*/ 0 w 34"/>
                <a:gd name="T11" fmla="*/ 16 h 24"/>
                <a:gd name="T12" fmla="*/ 0 w 34"/>
                <a:gd name="T13" fmla="*/ 16 h 24"/>
                <a:gd name="T14" fmla="*/ 8 w 34"/>
                <a:gd name="T15" fmla="*/ 0 h 24"/>
                <a:gd name="T16" fmla="*/ 17 w 34"/>
                <a:gd name="T17" fmla="*/ 0 h 24"/>
                <a:gd name="T18" fmla="*/ 17 w 34"/>
                <a:gd name="T19" fmla="*/ 0 h 24"/>
                <a:gd name="T20" fmla="*/ 26 w 34"/>
                <a:gd name="T21" fmla="*/ 0 h 24"/>
                <a:gd name="T22" fmla="*/ 34 w 34"/>
                <a:gd name="T23" fmla="*/ 16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4"/>
                <a:gd name="T38" fmla="*/ 34 w 34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4">
                  <a:moveTo>
                    <a:pt x="34" y="16"/>
                  </a:moveTo>
                  <a:lnTo>
                    <a:pt x="26" y="24"/>
                  </a:lnTo>
                  <a:lnTo>
                    <a:pt x="17" y="24"/>
                  </a:lnTo>
                  <a:lnTo>
                    <a:pt x="8" y="24"/>
                  </a:lnTo>
                  <a:lnTo>
                    <a:pt x="0" y="16"/>
                  </a:lnTo>
                  <a:lnTo>
                    <a:pt x="8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0" name="Line 1083"/>
            <p:cNvSpPr>
              <a:spLocks noChangeShapeType="1"/>
            </p:cNvSpPr>
            <p:nvPr/>
          </p:nvSpPr>
          <p:spPr bwMode="auto">
            <a:xfrm flipH="1">
              <a:off x="1386" y="2211"/>
              <a:ext cx="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1" name="Line 1084"/>
            <p:cNvSpPr>
              <a:spLocks noChangeShapeType="1"/>
            </p:cNvSpPr>
            <p:nvPr/>
          </p:nvSpPr>
          <p:spPr bwMode="auto">
            <a:xfrm>
              <a:off x="1386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2" name="Line 1085"/>
            <p:cNvSpPr>
              <a:spLocks noChangeShapeType="1"/>
            </p:cNvSpPr>
            <p:nvPr/>
          </p:nvSpPr>
          <p:spPr bwMode="auto">
            <a:xfrm flipH="1">
              <a:off x="1377" y="2219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3" name="Line 1086"/>
            <p:cNvSpPr>
              <a:spLocks noChangeShapeType="1"/>
            </p:cNvSpPr>
            <p:nvPr/>
          </p:nvSpPr>
          <p:spPr bwMode="auto">
            <a:xfrm>
              <a:off x="1377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4" name="Line 1087"/>
            <p:cNvSpPr>
              <a:spLocks noChangeShapeType="1"/>
            </p:cNvSpPr>
            <p:nvPr/>
          </p:nvSpPr>
          <p:spPr bwMode="auto">
            <a:xfrm>
              <a:off x="1377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5" name="Line 1088"/>
            <p:cNvSpPr>
              <a:spLocks noChangeShapeType="1"/>
            </p:cNvSpPr>
            <p:nvPr/>
          </p:nvSpPr>
          <p:spPr bwMode="auto">
            <a:xfrm>
              <a:off x="1377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6" name="Line 1089"/>
            <p:cNvSpPr>
              <a:spLocks noChangeShapeType="1"/>
            </p:cNvSpPr>
            <p:nvPr/>
          </p:nvSpPr>
          <p:spPr bwMode="auto">
            <a:xfrm flipH="1">
              <a:off x="1368" y="2219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7" name="Line 1090"/>
            <p:cNvSpPr>
              <a:spLocks noChangeShapeType="1"/>
            </p:cNvSpPr>
            <p:nvPr/>
          </p:nvSpPr>
          <p:spPr bwMode="auto">
            <a:xfrm>
              <a:off x="1368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8" name="Line 1091"/>
            <p:cNvSpPr>
              <a:spLocks noChangeShapeType="1"/>
            </p:cNvSpPr>
            <p:nvPr/>
          </p:nvSpPr>
          <p:spPr bwMode="auto">
            <a:xfrm flipH="1" flipV="1">
              <a:off x="1360" y="2211"/>
              <a:ext cx="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39" name="Line 1092"/>
            <p:cNvSpPr>
              <a:spLocks noChangeShapeType="1"/>
            </p:cNvSpPr>
            <p:nvPr/>
          </p:nvSpPr>
          <p:spPr bwMode="auto">
            <a:xfrm>
              <a:off x="1360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0" name="Line 1093"/>
            <p:cNvSpPr>
              <a:spLocks noChangeShapeType="1"/>
            </p:cNvSpPr>
            <p:nvPr/>
          </p:nvSpPr>
          <p:spPr bwMode="auto">
            <a:xfrm>
              <a:off x="1360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1" name="Line 1094"/>
            <p:cNvSpPr>
              <a:spLocks noChangeShapeType="1"/>
            </p:cNvSpPr>
            <p:nvPr/>
          </p:nvSpPr>
          <p:spPr bwMode="auto">
            <a:xfrm>
              <a:off x="1360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2" name="Line 1095"/>
            <p:cNvSpPr>
              <a:spLocks noChangeShapeType="1"/>
            </p:cNvSpPr>
            <p:nvPr/>
          </p:nvSpPr>
          <p:spPr bwMode="auto">
            <a:xfrm flipV="1">
              <a:off x="1360" y="2195"/>
              <a:ext cx="8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3" name="Line 1096"/>
            <p:cNvSpPr>
              <a:spLocks noChangeShapeType="1"/>
            </p:cNvSpPr>
            <p:nvPr/>
          </p:nvSpPr>
          <p:spPr bwMode="auto">
            <a:xfrm>
              <a:off x="1368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4" name="Line 1097"/>
            <p:cNvSpPr>
              <a:spLocks noChangeShapeType="1"/>
            </p:cNvSpPr>
            <p:nvPr/>
          </p:nvSpPr>
          <p:spPr bwMode="auto">
            <a:xfrm>
              <a:off x="1368" y="2195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5" name="Line 1098"/>
            <p:cNvSpPr>
              <a:spLocks noChangeShapeType="1"/>
            </p:cNvSpPr>
            <p:nvPr/>
          </p:nvSpPr>
          <p:spPr bwMode="auto">
            <a:xfrm>
              <a:off x="1377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6" name="Line 1099"/>
            <p:cNvSpPr>
              <a:spLocks noChangeShapeType="1"/>
            </p:cNvSpPr>
            <p:nvPr/>
          </p:nvSpPr>
          <p:spPr bwMode="auto">
            <a:xfrm>
              <a:off x="1377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7" name="Line 1100"/>
            <p:cNvSpPr>
              <a:spLocks noChangeShapeType="1"/>
            </p:cNvSpPr>
            <p:nvPr/>
          </p:nvSpPr>
          <p:spPr bwMode="auto">
            <a:xfrm>
              <a:off x="1377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8" name="Line 1101"/>
            <p:cNvSpPr>
              <a:spLocks noChangeShapeType="1"/>
            </p:cNvSpPr>
            <p:nvPr/>
          </p:nvSpPr>
          <p:spPr bwMode="auto">
            <a:xfrm>
              <a:off x="1377" y="2195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49" name="Line 1102"/>
            <p:cNvSpPr>
              <a:spLocks noChangeShapeType="1"/>
            </p:cNvSpPr>
            <p:nvPr/>
          </p:nvSpPr>
          <p:spPr bwMode="auto">
            <a:xfrm>
              <a:off x="1386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0" name="Line 1103"/>
            <p:cNvSpPr>
              <a:spLocks noChangeShapeType="1"/>
            </p:cNvSpPr>
            <p:nvPr/>
          </p:nvSpPr>
          <p:spPr bwMode="auto">
            <a:xfrm>
              <a:off x="1386" y="2195"/>
              <a:ext cx="8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1" name="Line 1104"/>
            <p:cNvSpPr>
              <a:spLocks noChangeShapeType="1"/>
            </p:cNvSpPr>
            <p:nvPr/>
          </p:nvSpPr>
          <p:spPr bwMode="auto">
            <a:xfrm>
              <a:off x="1394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2" name="Freeform 1105"/>
            <p:cNvSpPr>
              <a:spLocks/>
            </p:cNvSpPr>
            <p:nvPr/>
          </p:nvSpPr>
          <p:spPr bwMode="auto">
            <a:xfrm>
              <a:off x="1420" y="2195"/>
              <a:ext cx="35" cy="24"/>
            </a:xfrm>
            <a:custGeom>
              <a:avLst/>
              <a:gdLst>
                <a:gd name="T0" fmla="*/ 35 w 35"/>
                <a:gd name="T1" fmla="*/ 16 h 24"/>
                <a:gd name="T2" fmla="*/ 26 w 35"/>
                <a:gd name="T3" fmla="*/ 24 h 24"/>
                <a:gd name="T4" fmla="*/ 17 w 35"/>
                <a:gd name="T5" fmla="*/ 24 h 24"/>
                <a:gd name="T6" fmla="*/ 17 w 35"/>
                <a:gd name="T7" fmla="*/ 24 h 24"/>
                <a:gd name="T8" fmla="*/ 9 w 35"/>
                <a:gd name="T9" fmla="*/ 24 h 24"/>
                <a:gd name="T10" fmla="*/ 0 w 35"/>
                <a:gd name="T11" fmla="*/ 16 h 24"/>
                <a:gd name="T12" fmla="*/ 0 w 35"/>
                <a:gd name="T13" fmla="*/ 16 h 24"/>
                <a:gd name="T14" fmla="*/ 9 w 35"/>
                <a:gd name="T15" fmla="*/ 0 h 24"/>
                <a:gd name="T16" fmla="*/ 17 w 35"/>
                <a:gd name="T17" fmla="*/ 0 h 24"/>
                <a:gd name="T18" fmla="*/ 17 w 35"/>
                <a:gd name="T19" fmla="*/ 0 h 24"/>
                <a:gd name="T20" fmla="*/ 26 w 35"/>
                <a:gd name="T21" fmla="*/ 0 h 24"/>
                <a:gd name="T22" fmla="*/ 35 w 35"/>
                <a:gd name="T23" fmla="*/ 16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"/>
                <a:gd name="T37" fmla="*/ 0 h 24"/>
                <a:gd name="T38" fmla="*/ 35 w 35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" h="24">
                  <a:moveTo>
                    <a:pt x="35" y="16"/>
                  </a:moveTo>
                  <a:lnTo>
                    <a:pt x="26" y="24"/>
                  </a:lnTo>
                  <a:lnTo>
                    <a:pt x="17" y="24"/>
                  </a:lnTo>
                  <a:lnTo>
                    <a:pt x="9" y="24"/>
                  </a:lnTo>
                  <a:lnTo>
                    <a:pt x="0" y="16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5" y="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3" name="Line 1106"/>
            <p:cNvSpPr>
              <a:spLocks noChangeShapeType="1"/>
            </p:cNvSpPr>
            <p:nvPr/>
          </p:nvSpPr>
          <p:spPr bwMode="auto">
            <a:xfrm flipH="1">
              <a:off x="1446" y="2211"/>
              <a:ext cx="9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4" name="Line 1107"/>
            <p:cNvSpPr>
              <a:spLocks noChangeShapeType="1"/>
            </p:cNvSpPr>
            <p:nvPr/>
          </p:nvSpPr>
          <p:spPr bwMode="auto">
            <a:xfrm>
              <a:off x="1446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5" name="Line 1108"/>
            <p:cNvSpPr>
              <a:spLocks noChangeShapeType="1"/>
            </p:cNvSpPr>
            <p:nvPr/>
          </p:nvSpPr>
          <p:spPr bwMode="auto">
            <a:xfrm flipH="1">
              <a:off x="1437" y="2219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6" name="Line 1109"/>
            <p:cNvSpPr>
              <a:spLocks noChangeShapeType="1"/>
            </p:cNvSpPr>
            <p:nvPr/>
          </p:nvSpPr>
          <p:spPr bwMode="auto">
            <a:xfrm>
              <a:off x="1437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7" name="Line 1110"/>
            <p:cNvSpPr>
              <a:spLocks noChangeShapeType="1"/>
            </p:cNvSpPr>
            <p:nvPr/>
          </p:nvSpPr>
          <p:spPr bwMode="auto">
            <a:xfrm>
              <a:off x="1437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8" name="Line 1111"/>
            <p:cNvSpPr>
              <a:spLocks noChangeShapeType="1"/>
            </p:cNvSpPr>
            <p:nvPr/>
          </p:nvSpPr>
          <p:spPr bwMode="auto">
            <a:xfrm>
              <a:off x="1437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59" name="Line 1112"/>
            <p:cNvSpPr>
              <a:spLocks noChangeShapeType="1"/>
            </p:cNvSpPr>
            <p:nvPr/>
          </p:nvSpPr>
          <p:spPr bwMode="auto">
            <a:xfrm flipH="1">
              <a:off x="1429" y="2219"/>
              <a:ext cx="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0" name="Line 1113"/>
            <p:cNvSpPr>
              <a:spLocks noChangeShapeType="1"/>
            </p:cNvSpPr>
            <p:nvPr/>
          </p:nvSpPr>
          <p:spPr bwMode="auto">
            <a:xfrm>
              <a:off x="1429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1" name="Line 1114"/>
            <p:cNvSpPr>
              <a:spLocks noChangeShapeType="1"/>
            </p:cNvSpPr>
            <p:nvPr/>
          </p:nvSpPr>
          <p:spPr bwMode="auto">
            <a:xfrm flipH="1" flipV="1">
              <a:off x="1420" y="2211"/>
              <a:ext cx="9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2" name="Line 1115"/>
            <p:cNvSpPr>
              <a:spLocks noChangeShapeType="1"/>
            </p:cNvSpPr>
            <p:nvPr/>
          </p:nvSpPr>
          <p:spPr bwMode="auto">
            <a:xfrm>
              <a:off x="1420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3" name="Line 1116"/>
            <p:cNvSpPr>
              <a:spLocks noChangeShapeType="1"/>
            </p:cNvSpPr>
            <p:nvPr/>
          </p:nvSpPr>
          <p:spPr bwMode="auto">
            <a:xfrm>
              <a:off x="1420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4" name="Line 1117"/>
            <p:cNvSpPr>
              <a:spLocks noChangeShapeType="1"/>
            </p:cNvSpPr>
            <p:nvPr/>
          </p:nvSpPr>
          <p:spPr bwMode="auto">
            <a:xfrm>
              <a:off x="1420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5" name="Line 1118"/>
            <p:cNvSpPr>
              <a:spLocks noChangeShapeType="1"/>
            </p:cNvSpPr>
            <p:nvPr/>
          </p:nvSpPr>
          <p:spPr bwMode="auto">
            <a:xfrm flipV="1">
              <a:off x="1420" y="2195"/>
              <a:ext cx="9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6" name="Line 1119"/>
            <p:cNvSpPr>
              <a:spLocks noChangeShapeType="1"/>
            </p:cNvSpPr>
            <p:nvPr/>
          </p:nvSpPr>
          <p:spPr bwMode="auto">
            <a:xfrm>
              <a:off x="1429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7" name="Line 1120"/>
            <p:cNvSpPr>
              <a:spLocks noChangeShapeType="1"/>
            </p:cNvSpPr>
            <p:nvPr/>
          </p:nvSpPr>
          <p:spPr bwMode="auto">
            <a:xfrm>
              <a:off x="1429" y="2195"/>
              <a:ext cx="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8" name="Line 1121"/>
            <p:cNvSpPr>
              <a:spLocks noChangeShapeType="1"/>
            </p:cNvSpPr>
            <p:nvPr/>
          </p:nvSpPr>
          <p:spPr bwMode="auto">
            <a:xfrm>
              <a:off x="1437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69" name="Line 1122"/>
            <p:cNvSpPr>
              <a:spLocks noChangeShapeType="1"/>
            </p:cNvSpPr>
            <p:nvPr/>
          </p:nvSpPr>
          <p:spPr bwMode="auto">
            <a:xfrm>
              <a:off x="1437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0" name="Line 1123"/>
            <p:cNvSpPr>
              <a:spLocks noChangeShapeType="1"/>
            </p:cNvSpPr>
            <p:nvPr/>
          </p:nvSpPr>
          <p:spPr bwMode="auto">
            <a:xfrm>
              <a:off x="1437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1" name="Line 1124"/>
            <p:cNvSpPr>
              <a:spLocks noChangeShapeType="1"/>
            </p:cNvSpPr>
            <p:nvPr/>
          </p:nvSpPr>
          <p:spPr bwMode="auto">
            <a:xfrm>
              <a:off x="1437" y="2195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2" name="Line 1125"/>
            <p:cNvSpPr>
              <a:spLocks noChangeShapeType="1"/>
            </p:cNvSpPr>
            <p:nvPr/>
          </p:nvSpPr>
          <p:spPr bwMode="auto">
            <a:xfrm>
              <a:off x="1446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3" name="Line 1126"/>
            <p:cNvSpPr>
              <a:spLocks noChangeShapeType="1"/>
            </p:cNvSpPr>
            <p:nvPr/>
          </p:nvSpPr>
          <p:spPr bwMode="auto">
            <a:xfrm>
              <a:off x="1446" y="2195"/>
              <a:ext cx="9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4" name="Line 1127"/>
            <p:cNvSpPr>
              <a:spLocks noChangeShapeType="1"/>
            </p:cNvSpPr>
            <p:nvPr/>
          </p:nvSpPr>
          <p:spPr bwMode="auto">
            <a:xfrm>
              <a:off x="1455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5" name="Freeform 1128"/>
            <p:cNvSpPr>
              <a:spLocks/>
            </p:cNvSpPr>
            <p:nvPr/>
          </p:nvSpPr>
          <p:spPr bwMode="auto">
            <a:xfrm>
              <a:off x="1481" y="2195"/>
              <a:ext cx="34" cy="24"/>
            </a:xfrm>
            <a:custGeom>
              <a:avLst/>
              <a:gdLst>
                <a:gd name="T0" fmla="*/ 34 w 34"/>
                <a:gd name="T1" fmla="*/ 16 h 24"/>
                <a:gd name="T2" fmla="*/ 26 w 34"/>
                <a:gd name="T3" fmla="*/ 24 h 24"/>
                <a:gd name="T4" fmla="*/ 17 w 34"/>
                <a:gd name="T5" fmla="*/ 24 h 24"/>
                <a:gd name="T6" fmla="*/ 17 w 34"/>
                <a:gd name="T7" fmla="*/ 24 h 24"/>
                <a:gd name="T8" fmla="*/ 8 w 34"/>
                <a:gd name="T9" fmla="*/ 24 h 24"/>
                <a:gd name="T10" fmla="*/ 0 w 34"/>
                <a:gd name="T11" fmla="*/ 16 h 24"/>
                <a:gd name="T12" fmla="*/ 0 w 34"/>
                <a:gd name="T13" fmla="*/ 16 h 24"/>
                <a:gd name="T14" fmla="*/ 8 w 34"/>
                <a:gd name="T15" fmla="*/ 0 h 24"/>
                <a:gd name="T16" fmla="*/ 17 w 34"/>
                <a:gd name="T17" fmla="*/ 0 h 24"/>
                <a:gd name="T18" fmla="*/ 17 w 34"/>
                <a:gd name="T19" fmla="*/ 0 h 24"/>
                <a:gd name="T20" fmla="*/ 26 w 34"/>
                <a:gd name="T21" fmla="*/ 0 h 24"/>
                <a:gd name="T22" fmla="*/ 34 w 34"/>
                <a:gd name="T23" fmla="*/ 16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"/>
                <a:gd name="T37" fmla="*/ 0 h 24"/>
                <a:gd name="T38" fmla="*/ 34 w 34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" h="24">
                  <a:moveTo>
                    <a:pt x="34" y="16"/>
                  </a:moveTo>
                  <a:lnTo>
                    <a:pt x="26" y="24"/>
                  </a:lnTo>
                  <a:lnTo>
                    <a:pt x="17" y="24"/>
                  </a:lnTo>
                  <a:lnTo>
                    <a:pt x="8" y="24"/>
                  </a:lnTo>
                  <a:lnTo>
                    <a:pt x="0" y="16"/>
                  </a:lnTo>
                  <a:lnTo>
                    <a:pt x="8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6" name="Line 1129"/>
            <p:cNvSpPr>
              <a:spLocks noChangeShapeType="1"/>
            </p:cNvSpPr>
            <p:nvPr/>
          </p:nvSpPr>
          <p:spPr bwMode="auto">
            <a:xfrm flipH="1">
              <a:off x="1507" y="2211"/>
              <a:ext cx="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7" name="Line 1130"/>
            <p:cNvSpPr>
              <a:spLocks noChangeShapeType="1"/>
            </p:cNvSpPr>
            <p:nvPr/>
          </p:nvSpPr>
          <p:spPr bwMode="auto">
            <a:xfrm>
              <a:off x="1507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8" name="Line 1131"/>
            <p:cNvSpPr>
              <a:spLocks noChangeShapeType="1"/>
            </p:cNvSpPr>
            <p:nvPr/>
          </p:nvSpPr>
          <p:spPr bwMode="auto">
            <a:xfrm flipH="1">
              <a:off x="1498" y="2219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79" name="Line 1132"/>
            <p:cNvSpPr>
              <a:spLocks noChangeShapeType="1"/>
            </p:cNvSpPr>
            <p:nvPr/>
          </p:nvSpPr>
          <p:spPr bwMode="auto">
            <a:xfrm>
              <a:off x="1498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0" name="Line 1133"/>
            <p:cNvSpPr>
              <a:spLocks noChangeShapeType="1"/>
            </p:cNvSpPr>
            <p:nvPr/>
          </p:nvSpPr>
          <p:spPr bwMode="auto">
            <a:xfrm>
              <a:off x="1498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1" name="Line 1134"/>
            <p:cNvSpPr>
              <a:spLocks noChangeShapeType="1"/>
            </p:cNvSpPr>
            <p:nvPr/>
          </p:nvSpPr>
          <p:spPr bwMode="auto">
            <a:xfrm>
              <a:off x="1498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2" name="Line 1135"/>
            <p:cNvSpPr>
              <a:spLocks noChangeShapeType="1"/>
            </p:cNvSpPr>
            <p:nvPr/>
          </p:nvSpPr>
          <p:spPr bwMode="auto">
            <a:xfrm flipH="1">
              <a:off x="1489" y="2219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3" name="Line 1136"/>
            <p:cNvSpPr>
              <a:spLocks noChangeShapeType="1"/>
            </p:cNvSpPr>
            <p:nvPr/>
          </p:nvSpPr>
          <p:spPr bwMode="auto">
            <a:xfrm>
              <a:off x="1489" y="2219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4" name="Line 1137"/>
            <p:cNvSpPr>
              <a:spLocks noChangeShapeType="1"/>
            </p:cNvSpPr>
            <p:nvPr/>
          </p:nvSpPr>
          <p:spPr bwMode="auto">
            <a:xfrm flipH="1" flipV="1">
              <a:off x="1481" y="2211"/>
              <a:ext cx="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5" name="Line 1138"/>
            <p:cNvSpPr>
              <a:spLocks noChangeShapeType="1"/>
            </p:cNvSpPr>
            <p:nvPr/>
          </p:nvSpPr>
          <p:spPr bwMode="auto">
            <a:xfrm>
              <a:off x="1481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6" name="Line 1139"/>
            <p:cNvSpPr>
              <a:spLocks noChangeShapeType="1"/>
            </p:cNvSpPr>
            <p:nvPr/>
          </p:nvSpPr>
          <p:spPr bwMode="auto">
            <a:xfrm>
              <a:off x="1481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7" name="Line 1140"/>
            <p:cNvSpPr>
              <a:spLocks noChangeShapeType="1"/>
            </p:cNvSpPr>
            <p:nvPr/>
          </p:nvSpPr>
          <p:spPr bwMode="auto">
            <a:xfrm>
              <a:off x="1481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8" name="Line 1141"/>
            <p:cNvSpPr>
              <a:spLocks noChangeShapeType="1"/>
            </p:cNvSpPr>
            <p:nvPr/>
          </p:nvSpPr>
          <p:spPr bwMode="auto">
            <a:xfrm flipV="1">
              <a:off x="1481" y="2195"/>
              <a:ext cx="8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89" name="Line 1142"/>
            <p:cNvSpPr>
              <a:spLocks noChangeShapeType="1"/>
            </p:cNvSpPr>
            <p:nvPr/>
          </p:nvSpPr>
          <p:spPr bwMode="auto">
            <a:xfrm>
              <a:off x="1489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0" name="Line 1143"/>
            <p:cNvSpPr>
              <a:spLocks noChangeShapeType="1"/>
            </p:cNvSpPr>
            <p:nvPr/>
          </p:nvSpPr>
          <p:spPr bwMode="auto">
            <a:xfrm>
              <a:off x="1489" y="2195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1" name="Line 1144"/>
            <p:cNvSpPr>
              <a:spLocks noChangeShapeType="1"/>
            </p:cNvSpPr>
            <p:nvPr/>
          </p:nvSpPr>
          <p:spPr bwMode="auto">
            <a:xfrm>
              <a:off x="1498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2" name="Line 1145"/>
            <p:cNvSpPr>
              <a:spLocks noChangeShapeType="1"/>
            </p:cNvSpPr>
            <p:nvPr/>
          </p:nvSpPr>
          <p:spPr bwMode="auto">
            <a:xfrm>
              <a:off x="1498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3" name="Line 1146"/>
            <p:cNvSpPr>
              <a:spLocks noChangeShapeType="1"/>
            </p:cNvSpPr>
            <p:nvPr/>
          </p:nvSpPr>
          <p:spPr bwMode="auto">
            <a:xfrm>
              <a:off x="1498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4" name="Line 1147"/>
            <p:cNvSpPr>
              <a:spLocks noChangeShapeType="1"/>
            </p:cNvSpPr>
            <p:nvPr/>
          </p:nvSpPr>
          <p:spPr bwMode="auto">
            <a:xfrm>
              <a:off x="1498" y="2195"/>
              <a:ext cx="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5" name="Line 1148"/>
            <p:cNvSpPr>
              <a:spLocks noChangeShapeType="1"/>
            </p:cNvSpPr>
            <p:nvPr/>
          </p:nvSpPr>
          <p:spPr bwMode="auto">
            <a:xfrm>
              <a:off x="1507" y="2195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6" name="Line 1149"/>
            <p:cNvSpPr>
              <a:spLocks noChangeShapeType="1"/>
            </p:cNvSpPr>
            <p:nvPr/>
          </p:nvSpPr>
          <p:spPr bwMode="auto">
            <a:xfrm>
              <a:off x="1507" y="2195"/>
              <a:ext cx="8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797" name="Line 1150"/>
            <p:cNvSpPr>
              <a:spLocks noChangeShapeType="1"/>
            </p:cNvSpPr>
            <p:nvPr/>
          </p:nvSpPr>
          <p:spPr bwMode="auto">
            <a:xfrm>
              <a:off x="1515" y="2211"/>
              <a:ext cx="1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Pemilihan Berdasarkan </a:t>
            </a:r>
            <a:br>
              <a:rPr lang="en-US" sz="3200" smtClean="0"/>
            </a:br>
            <a:r>
              <a:rPr lang="en-US" sz="3200" smtClean="0"/>
              <a:t>Matriks Keputusan (2)</a:t>
            </a:r>
          </a:p>
        </p:txBody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1. Penyaringan konsep (</a:t>
            </a:r>
            <a:r>
              <a:rPr lang="en-US" sz="2800" i="1" smtClean="0"/>
              <a:t>concept screening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 evaluasi cepat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 menghasilkan beberapa alternatif konsep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 untuk mengevaluasi membutuhkan konsep yang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 telah dikenal sebagai referensi (</a:t>
            </a:r>
            <a:r>
              <a:rPr lang="en-US" sz="2800" i="1" smtClean="0"/>
              <a:t>concept reference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2. Pemberian skor pada konsep (</a:t>
            </a:r>
            <a:r>
              <a:rPr lang="en-US" sz="2800" i="1" smtClean="0"/>
              <a:t>concept scoring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 evaluasi lebih teliti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- menghasilkan konsep yang relatif lebih sedikit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Penyaringan Konsep </a:t>
            </a:r>
            <a:br>
              <a:rPr lang="en-US" sz="4000" smtClean="0"/>
            </a:br>
            <a:r>
              <a:rPr lang="en-US" sz="4000" smtClean="0"/>
              <a:t>(</a:t>
            </a:r>
            <a:r>
              <a:rPr lang="en-US" sz="4000" i="1" smtClean="0"/>
              <a:t>Concept Screening</a:t>
            </a:r>
            <a:r>
              <a:rPr lang="en-US" sz="4000" smtClean="0"/>
              <a:t>)</a:t>
            </a:r>
          </a:p>
        </p:txBody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989" y="2076450"/>
            <a:ext cx="8436219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Berdasarkan metode yang dikembangkan oleh </a:t>
            </a:r>
            <a:r>
              <a:rPr lang="en-US" sz="2000" i="1" smtClean="0"/>
              <a:t>Stuart Pugh </a:t>
            </a:r>
            <a:r>
              <a:rPr lang="en-US" sz="2000" smtClean="0"/>
              <a:t>(1980)</a:t>
            </a:r>
            <a:r>
              <a:rPr lang="en-US" sz="2000" i="1" smtClean="0"/>
              <a:t> </a:t>
            </a:r>
            <a:r>
              <a:rPr lang="en-US" sz="2000" smtClean="0"/>
              <a:t>sehingga metode ini sering dinamakan konsep seleksi Pugh (</a:t>
            </a:r>
            <a:r>
              <a:rPr lang="en-US" sz="2000" i="1" smtClean="0"/>
              <a:t>Pugh concept selection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Langkah 1: Menyiapkan matriks seleksi (</a:t>
            </a:r>
            <a:r>
              <a:rPr lang="en-US" sz="2000" i="1" smtClean="0"/>
              <a:t>prepare the selection matrix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Langkah 2: Menilai konsep (</a:t>
            </a:r>
            <a:r>
              <a:rPr lang="en-US" sz="2000" i="1" smtClean="0"/>
              <a:t>rate the concepts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Langkah 3: Menentukan ranking (</a:t>
            </a:r>
            <a:r>
              <a:rPr lang="en-US" sz="2000" i="1" smtClean="0"/>
              <a:t>rank the concepts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Langkah 4: Mengkombinasikan dan memperbaiki konsep (</a:t>
            </a:r>
            <a:r>
              <a:rPr lang="en-US" sz="2000" i="1" smtClean="0"/>
              <a:t>combine and improve concepts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Langkah 5: Memilih satu atau lebih konsep (</a:t>
            </a:r>
            <a:r>
              <a:rPr lang="en-US" sz="2000" i="1" smtClean="0"/>
              <a:t>select one or more concepts</a:t>
            </a:r>
            <a:r>
              <a:rPr lang="en-US" sz="20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1338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Concept Screening (1)</a:t>
            </a:r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638" y="1268413"/>
            <a:ext cx="8686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1. Mempersiapkan matriks seleksi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A. Konsep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menentukan konsep yang akan diseleksi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banyaknya konsep kurang dari 12, lebih dari 12 dilakukan ‘</a:t>
            </a:r>
            <a:r>
              <a:rPr lang="en-US" sz="1800" i="1" smtClean="0"/>
              <a:t>multivote</a:t>
            </a:r>
            <a:r>
              <a:rPr lang="en-US" sz="1800" smtClean="0"/>
              <a:t>’ terlebih dahulu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B. Kriteria seleksi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menentukan kriteria seleksi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berdasarkan kebutuhan pelanggan dan perusahaan (mis: biaya manufaktur rendah)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tidak memasukkan terlalu banyak kriteria yang tidak penting kedalam matriks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C. Konsep referensi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menentukan konsep referensi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- referensi dapat merupakan: standar industri, konsep yang sangat dikenal (familiar 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  oleh tim, produk komersil, produk keluaran terakhir, konsep-konsep yang sedang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  dikembangkan</a:t>
            </a:r>
            <a:r>
              <a:rPr lang="en-US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 Screening (2)</a:t>
            </a:r>
          </a:p>
        </p:txBody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D. Menilai konsep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- dibandingkan terhadap konsep referensi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- nilai 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- lebih baik daripada (</a:t>
            </a:r>
            <a:r>
              <a:rPr lang="en-US" sz="2400" i="1" smtClean="0"/>
              <a:t>better than</a:t>
            </a:r>
            <a:r>
              <a:rPr lang="en-US" sz="2400" smtClean="0"/>
              <a:t>), nilai:  +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- sama dengan (</a:t>
            </a:r>
            <a:r>
              <a:rPr lang="en-US" sz="2400" i="1" smtClean="0"/>
              <a:t>same as</a:t>
            </a:r>
            <a:r>
              <a:rPr lang="en-US" sz="2400" smtClean="0"/>
              <a:t>), nilai:  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- lebih buruk daripada (</a:t>
            </a:r>
            <a:r>
              <a:rPr lang="en-US" sz="2400" i="1" smtClean="0"/>
              <a:t>worse than</a:t>
            </a:r>
            <a:r>
              <a:rPr lang="en-US" sz="2400" smtClean="0"/>
              <a:t>), nilai: -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E. Menentukan ranking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- menjumlahkan banyaknya  nilai +, 0, 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- menentukan ranking konsep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On-screen Show (4:3)</PresentationFormat>
  <Paragraphs>224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Microsoft Word Document</vt:lpstr>
      <vt:lpstr>Microsoft Equation 3.0</vt:lpstr>
      <vt:lpstr>Pemilihan Konsep</vt:lpstr>
      <vt:lpstr>Pemilihan Konsep</vt:lpstr>
      <vt:lpstr>Metode Pemilihan Konsep (1)</vt:lpstr>
      <vt:lpstr>Metode Pemilihan Konsep (2)</vt:lpstr>
      <vt:lpstr>Pemilihan Berdasarkan Matriks Keputusan (1)</vt:lpstr>
      <vt:lpstr>Pemilihan Berdasarkan  Matriks Keputusan (2)</vt:lpstr>
      <vt:lpstr>Penyaringan Konsep  (Concept Screening)</vt:lpstr>
      <vt:lpstr>Concept Screening (1)</vt:lpstr>
      <vt:lpstr>Concept Screening (2)</vt:lpstr>
      <vt:lpstr>Concept Screening (3)</vt:lpstr>
      <vt:lpstr>Contoh Produk: Alat suntik pakai ulang</vt:lpstr>
      <vt:lpstr>Konsep produk Alat Suntik Pakai Ulang</vt:lpstr>
      <vt:lpstr>Slide 13</vt:lpstr>
      <vt:lpstr>Slide 14</vt:lpstr>
      <vt:lpstr>Slide 15</vt:lpstr>
      <vt:lpstr>Concept Screening (4)</vt:lpstr>
      <vt:lpstr>Slide 17</vt:lpstr>
      <vt:lpstr>Concept Scoring (1)</vt:lpstr>
      <vt:lpstr>Concept Scoring (2)</vt:lpstr>
      <vt:lpstr>Concept Scoring (3)</vt:lpstr>
      <vt:lpstr>Concept Scoring (4)</vt:lpstr>
      <vt:lpstr>Concept Scoring (5)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Pemilihan Konsep</dc:title>
  <dc:creator>moi</dc:creator>
  <cp:lastModifiedBy>moi</cp:lastModifiedBy>
  <cp:revision>1</cp:revision>
  <dcterms:created xsi:type="dcterms:W3CDTF">2012-12-05T04:00:36Z</dcterms:created>
  <dcterms:modified xsi:type="dcterms:W3CDTF">2012-12-05T04:01:29Z</dcterms:modified>
</cp:coreProperties>
</file>