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9" r:id="rId12"/>
    <p:sldId id="270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E20F8-44D3-4609-8F14-EDF308E37DF3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EB4FD-E526-449B-B9D7-62F4896F9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52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232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134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699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509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1848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258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EB4FD-E526-449B-B9D7-62F4896F92A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42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788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90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776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28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803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894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802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A7C4-3C1E-43A4-9DC0-0FE82941467B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810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273D2C-CB19-4142-9673-6631D8E19CEE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17DBA-4265-46DC-87A0-D882980F274E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CBA34C-5154-424C-89CD-AB57FBAACA5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90C31-BBB4-4144-A752-0180A10E9B79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515CA3-86F6-4BC0-8A55-36D59A6ECBB9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40BB4-D976-4849-9F22-F9A65F4E5929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12C65-BBF5-4605-BFD1-A5D77B42491F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1684EF-60B6-43A8-8934-BB4D556A1CA9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87526-772B-4C76-9F12-C6AB227E8F22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2FCF8-14A3-49F0-8B12-47FDAC4C33D7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661137-5C26-4948-87D2-D631B7246677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07388-54CA-4E93-ABB4-F8A5D53B8EE4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187C63-C04D-423E-936A-40D31DB146BF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7C910-CD1C-43EB-B9F9-BC0CC79BFD65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7F3EA4-CB03-4AC9-BF66-38149C713B7D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2CF005-85D0-48B7-8C66-E41ED912E4E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DCBA49-48F4-438C-A843-7689182CC313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8EA68-23C5-4A65-9A79-843041A32E91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0D3D44-2D00-4927-9A99-16FE5F1643E9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4E6C7-0397-4C55-8CB4-738F8FF7B58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E877EF-1796-43C0-836D-5710E5A295F7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57B786-844D-432C-9160-854588BCE24E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50717B2-37C8-44A2-8D02-019F48797CD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6929B2-5DEE-4134-B76F-0A2559A21D60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12/10/2012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800" dirty="0"/>
              <a:t>PROFESI DI BIDANG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800" dirty="0"/>
              <a:t>TEKNOLOGI INFORMASI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82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Computing Trends</a:t>
            </a:r>
            <a:endParaRPr lang="en-US" dirty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57313"/>
            <a:ext cx="798830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89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Kesempatan kerja di Industri Telematika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66544"/>
            <a:ext cx="7862887" cy="2286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Di Indonesia, 150.000 orang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di </a:t>
            </a:r>
            <a:r>
              <a:rPr lang="en-US" sz="2800" dirty="0" err="1" smtClean="0"/>
              <a:t>sektor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telematika</a:t>
            </a:r>
            <a:r>
              <a:rPr lang="en-US" sz="2800" dirty="0" smtClean="0"/>
              <a:t>.</a:t>
            </a:r>
          </a:p>
          <a:p>
            <a:pPr eaLnBrk="1" hangingPunct="1"/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r>
              <a:rPr lang="en-US" sz="2800" dirty="0" smtClean="0"/>
              <a:t> </a:t>
            </a:r>
            <a:r>
              <a:rPr lang="en-US" sz="2800" dirty="0" err="1" smtClean="0"/>
              <a:t>lokal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penyumbang</a:t>
            </a:r>
            <a:r>
              <a:rPr lang="en-US" sz="2800" dirty="0" smtClean="0"/>
              <a:t> </a:t>
            </a:r>
            <a:r>
              <a:rPr lang="en-US" sz="2800" dirty="0" err="1" smtClean="0"/>
              <a:t>terbesar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penciptaan</a:t>
            </a:r>
            <a:r>
              <a:rPr lang="en-US" sz="2800" dirty="0" smtClean="0"/>
              <a:t> </a:t>
            </a:r>
            <a:r>
              <a:rPr lang="en-US" sz="2800" dirty="0" err="1" smtClean="0"/>
              <a:t>lapangan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sektor</a:t>
            </a:r>
            <a:r>
              <a:rPr lang="en-US" sz="2800" dirty="0" smtClean="0"/>
              <a:t> </a:t>
            </a:r>
            <a:r>
              <a:rPr lang="en-US" sz="2800" dirty="0" err="1" smtClean="0"/>
              <a:t>telematika</a:t>
            </a:r>
            <a:endParaRPr lang="en-US" sz="2800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52544"/>
            <a:ext cx="7215188" cy="292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4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Kebutuhan Tenaga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648575" cy="4800600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IT di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software </a:t>
            </a:r>
            <a:r>
              <a:rPr lang="en-US" sz="2400" dirty="0" err="1" smtClean="0"/>
              <a:t>baik</a:t>
            </a:r>
            <a:r>
              <a:rPr lang="en-US" sz="2400" dirty="0" smtClean="0"/>
              <a:t> di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negeri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negeri</a:t>
            </a:r>
            <a:r>
              <a:rPr lang="en-US" sz="2400" dirty="0" smtClean="0"/>
              <a:t>,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	–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IT di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negeri</a:t>
            </a:r>
            <a:r>
              <a:rPr lang="en-US" sz="2400" dirty="0" smtClean="0"/>
              <a:t>,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2015,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	   </a:t>
            </a:r>
            <a:r>
              <a:rPr lang="en-US" sz="2400" dirty="0" err="1" smtClean="0"/>
              <a:t>diperkirakan</a:t>
            </a:r>
            <a:r>
              <a:rPr lang="en-US" sz="2400" dirty="0" smtClean="0"/>
              <a:t> 3,3 </a:t>
            </a:r>
            <a:r>
              <a:rPr lang="en-US" sz="2400" dirty="0" err="1" smtClean="0"/>
              <a:t>juta</a:t>
            </a:r>
            <a:r>
              <a:rPr lang="en-US" sz="2400" dirty="0" smtClean="0"/>
              <a:t> </a:t>
            </a:r>
            <a:r>
              <a:rPr lang="en-US" sz="2400" dirty="0" err="1" smtClean="0"/>
              <a:t>lapangan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	–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IT </a:t>
            </a:r>
            <a:r>
              <a:rPr lang="en-US" sz="2400" dirty="0" err="1" smtClean="0"/>
              <a:t>domestik</a:t>
            </a:r>
            <a:r>
              <a:rPr lang="en-US" sz="2400" dirty="0" smtClean="0"/>
              <a:t>,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proyeksi</a:t>
            </a:r>
            <a:r>
              <a:rPr lang="en-US" sz="2400" dirty="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2010 target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8.195.33 US $,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asumsi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produktifitas</a:t>
            </a:r>
            <a:r>
              <a:rPr lang="en-US" sz="2400" dirty="0" smtClean="0"/>
              <a:t> 25.000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perorang</a:t>
            </a:r>
            <a:r>
              <a:rPr lang="en-US" sz="2400" dirty="0" smtClean="0"/>
              <a:t>, </a:t>
            </a:r>
            <a:r>
              <a:rPr lang="en-US" sz="2400" dirty="0" err="1" smtClean="0"/>
              <a:t>dibutuhkan</a:t>
            </a:r>
            <a:r>
              <a:rPr lang="en-US" sz="2400" dirty="0" smtClean="0"/>
              <a:t> 327.813 orang</a:t>
            </a:r>
          </a:p>
          <a:p>
            <a:pPr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7100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428750" y="1928813"/>
            <a:ext cx="7407275" cy="14716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PROFESI</a:t>
            </a:r>
            <a:br>
              <a:rPr lang="en-US" dirty="0" smtClean="0"/>
            </a:br>
            <a:r>
              <a:rPr lang="en-US" dirty="0" smtClean="0"/>
              <a:t>TEKNOLOGI INFORMASI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2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187"/>
            <a:ext cx="7858125" cy="578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26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BUATLAH DESKRIPSI TUGAS DARI MASING-MASING PROFESI IT </a:t>
            </a:r>
          </a:p>
          <a:p>
            <a:pPr marL="114300" indent="0">
              <a:buNone/>
            </a:pPr>
            <a:r>
              <a:rPr lang="en-US" dirty="0" smtClean="0"/>
              <a:t>PADA GAMBAR DIATAS MINIMAL MASING-MASING BAGIAN 3 TUGAS,KUMPULKAN PADA HARI SELASA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pukul</a:t>
            </a:r>
            <a:r>
              <a:rPr lang="en-US" dirty="0" smtClean="0"/>
              <a:t> 24.00 WIB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1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APA YANG ANDA KETAHUI?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PEKERJAAN?</a:t>
            </a:r>
          </a:p>
          <a:p>
            <a:pPr eaLnBrk="1" hangingPunct="1"/>
            <a:r>
              <a:rPr lang="en-US" b="1" smtClean="0"/>
              <a:t>PROFESI ?</a:t>
            </a:r>
          </a:p>
          <a:p>
            <a:pPr eaLnBrk="1" hangingPunct="1"/>
            <a:r>
              <a:rPr lang="en-US" b="1" smtClean="0"/>
              <a:t>PROFESIONAL?</a:t>
            </a:r>
          </a:p>
          <a:p>
            <a:pPr eaLnBrk="1" hangingPunct="1"/>
            <a:r>
              <a:rPr lang="en-US" b="1" smtClean="0"/>
              <a:t>PROFESIONALISME?</a:t>
            </a:r>
          </a:p>
          <a:p>
            <a:pPr eaLnBrk="1" hangingPunct="1"/>
            <a:r>
              <a:rPr lang="en-US" b="1" smtClean="0"/>
              <a:t>ETIKA PROFESI?</a:t>
            </a:r>
          </a:p>
          <a:p>
            <a:pPr eaLnBrk="1" hangingPunct="1"/>
            <a:r>
              <a:rPr lang="en-US" b="1" smtClean="0"/>
              <a:t>KODE ETIK?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268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BEBERAPA TERMINOLOGI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285875"/>
            <a:ext cx="7499350" cy="4214813"/>
          </a:xfrm>
        </p:spPr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PEKERJAAN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– Kodrat manusia untuk bertahan hidup di dunia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– Suatu aktivitas manusia untuk memenuhi kebutuhan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 hidupnya.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 smtClean="0"/>
              <a:t>PROFESI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– Bagian dari pekerjaan, tetapi tidak semua pekerjaan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 adalah profesi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– Adalah pekerjaan yang mengharuskan pelakunya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memiliki pengetahuan yang diperoleh dari pendidikan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formal dan ketrampilan tertentu yang diperoleh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melalui praktek dan pengalaman kerja pada orang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  yang terlebih dahulu menguasai ketrampilan tersebut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5429250"/>
            <a:ext cx="3360737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079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BEBERAPA TERMINOLOGI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200" b="1" smtClean="0"/>
              <a:t>PROFESIONAL: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Menguasai ilmu secara mendalam dalam bidangnya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Mampu mengkonversikan ilmunya menjadi ketrampilan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Selalu menjunjung tinggi etika dan integritas profesi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Memiliki sikap: komitmen tinggi, jujur, tanggungjawab,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berpikir sistematis, menguasai materi</a:t>
            </a:r>
          </a:p>
          <a:p>
            <a:pPr eaLnBrk="1" hangingPunct="1"/>
            <a:r>
              <a:rPr lang="en-US" sz="2200" b="1" smtClean="0"/>
              <a:t>PROFESIONALISME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– Nilai-nilai profesional harus menjadi bagian dan telah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	  menjiwai seseorang yang sedang mengemban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sebuah profesi</a:t>
            </a:r>
          </a:p>
          <a:p>
            <a:pPr eaLnBrk="1" hangingPunct="1"/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300395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BEBERAPA TERMINOLOGI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200" b="1" dirty="0" smtClean="0"/>
              <a:t>PROFESIONALISME (</a:t>
            </a:r>
            <a:r>
              <a:rPr lang="en-US" sz="2200" b="1" dirty="0" err="1" smtClean="0"/>
              <a:t>lanjutan</a:t>
            </a:r>
            <a:r>
              <a:rPr lang="en-US" sz="2200" b="1" dirty="0" smtClean="0"/>
              <a:t>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dirty="0" smtClean="0"/>
              <a:t>	– Usaha-</a:t>
            </a:r>
            <a:r>
              <a:rPr lang="en-US" sz="2200" dirty="0" err="1" smtClean="0"/>
              <a:t>usaha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meningkatkan</a:t>
            </a:r>
            <a:r>
              <a:rPr lang="en-US" sz="2200" dirty="0" smtClean="0"/>
              <a:t> </a:t>
            </a:r>
            <a:r>
              <a:rPr lang="en-US" sz="2200" dirty="0" err="1" smtClean="0"/>
              <a:t>kemampuan</a:t>
            </a:r>
            <a:r>
              <a:rPr lang="en-US" sz="2200" dirty="0" smtClean="0"/>
              <a:t> </a:t>
            </a:r>
            <a:r>
              <a:rPr lang="en-US" sz="2200" dirty="0" err="1" smtClean="0"/>
              <a:t>profesional</a:t>
            </a:r>
            <a:r>
              <a:rPr lang="en-US" sz="2200" dirty="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dirty="0" smtClean="0"/>
              <a:t>      di </a:t>
            </a:r>
            <a:r>
              <a:rPr lang="en-US" sz="2200" dirty="0" err="1" smtClean="0"/>
              <a:t>bidang</a:t>
            </a:r>
            <a:r>
              <a:rPr lang="en-US" sz="2200" dirty="0" smtClean="0"/>
              <a:t> </a:t>
            </a:r>
            <a:r>
              <a:rPr lang="en-US" sz="2200" dirty="0" err="1" smtClean="0"/>
              <a:t>teknologi</a:t>
            </a:r>
            <a:r>
              <a:rPr lang="en-US" sz="2200" dirty="0" smtClean="0"/>
              <a:t> </a:t>
            </a:r>
            <a:r>
              <a:rPr lang="en-US" sz="2200" dirty="0" err="1" smtClean="0"/>
              <a:t>komputer</a:t>
            </a:r>
            <a:r>
              <a:rPr lang="en-US" sz="2200" dirty="0" smtClean="0"/>
              <a:t> &amp; </a:t>
            </a:r>
            <a:r>
              <a:rPr lang="en-US" sz="2200" dirty="0" err="1" smtClean="0"/>
              <a:t>informasi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dirty="0" smtClean="0"/>
              <a:t>	  1. </a:t>
            </a:r>
            <a:r>
              <a:rPr lang="en-US" sz="2200" dirty="0" err="1" smtClean="0"/>
              <a:t>Sertifikasi</a:t>
            </a:r>
            <a:endParaRPr lang="en-US" sz="22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200" dirty="0" smtClean="0"/>
              <a:t>      2. </a:t>
            </a:r>
            <a:r>
              <a:rPr lang="en-US" sz="2200" dirty="0" err="1" smtClean="0"/>
              <a:t>Akreditasi</a:t>
            </a:r>
            <a:endParaRPr lang="en-US" sz="22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200" dirty="0" smtClean="0"/>
              <a:t>      3. Forum </a:t>
            </a:r>
            <a:r>
              <a:rPr lang="en-US" sz="2200" dirty="0" err="1" smtClean="0"/>
              <a:t>Komunikasi</a:t>
            </a:r>
            <a:endParaRPr lang="en-US" sz="2200" dirty="0" smtClean="0"/>
          </a:p>
          <a:p>
            <a:pPr eaLnBrk="1" hangingPunct="1"/>
            <a:r>
              <a:rPr lang="en-US" sz="2200" b="1" dirty="0" smtClean="0"/>
              <a:t>ETIKA PROFESI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dirty="0" smtClean="0"/>
              <a:t>	– </a:t>
            </a:r>
            <a:r>
              <a:rPr lang="en-US" sz="2200" dirty="0" err="1" smtClean="0"/>
              <a:t>Penggunaan</a:t>
            </a:r>
            <a:r>
              <a:rPr lang="en-US" sz="2200" dirty="0" smtClean="0"/>
              <a:t> </a:t>
            </a:r>
            <a:r>
              <a:rPr lang="en-US" sz="2200" dirty="0" err="1" smtClean="0"/>
              <a:t>bakuan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evaluasi</a:t>
            </a:r>
            <a:r>
              <a:rPr lang="en-US" sz="2200" dirty="0" smtClean="0"/>
              <a:t> moral </a:t>
            </a:r>
            <a:r>
              <a:rPr lang="en-US" sz="2200" dirty="0" err="1" smtClean="0"/>
              <a:t>terhadap</a:t>
            </a:r>
            <a:r>
              <a:rPr lang="en-US" sz="2200" dirty="0" smtClean="0"/>
              <a:t> </a:t>
            </a:r>
            <a:r>
              <a:rPr lang="en-US" sz="2200" dirty="0" err="1" smtClean="0"/>
              <a:t>masalah</a:t>
            </a:r>
            <a:r>
              <a:rPr lang="en-US" sz="2200" dirty="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dirty="0" smtClean="0"/>
              <a:t>      </a:t>
            </a:r>
            <a:r>
              <a:rPr lang="en-US" sz="2200" dirty="0" err="1" smtClean="0"/>
              <a:t>penting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kehidupan</a:t>
            </a:r>
            <a:r>
              <a:rPr lang="en-US" sz="2200" dirty="0" smtClean="0"/>
              <a:t> </a:t>
            </a:r>
            <a:r>
              <a:rPr lang="en-US" sz="2200" dirty="0" err="1" smtClean="0"/>
              <a:t>profesional</a:t>
            </a:r>
            <a:r>
              <a:rPr lang="en-US" sz="2200" dirty="0" smtClean="0"/>
              <a:t>.</a:t>
            </a:r>
          </a:p>
          <a:p>
            <a:pPr eaLnBrk="1" hangingPunct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73654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DILEMA ETIKA 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791450" cy="49625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200" dirty="0" smtClean="0"/>
              <a:t>Issue </a:t>
            </a:r>
            <a:r>
              <a:rPr lang="en-US" sz="2200" dirty="0" err="1" smtClean="0"/>
              <a:t>pokok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menjadi</a:t>
            </a:r>
            <a:r>
              <a:rPr lang="en-US" sz="2200" dirty="0" smtClean="0"/>
              <a:t> </a:t>
            </a:r>
            <a:r>
              <a:rPr lang="en-US" sz="2200" dirty="0" err="1" smtClean="0"/>
              <a:t>sumber</a:t>
            </a:r>
            <a:r>
              <a:rPr lang="en-US" sz="2200" dirty="0" smtClean="0"/>
              <a:t> </a:t>
            </a:r>
            <a:r>
              <a:rPr lang="en-US" sz="2200" dirty="0" err="1" smtClean="0"/>
              <a:t>dilema</a:t>
            </a:r>
            <a:r>
              <a:rPr lang="en-US" sz="2200" dirty="0" smtClean="0"/>
              <a:t> </a:t>
            </a:r>
            <a:r>
              <a:rPr lang="en-US" sz="2200" dirty="0" err="1" smtClean="0"/>
              <a:t>etika</a:t>
            </a:r>
            <a:r>
              <a:rPr lang="en-US" sz="2200" dirty="0" smtClean="0"/>
              <a:t> </a:t>
            </a:r>
            <a:r>
              <a:rPr lang="en-US" sz="2200" dirty="0" err="1" smtClean="0"/>
              <a:t>hubungan</a:t>
            </a:r>
            <a:r>
              <a:rPr lang="en-US" sz="2200" dirty="0" smtClean="0"/>
              <a:t> </a:t>
            </a:r>
            <a:r>
              <a:rPr lang="en-US" sz="2200" dirty="0" err="1" smtClean="0"/>
              <a:t>klien</a:t>
            </a:r>
            <a:r>
              <a:rPr lang="en-US" sz="2200" dirty="0" smtClean="0"/>
              <a:t> – </a:t>
            </a:r>
            <a:r>
              <a:rPr lang="en-US" sz="2200" dirty="0" err="1" smtClean="0"/>
              <a:t>profesional</a:t>
            </a:r>
            <a:endParaRPr lang="en-US" sz="2200" dirty="0" smtClean="0"/>
          </a:p>
          <a:p>
            <a:pPr lvl="1" eaLnBrk="1" hangingPunct="1">
              <a:buFont typeface="Verdana" pitchFamily="34" charset="0"/>
              <a:buNone/>
            </a:pPr>
            <a:r>
              <a:rPr lang="en-US" sz="2200" dirty="0" smtClean="0"/>
              <a:t>	1. </a:t>
            </a:r>
            <a:r>
              <a:rPr lang="en-US" sz="2200" dirty="0" err="1" smtClean="0"/>
              <a:t>Prinsip</a:t>
            </a:r>
            <a:r>
              <a:rPr lang="en-US" sz="2200" dirty="0" smtClean="0"/>
              <a:t> </a:t>
            </a:r>
            <a:r>
              <a:rPr lang="en-US" sz="2200" dirty="0" err="1" smtClean="0"/>
              <a:t>dasar</a:t>
            </a:r>
            <a:endParaRPr lang="en-US" sz="2200" dirty="0" smtClean="0"/>
          </a:p>
          <a:p>
            <a:pPr lvl="1" eaLnBrk="1" hangingPunct="1">
              <a:buFont typeface="Verdana" pitchFamily="34" charset="0"/>
              <a:buNone/>
            </a:pPr>
            <a:r>
              <a:rPr lang="en-US" sz="2200" dirty="0" smtClean="0"/>
              <a:t>	2. </a:t>
            </a:r>
            <a:r>
              <a:rPr lang="en-US" sz="2200" dirty="0" err="1" smtClean="0"/>
              <a:t>Egoisme</a:t>
            </a:r>
            <a:endParaRPr lang="en-US" sz="2200" dirty="0" smtClean="0"/>
          </a:p>
          <a:p>
            <a:pPr lvl="1" eaLnBrk="1" hangingPunct="1">
              <a:buFont typeface="Verdana" pitchFamily="34" charset="0"/>
              <a:buNone/>
            </a:pPr>
            <a:r>
              <a:rPr lang="en-US" sz="2200" dirty="0" smtClean="0"/>
              <a:t>	3. </a:t>
            </a:r>
            <a:r>
              <a:rPr lang="en-US" sz="2200" dirty="0" err="1" smtClean="0"/>
              <a:t>Kerahasiaan</a:t>
            </a:r>
            <a:endParaRPr lang="en-US" sz="2200" dirty="0" smtClean="0"/>
          </a:p>
          <a:p>
            <a:pPr lvl="2" eaLnBrk="1" hangingPunct="1">
              <a:buFont typeface="Wingdings 2" pitchFamily="18" charset="2"/>
              <a:buNone/>
            </a:pPr>
            <a:r>
              <a:rPr lang="en-US" sz="2200" dirty="0" smtClean="0"/>
              <a:t>	a. </a:t>
            </a:r>
            <a:r>
              <a:rPr lang="en-US" sz="2200" dirty="0" err="1" smtClean="0"/>
              <a:t>Pragmatisme</a:t>
            </a:r>
            <a:endParaRPr lang="en-US" sz="2200" dirty="0" smtClean="0"/>
          </a:p>
          <a:p>
            <a:pPr lvl="2" eaLnBrk="1" hangingPunct="1">
              <a:buFont typeface="Wingdings 2" pitchFamily="18" charset="2"/>
              <a:buNone/>
            </a:pPr>
            <a:r>
              <a:rPr lang="en-US" sz="2200" dirty="0" smtClean="0"/>
              <a:t>	b. </a:t>
            </a:r>
            <a:r>
              <a:rPr lang="en-US" sz="2200" dirty="0" err="1" smtClean="0"/>
              <a:t>Hak</a:t>
            </a:r>
            <a:r>
              <a:rPr lang="en-US" sz="2200" dirty="0" smtClean="0"/>
              <a:t> </a:t>
            </a:r>
            <a:r>
              <a:rPr lang="en-US" sz="2200" dirty="0" err="1" smtClean="0"/>
              <a:t>Azasi</a:t>
            </a:r>
            <a:endParaRPr lang="en-US" sz="2200" dirty="0" smtClean="0"/>
          </a:p>
          <a:p>
            <a:pPr lvl="1" eaLnBrk="1" hangingPunct="1">
              <a:buFont typeface="Verdana" pitchFamily="34" charset="0"/>
              <a:buNone/>
            </a:pPr>
            <a:r>
              <a:rPr lang="en-US" sz="2200" dirty="0" smtClean="0"/>
              <a:t>	4. </a:t>
            </a:r>
            <a:r>
              <a:rPr lang="en-US" sz="2200" dirty="0" err="1" smtClean="0"/>
              <a:t>Otonomi</a:t>
            </a:r>
            <a:r>
              <a:rPr lang="en-US" sz="2200" dirty="0" smtClean="0"/>
              <a:t> </a:t>
            </a:r>
            <a:r>
              <a:rPr lang="en-US" sz="2200" dirty="0" err="1" smtClean="0"/>
              <a:t>Klien</a:t>
            </a:r>
            <a:endParaRPr lang="en-US" sz="2200" dirty="0" smtClean="0"/>
          </a:p>
          <a:p>
            <a:pPr eaLnBrk="1" hangingPunct="1"/>
            <a:r>
              <a:rPr lang="en-US" sz="2200" dirty="0" err="1" smtClean="0"/>
              <a:t>KodeEtik</a:t>
            </a:r>
            <a:endParaRPr lang="en-US" sz="22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200" dirty="0" smtClean="0"/>
              <a:t>	• Tata </a:t>
            </a:r>
            <a:r>
              <a:rPr lang="en-US" sz="2200" dirty="0" err="1" smtClean="0"/>
              <a:t>aturan</a:t>
            </a:r>
            <a:r>
              <a:rPr lang="en-US" sz="2200" dirty="0" smtClean="0"/>
              <a:t> </a:t>
            </a:r>
            <a:r>
              <a:rPr lang="en-US" sz="2200" dirty="0" err="1" smtClean="0"/>
              <a:t>berdasarkan</a:t>
            </a:r>
            <a:r>
              <a:rPr lang="en-US" sz="2200" dirty="0" smtClean="0"/>
              <a:t> </a:t>
            </a:r>
            <a:r>
              <a:rPr lang="en-US" sz="2200" dirty="0" err="1" smtClean="0"/>
              <a:t>aspek</a:t>
            </a:r>
            <a:r>
              <a:rPr lang="en-US" sz="2200" dirty="0" smtClean="0"/>
              <a:t> </a:t>
            </a:r>
            <a:r>
              <a:rPr lang="en-US" sz="2200" dirty="0" err="1" smtClean="0"/>
              <a:t>etika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moral yang </a:t>
            </a:r>
            <a:r>
              <a:rPr lang="en-US" sz="2200" dirty="0" err="1" smtClean="0"/>
              <a:t>disepakati</a:t>
            </a:r>
            <a:r>
              <a:rPr lang="en-US" dirty="0"/>
              <a:t> </a:t>
            </a:r>
            <a:r>
              <a:rPr lang="en-US" sz="2200" dirty="0" smtClean="0"/>
              <a:t> </a:t>
            </a:r>
            <a:r>
              <a:rPr lang="en-US" sz="2200" dirty="0" err="1" smtClean="0"/>
              <a:t>bersama</a:t>
            </a:r>
            <a:r>
              <a:rPr lang="en-US" sz="2200" dirty="0" smtClean="0"/>
              <a:t> </a:t>
            </a:r>
            <a:r>
              <a:rPr lang="en-US" sz="2200" dirty="0" err="1" smtClean="0"/>
              <a:t>oleh</a:t>
            </a:r>
            <a:r>
              <a:rPr lang="en-US" sz="2200" dirty="0" smtClean="0"/>
              <a:t> </a:t>
            </a:r>
            <a:r>
              <a:rPr lang="en-US" sz="2200" dirty="0" err="1" smtClean="0"/>
              <a:t>anggota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asosiasi</a:t>
            </a:r>
            <a:r>
              <a:rPr lang="en-US" sz="2200" dirty="0" smtClean="0"/>
              <a:t> </a:t>
            </a:r>
            <a:r>
              <a:rPr lang="en-US" sz="2200" dirty="0" err="1" smtClean="0"/>
              <a:t>profesi</a:t>
            </a:r>
            <a:r>
              <a:rPr lang="en-US" sz="2200" dirty="0" smtClean="0"/>
              <a:t> 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dijadikan</a:t>
            </a:r>
            <a:r>
              <a:rPr lang="en-US" dirty="0"/>
              <a:t> </a:t>
            </a:r>
            <a:r>
              <a:rPr lang="en-US" sz="2200" dirty="0" err="1" smtClean="0"/>
              <a:t>pedoman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bertindak</a:t>
            </a:r>
            <a:r>
              <a:rPr lang="en-US" sz="2200" dirty="0" smtClean="0"/>
              <a:t>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</a:t>
            </a:r>
            <a:r>
              <a:rPr lang="en-US" sz="2200" dirty="0" err="1" smtClean="0"/>
              <a:t>profesional</a:t>
            </a:r>
            <a:endParaRPr lang="en-US" sz="2200" dirty="0" smtClean="0"/>
          </a:p>
          <a:p>
            <a:pPr eaLnBrk="1" hangingPunct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50894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KODE ETIK &amp; PROFESIONALISME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791450" cy="5214937"/>
          </a:xfrm>
        </p:spPr>
        <p:txBody>
          <a:bodyPr/>
          <a:lstStyle/>
          <a:p>
            <a:pPr algn="just" eaLnBrk="1" hangingPunct="1"/>
            <a:r>
              <a:rPr lang="en-US" sz="2200" b="1" dirty="0" err="1" smtClean="0"/>
              <a:t>Tujuan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penyusunan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kode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etik</a:t>
            </a:r>
            <a:r>
              <a:rPr lang="en-US" sz="2200" b="1" dirty="0" smtClean="0"/>
              <a:t> &amp; </a:t>
            </a:r>
            <a:r>
              <a:rPr lang="en-US" sz="2200" b="1" dirty="0" err="1" smtClean="0"/>
              <a:t>perilaku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profesional</a:t>
            </a:r>
            <a:r>
              <a:rPr lang="en-US" sz="2200" b="1" dirty="0" smtClean="0"/>
              <a:t> 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200" dirty="0" smtClean="0"/>
              <a:t>	• </a:t>
            </a:r>
            <a:r>
              <a:rPr lang="en-US" sz="2200" dirty="0" err="1" smtClean="0"/>
              <a:t>Memberi</a:t>
            </a:r>
            <a:r>
              <a:rPr lang="en-US" sz="2200" dirty="0" smtClean="0"/>
              <a:t> </a:t>
            </a:r>
            <a:r>
              <a:rPr lang="en-US" sz="2200" dirty="0" err="1" smtClean="0"/>
              <a:t>pedoman</a:t>
            </a:r>
            <a:r>
              <a:rPr lang="en-US" sz="2200" dirty="0" smtClean="0"/>
              <a:t> </a:t>
            </a:r>
            <a:r>
              <a:rPr lang="en-US" sz="2200" dirty="0" err="1" smtClean="0"/>
              <a:t>bagi</a:t>
            </a:r>
            <a:r>
              <a:rPr lang="en-US" sz="2200" dirty="0" smtClean="0"/>
              <a:t> </a:t>
            </a:r>
            <a:r>
              <a:rPr lang="en-US" sz="2200" dirty="0" err="1" smtClean="0"/>
              <a:t>anggota</a:t>
            </a:r>
            <a:r>
              <a:rPr lang="en-US" sz="2200" dirty="0" smtClean="0"/>
              <a:t> </a:t>
            </a:r>
            <a:r>
              <a:rPr lang="en-US" sz="2200" dirty="0" err="1" smtClean="0"/>
              <a:t>asosiasi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aspek</a:t>
            </a:r>
            <a:r>
              <a:rPr lang="en-US" sz="2200" dirty="0" smtClean="0"/>
              <a:t> </a:t>
            </a:r>
            <a:r>
              <a:rPr lang="en-US" sz="2200" dirty="0" err="1" smtClean="0"/>
              <a:t>aspek</a:t>
            </a:r>
            <a:endParaRPr lang="en-US" sz="2200" dirty="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en-US" sz="2200" dirty="0" smtClean="0"/>
              <a:t>	  </a:t>
            </a:r>
            <a:r>
              <a:rPr lang="en-US" sz="2200" dirty="0" err="1" smtClean="0"/>
              <a:t>etika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moral, </a:t>
            </a:r>
            <a:r>
              <a:rPr lang="en-US" sz="2200" dirty="0" err="1" smtClean="0"/>
              <a:t>terutama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berada</a:t>
            </a:r>
            <a:r>
              <a:rPr lang="en-US" sz="2200" dirty="0" smtClean="0"/>
              <a:t> di </a:t>
            </a:r>
            <a:r>
              <a:rPr lang="en-US" sz="2200" dirty="0" err="1" smtClean="0"/>
              <a:t>luar</a:t>
            </a:r>
            <a:r>
              <a:rPr lang="en-US" sz="2200" dirty="0" smtClean="0"/>
              <a:t> </a:t>
            </a:r>
            <a:r>
              <a:rPr lang="en-US" sz="2200" dirty="0" err="1" smtClean="0"/>
              <a:t>jangkauan</a:t>
            </a:r>
            <a:r>
              <a:rPr lang="en-US" sz="2200" dirty="0" smtClean="0"/>
              <a:t> 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200" dirty="0" smtClean="0"/>
              <a:t>      </a:t>
            </a:r>
            <a:r>
              <a:rPr lang="en-US" sz="2200" dirty="0" err="1" smtClean="0"/>
              <a:t>hukum</a:t>
            </a:r>
            <a:r>
              <a:rPr lang="en-US" sz="2200" dirty="0" smtClean="0"/>
              <a:t>, </a:t>
            </a:r>
            <a:r>
              <a:rPr lang="en-US" sz="2200" dirty="0" err="1" smtClean="0"/>
              <a:t>undang-undang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peraturan</a:t>
            </a:r>
            <a:r>
              <a:rPr lang="en-US" sz="2200" dirty="0" smtClean="0"/>
              <a:t> </a:t>
            </a:r>
            <a:r>
              <a:rPr lang="en-US" sz="2200" dirty="0" err="1" smtClean="0"/>
              <a:t>peraturan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berlaku</a:t>
            </a:r>
            <a:endParaRPr lang="en-US" sz="2200" dirty="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en-US" sz="2200" dirty="0" smtClean="0"/>
              <a:t>	• </a:t>
            </a:r>
            <a:r>
              <a:rPr lang="en-US" sz="2200" dirty="0" err="1" smtClean="0"/>
              <a:t>Memberi</a:t>
            </a:r>
            <a:r>
              <a:rPr lang="en-US" sz="2200" dirty="0" smtClean="0"/>
              <a:t> </a:t>
            </a:r>
            <a:r>
              <a:rPr lang="en-US" sz="2200" dirty="0" err="1" smtClean="0"/>
              <a:t>perlindungan</a:t>
            </a:r>
            <a:r>
              <a:rPr lang="en-US" sz="2200" dirty="0" smtClean="0"/>
              <a:t> </a:t>
            </a:r>
            <a:r>
              <a:rPr lang="en-US" sz="2200" dirty="0" err="1" smtClean="0"/>
              <a:t>bagi</a:t>
            </a:r>
            <a:r>
              <a:rPr lang="en-US" sz="2200" dirty="0" smtClean="0"/>
              <a:t> </a:t>
            </a:r>
            <a:r>
              <a:rPr lang="en-US" sz="2200" dirty="0" err="1" smtClean="0"/>
              <a:t>kelompok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</a:t>
            </a:r>
            <a:r>
              <a:rPr lang="en-US" sz="2200" dirty="0" err="1" smtClean="0"/>
              <a:t>terhadap</a:t>
            </a:r>
            <a:r>
              <a:rPr lang="en-US" sz="2200" dirty="0" smtClean="0"/>
              <a:t>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200" dirty="0" smtClean="0"/>
              <a:t>      </a:t>
            </a:r>
            <a:r>
              <a:rPr lang="en-US" sz="2200" dirty="0" err="1" smtClean="0"/>
              <a:t>berbagai</a:t>
            </a:r>
            <a:r>
              <a:rPr lang="en-US" sz="2200" dirty="0" smtClean="0"/>
              <a:t> </a:t>
            </a:r>
            <a:r>
              <a:rPr lang="en-US" sz="2200" dirty="0" err="1" smtClean="0"/>
              <a:t>macam</a:t>
            </a:r>
            <a:r>
              <a:rPr lang="en-US" sz="2200" dirty="0" smtClean="0"/>
              <a:t> </a:t>
            </a:r>
            <a:r>
              <a:rPr lang="en-US" sz="2200" dirty="0" err="1" smtClean="0"/>
              <a:t>perilaku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merugikan</a:t>
            </a:r>
            <a:r>
              <a:rPr lang="en-US" sz="2200" dirty="0" smtClean="0"/>
              <a:t>,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akibat</a:t>
            </a:r>
            <a:r>
              <a:rPr lang="en-US" sz="2200" dirty="0" smtClean="0"/>
              <a:t>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200" dirty="0" smtClean="0"/>
              <a:t>      </a:t>
            </a:r>
            <a:r>
              <a:rPr lang="en-US" sz="2200" dirty="0" err="1" smtClean="0"/>
              <a:t>adanya</a:t>
            </a:r>
            <a:r>
              <a:rPr lang="en-US" sz="2200" dirty="0" smtClean="0"/>
              <a:t> </a:t>
            </a:r>
            <a:r>
              <a:rPr lang="en-US" sz="2200" dirty="0" err="1" smtClean="0"/>
              <a:t>kegiatan</a:t>
            </a:r>
            <a:r>
              <a:rPr lang="en-US" sz="2200" dirty="0" smtClean="0"/>
              <a:t> di </a:t>
            </a:r>
            <a:r>
              <a:rPr lang="en-US" sz="2200" dirty="0" err="1" smtClean="0"/>
              <a:t>bidang</a:t>
            </a:r>
            <a:r>
              <a:rPr lang="en-US" sz="2200" dirty="0" smtClean="0"/>
              <a:t> </a:t>
            </a:r>
            <a:r>
              <a:rPr lang="en-US" sz="2200" dirty="0" err="1" smtClean="0"/>
              <a:t>profesi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bersangkutan</a:t>
            </a:r>
            <a:endParaRPr lang="en-US" sz="2200" dirty="0" smtClean="0"/>
          </a:p>
          <a:p>
            <a:pPr algn="just" eaLnBrk="1" hangingPunct="1"/>
            <a:r>
              <a:rPr lang="en-US" sz="2200" b="1" dirty="0" smtClean="0"/>
              <a:t>Usaha </a:t>
            </a:r>
            <a:r>
              <a:rPr lang="en-US" sz="2200" b="1" dirty="0" err="1" smtClean="0"/>
              <a:t>untuk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meningkatkan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kode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etik</a:t>
            </a:r>
            <a:r>
              <a:rPr lang="en-US" sz="2200" b="1" dirty="0" smtClean="0"/>
              <a:t> 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200" dirty="0" smtClean="0"/>
              <a:t>	• </a:t>
            </a:r>
            <a:r>
              <a:rPr lang="en-US" sz="2200" dirty="0" err="1" smtClean="0"/>
              <a:t>Menyebarkan</a:t>
            </a:r>
            <a:r>
              <a:rPr lang="en-US" sz="2200" dirty="0" smtClean="0"/>
              <a:t> </a:t>
            </a:r>
            <a:r>
              <a:rPr lang="en-US" sz="2200" dirty="0" err="1" smtClean="0"/>
              <a:t>dokumen</a:t>
            </a:r>
            <a:r>
              <a:rPr lang="en-US" sz="2200" dirty="0" smtClean="0"/>
              <a:t> </a:t>
            </a:r>
            <a:r>
              <a:rPr lang="en-US" sz="2200" dirty="0" err="1" smtClean="0"/>
              <a:t>kode</a:t>
            </a:r>
            <a:r>
              <a:rPr lang="en-US" sz="2200" dirty="0" smtClean="0"/>
              <a:t> </a:t>
            </a:r>
            <a:r>
              <a:rPr lang="en-US" sz="2200" dirty="0" err="1" smtClean="0"/>
              <a:t>etik</a:t>
            </a:r>
            <a:r>
              <a:rPr lang="en-US" sz="2200" dirty="0" smtClean="0"/>
              <a:t> </a:t>
            </a:r>
            <a:r>
              <a:rPr lang="en-US" sz="2200" dirty="0" err="1" smtClean="0"/>
              <a:t>kepada</a:t>
            </a:r>
            <a:r>
              <a:rPr lang="en-US" sz="2200" dirty="0" smtClean="0"/>
              <a:t> orang yang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200" dirty="0" smtClean="0"/>
              <a:t>      </a:t>
            </a:r>
            <a:r>
              <a:rPr lang="en-US" sz="2200" dirty="0" err="1" smtClean="0"/>
              <a:t>menyandang</a:t>
            </a:r>
            <a:r>
              <a:rPr lang="en-US" sz="2200" dirty="0" smtClean="0"/>
              <a:t> </a:t>
            </a:r>
            <a:r>
              <a:rPr lang="en-US" sz="2200" dirty="0" err="1" smtClean="0"/>
              <a:t>profesi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bersangkutan</a:t>
            </a:r>
            <a:endParaRPr lang="en-US" sz="2200" dirty="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en-US" sz="2200" dirty="0" smtClean="0"/>
              <a:t>	•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promosi</a:t>
            </a:r>
            <a:r>
              <a:rPr lang="en-US" sz="2200" dirty="0" smtClean="0"/>
              <a:t> </a:t>
            </a:r>
            <a:r>
              <a:rPr lang="en-US" sz="2200" dirty="0" err="1" smtClean="0"/>
              <a:t>etika</a:t>
            </a:r>
            <a:r>
              <a:rPr lang="en-US" sz="2200" dirty="0" smtClean="0"/>
              <a:t> </a:t>
            </a:r>
            <a:r>
              <a:rPr lang="en-US" sz="2200" dirty="0" err="1" smtClean="0"/>
              <a:t>profesional</a:t>
            </a:r>
            <a:endParaRPr lang="en-US" sz="2200" dirty="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en-US" sz="2200" dirty="0" smtClean="0"/>
              <a:t>	• </a:t>
            </a:r>
            <a:r>
              <a:rPr lang="en-US" sz="2200" dirty="0" err="1" smtClean="0"/>
              <a:t>Memberikan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sanksi</a:t>
            </a:r>
            <a:r>
              <a:rPr lang="en-US" sz="2200" dirty="0" smtClean="0"/>
              <a:t> </a:t>
            </a:r>
            <a:r>
              <a:rPr lang="en-US" sz="2200" dirty="0" err="1" smtClean="0"/>
              <a:t>disipliner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melanggar</a:t>
            </a:r>
            <a:r>
              <a:rPr lang="en-US" sz="2200" dirty="0" smtClean="0"/>
              <a:t> </a:t>
            </a:r>
            <a:r>
              <a:rPr lang="en-US" sz="2200" dirty="0" err="1" smtClean="0"/>
              <a:t>kode</a:t>
            </a:r>
            <a:r>
              <a:rPr lang="en-US" sz="2200" dirty="0" smtClean="0"/>
              <a:t> </a:t>
            </a:r>
            <a:r>
              <a:rPr lang="en-US" sz="2200" dirty="0" err="1" smtClean="0"/>
              <a:t>etik</a:t>
            </a:r>
            <a:endParaRPr lang="en-US" sz="2200" dirty="0" smtClean="0"/>
          </a:p>
          <a:p>
            <a:pPr algn="just" eaLnBrk="1" hangingPunct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71461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/>
              <a:t>BIDANG KEAHLIAN KOMPUTER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b="1" dirty="0" smtClean="0"/>
              <a:t>Computer Engineers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Membuat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Mengembangkan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Perangkat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Keras</a:t>
            </a:r>
            <a:r>
              <a:rPr lang="en-US" sz="2400" i="1" dirty="0" smtClean="0"/>
              <a:t> / Hardware)</a:t>
            </a:r>
          </a:p>
          <a:p>
            <a:pPr eaLnBrk="1" hangingPunct="1"/>
            <a:r>
              <a:rPr lang="en-US" sz="2400" b="1" dirty="0" smtClean="0"/>
              <a:t>Computer Scientists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Membuat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Mengembangkan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Rancangan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Pengembangan</a:t>
            </a:r>
            <a:r>
              <a:rPr lang="en-US" sz="2400" i="1" dirty="0" smtClean="0"/>
              <a:t> Software</a:t>
            </a:r>
            <a:r>
              <a:rPr lang="en-US" sz="2400" dirty="0" smtClean="0"/>
              <a:t>) </a:t>
            </a:r>
          </a:p>
          <a:p>
            <a:pPr eaLnBrk="1" hangingPunct="1"/>
            <a:r>
              <a:rPr lang="en-US" sz="2400" b="1" dirty="0" smtClean="0"/>
              <a:t>Information Systems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Menganalisa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kebutuhan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informasi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proses </a:t>
            </a:r>
            <a:r>
              <a:rPr lang="en-US" sz="2400" i="1" dirty="0" err="1" smtClean="0"/>
              <a:t>bisnis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menentukan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rancangan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desain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sistem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sesuai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tujuan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organisasi</a:t>
            </a:r>
            <a:r>
              <a:rPr lang="en-US" sz="2400" dirty="0" smtClean="0"/>
              <a:t>)</a:t>
            </a:r>
          </a:p>
          <a:p>
            <a:pPr eaLnBrk="1" hangingPunct="1"/>
            <a:r>
              <a:rPr lang="en-US" sz="2400" b="1" dirty="0" smtClean="0"/>
              <a:t>Software Engineers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Membuat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mengembangkan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perangkat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lunak</a:t>
            </a:r>
            <a:r>
              <a:rPr lang="en-US" sz="2400" i="1" dirty="0" smtClean="0"/>
              <a:t>/software</a:t>
            </a:r>
            <a:r>
              <a:rPr lang="en-US" sz="2400" dirty="0" smtClean="0"/>
              <a:t>)</a:t>
            </a:r>
          </a:p>
          <a:p>
            <a:pPr eaLnBrk="1" hangingPunct="1"/>
            <a:r>
              <a:rPr lang="en-US" sz="2400" b="1" dirty="0" smtClean="0"/>
              <a:t>Information Technology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Merencanakan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mengimplementasikan</a:t>
            </a:r>
            <a:r>
              <a:rPr lang="en-US" sz="2400" i="1" dirty="0" smtClean="0"/>
              <a:t>,  </a:t>
            </a:r>
            <a:r>
              <a:rPr lang="en-US" sz="2400" i="1" dirty="0" err="1" smtClean="0"/>
              <a:t>merancang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memelihara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sarana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komputer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dalam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organisasi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477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Spesialisasi Keahlian Komputer</a:t>
            </a:r>
            <a:endParaRPr lang="en-US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72573"/>
            <a:ext cx="7726362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099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300</TotalTime>
  <Words>231</Words>
  <Application>Microsoft Office PowerPoint</Application>
  <PresentationFormat>On-screen Show (4:3)</PresentationFormat>
  <Paragraphs>104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PowerPoint Presentation</vt:lpstr>
      <vt:lpstr>APA YANG ANDA KETAHUI?</vt:lpstr>
      <vt:lpstr>BEBERAPA TERMINOLOGI</vt:lpstr>
      <vt:lpstr>BEBERAPA TERMINOLOGI</vt:lpstr>
      <vt:lpstr>BEBERAPA TERMINOLOGI</vt:lpstr>
      <vt:lpstr>DILEMA ETIKA PROFESI</vt:lpstr>
      <vt:lpstr>KODE ETIK &amp; PROFESIONALISME</vt:lpstr>
      <vt:lpstr>BIDANG KEAHLIAN KOMPUTER</vt:lpstr>
      <vt:lpstr>Spesialisasi Keahlian Komputer</vt:lpstr>
      <vt:lpstr>Computing Trends</vt:lpstr>
      <vt:lpstr>Kesempatan kerja di Industri Telematika</vt:lpstr>
      <vt:lpstr>Kebutuhan Tenaga IT</vt:lpstr>
      <vt:lpstr>PROFESI TEKNOLOGI INFORMASI</vt:lpstr>
      <vt:lpstr>PowerPoint Presentation</vt:lpstr>
      <vt:lpstr>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5</dc:title>
  <dc:creator>andris</dc:creator>
  <cp:lastModifiedBy>andris</cp:lastModifiedBy>
  <cp:revision>7</cp:revision>
  <dcterms:created xsi:type="dcterms:W3CDTF">2012-12-05T05:21:59Z</dcterms:created>
  <dcterms:modified xsi:type="dcterms:W3CDTF">2012-12-10T14:10:12Z</dcterms:modified>
</cp:coreProperties>
</file>