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0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akhirnya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tabel</a:t>
            </a:r>
            <a:r>
              <a:rPr lang="en-US" sz="1600" dirty="0" smtClean="0"/>
              <a:t> routing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masing-masing</a:t>
            </a:r>
            <a:r>
              <a:rPr lang="en-US" sz="1600" dirty="0" smtClean="0"/>
              <a:t> router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:</a:t>
            </a:r>
          </a:p>
          <a:p>
            <a:r>
              <a:rPr lang="en-US" sz="1600" dirty="0" err="1" smtClean="0"/>
              <a:t>Tabel</a:t>
            </a:r>
            <a:r>
              <a:rPr lang="en-US" sz="1600" dirty="0" smtClean="0"/>
              <a:t> Routing R1: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err="1" smtClean="0"/>
              <a:t>Tabel</a:t>
            </a:r>
            <a:r>
              <a:rPr lang="en-US" sz="1600" dirty="0" smtClean="0"/>
              <a:t> Routing R2:</a:t>
            </a:r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77573"/>
              </p:ext>
            </p:extLst>
          </p:nvPr>
        </p:nvGraphicFramePr>
        <p:xfrm>
          <a:off x="880906" y="2666925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/>
                          <a:ea typeface="Times New Roman"/>
                        </a:rPr>
                        <a:t>Tujuan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Via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Interface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Metric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10.0.0.0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10.0.0.1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Ethernet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20.0.0.0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20.0.0.1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Serial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30.0.0.0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20.0.0.1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Serial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124853"/>
              </p:ext>
            </p:extLst>
          </p:nvPr>
        </p:nvGraphicFramePr>
        <p:xfrm>
          <a:off x="880906" y="4667951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Tujuan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Via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Interface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Metric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30.0.0.0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30.0.0.1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Ethernet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20.0.0.0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20.0.0.2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Serial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10.0.0.0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20.0.0.2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Serial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862" y="6269253"/>
            <a:ext cx="809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Metric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ukuran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diperhitungkan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Router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menentukan</a:t>
            </a:r>
            <a:r>
              <a:rPr lang="en-US" sz="1200" dirty="0" smtClean="0"/>
              <a:t> </a:t>
            </a:r>
            <a:r>
              <a:rPr lang="en-US" sz="1200" dirty="0" err="1" smtClean="0"/>
              <a:t>Rute</a:t>
            </a:r>
            <a:r>
              <a:rPr lang="en-US" sz="1200" dirty="0" smtClean="0"/>
              <a:t> </a:t>
            </a:r>
            <a:r>
              <a:rPr lang="en-US" sz="1200" dirty="0" err="1" smtClean="0"/>
              <a:t>terbaik</a:t>
            </a:r>
            <a:r>
              <a:rPr lang="en-US" sz="1200" dirty="0" smtClean="0"/>
              <a:t> (the best path). Metric </a:t>
            </a:r>
            <a:r>
              <a:rPr lang="en-US" sz="1200" dirty="0" err="1" smtClean="0"/>
              <a:t>diatas</a:t>
            </a:r>
            <a:r>
              <a:rPr lang="en-US" sz="1200" dirty="0" smtClean="0"/>
              <a:t> </a:t>
            </a:r>
            <a:r>
              <a:rPr lang="en-US" sz="1200" dirty="0" err="1" smtClean="0"/>
              <a:t>menggunakan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teknik</a:t>
            </a:r>
            <a:r>
              <a:rPr lang="en-US" sz="1200" dirty="0" smtClean="0"/>
              <a:t> </a:t>
            </a:r>
            <a:r>
              <a:rPr lang="en-US" sz="1200" dirty="0" err="1" smtClean="0"/>
              <a:t>berdasarkan</a:t>
            </a:r>
            <a:r>
              <a:rPr lang="en-US" sz="1200" dirty="0" smtClean="0"/>
              <a:t> </a:t>
            </a:r>
            <a:r>
              <a:rPr lang="en-US" sz="1200" dirty="0" err="1" smtClean="0"/>
              <a:t>jumlah</a:t>
            </a:r>
            <a:r>
              <a:rPr lang="en-US" sz="1200" dirty="0" smtClean="0"/>
              <a:t> </a:t>
            </a:r>
            <a:r>
              <a:rPr lang="en-US" sz="1200" dirty="0" err="1" smtClean="0"/>
              <a:t>lompatan</a:t>
            </a:r>
            <a:r>
              <a:rPr lang="en-US" sz="1200" dirty="0" smtClean="0"/>
              <a:t> (Hop Count)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43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 err="1" smtClean="0"/>
              <a:t>Statis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Routing </a:t>
            </a:r>
            <a:r>
              <a:rPr lang="en-US" sz="2000" dirty="0" err="1"/>
              <a:t>statis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Admin </a:t>
            </a:r>
            <a:r>
              <a:rPr lang="en-US" sz="2000" dirty="0" err="1"/>
              <a:t>secara</a:t>
            </a:r>
            <a:r>
              <a:rPr lang="en-US" sz="2000" dirty="0"/>
              <a:t> manual </a:t>
            </a:r>
            <a:r>
              <a:rPr lang="en-US" sz="2000" dirty="0" err="1"/>
              <a:t>menambahkan</a:t>
            </a:r>
            <a:r>
              <a:rPr lang="en-US" sz="2000" dirty="0"/>
              <a:t> route-route di </a:t>
            </a:r>
            <a:r>
              <a:rPr lang="en-US" sz="2000" i="1" dirty="0"/>
              <a:t>routing table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router. </a:t>
            </a:r>
          </a:p>
          <a:p>
            <a:pPr algn="just"/>
            <a:r>
              <a:rPr lang="en-US" sz="2000" dirty="0"/>
              <a:t>Routing </a:t>
            </a:r>
            <a:r>
              <a:rPr lang="en-US" sz="2000" dirty="0" err="1"/>
              <a:t>statis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kentungan-keuntungan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</a:p>
          <a:p>
            <a:pPr lvl="1" algn="just">
              <a:buFont typeface="Wingdings" charset="2"/>
              <a:buChar char="ü"/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i="1" dirty="0"/>
              <a:t>overhead </a:t>
            </a:r>
            <a:r>
              <a:rPr lang="en-US" sz="1800" dirty="0"/>
              <a:t>(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pemrosesan</a:t>
            </a:r>
            <a:r>
              <a:rPr lang="en-US" sz="1800" dirty="0"/>
              <a:t>) </a:t>
            </a:r>
            <a:r>
              <a:rPr lang="en-US" sz="1800" dirty="0" err="1"/>
              <a:t>pada</a:t>
            </a:r>
            <a:r>
              <a:rPr lang="en-US" sz="1800" dirty="0"/>
              <a:t> CPU router (router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murah</a:t>
            </a:r>
            <a:r>
              <a:rPr lang="en-US" sz="1800" dirty="0"/>
              <a:t>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routeng</a:t>
            </a:r>
            <a:r>
              <a:rPr lang="en-US" sz="1800" dirty="0"/>
              <a:t> </a:t>
            </a:r>
            <a:r>
              <a:rPr lang="en-US" sz="1800" dirty="0" err="1"/>
              <a:t>dinamis</a:t>
            </a:r>
            <a:r>
              <a:rPr lang="en-US" sz="1800" dirty="0"/>
              <a:t>)</a:t>
            </a:r>
          </a:p>
          <a:p>
            <a:pPr lvl="1" algn="just">
              <a:buFont typeface="Wingdings" charset="2"/>
              <a:buChar char="ü"/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bandwidth yang </a:t>
            </a:r>
            <a:r>
              <a:rPr lang="en-US" sz="1800" dirty="0" err="1"/>
              <a:t>digunakan</a:t>
            </a:r>
            <a:r>
              <a:rPr lang="en-US" sz="1800" dirty="0"/>
              <a:t> di </a:t>
            </a:r>
            <a:r>
              <a:rPr lang="en-US" sz="1800" dirty="0" err="1"/>
              <a:t>antara</a:t>
            </a:r>
            <a:r>
              <a:rPr lang="en-US" sz="1800" dirty="0"/>
              <a:t> router.</a:t>
            </a:r>
          </a:p>
          <a:p>
            <a:pPr lvl="1" algn="just">
              <a:buFont typeface="Wingdings" charset="2"/>
              <a:buChar char="ü"/>
            </a:pPr>
            <a:r>
              <a:rPr lang="en-US" sz="1800" dirty="0"/>
              <a:t>Routing </a:t>
            </a:r>
            <a:r>
              <a:rPr lang="en-US" sz="1800" dirty="0" err="1"/>
              <a:t>statis</a:t>
            </a:r>
            <a:r>
              <a:rPr lang="en-US" sz="1800" dirty="0"/>
              <a:t> </a:t>
            </a:r>
            <a:r>
              <a:rPr lang="en-US" sz="1800" dirty="0" err="1"/>
              <a:t>menambah</a:t>
            </a:r>
            <a:r>
              <a:rPr lang="en-US" sz="1800" dirty="0"/>
              <a:t> </a:t>
            </a:r>
            <a:r>
              <a:rPr lang="en-US" sz="1800" dirty="0" err="1"/>
              <a:t>keamanan</a:t>
            </a:r>
            <a:r>
              <a:rPr lang="en-US" sz="1800" dirty="0"/>
              <a:t>, </a:t>
            </a:r>
            <a:r>
              <a:rPr lang="en-US" sz="1800" dirty="0" err="1"/>
              <a:t>karena</a:t>
            </a:r>
            <a:r>
              <a:rPr lang="en-US" sz="1800" dirty="0"/>
              <a:t> administrator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memilih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mengisikan</a:t>
            </a:r>
            <a:r>
              <a:rPr lang="en-US" sz="1800" dirty="0"/>
              <a:t> </a:t>
            </a:r>
            <a:r>
              <a:rPr lang="en-US" sz="1800" dirty="0" err="1"/>
              <a:t>akses</a:t>
            </a:r>
            <a:r>
              <a:rPr lang="en-US" sz="1800" dirty="0"/>
              <a:t> routing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jaringan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.</a:t>
            </a:r>
          </a:p>
          <a:p>
            <a:pPr algn="just"/>
            <a:r>
              <a:rPr lang="en-US" sz="2000" dirty="0"/>
              <a:t>Routing </a:t>
            </a:r>
            <a:r>
              <a:rPr lang="en-US" sz="2000" dirty="0" err="1"/>
              <a:t>statis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kerugian-kerugian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</a:p>
          <a:p>
            <a:pPr lvl="1" algn="just">
              <a:buFont typeface="Wingdings" charset="2"/>
              <a:buChar char="ü"/>
            </a:pPr>
            <a:r>
              <a:rPr lang="en-US" sz="1600" dirty="0" smtClean="0"/>
              <a:t>Administrator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benar-benar</a:t>
            </a:r>
            <a:r>
              <a:rPr lang="en-US" sz="1600" dirty="0"/>
              <a:t> </a:t>
            </a:r>
            <a:r>
              <a:rPr lang="en-US" sz="1600" dirty="0" err="1"/>
              <a:t>memahami</a:t>
            </a:r>
            <a:r>
              <a:rPr lang="en-US" sz="1600" dirty="0"/>
              <a:t> internetwork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bagaimana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router  </a:t>
            </a:r>
            <a:r>
              <a:rPr lang="en-US" sz="1600" dirty="0" err="1"/>
              <a:t>dihubungkan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mengkonfigurasikan</a:t>
            </a:r>
            <a:r>
              <a:rPr lang="en-US" sz="1600" dirty="0"/>
              <a:t> router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benar</a:t>
            </a:r>
            <a:r>
              <a:rPr lang="en-US" sz="1600" dirty="0"/>
              <a:t>.</a:t>
            </a:r>
          </a:p>
          <a:p>
            <a:pPr lvl="1" algn="just">
              <a:buFont typeface="Wingdings" charset="2"/>
              <a:buChar char="ü"/>
            </a:pP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network </a:t>
            </a:r>
            <a:r>
              <a:rPr lang="en-US" sz="1600" dirty="0" err="1"/>
              <a:t>ditambahkan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internetwork, </a:t>
            </a:r>
            <a:r>
              <a:rPr lang="en-US" sz="1600" dirty="0" err="1"/>
              <a:t>Administrasi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menambahkan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route </a:t>
            </a:r>
            <a:r>
              <a:rPr lang="en-US" sz="1600" dirty="0" err="1"/>
              <a:t>kesemua</a:t>
            </a:r>
            <a:r>
              <a:rPr lang="en-US" sz="1600" dirty="0"/>
              <a:t> router—</a:t>
            </a:r>
            <a:r>
              <a:rPr lang="en-US" sz="1600" dirty="0" err="1"/>
              <a:t>secara</a:t>
            </a:r>
            <a:r>
              <a:rPr lang="en-US" sz="1600" dirty="0"/>
              <a:t> manual.</a:t>
            </a:r>
          </a:p>
          <a:p>
            <a:pPr lvl="1" algn="just">
              <a:buFont typeface="Wingdings" charset="2"/>
              <a:buChar char="ü"/>
            </a:pPr>
            <a:r>
              <a:rPr lang="en-US" sz="1600" dirty="0"/>
              <a:t>Routing </a:t>
            </a:r>
            <a:r>
              <a:rPr lang="en-US" sz="1600" dirty="0" err="1"/>
              <a:t>statis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network-network yang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menjaganya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pekerjaan</a:t>
            </a:r>
            <a:r>
              <a:rPr lang="en-US" sz="1600" dirty="0"/>
              <a:t> </a:t>
            </a:r>
            <a:r>
              <a:rPr lang="en-US" sz="1600" i="1" dirty="0"/>
              <a:t>full-time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28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Routing default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paket-paket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menambahkan</a:t>
            </a:r>
            <a:r>
              <a:rPr lang="en-US" dirty="0"/>
              <a:t> router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yang remote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routing table, </a:t>
            </a:r>
            <a:r>
              <a:rPr lang="en-US" dirty="0" err="1"/>
              <a:t>ke</a:t>
            </a:r>
            <a:r>
              <a:rPr lang="en-US" dirty="0"/>
              <a:t> router hop </a:t>
            </a:r>
            <a:r>
              <a:rPr lang="en-US" dirty="0" err="1"/>
              <a:t>berikutnya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Bisanya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89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 err="1" smtClean="0"/>
              <a:t>Dinamis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Routing </a:t>
            </a:r>
            <a:r>
              <a:rPr lang="en-US" sz="2000" dirty="0" err="1"/>
              <a:t>dinamis</a:t>
            </a:r>
            <a:r>
              <a:rPr lang="en-US" sz="2000" dirty="0"/>
              <a:t>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routing protocol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network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update routing table </a:t>
            </a:r>
            <a:r>
              <a:rPr lang="en-US" sz="2000" dirty="0" err="1"/>
              <a:t>pada</a:t>
            </a:r>
            <a:r>
              <a:rPr lang="en-US" sz="2000" dirty="0"/>
              <a:t> router. </a:t>
            </a:r>
            <a:endParaRPr lang="en-US" sz="2000" dirty="0" smtClean="0"/>
          </a:p>
          <a:p>
            <a:pPr algn="just"/>
            <a:r>
              <a:rPr lang="en-US" sz="2000" dirty="0" smtClean="0"/>
              <a:t>Dan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routing </a:t>
            </a:r>
            <a:r>
              <a:rPr lang="en-US" sz="2000" dirty="0" err="1"/>
              <a:t>statis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default,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membedakan</a:t>
            </a:r>
            <a:r>
              <a:rPr lang="en-US" sz="2000" dirty="0"/>
              <a:t> </a:t>
            </a:r>
            <a:r>
              <a:rPr lang="en-US" sz="2000" dirty="0" err="1"/>
              <a:t>Anda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proses-proses di CPU router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bandwidth </a:t>
            </a:r>
            <a:r>
              <a:rPr lang="en-US" sz="2000" dirty="0" err="1"/>
              <a:t>dari</a:t>
            </a:r>
            <a:r>
              <a:rPr lang="en-US" sz="2000" dirty="0"/>
              <a:t> link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385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Routed and Routing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Protocol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deskripsi</a:t>
            </a:r>
            <a:r>
              <a:rPr lang="en-US" dirty="0"/>
              <a:t> formal </a:t>
            </a:r>
            <a:r>
              <a:rPr lang="en-US" dirty="0" err="1"/>
              <a:t>dari</a:t>
            </a:r>
            <a:r>
              <a:rPr lang="en-US" dirty="0"/>
              <a:t> set </a:t>
            </a:r>
            <a:r>
              <a:rPr lang="en-US" dirty="0" err="1"/>
              <a:t>atau</a:t>
            </a:r>
            <a:r>
              <a:rPr lang="en-US" dirty="0"/>
              <a:t> rule-rule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device-device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network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protocol.</a:t>
            </a:r>
          </a:p>
          <a:p>
            <a:pPr lvl="1" algn="just">
              <a:buFont typeface="Wingdings" charset="2"/>
              <a:buChar char="ü"/>
            </a:pPr>
            <a:r>
              <a:rPr lang="en-US" b="1" i="1" dirty="0"/>
              <a:t>Routed protocol</a:t>
            </a:r>
            <a:endParaRPr lang="en-US" dirty="0"/>
          </a:p>
          <a:p>
            <a:pPr lvl="2" algn="just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protokol-protokol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dirutekan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router. Routed protocol </a:t>
            </a:r>
            <a:r>
              <a:rPr lang="en-US" dirty="0" err="1"/>
              <a:t>memungkinkan</a:t>
            </a:r>
            <a:r>
              <a:rPr lang="en-US" dirty="0"/>
              <a:t> router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menginterpretasikan</a:t>
            </a:r>
            <a:r>
              <a:rPr lang="en-US" dirty="0"/>
              <a:t> logical network. 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routed protocol : IP, IPX, AppleTalk,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DECnet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/>
              <a:t>routing </a:t>
            </a:r>
            <a:r>
              <a:rPr lang="en-US" dirty="0" smtClean="0"/>
              <a:t>protocol,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b="1" dirty="0"/>
              <a:t>Distance vector</a:t>
            </a:r>
            <a:r>
              <a:rPr lang="en-US" dirty="0"/>
              <a:t>  </a:t>
            </a:r>
            <a:endParaRPr lang="en-US" dirty="0" smtClean="0"/>
          </a:p>
          <a:p>
            <a:pPr lvl="1" algn="just"/>
            <a:r>
              <a:rPr lang="en-US" dirty="0" smtClean="0"/>
              <a:t>Protocol </a:t>
            </a:r>
            <a:r>
              <a:rPr lang="en-US" dirty="0"/>
              <a:t>distance-vector </a:t>
            </a:r>
            <a:r>
              <a:rPr lang="en-US" dirty="0" err="1"/>
              <a:t>menemukan</a:t>
            </a:r>
            <a:r>
              <a:rPr lang="en-US" dirty="0"/>
              <a:t> 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network remote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. Route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hop yang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network yang </a:t>
            </a:r>
            <a:r>
              <a:rPr lang="en-US" dirty="0" err="1"/>
              <a:t>dituju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,</a:t>
            </a:r>
            <a:r>
              <a:rPr lang="en-US" dirty="0" err="1"/>
              <a:t>menjadi</a:t>
            </a:r>
            <a:r>
              <a:rPr lang="en-US" dirty="0"/>
              <a:t> route </a:t>
            </a:r>
            <a:r>
              <a:rPr lang="en-US" dirty="0" err="1"/>
              <a:t>terbaik</a:t>
            </a:r>
            <a:r>
              <a:rPr lang="en-US" dirty="0"/>
              <a:t>. </a:t>
            </a:r>
            <a:r>
              <a:rPr lang="en-US" dirty="0" err="1"/>
              <a:t>Baik</a:t>
            </a:r>
            <a:r>
              <a:rPr lang="en-US" dirty="0"/>
              <a:t> RIP </a:t>
            </a:r>
            <a:r>
              <a:rPr lang="en-US" dirty="0" err="1"/>
              <a:t>dan</a:t>
            </a:r>
            <a:r>
              <a:rPr lang="en-US" dirty="0"/>
              <a:t> IGRP </a:t>
            </a:r>
            <a:r>
              <a:rPr lang="en-US" dirty="0" err="1"/>
              <a:t>adalah</a:t>
            </a:r>
            <a:r>
              <a:rPr lang="en-US" dirty="0"/>
              <a:t> routing protocol </a:t>
            </a:r>
            <a:r>
              <a:rPr lang="en-US" dirty="0" err="1"/>
              <a:t>jenis</a:t>
            </a:r>
            <a:r>
              <a:rPr lang="en-US" dirty="0"/>
              <a:t> distance-vector. RIP </a:t>
            </a:r>
            <a:r>
              <a:rPr lang="en-US" dirty="0" err="1"/>
              <a:t>dan</a:t>
            </a:r>
            <a:r>
              <a:rPr lang="en-US" dirty="0"/>
              <a:t> IGRP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routing table </a:t>
            </a:r>
            <a:r>
              <a:rPr lang="en-US" dirty="0" err="1"/>
              <a:t>ke</a:t>
            </a:r>
            <a:r>
              <a:rPr lang="en-US" dirty="0"/>
              <a:t> router-router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Link state</a:t>
            </a:r>
            <a:r>
              <a:rPr lang="en-US" dirty="0"/>
              <a:t>  </a:t>
            </a:r>
            <a:endParaRPr lang="en-US" dirty="0" smtClean="0"/>
          </a:p>
          <a:p>
            <a:pPr lvl="1" algn="just"/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protocol shortest-path-first, </a:t>
            </a:r>
            <a:r>
              <a:rPr lang="en-US" dirty="0" err="1"/>
              <a:t>setiap</a:t>
            </a:r>
            <a:r>
              <a:rPr lang="en-US" dirty="0"/>
              <a:t> router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table </a:t>
            </a:r>
            <a:r>
              <a:rPr lang="en-US" dirty="0" err="1"/>
              <a:t>terpisah</a:t>
            </a:r>
            <a:r>
              <a:rPr lang="en-US" b="1" dirty="0"/>
              <a:t>.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table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network-network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table lain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internetwork, </a:t>
            </a:r>
            <a:r>
              <a:rPr lang="en-US" dirty="0" err="1"/>
              <a:t>dan</a:t>
            </a:r>
            <a:r>
              <a:rPr lang="en-US" dirty="0"/>
              <a:t> table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routing table. OSPF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routing protocol IP yang </a:t>
            </a:r>
            <a:r>
              <a:rPr lang="en-US" dirty="0" err="1"/>
              <a:t>sepenuhnya</a:t>
            </a:r>
            <a:r>
              <a:rPr lang="en-US" dirty="0"/>
              <a:t> link-state. Protocol link-state </a:t>
            </a:r>
            <a:r>
              <a:rPr lang="en-US" dirty="0" err="1"/>
              <a:t>mengirim</a:t>
            </a:r>
            <a:r>
              <a:rPr lang="en-US" dirty="0"/>
              <a:t> update-update yang </a:t>
            </a:r>
            <a:r>
              <a:rPr lang="en-US" dirty="0" err="1"/>
              <a:t>berisi</a:t>
            </a:r>
            <a:r>
              <a:rPr lang="en-US" dirty="0"/>
              <a:t> status </a:t>
            </a:r>
            <a:r>
              <a:rPr lang="en-US" dirty="0" err="1"/>
              <a:t>dari</a:t>
            </a:r>
            <a:r>
              <a:rPr lang="en-US" dirty="0"/>
              <a:t> link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router lain di network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Hybrid  </a:t>
            </a:r>
            <a:endParaRPr lang="en-US" b="1" dirty="0" smtClean="0"/>
          </a:p>
          <a:p>
            <a:pPr lvl="1" algn="just"/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/>
              <a:t>hybrid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routing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distance-vector </a:t>
            </a:r>
            <a:r>
              <a:rPr lang="en-US" dirty="0" err="1"/>
              <a:t>dan</a:t>
            </a:r>
            <a:r>
              <a:rPr lang="en-US" dirty="0"/>
              <a:t> routing protocol </a:t>
            </a:r>
            <a:r>
              <a:rPr lang="en-US" dirty="0" err="1"/>
              <a:t>jenis</a:t>
            </a:r>
            <a:r>
              <a:rPr lang="en-US" dirty="0"/>
              <a:t> link-state--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EIGRP.</a:t>
            </a:r>
          </a:p>
          <a:p>
            <a:pPr algn="just"/>
            <a:endParaRPr lang="en-US" dirty="0" smtClean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0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i="1" dirty="0"/>
              <a:t>Routing protocol</a:t>
            </a:r>
            <a:endParaRPr lang="en-US" dirty="0"/>
          </a:p>
          <a:p>
            <a:pPr marL="274320" lvl="1" indent="0" algn="just">
              <a:buNone/>
            </a:pPr>
            <a:r>
              <a:rPr lang="en-US" dirty="0" err="1"/>
              <a:t>Protokol-protokol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 routing table </a:t>
            </a:r>
            <a:r>
              <a:rPr lang="en-US" dirty="0" err="1"/>
              <a:t>pada</a:t>
            </a:r>
            <a:r>
              <a:rPr lang="en-US" dirty="0"/>
              <a:t> router-router.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routing protocol </a:t>
            </a:r>
            <a:r>
              <a:rPr lang="en-US" dirty="0" err="1"/>
              <a:t>diantaranya</a:t>
            </a:r>
            <a:r>
              <a:rPr lang="en-US" dirty="0"/>
              <a:t> OSPF, RIP, BGP, IGRP, </a:t>
            </a:r>
            <a:r>
              <a:rPr lang="en-US" dirty="0" err="1"/>
              <a:t>dan</a:t>
            </a:r>
            <a:r>
              <a:rPr lang="en-US" dirty="0"/>
              <a:t> EIGRP</a:t>
            </a:r>
          </a:p>
          <a:p>
            <a:pPr lvl="1" algn="just"/>
            <a:r>
              <a:rPr lang="en-US" dirty="0"/>
              <a:t>RIP	</a:t>
            </a:r>
            <a:r>
              <a:rPr lang="en-US" b="1" dirty="0"/>
              <a:t>Routing Information Protocol. </a:t>
            </a:r>
            <a:r>
              <a:rPr lang="en-US" dirty="0"/>
              <a:t> </a:t>
            </a:r>
            <a:endParaRPr lang="en-US" dirty="0" smtClean="0"/>
          </a:p>
          <a:p>
            <a:pPr marL="548640" lvl="2" indent="0" algn="just">
              <a:buNone/>
            </a:pPr>
            <a:r>
              <a:rPr lang="en-US" i="1" dirty="0" smtClean="0"/>
              <a:t>Distance </a:t>
            </a:r>
            <a:r>
              <a:rPr lang="en-US" i="1" dirty="0"/>
              <a:t>vector protocol</a:t>
            </a:r>
            <a:r>
              <a:rPr lang="en-US" dirty="0"/>
              <a:t> – 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tempuh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network-network lain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hop,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router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lalui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paket-paket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address </a:t>
            </a:r>
            <a:r>
              <a:rPr lang="en-US" dirty="0" err="1"/>
              <a:t>tujuan</a:t>
            </a:r>
            <a:r>
              <a:rPr lang="en-US" dirty="0"/>
              <a:t>. RIP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 15 </a:t>
            </a:r>
            <a:r>
              <a:rPr lang="en-US" i="1" dirty="0"/>
              <a:t>hop. </a:t>
            </a:r>
            <a:r>
              <a:rPr lang="en-US" dirty="0"/>
              <a:t>Broadcast di-update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30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RIP router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. RIP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dimplementasikan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OSPF </a:t>
            </a:r>
            <a:r>
              <a:rPr lang="en-US" b="1" dirty="0" smtClean="0"/>
              <a:t>Open  </a:t>
            </a:r>
            <a:r>
              <a:rPr lang="en-US" b="1" dirty="0"/>
              <a:t>Shortest Path First</a:t>
            </a:r>
            <a:r>
              <a:rPr lang="en-US" dirty="0"/>
              <a:t>. </a:t>
            </a:r>
            <a:endParaRPr lang="en-US" dirty="0" smtClean="0"/>
          </a:p>
          <a:p>
            <a:pPr marL="548640" lvl="2" indent="0" algn="just">
              <a:buNone/>
            </a:pPr>
            <a:r>
              <a:rPr lang="en-US" i="1" dirty="0" smtClean="0"/>
              <a:t>Link </a:t>
            </a:r>
            <a:r>
              <a:rPr lang="en-US" i="1" dirty="0"/>
              <a:t>state protocol</a:t>
            </a:r>
            <a:r>
              <a:rPr lang="en-US" dirty="0"/>
              <a:t>—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metric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path-path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router </a:t>
            </a:r>
            <a:r>
              <a:rPr lang="en-US" dirty="0" err="1"/>
              <a:t>merawat</a:t>
            </a:r>
            <a:r>
              <a:rPr lang="en-US" dirty="0"/>
              <a:t> map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Update-update </a:t>
            </a:r>
            <a:r>
              <a:rPr lang="en-US" dirty="0" err="1"/>
              <a:t>dilakukan</a:t>
            </a:r>
            <a:r>
              <a:rPr lang="en-US" dirty="0"/>
              <a:t> via multicast,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. OSPF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lvl="1" algn="just"/>
            <a:r>
              <a:rPr lang="en-US" dirty="0" smtClean="0"/>
              <a:t>EIGRP</a:t>
            </a:r>
            <a:r>
              <a:rPr lang="en-US" dirty="0"/>
              <a:t> </a:t>
            </a:r>
            <a:r>
              <a:rPr lang="en-US" b="1" dirty="0" smtClean="0"/>
              <a:t>Enhanced </a:t>
            </a:r>
            <a:r>
              <a:rPr lang="en-US" b="1" dirty="0"/>
              <a:t>Interior Gateway Routing Protocol</a:t>
            </a:r>
            <a:r>
              <a:rPr lang="en-US" dirty="0"/>
              <a:t>. </a:t>
            </a:r>
            <a:endParaRPr lang="en-US" dirty="0" smtClean="0"/>
          </a:p>
          <a:p>
            <a:pPr marL="548640" lvl="2" indent="0" algn="just">
              <a:buNone/>
            </a:pPr>
            <a:r>
              <a:rPr lang="en-US" dirty="0" smtClean="0"/>
              <a:t>Distance </a:t>
            </a:r>
            <a:r>
              <a:rPr lang="en-US" dirty="0"/>
              <a:t>vector protocol—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set metric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tempuh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EIGRP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link state protocol. Broadcast-broadcast di-update </a:t>
            </a:r>
            <a:r>
              <a:rPr lang="en-US" dirty="0" err="1"/>
              <a:t>setiap</a:t>
            </a:r>
            <a:r>
              <a:rPr lang="en-US" dirty="0"/>
              <a:t> 90 </a:t>
            </a:r>
            <a:r>
              <a:rPr lang="en-US" dirty="0" err="1"/>
              <a:t>detik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EIGRP router </a:t>
            </a:r>
            <a:r>
              <a:rPr lang="en-US" dirty="0" err="1"/>
              <a:t>berdekatan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update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EIGRP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 lvl="1" algn="just"/>
            <a:r>
              <a:rPr lang="en-US" dirty="0"/>
              <a:t>BGP	</a:t>
            </a:r>
            <a:endParaRPr lang="en-US" dirty="0" smtClean="0"/>
          </a:p>
          <a:p>
            <a:pPr marL="548640" lvl="2" indent="0" algn="just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/>
              <a:t>distance vector exterior gateway protocol</a:t>
            </a:r>
            <a:r>
              <a:rPr lang="en-US" dirty="0"/>
              <a:t>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i="1" dirty="0"/>
              <a:t>path-path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Up date-update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TCP </a:t>
            </a:r>
          </a:p>
        </p:txBody>
      </p:sp>
    </p:spTree>
    <p:extLst>
      <p:ext uri="{BB962C8B-B14F-4D97-AF65-F5344CB8AC3E}">
        <p14:creationId xmlns:p14="http://schemas.microsoft.com/office/powerpoint/2010/main" val="409388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Distance (AD)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600" i="1" dirty="0"/>
              <a:t>Administrative distance</a:t>
            </a:r>
            <a:r>
              <a:rPr lang="en-US" sz="1600" dirty="0"/>
              <a:t> (</a:t>
            </a:r>
            <a:r>
              <a:rPr lang="en-US" sz="1600" dirty="0" err="1"/>
              <a:t>disingkat</a:t>
            </a:r>
            <a:r>
              <a:rPr lang="en-US" sz="1600" dirty="0"/>
              <a:t> AD)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mengukur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</a:t>
            </a:r>
            <a:r>
              <a:rPr lang="en-US" sz="1600" dirty="0" err="1"/>
              <a:t>yg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-</a:t>
            </a:r>
            <a:r>
              <a:rPr lang="en-US" sz="1600" dirty="0" err="1"/>
              <a:t>dapat</a:t>
            </a:r>
            <a:r>
              <a:rPr lang="en-US" sz="1600" dirty="0"/>
              <a:t>-</a:t>
            </a:r>
            <a:r>
              <a:rPr lang="en-US" sz="1600" dirty="0" err="1"/>
              <a:t>dipercaya</a:t>
            </a:r>
            <a:r>
              <a:rPr lang="en-US" sz="1600" dirty="0"/>
              <a:t>-an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routing yang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router </a:t>
            </a:r>
            <a:r>
              <a:rPr lang="en-US" sz="1600" dirty="0" err="1"/>
              <a:t>dari</a:t>
            </a:r>
            <a:r>
              <a:rPr lang="en-US" sz="1600" dirty="0"/>
              <a:t> router </a:t>
            </a:r>
            <a:r>
              <a:rPr lang="en-US" sz="1600" dirty="0" err="1"/>
              <a:t>tetangga</a:t>
            </a:r>
            <a:r>
              <a:rPr lang="en-US" sz="1600" dirty="0"/>
              <a:t>. AD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integer 0 – 255, </a:t>
            </a:r>
            <a:r>
              <a:rPr lang="en-US" sz="1600" dirty="0" err="1"/>
              <a:t>dimana</a:t>
            </a:r>
            <a:r>
              <a:rPr lang="en-US" sz="1600" dirty="0"/>
              <a:t> 0 </a:t>
            </a:r>
            <a:r>
              <a:rPr lang="en-US" sz="1600" dirty="0" err="1"/>
              <a:t>adalah</a:t>
            </a:r>
            <a:r>
              <a:rPr lang="en-US" sz="1600" dirty="0"/>
              <a:t> yang paling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dipercaya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255 </a:t>
            </a:r>
            <a:r>
              <a:rPr lang="en-US" sz="1600" dirty="0" err="1"/>
              <a:t>berarti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lalu</a:t>
            </a:r>
            <a:r>
              <a:rPr lang="en-US" sz="1600" dirty="0"/>
              <a:t> </a:t>
            </a:r>
            <a:r>
              <a:rPr lang="en-US" sz="1600" dirty="0" err="1"/>
              <a:t>lintas</a:t>
            </a:r>
            <a:r>
              <a:rPr lang="en-US" sz="1600" dirty="0"/>
              <a:t> data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route </a:t>
            </a:r>
            <a:r>
              <a:rPr lang="en-US" sz="1600" dirty="0" err="1"/>
              <a:t>ini</a:t>
            </a:r>
            <a:r>
              <a:rPr lang="en-US" sz="1600" dirty="0"/>
              <a:t>.</a:t>
            </a:r>
          </a:p>
          <a:p>
            <a:pPr algn="just"/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router </a:t>
            </a:r>
            <a:r>
              <a:rPr lang="en-US" sz="1600" dirty="0" err="1"/>
              <a:t>menerima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update </a:t>
            </a:r>
            <a:r>
              <a:rPr lang="en-US" sz="1600" dirty="0" err="1"/>
              <a:t>mengenai</a:t>
            </a:r>
            <a:r>
              <a:rPr lang="en-US" sz="1600" dirty="0"/>
              <a:t> network remote yang </a:t>
            </a:r>
            <a:r>
              <a:rPr lang="en-US" sz="1600" dirty="0" err="1"/>
              <a:t>sama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hal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> yang </a:t>
            </a:r>
            <a:r>
              <a:rPr lang="en-US" sz="1600" dirty="0" err="1"/>
              <a:t>dicek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router </a:t>
            </a:r>
            <a:r>
              <a:rPr lang="en-US" sz="1600" dirty="0" err="1"/>
              <a:t>adalah</a:t>
            </a:r>
            <a:r>
              <a:rPr lang="en-US" sz="1600" dirty="0"/>
              <a:t> AD.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route yang di-advertised (</a:t>
            </a:r>
            <a:r>
              <a:rPr lang="en-US" sz="1600" dirty="0" err="1"/>
              <a:t>diumumkan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router lain) </a:t>
            </a:r>
            <a:r>
              <a:rPr lang="en-US" sz="1600" dirty="0" err="1"/>
              <a:t>memiliki</a:t>
            </a:r>
            <a:r>
              <a:rPr lang="en-US" sz="1600" dirty="0"/>
              <a:t> AD yang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yang lain, </a:t>
            </a:r>
            <a:r>
              <a:rPr lang="en-US" sz="1600" dirty="0" err="1"/>
              <a:t>maka</a:t>
            </a:r>
            <a:r>
              <a:rPr lang="en-US" sz="1600" dirty="0"/>
              <a:t> route </a:t>
            </a:r>
            <a:r>
              <a:rPr lang="en-US" sz="1600" dirty="0" err="1"/>
              <a:t>dengan</a:t>
            </a:r>
            <a:r>
              <a:rPr lang="en-US" sz="1600" dirty="0"/>
              <a:t> AD </a:t>
            </a:r>
            <a:r>
              <a:rPr lang="en-US" sz="1600" dirty="0" err="1"/>
              <a:t>terendah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ditempatkan</a:t>
            </a:r>
            <a:r>
              <a:rPr lang="en-US" sz="1600" dirty="0"/>
              <a:t> </a:t>
            </a:r>
            <a:r>
              <a:rPr lang="en-US" sz="1600" dirty="0" err="1"/>
              <a:t>dirouting</a:t>
            </a:r>
            <a:r>
              <a:rPr lang="en-US" sz="1600" dirty="0"/>
              <a:t> table.</a:t>
            </a:r>
          </a:p>
          <a:p>
            <a:pPr algn="just"/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route yang di-advertised </a:t>
            </a:r>
            <a:r>
              <a:rPr lang="en-US" sz="1600" dirty="0" err="1"/>
              <a:t>memiliki</a:t>
            </a:r>
            <a:r>
              <a:rPr lang="en-US" sz="1600" dirty="0"/>
              <a:t> AD yang </a:t>
            </a:r>
            <a:r>
              <a:rPr lang="en-US" sz="1600" dirty="0" err="1"/>
              <a:t>sama</a:t>
            </a:r>
            <a:r>
              <a:rPr lang="en-US" sz="1600" dirty="0"/>
              <a:t>, </a:t>
            </a:r>
            <a:r>
              <a:rPr lang="en-US" sz="1600" dirty="0" err="1"/>
              <a:t>maka</a:t>
            </a:r>
            <a:r>
              <a:rPr lang="en-US" sz="1600" dirty="0"/>
              <a:t> yang </a:t>
            </a:r>
            <a:r>
              <a:rPr lang="en-US" sz="1600" dirty="0" err="1"/>
              <a:t>disebut</a:t>
            </a:r>
            <a:r>
              <a:rPr lang="en-US" sz="1600" dirty="0"/>
              <a:t> metric </a:t>
            </a:r>
            <a:r>
              <a:rPr lang="en-US" sz="1600" dirty="0" err="1"/>
              <a:t>dari</a:t>
            </a:r>
            <a:r>
              <a:rPr lang="en-US" sz="1600" dirty="0"/>
              <a:t> routing protocol (</a:t>
            </a:r>
            <a:r>
              <a:rPr lang="en-US" sz="1600" dirty="0" err="1"/>
              <a:t>misalnya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hop </a:t>
            </a:r>
            <a:r>
              <a:rPr lang="en-US" sz="1600" dirty="0" err="1"/>
              <a:t>atau</a:t>
            </a:r>
            <a:r>
              <a:rPr lang="en-US" sz="1600" dirty="0"/>
              <a:t> bandwidth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sambungan</a:t>
            </a:r>
            <a:r>
              <a:rPr lang="en-US" sz="1600" dirty="0"/>
              <a:t>)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menemukan</a:t>
            </a:r>
            <a:r>
              <a:rPr lang="en-US" sz="1600" dirty="0"/>
              <a:t> </a:t>
            </a:r>
            <a:r>
              <a:rPr lang="en-US" sz="1600" dirty="0" err="1"/>
              <a:t>jalur</a:t>
            </a:r>
            <a:r>
              <a:rPr lang="en-US" sz="1600" dirty="0"/>
              <a:t> </a:t>
            </a:r>
            <a:r>
              <a:rPr lang="en-US" sz="1600" dirty="0" err="1"/>
              <a:t>terbaik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network remote. </a:t>
            </a:r>
            <a:r>
              <a:rPr lang="en-US" sz="1600" dirty="0" err="1"/>
              <a:t>Kalau</a:t>
            </a:r>
            <a:r>
              <a:rPr lang="en-US" sz="1600" dirty="0"/>
              <a:t> </a:t>
            </a:r>
            <a:r>
              <a:rPr lang="en-US" sz="1600" dirty="0" err="1"/>
              <a:t>masih</a:t>
            </a:r>
            <a:r>
              <a:rPr lang="en-US" sz="1600" dirty="0"/>
              <a:t>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AD </a:t>
            </a:r>
            <a:r>
              <a:rPr lang="en-US" sz="1600" dirty="0" err="1"/>
              <a:t>dan</a:t>
            </a:r>
            <a:r>
              <a:rPr lang="en-US" sz="1600" dirty="0"/>
              <a:t> metric, </a:t>
            </a:r>
            <a:r>
              <a:rPr lang="en-US" sz="1600" dirty="0" err="1"/>
              <a:t>maka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load-balance (</a:t>
            </a:r>
            <a:r>
              <a:rPr lang="en-US" sz="1600" dirty="0" err="1"/>
              <a:t>pengimbangan</a:t>
            </a:r>
            <a:r>
              <a:rPr lang="en-US" sz="1600" dirty="0"/>
              <a:t> </a:t>
            </a:r>
            <a:r>
              <a:rPr lang="en-US" sz="1600" dirty="0" err="1"/>
              <a:t>beban</a:t>
            </a:r>
            <a:r>
              <a:rPr lang="en-US" sz="1600" dirty="0"/>
              <a:t>).</a:t>
            </a:r>
          </a:p>
          <a:p>
            <a:pPr algn="just"/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err="1"/>
              <a:t>berikut</a:t>
            </a:r>
            <a:r>
              <a:rPr lang="en-US" sz="1600" dirty="0"/>
              <a:t> </a:t>
            </a:r>
            <a:r>
              <a:rPr lang="en-US" sz="1600" dirty="0" err="1"/>
              <a:t>memperlihatkan</a:t>
            </a:r>
            <a:r>
              <a:rPr lang="en-US" sz="1600" dirty="0"/>
              <a:t> AD yang default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router Cisco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memutuskan</a:t>
            </a:r>
            <a:r>
              <a:rPr lang="en-US" sz="1600" dirty="0"/>
              <a:t> route </a:t>
            </a:r>
            <a:r>
              <a:rPr lang="en-US" sz="1600" dirty="0" err="1"/>
              <a:t>mana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ditempuh</a:t>
            </a:r>
            <a:r>
              <a:rPr lang="en-US" sz="1600" dirty="0"/>
              <a:t> </a:t>
            </a:r>
            <a:r>
              <a:rPr lang="en-US" sz="1600" dirty="0" err="1"/>
              <a:t>menuju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jaringan</a:t>
            </a:r>
            <a:r>
              <a:rPr lang="en-US" sz="1600" dirty="0"/>
              <a:t> remote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363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Distance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70515"/>
              </p:ext>
            </p:extLst>
          </p:nvPr>
        </p:nvGraphicFramePr>
        <p:xfrm>
          <a:off x="457200" y="2305840"/>
          <a:ext cx="8366279" cy="328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5626100" imgH="2209800" progId="Word.Document.12">
                  <p:embed/>
                </p:oleObj>
              </mc:Choice>
              <mc:Fallback>
                <p:oleObj name="Document" r:id="rId3" imgW="5626100" imgH="220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305840"/>
                        <a:ext cx="8366279" cy="328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03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Data Di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node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node </a:t>
            </a:r>
            <a:r>
              <a:rPr lang="en-US" dirty="0" err="1" smtClean="0"/>
              <a:t>lainnya</a:t>
            </a:r>
            <a:endParaRPr lang="en-US" dirty="0"/>
          </a:p>
        </p:txBody>
      </p:sp>
      <p:pic>
        <p:nvPicPr>
          <p:cNvPr id="9" name="Picture 8" descr="Untitled1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5" y="2757141"/>
            <a:ext cx="5180600" cy="27945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84449" y="2757141"/>
            <a:ext cx="28023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Komputer</a:t>
            </a:r>
            <a:r>
              <a:rPr lang="en-US" dirty="0" smtClean="0"/>
              <a:t> A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10.0.0.0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IP 10.0.0.1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R,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routing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komputernya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65571"/>
              </p:ext>
            </p:extLst>
          </p:nvPr>
        </p:nvGraphicFramePr>
        <p:xfrm>
          <a:off x="1524000" y="575375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Lokal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69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Data Di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10.0.0.0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10.0.0.2 </a:t>
            </a:r>
            <a:r>
              <a:rPr lang="en-US" sz="1800" dirty="0" err="1" smtClean="0"/>
              <a:t>dan</a:t>
            </a:r>
            <a:r>
              <a:rPr lang="en-US" sz="1800" dirty="0" smtClean="0"/>
              <a:t> 10.0.0.3, </a:t>
            </a:r>
            <a:r>
              <a:rPr lang="en-US" sz="1800" dirty="0" err="1" smtClean="0"/>
              <a:t>maka</a:t>
            </a:r>
            <a:r>
              <a:rPr lang="en-US" sz="1800" dirty="0" smtClean="0"/>
              <a:t> interface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transmisi</a:t>
            </a:r>
            <a:r>
              <a:rPr lang="en-US" sz="1800" dirty="0" smtClean="0"/>
              <a:t> data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lokal</a:t>
            </a:r>
            <a:r>
              <a:rPr lang="en-US" sz="1800" dirty="0" smtClean="0"/>
              <a:t> Ethernet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1" y="4462601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10.0.0.2 (</a:t>
            </a:r>
            <a:r>
              <a:rPr lang="en-US" dirty="0" err="1" smtClean="0"/>
              <a:t>dari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B),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membutuhkan</a:t>
            </a:r>
            <a:r>
              <a:rPr lang="en-US" dirty="0" smtClean="0"/>
              <a:t> hardware address </a:t>
            </a:r>
            <a:r>
              <a:rPr lang="en-US" dirty="0" err="1" smtClean="0"/>
              <a:t>dari</a:t>
            </a:r>
            <a:r>
              <a:rPr lang="en-US" dirty="0" smtClean="0"/>
              <a:t> B.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address </a:t>
            </a:r>
            <a:r>
              <a:rPr lang="en-US" dirty="0" err="1" smtClean="0"/>
              <a:t>tersebut</a:t>
            </a:r>
            <a:r>
              <a:rPr lang="en-US" dirty="0" smtClean="0"/>
              <a:t>, A </a:t>
            </a:r>
            <a:r>
              <a:rPr lang="en-US" dirty="0" err="1" smtClean="0"/>
              <a:t>melakukan</a:t>
            </a:r>
            <a:r>
              <a:rPr lang="en-US" dirty="0" smtClean="0"/>
              <a:t> ARP broadcast.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mengirim</a:t>
            </a:r>
            <a:r>
              <a:rPr lang="en-US" dirty="0" smtClean="0"/>
              <a:t> ARP request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broadcast 255.255.255.255,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MAC address </a:t>
            </a:r>
            <a:r>
              <a:rPr lang="en-US" dirty="0" err="1" smtClean="0"/>
              <a:t>dari</a:t>
            </a:r>
            <a:r>
              <a:rPr lang="en-US" dirty="0" smtClean="0"/>
              <a:t> 10.0.0.2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B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MAC Address yang </a:t>
            </a:r>
            <a:r>
              <a:rPr lang="en-US" dirty="0" err="1" smtClean="0"/>
              <a:t>dimilikinya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Hardware Address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Untitled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93" y="2462838"/>
            <a:ext cx="61214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7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Transmisi</a:t>
            </a:r>
            <a:r>
              <a:rPr lang="en-US" dirty="0" smtClean="0"/>
              <a:t> Data Di </a:t>
            </a:r>
            <a:r>
              <a:rPr lang="en-US" dirty="0" err="1" smtClean="0"/>
              <a:t>Jaringan</a:t>
            </a:r>
            <a:r>
              <a:rPr lang="en-US" dirty="0" smtClean="0"/>
              <a:t> Non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Bila</a:t>
            </a:r>
            <a:r>
              <a:rPr lang="en-US" sz="1800" dirty="0" smtClean="0"/>
              <a:t> A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C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20.0.0.0, </a:t>
            </a:r>
            <a:r>
              <a:rPr lang="en-US" sz="1800" dirty="0" err="1" smtClean="0"/>
              <a:t>maka</a:t>
            </a:r>
            <a:r>
              <a:rPr lang="en-US" sz="1800" dirty="0" smtClean="0"/>
              <a:t> A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routing di A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20.0.0.0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err="1" smtClean="0"/>
              <a:t>Tabel</a:t>
            </a:r>
            <a:r>
              <a:rPr lang="en-US" sz="1800" dirty="0" smtClean="0"/>
              <a:t> Routing A:</a:t>
            </a:r>
            <a:endParaRPr lang="en-US" sz="1800" dirty="0"/>
          </a:p>
        </p:txBody>
      </p:sp>
      <p:pic>
        <p:nvPicPr>
          <p:cNvPr id="4" name="Picture 3" descr="Untitled1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43" y="2757141"/>
            <a:ext cx="5180600" cy="27945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6998"/>
              </p:ext>
            </p:extLst>
          </p:nvPr>
        </p:nvGraphicFramePr>
        <p:xfrm>
          <a:off x="1524000" y="575375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Lokal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24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Agar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Administrator di A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routing,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20.0.0.0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Ada 2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solusi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memasukkan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menyimpan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routing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STATIC Routing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DEFAULT ROUTING</a:t>
            </a:r>
          </a:p>
          <a:p>
            <a:endParaRPr lang="en-US" sz="1800" dirty="0"/>
          </a:p>
          <a:p>
            <a:r>
              <a:rPr lang="en-US" sz="1800" dirty="0" smtClean="0"/>
              <a:t>Static Routing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Artinya</a:t>
            </a:r>
            <a:r>
              <a:rPr lang="en-US" sz="1800" dirty="0" smtClean="0"/>
              <a:t>,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simpul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20.0.0.0,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paket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terlebih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 </a:t>
            </a:r>
            <a:r>
              <a:rPr lang="en-US" sz="1800" dirty="0" err="1" smtClean="0"/>
              <a:t>dikirim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10.0.0.3</a:t>
            </a:r>
          </a:p>
          <a:p>
            <a:r>
              <a:rPr lang="en-US" sz="1800" dirty="0" err="1"/>
              <a:t>Kelemahan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konfigurasi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,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jaringan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dibuat</a:t>
            </a:r>
            <a:r>
              <a:rPr lang="en-US" sz="1800" dirty="0"/>
              <a:t> static routing yang </a:t>
            </a:r>
            <a:r>
              <a:rPr lang="en-US" sz="1800" dirty="0" err="1"/>
              <a:t>baru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alternatif</a:t>
            </a:r>
            <a:r>
              <a:rPr lang="en-US" sz="1800" dirty="0"/>
              <a:t> lain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b="1" dirty="0"/>
              <a:t>default routing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b="1" dirty="0"/>
              <a:t>dynamic </a:t>
            </a:r>
            <a:r>
              <a:rPr lang="en-US" sz="1800" b="1" dirty="0" smtClean="0"/>
              <a:t>routing</a:t>
            </a: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72988"/>
              </p:ext>
            </p:extLst>
          </p:nvPr>
        </p:nvGraphicFramePr>
        <p:xfrm>
          <a:off x="1524000" y="3602072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Lokal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10.0.0.3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1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Default Routing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direpresentasikan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0.0.0.0. </a:t>
            </a:r>
            <a:r>
              <a:rPr lang="en-US" sz="2000" dirty="0" err="1" smtClean="0"/>
              <a:t>Bila</a:t>
            </a:r>
            <a:r>
              <a:rPr lang="en-US" sz="2000" dirty="0" smtClean="0"/>
              <a:t> A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terdaftar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routing,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default routing. </a:t>
            </a:r>
          </a:p>
          <a:p>
            <a:r>
              <a:rPr lang="en-US" sz="2000" dirty="0" smtClean="0"/>
              <a:t>Default Routing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lain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static routing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0.0.0.0</a:t>
            </a:r>
          </a:p>
          <a:p>
            <a:endParaRPr lang="en-US" sz="2000" dirty="0"/>
          </a:p>
          <a:p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diteliti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routing yang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di 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 descr="Untitle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88" y="3793338"/>
            <a:ext cx="5450198" cy="213711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47254"/>
              </p:ext>
            </p:extLst>
          </p:nvPr>
        </p:nvGraphicFramePr>
        <p:xfrm>
          <a:off x="790136" y="5209615"/>
          <a:ext cx="512633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3167"/>
                <a:gridCol w="2563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10.0.0.3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20.0.0.1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76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Router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peralatan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, router minimal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2 network interface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3 </a:t>
            </a:r>
            <a:r>
              <a:rPr lang="en-US" sz="1800" dirty="0" err="1" smtClean="0"/>
              <a:t>buah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: 10.0.0.0, 20.0.0.0, </a:t>
            </a:r>
            <a:r>
              <a:rPr lang="en-US" sz="1800" dirty="0" err="1" smtClean="0"/>
              <a:t>dan</a:t>
            </a:r>
            <a:r>
              <a:rPr lang="en-US" sz="1800" dirty="0" smtClean="0"/>
              <a:t> 30.0.0.0. </a:t>
            </a:r>
          </a:p>
          <a:p>
            <a:r>
              <a:rPr lang="en-US" sz="1800" dirty="0" err="1" smtClean="0"/>
              <a:t>Maka</a:t>
            </a:r>
            <a:r>
              <a:rPr lang="en-US" sz="1800" dirty="0" smtClean="0"/>
              <a:t> routing </a:t>
            </a:r>
            <a:r>
              <a:rPr lang="en-US" sz="1800" dirty="0" err="1" smtClean="0"/>
              <a:t>tabel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router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terlihat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pic>
        <p:nvPicPr>
          <p:cNvPr id="4" name="Picture 3" descr="Untitled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2721699"/>
            <a:ext cx="61214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8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Routing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Tabel</a:t>
            </a:r>
            <a:r>
              <a:rPr lang="en-US" dirty="0" smtClean="0"/>
              <a:t> Routing 2</a:t>
            </a: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49449"/>
              </p:ext>
            </p:extLst>
          </p:nvPr>
        </p:nvGraphicFramePr>
        <p:xfrm>
          <a:off x="1524000" y="4676301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30.0.0.1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20.0.0.2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058309"/>
              </p:ext>
            </p:extLst>
          </p:nvPr>
        </p:nvGraphicFramePr>
        <p:xfrm>
          <a:off x="1524000" y="2192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Tujuan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20.0.0.0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20.0.0.1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8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Simpul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10.0.0.0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menghubungi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30.0.0.0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Router R1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30.0.0.0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juga</a:t>
            </a:r>
            <a:r>
              <a:rPr lang="en-US" sz="2000" dirty="0" smtClean="0"/>
              <a:t> Router R2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10.0.0.0</a:t>
            </a:r>
          </a:p>
          <a:p>
            <a:pPr algn="just"/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Router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Static Routing,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router,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Administrator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kesulitan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skalabilitas</a:t>
            </a:r>
            <a:r>
              <a:rPr lang="en-US" sz="2000" dirty="0" smtClean="0"/>
              <a:t>.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kali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Administrator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pertukaran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protokol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protokol</a:t>
            </a:r>
            <a:r>
              <a:rPr lang="en-US" sz="2000" dirty="0" smtClean="0"/>
              <a:t> routing. </a:t>
            </a:r>
          </a:p>
          <a:p>
            <a:pPr algn="just"/>
            <a:r>
              <a:rPr lang="en-US" sz="2000" dirty="0" err="1" smtClean="0"/>
              <a:t>Protokol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Router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diketahuinya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823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328</TotalTime>
  <Words>1356</Words>
  <Application>Microsoft Macintosh PowerPoint</Application>
  <PresentationFormat>On-screen Show (4:3)</PresentationFormat>
  <Paragraphs>186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Clarity</vt:lpstr>
      <vt:lpstr>Document</vt:lpstr>
      <vt:lpstr>ROUTING</vt:lpstr>
      <vt:lpstr>Transmisi Data Di Jaringan Lokal</vt:lpstr>
      <vt:lpstr>Transmisi Data Di Jaringan Lokal</vt:lpstr>
      <vt:lpstr>Transmisi Data Di Jaringan Non Lokal</vt:lpstr>
      <vt:lpstr>PowerPoint Presentation</vt:lpstr>
      <vt:lpstr>Default Routing</vt:lpstr>
      <vt:lpstr>Router</vt:lpstr>
      <vt:lpstr>PowerPoint Presentation</vt:lpstr>
      <vt:lpstr>PowerPoint Presentation</vt:lpstr>
      <vt:lpstr>PowerPoint Presentation</vt:lpstr>
      <vt:lpstr>Routing Statis</vt:lpstr>
      <vt:lpstr>Routing Default</vt:lpstr>
      <vt:lpstr>Routing Dinamis</vt:lpstr>
      <vt:lpstr>Routed and Routing Protocol</vt:lpstr>
      <vt:lpstr>Routing Protocol</vt:lpstr>
      <vt:lpstr>PowerPoint Presentation</vt:lpstr>
      <vt:lpstr>Administrative Distance (AD)</vt:lpstr>
      <vt:lpstr>Administrative Distance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Susmini I. Lestariningati</dc:creator>
  <cp:lastModifiedBy>Susmini I. Lestariningati</cp:lastModifiedBy>
  <cp:revision>11</cp:revision>
  <dcterms:created xsi:type="dcterms:W3CDTF">2012-12-06T07:37:55Z</dcterms:created>
  <dcterms:modified xsi:type="dcterms:W3CDTF">2012-12-10T15:38:14Z</dcterms:modified>
</cp:coreProperties>
</file>