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6" r:id="rId9"/>
    <p:sldId id="267" r:id="rId10"/>
    <p:sldId id="262" r:id="rId11"/>
    <p:sldId id="268" r:id="rId12"/>
    <p:sldId id="269" r:id="rId13"/>
    <p:sldId id="270" r:id="rId14"/>
    <p:sldId id="263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4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686CA-EEF4-455F-8FEF-DB31ED36928E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221816-029D-4039-AF8A-2C15C877F03D}">
      <dgm:prSet phldrT="[Text]"/>
      <dgm:spPr/>
      <dgm:t>
        <a:bodyPr/>
        <a:lstStyle/>
        <a:p>
          <a:r>
            <a:rPr lang="en-US" dirty="0" err="1" smtClean="0"/>
            <a:t>Sejarah</a:t>
          </a:r>
          <a:r>
            <a:rPr lang="en-US" dirty="0" smtClean="0"/>
            <a:t> </a:t>
          </a:r>
          <a:r>
            <a:rPr lang="en-US" dirty="0" err="1" smtClean="0"/>
            <a:t>Perekonomian</a:t>
          </a:r>
          <a:r>
            <a:rPr lang="en-US" dirty="0" smtClean="0"/>
            <a:t> Indonesia</a:t>
          </a:r>
          <a:endParaRPr lang="en-US" dirty="0"/>
        </a:p>
      </dgm:t>
    </dgm:pt>
    <dgm:pt modelId="{07FF669F-E84E-4BBB-8A29-84C92D8F354A}" type="parTrans" cxnId="{ABEE87C4-F38D-4CD7-B472-C555B1BC3B14}">
      <dgm:prSet/>
      <dgm:spPr/>
      <dgm:t>
        <a:bodyPr/>
        <a:lstStyle/>
        <a:p>
          <a:endParaRPr lang="en-US"/>
        </a:p>
      </dgm:t>
    </dgm:pt>
    <dgm:pt modelId="{E14CE039-81F4-4061-B2C5-1E1ACD5AD101}" type="sibTrans" cxnId="{ABEE87C4-F38D-4CD7-B472-C555B1BC3B14}">
      <dgm:prSet/>
      <dgm:spPr/>
      <dgm:t>
        <a:bodyPr/>
        <a:lstStyle/>
        <a:p>
          <a:endParaRPr lang="en-US"/>
        </a:p>
      </dgm:t>
    </dgm:pt>
    <dgm:pt modelId="{BBD900F1-2803-441A-808E-76E103F1AC9E}">
      <dgm:prSet phldrT="[Text]"/>
      <dgm:spPr/>
      <dgm:t>
        <a:bodyPr/>
        <a:lstStyle/>
        <a:p>
          <a:r>
            <a:rPr lang="en-US" dirty="0" smtClean="0"/>
            <a:t>(1)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Orde</a:t>
          </a:r>
          <a:r>
            <a:rPr lang="en-US" dirty="0" smtClean="0"/>
            <a:t> Lama</a:t>
          </a:r>
          <a:endParaRPr lang="en-US" dirty="0"/>
        </a:p>
      </dgm:t>
    </dgm:pt>
    <dgm:pt modelId="{8722275E-34D7-41FA-B91F-2A983A28EB89}" type="parTrans" cxnId="{4887F8E7-8CF5-46AD-9853-D4605402B4B5}">
      <dgm:prSet/>
      <dgm:spPr/>
      <dgm:t>
        <a:bodyPr/>
        <a:lstStyle/>
        <a:p>
          <a:endParaRPr lang="en-US"/>
        </a:p>
      </dgm:t>
    </dgm:pt>
    <dgm:pt modelId="{316EFFA1-6B9C-4ED8-A348-1DC55EF0A776}" type="sibTrans" cxnId="{4887F8E7-8CF5-46AD-9853-D4605402B4B5}">
      <dgm:prSet/>
      <dgm:spPr/>
      <dgm:t>
        <a:bodyPr/>
        <a:lstStyle/>
        <a:p>
          <a:endParaRPr lang="en-US"/>
        </a:p>
      </dgm:t>
    </dgm:pt>
    <dgm:pt modelId="{D448A78F-9959-4230-ACE0-7EB7BD792135}">
      <dgm:prSet phldrT="[Text]"/>
      <dgm:spPr/>
      <dgm:t>
        <a:bodyPr/>
        <a:lstStyle/>
        <a:p>
          <a:r>
            <a:rPr lang="en-US" dirty="0" smtClean="0"/>
            <a:t>(2)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Orde</a:t>
          </a:r>
          <a:r>
            <a:rPr lang="en-US" dirty="0" smtClean="0"/>
            <a:t> </a:t>
          </a:r>
          <a:r>
            <a:rPr lang="en-US" dirty="0" err="1" smtClean="0"/>
            <a:t>baru</a:t>
          </a:r>
          <a:endParaRPr lang="en-US" dirty="0"/>
        </a:p>
      </dgm:t>
    </dgm:pt>
    <dgm:pt modelId="{27A62095-25EA-4F44-80B2-7AC2050946C8}" type="parTrans" cxnId="{250E89CB-A73B-4610-8808-C439C5FA7FAA}">
      <dgm:prSet/>
      <dgm:spPr/>
      <dgm:t>
        <a:bodyPr/>
        <a:lstStyle/>
        <a:p>
          <a:endParaRPr lang="en-US"/>
        </a:p>
      </dgm:t>
    </dgm:pt>
    <dgm:pt modelId="{8F4BA8A4-A0B4-405C-9EA2-8BDFDD3F9137}" type="sibTrans" cxnId="{250E89CB-A73B-4610-8808-C439C5FA7FAA}">
      <dgm:prSet/>
      <dgm:spPr/>
      <dgm:t>
        <a:bodyPr/>
        <a:lstStyle/>
        <a:p>
          <a:endParaRPr lang="en-US"/>
        </a:p>
      </dgm:t>
    </dgm:pt>
    <dgm:pt modelId="{A5C2F79C-0A3D-4714-A36D-0003165FFB93}">
      <dgm:prSet phldrT="[Text]"/>
      <dgm:spPr/>
      <dgm:t>
        <a:bodyPr/>
        <a:lstStyle/>
        <a:p>
          <a:r>
            <a:rPr lang="en-US" dirty="0" smtClean="0"/>
            <a:t>(3)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Transisi</a:t>
          </a:r>
          <a:endParaRPr lang="en-US" dirty="0"/>
        </a:p>
      </dgm:t>
    </dgm:pt>
    <dgm:pt modelId="{0DDE1982-A9CA-440C-851A-537AC8299495}" type="parTrans" cxnId="{DFB52FCC-7AA6-42A7-88CC-BFE0C256DCB7}">
      <dgm:prSet/>
      <dgm:spPr/>
      <dgm:t>
        <a:bodyPr/>
        <a:lstStyle/>
        <a:p>
          <a:endParaRPr lang="en-US"/>
        </a:p>
      </dgm:t>
    </dgm:pt>
    <dgm:pt modelId="{8E9BFDBA-16E6-4DD9-B950-BBAB38208245}" type="sibTrans" cxnId="{DFB52FCC-7AA6-42A7-88CC-BFE0C256DCB7}">
      <dgm:prSet/>
      <dgm:spPr/>
      <dgm:t>
        <a:bodyPr/>
        <a:lstStyle/>
        <a:p>
          <a:endParaRPr lang="en-US"/>
        </a:p>
      </dgm:t>
    </dgm:pt>
    <dgm:pt modelId="{9D4F4FBE-CDCA-4CE0-B0A0-95A00B534BE6}">
      <dgm:prSet phldrT="[Text]"/>
      <dgm:spPr/>
      <dgm:t>
        <a:bodyPr/>
        <a:lstStyle/>
        <a:p>
          <a:r>
            <a:rPr lang="en-US" dirty="0" smtClean="0"/>
            <a:t>(4)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Reformasi</a:t>
          </a:r>
          <a:endParaRPr lang="en-US" dirty="0"/>
        </a:p>
      </dgm:t>
    </dgm:pt>
    <dgm:pt modelId="{D3FB5856-DCCB-41D2-B5DB-ACC718100780}" type="parTrans" cxnId="{64C2BF82-097B-4ACB-99C0-B41061F520EA}">
      <dgm:prSet/>
      <dgm:spPr/>
      <dgm:t>
        <a:bodyPr/>
        <a:lstStyle/>
        <a:p>
          <a:endParaRPr lang="en-US"/>
        </a:p>
      </dgm:t>
    </dgm:pt>
    <dgm:pt modelId="{702D10CE-3077-4666-820B-754B006E90DA}" type="sibTrans" cxnId="{64C2BF82-097B-4ACB-99C0-B41061F520EA}">
      <dgm:prSet/>
      <dgm:spPr/>
      <dgm:t>
        <a:bodyPr/>
        <a:lstStyle/>
        <a:p>
          <a:endParaRPr lang="en-US"/>
        </a:p>
      </dgm:t>
    </dgm:pt>
    <dgm:pt modelId="{B4AF541D-5F4A-4451-8F36-7CB897D3D28F}" type="pres">
      <dgm:prSet presAssocID="{CC5686CA-EEF4-455F-8FEF-DB31ED36928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67CAB3-4433-45A4-A630-8AE1DF1A4564}" type="pres">
      <dgm:prSet presAssocID="{6B221816-029D-4039-AF8A-2C15C877F03D}" presName="centerShape" presStyleLbl="node0" presStyleIdx="0" presStyleCnt="1"/>
      <dgm:spPr/>
      <dgm:t>
        <a:bodyPr/>
        <a:lstStyle/>
        <a:p>
          <a:endParaRPr lang="en-US"/>
        </a:p>
      </dgm:t>
    </dgm:pt>
    <dgm:pt modelId="{3D8D8F9F-3417-4FF1-9742-F5EB9AE5110A}" type="pres">
      <dgm:prSet presAssocID="{8722275E-34D7-41FA-B91F-2A983A28EB89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3E09DB32-9C6E-45DC-BB8F-DFF594AF67CD}" type="pres">
      <dgm:prSet presAssocID="{BBD900F1-2803-441A-808E-76E103F1AC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FF7C2-DEDA-4E4E-8678-AE6555495C2F}" type="pres">
      <dgm:prSet presAssocID="{27A62095-25EA-4F44-80B2-7AC2050946C8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5ECBFCF-5265-47CC-963C-1DC4C7AA462C}" type="pres">
      <dgm:prSet presAssocID="{D448A78F-9959-4230-ACE0-7EB7BD7921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B699E-A8E5-4E4B-AE26-E833E659ACC9}" type="pres">
      <dgm:prSet presAssocID="{0DDE1982-A9CA-440C-851A-537AC8299495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89B24C75-2E41-4840-B667-67F806F83D78}" type="pres">
      <dgm:prSet presAssocID="{A5C2F79C-0A3D-4714-A36D-0003165FFB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27ADD-8ED6-44A1-8CC6-7C45C7C93C51}" type="pres">
      <dgm:prSet presAssocID="{D3FB5856-DCCB-41D2-B5DB-ACC718100780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C4382F9F-E8EE-43ED-A7EC-494D32E53234}" type="pres">
      <dgm:prSet presAssocID="{9D4F4FBE-CDCA-4CE0-B0A0-95A00B534B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EE87C4-F38D-4CD7-B472-C555B1BC3B14}" srcId="{CC5686CA-EEF4-455F-8FEF-DB31ED36928E}" destId="{6B221816-029D-4039-AF8A-2C15C877F03D}" srcOrd="0" destOrd="0" parTransId="{07FF669F-E84E-4BBB-8A29-84C92D8F354A}" sibTransId="{E14CE039-81F4-4061-B2C5-1E1ACD5AD101}"/>
    <dgm:cxn modelId="{EE18C1FF-958C-434E-AA43-8B9ED3385AFA}" type="presOf" srcId="{CC5686CA-EEF4-455F-8FEF-DB31ED36928E}" destId="{B4AF541D-5F4A-4451-8F36-7CB897D3D28F}" srcOrd="0" destOrd="0" presId="urn:microsoft.com/office/officeart/2005/8/layout/radial4"/>
    <dgm:cxn modelId="{75130FAB-96B5-424C-BDD2-C09FF08F441B}" type="presOf" srcId="{27A62095-25EA-4F44-80B2-7AC2050946C8}" destId="{A51FF7C2-DEDA-4E4E-8678-AE6555495C2F}" srcOrd="0" destOrd="0" presId="urn:microsoft.com/office/officeart/2005/8/layout/radial4"/>
    <dgm:cxn modelId="{14125597-0612-4CA0-A119-DA399B2BCEF2}" type="presOf" srcId="{D3FB5856-DCCB-41D2-B5DB-ACC718100780}" destId="{7FF27ADD-8ED6-44A1-8CC6-7C45C7C93C51}" srcOrd="0" destOrd="0" presId="urn:microsoft.com/office/officeart/2005/8/layout/radial4"/>
    <dgm:cxn modelId="{7C550D10-14A7-42AA-B8B2-88AF5355943F}" type="presOf" srcId="{D448A78F-9959-4230-ACE0-7EB7BD792135}" destId="{B5ECBFCF-5265-47CC-963C-1DC4C7AA462C}" srcOrd="0" destOrd="0" presId="urn:microsoft.com/office/officeart/2005/8/layout/radial4"/>
    <dgm:cxn modelId="{6E64DE8D-912A-468F-B51B-BDEA0F3EE784}" type="presOf" srcId="{A5C2F79C-0A3D-4714-A36D-0003165FFB93}" destId="{89B24C75-2E41-4840-B667-67F806F83D78}" srcOrd="0" destOrd="0" presId="urn:microsoft.com/office/officeart/2005/8/layout/radial4"/>
    <dgm:cxn modelId="{F67A6CCC-4E9B-4C6A-8A95-970FD2995DD4}" type="presOf" srcId="{0DDE1982-A9CA-440C-851A-537AC8299495}" destId="{E2CB699E-A8E5-4E4B-AE26-E833E659ACC9}" srcOrd="0" destOrd="0" presId="urn:microsoft.com/office/officeart/2005/8/layout/radial4"/>
    <dgm:cxn modelId="{DFB52FCC-7AA6-42A7-88CC-BFE0C256DCB7}" srcId="{6B221816-029D-4039-AF8A-2C15C877F03D}" destId="{A5C2F79C-0A3D-4714-A36D-0003165FFB93}" srcOrd="2" destOrd="0" parTransId="{0DDE1982-A9CA-440C-851A-537AC8299495}" sibTransId="{8E9BFDBA-16E6-4DD9-B950-BBAB38208245}"/>
    <dgm:cxn modelId="{250E89CB-A73B-4610-8808-C439C5FA7FAA}" srcId="{6B221816-029D-4039-AF8A-2C15C877F03D}" destId="{D448A78F-9959-4230-ACE0-7EB7BD792135}" srcOrd="1" destOrd="0" parTransId="{27A62095-25EA-4F44-80B2-7AC2050946C8}" sibTransId="{8F4BA8A4-A0B4-405C-9EA2-8BDFDD3F9137}"/>
    <dgm:cxn modelId="{4887F8E7-8CF5-46AD-9853-D4605402B4B5}" srcId="{6B221816-029D-4039-AF8A-2C15C877F03D}" destId="{BBD900F1-2803-441A-808E-76E103F1AC9E}" srcOrd="0" destOrd="0" parTransId="{8722275E-34D7-41FA-B91F-2A983A28EB89}" sibTransId="{316EFFA1-6B9C-4ED8-A348-1DC55EF0A776}"/>
    <dgm:cxn modelId="{0FAEE058-CDDD-49E4-81F5-1BB78516A3F4}" type="presOf" srcId="{6B221816-029D-4039-AF8A-2C15C877F03D}" destId="{F767CAB3-4433-45A4-A630-8AE1DF1A4564}" srcOrd="0" destOrd="0" presId="urn:microsoft.com/office/officeart/2005/8/layout/radial4"/>
    <dgm:cxn modelId="{79734AA4-50A7-43DD-ABC3-01D90D061902}" type="presOf" srcId="{9D4F4FBE-CDCA-4CE0-B0A0-95A00B534BE6}" destId="{C4382F9F-E8EE-43ED-A7EC-494D32E53234}" srcOrd="0" destOrd="0" presId="urn:microsoft.com/office/officeart/2005/8/layout/radial4"/>
    <dgm:cxn modelId="{C4282EA4-EC47-47E3-98E7-DEC92F5D721F}" type="presOf" srcId="{8722275E-34D7-41FA-B91F-2A983A28EB89}" destId="{3D8D8F9F-3417-4FF1-9742-F5EB9AE5110A}" srcOrd="0" destOrd="0" presId="urn:microsoft.com/office/officeart/2005/8/layout/radial4"/>
    <dgm:cxn modelId="{64C2BF82-097B-4ACB-99C0-B41061F520EA}" srcId="{6B221816-029D-4039-AF8A-2C15C877F03D}" destId="{9D4F4FBE-CDCA-4CE0-B0A0-95A00B534BE6}" srcOrd="3" destOrd="0" parTransId="{D3FB5856-DCCB-41D2-B5DB-ACC718100780}" sibTransId="{702D10CE-3077-4666-820B-754B006E90DA}"/>
    <dgm:cxn modelId="{BBCFC5E0-375A-4783-B9BD-54BF3584F046}" type="presOf" srcId="{BBD900F1-2803-441A-808E-76E103F1AC9E}" destId="{3E09DB32-9C6E-45DC-BB8F-DFF594AF67CD}" srcOrd="0" destOrd="0" presId="urn:microsoft.com/office/officeart/2005/8/layout/radial4"/>
    <dgm:cxn modelId="{1F0EC0CB-4D91-4D8E-951C-A1210B513428}" type="presParOf" srcId="{B4AF541D-5F4A-4451-8F36-7CB897D3D28F}" destId="{F767CAB3-4433-45A4-A630-8AE1DF1A4564}" srcOrd="0" destOrd="0" presId="urn:microsoft.com/office/officeart/2005/8/layout/radial4"/>
    <dgm:cxn modelId="{F479B731-638C-414C-8B5E-C449968B4712}" type="presParOf" srcId="{B4AF541D-5F4A-4451-8F36-7CB897D3D28F}" destId="{3D8D8F9F-3417-4FF1-9742-F5EB9AE5110A}" srcOrd="1" destOrd="0" presId="urn:microsoft.com/office/officeart/2005/8/layout/radial4"/>
    <dgm:cxn modelId="{7575740D-678E-42F5-A6FD-D700C5CB1CB9}" type="presParOf" srcId="{B4AF541D-5F4A-4451-8F36-7CB897D3D28F}" destId="{3E09DB32-9C6E-45DC-BB8F-DFF594AF67CD}" srcOrd="2" destOrd="0" presId="urn:microsoft.com/office/officeart/2005/8/layout/radial4"/>
    <dgm:cxn modelId="{FE530D63-32D6-4B69-8331-142CE3B51404}" type="presParOf" srcId="{B4AF541D-5F4A-4451-8F36-7CB897D3D28F}" destId="{A51FF7C2-DEDA-4E4E-8678-AE6555495C2F}" srcOrd="3" destOrd="0" presId="urn:microsoft.com/office/officeart/2005/8/layout/radial4"/>
    <dgm:cxn modelId="{12E92585-91A4-4157-80EC-C2EE496D85F6}" type="presParOf" srcId="{B4AF541D-5F4A-4451-8F36-7CB897D3D28F}" destId="{B5ECBFCF-5265-47CC-963C-1DC4C7AA462C}" srcOrd="4" destOrd="0" presId="urn:microsoft.com/office/officeart/2005/8/layout/radial4"/>
    <dgm:cxn modelId="{EBB2AED9-812C-4169-9D96-1EF6FD689F7C}" type="presParOf" srcId="{B4AF541D-5F4A-4451-8F36-7CB897D3D28F}" destId="{E2CB699E-A8E5-4E4B-AE26-E833E659ACC9}" srcOrd="5" destOrd="0" presId="urn:microsoft.com/office/officeart/2005/8/layout/radial4"/>
    <dgm:cxn modelId="{D51AE76A-B7C2-447E-94A9-ACD87349BC2E}" type="presParOf" srcId="{B4AF541D-5F4A-4451-8F36-7CB897D3D28F}" destId="{89B24C75-2E41-4840-B667-67F806F83D78}" srcOrd="6" destOrd="0" presId="urn:microsoft.com/office/officeart/2005/8/layout/radial4"/>
    <dgm:cxn modelId="{925490A5-B468-4ED3-87B1-C16221B3AB39}" type="presParOf" srcId="{B4AF541D-5F4A-4451-8F36-7CB897D3D28F}" destId="{7FF27ADD-8ED6-44A1-8CC6-7C45C7C93C51}" srcOrd="7" destOrd="0" presId="urn:microsoft.com/office/officeart/2005/8/layout/radial4"/>
    <dgm:cxn modelId="{013ECAAC-82A2-4249-ADA3-AF27C6BC4147}" type="presParOf" srcId="{B4AF541D-5F4A-4451-8F36-7CB897D3D28F}" destId="{C4382F9F-E8EE-43ED-A7EC-494D32E53234}" srcOrd="8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077B5-1CB8-444E-A60A-BF359DE2B5B4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4432CE-11DB-4077-9F78-FD306DF51B68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yang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dunia</a:t>
          </a:r>
          <a:endParaRPr lang="en-US" dirty="0"/>
        </a:p>
      </dgm:t>
    </dgm:pt>
    <dgm:pt modelId="{D1FE4DEC-A695-45B7-94DE-567A0E00C2E3}" type="parTrans" cxnId="{1DADB1D7-1502-4A7E-B684-3B28389A43AF}">
      <dgm:prSet/>
      <dgm:spPr/>
      <dgm:t>
        <a:bodyPr/>
        <a:lstStyle/>
        <a:p>
          <a:endParaRPr lang="en-US"/>
        </a:p>
      </dgm:t>
    </dgm:pt>
    <dgm:pt modelId="{7597F5F9-348B-4384-BE4D-AA49E65A411E}" type="sibTrans" cxnId="{1DADB1D7-1502-4A7E-B684-3B28389A43AF}">
      <dgm:prSet/>
      <dgm:spPr/>
      <dgm:t>
        <a:bodyPr/>
        <a:lstStyle/>
        <a:p>
          <a:endParaRPr lang="en-US"/>
        </a:p>
      </dgm:t>
    </dgm:pt>
    <dgm:pt modelId="{AD0383EE-77D4-4FED-AAC6-A3E450D6C0C6}">
      <dgm:prSet phldrT="[Text]"/>
      <dgm:spPr/>
      <dgm:t>
        <a:bodyPr/>
        <a:lstStyle/>
        <a:p>
          <a:r>
            <a:rPr lang="en-US" dirty="0" smtClean="0"/>
            <a:t>KAPITALIS</a:t>
          </a:r>
          <a:endParaRPr lang="en-US" dirty="0"/>
        </a:p>
      </dgm:t>
    </dgm:pt>
    <dgm:pt modelId="{BEFB19A5-BECD-4D76-BF2D-4E60E9EC74ED}" type="parTrans" cxnId="{D6EB7FA8-3DBB-452F-B4C8-B06206CDE7F8}">
      <dgm:prSet/>
      <dgm:spPr/>
      <dgm:t>
        <a:bodyPr/>
        <a:lstStyle/>
        <a:p>
          <a:endParaRPr lang="en-US"/>
        </a:p>
      </dgm:t>
    </dgm:pt>
    <dgm:pt modelId="{C21AAD0C-0AB7-41D0-8C5F-13C782FC16D0}" type="sibTrans" cxnId="{D6EB7FA8-3DBB-452F-B4C8-B06206CDE7F8}">
      <dgm:prSet/>
      <dgm:spPr/>
      <dgm:t>
        <a:bodyPr/>
        <a:lstStyle/>
        <a:p>
          <a:endParaRPr lang="en-US"/>
        </a:p>
      </dgm:t>
    </dgm:pt>
    <dgm:pt modelId="{D5948140-2F37-4062-8009-0465D153D724}">
      <dgm:prSet phldrT="[Text]"/>
      <dgm:spPr/>
      <dgm:t>
        <a:bodyPr/>
        <a:lstStyle/>
        <a:p>
          <a:r>
            <a:rPr lang="en-US" dirty="0" smtClean="0"/>
            <a:t>SOSIALIS</a:t>
          </a:r>
          <a:endParaRPr lang="en-US" dirty="0"/>
        </a:p>
      </dgm:t>
    </dgm:pt>
    <dgm:pt modelId="{77785088-8388-490F-A6DD-55F0EF80EDFA}" type="parTrans" cxnId="{F5B1E816-7927-489F-9B3D-2067A782CE22}">
      <dgm:prSet/>
      <dgm:spPr/>
      <dgm:t>
        <a:bodyPr/>
        <a:lstStyle/>
        <a:p>
          <a:endParaRPr lang="en-US"/>
        </a:p>
      </dgm:t>
    </dgm:pt>
    <dgm:pt modelId="{FCC57857-81DD-4BA4-BD68-0FB1BBB5ABF4}" type="sibTrans" cxnId="{F5B1E816-7927-489F-9B3D-2067A782CE22}">
      <dgm:prSet/>
      <dgm:spPr/>
      <dgm:t>
        <a:bodyPr/>
        <a:lstStyle/>
        <a:p>
          <a:endParaRPr lang="en-US"/>
        </a:p>
      </dgm:t>
    </dgm:pt>
    <dgm:pt modelId="{B3BBEBE9-C54E-4E3F-A80E-FC552D9F8399}">
      <dgm:prSet phldrT="[Text]"/>
      <dgm:spPr/>
      <dgm:t>
        <a:bodyPr/>
        <a:lstStyle/>
        <a:p>
          <a:r>
            <a:rPr lang="en-US" dirty="0" smtClean="0"/>
            <a:t>CAMPURAN</a:t>
          </a:r>
          <a:endParaRPr lang="en-US" dirty="0"/>
        </a:p>
      </dgm:t>
    </dgm:pt>
    <dgm:pt modelId="{8FA40D40-EB17-4F7A-9939-C31BB9768473}" type="parTrans" cxnId="{6EFA19C9-4C3E-4BE1-BAD2-F0B55CF6E4F9}">
      <dgm:prSet/>
      <dgm:spPr/>
      <dgm:t>
        <a:bodyPr/>
        <a:lstStyle/>
        <a:p>
          <a:endParaRPr lang="en-US"/>
        </a:p>
      </dgm:t>
    </dgm:pt>
    <dgm:pt modelId="{7F013C5C-6F56-4892-9F61-769CFF1C90D3}" type="sibTrans" cxnId="{6EFA19C9-4C3E-4BE1-BAD2-F0B55CF6E4F9}">
      <dgm:prSet/>
      <dgm:spPr/>
      <dgm:t>
        <a:bodyPr/>
        <a:lstStyle/>
        <a:p>
          <a:endParaRPr lang="en-US"/>
        </a:p>
      </dgm:t>
    </dgm:pt>
    <dgm:pt modelId="{188AAFE6-7617-4EEF-98C7-B29FA725AC43}" type="pres">
      <dgm:prSet presAssocID="{A36077B5-1CB8-444E-A60A-BF359DE2B5B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A89593-6DEE-4256-8FB3-558F014B7614}" type="pres">
      <dgm:prSet presAssocID="{BD4432CE-11DB-4077-9F78-FD306DF51B68}" presName="centerShape" presStyleLbl="node0" presStyleIdx="0" presStyleCnt="1" custScaleX="170758" custLinFactNeighborX="-520" custLinFactNeighborY="-48979"/>
      <dgm:spPr/>
      <dgm:t>
        <a:bodyPr/>
        <a:lstStyle/>
        <a:p>
          <a:endParaRPr lang="en-US"/>
        </a:p>
      </dgm:t>
    </dgm:pt>
    <dgm:pt modelId="{48C17B2E-24BF-4539-B4F0-316FAAAC98E8}" type="pres">
      <dgm:prSet presAssocID="{BEFB19A5-BECD-4D76-BF2D-4E60E9EC74E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7182C0B-0D3F-4023-B561-8BE559218932}" type="pres">
      <dgm:prSet presAssocID="{AD0383EE-77D4-4FED-AAC6-A3E450D6C0C6}" presName="node" presStyleLbl="node1" presStyleIdx="0" presStyleCnt="3" custRadScaleRad="95285" custRadScaleInc="-36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03B0B-92A1-4B49-AA60-995C91B4DFE5}" type="pres">
      <dgm:prSet presAssocID="{77785088-8388-490F-A6DD-55F0EF80EDF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DFD9BDC-5707-4585-A814-83BA671592D8}" type="pres">
      <dgm:prSet presAssocID="{D5948140-2F37-4062-8009-0465D153D724}" presName="node" presStyleLbl="node1" presStyleIdx="1" presStyleCnt="3" custRadScaleRad="9417" custRadScaleInc="-11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5C58E-07EE-4942-921E-529A41770044}" type="pres">
      <dgm:prSet presAssocID="{8FA40D40-EB17-4F7A-9939-C31BB976847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C444EF0-178F-4A44-9FA0-AE1ACE55E2DD}" type="pres">
      <dgm:prSet presAssocID="{B3BBEBE9-C54E-4E3F-A80E-FC552D9F8399}" presName="node" presStyleLbl="node1" presStyleIdx="2" presStyleCnt="3" custRadScaleRad="97159" custRadScaleInc="29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B2B886-AEA4-465F-8884-8D7FCAC4A5B3}" type="presOf" srcId="{A36077B5-1CB8-444E-A60A-BF359DE2B5B4}" destId="{188AAFE6-7617-4EEF-98C7-B29FA725AC43}" srcOrd="0" destOrd="0" presId="urn:microsoft.com/office/officeart/2005/8/layout/radial4"/>
    <dgm:cxn modelId="{D6EB7FA8-3DBB-452F-B4C8-B06206CDE7F8}" srcId="{BD4432CE-11DB-4077-9F78-FD306DF51B68}" destId="{AD0383EE-77D4-4FED-AAC6-A3E450D6C0C6}" srcOrd="0" destOrd="0" parTransId="{BEFB19A5-BECD-4D76-BF2D-4E60E9EC74ED}" sibTransId="{C21AAD0C-0AB7-41D0-8C5F-13C782FC16D0}"/>
    <dgm:cxn modelId="{F5B1E816-7927-489F-9B3D-2067A782CE22}" srcId="{BD4432CE-11DB-4077-9F78-FD306DF51B68}" destId="{D5948140-2F37-4062-8009-0465D153D724}" srcOrd="1" destOrd="0" parTransId="{77785088-8388-490F-A6DD-55F0EF80EDFA}" sibTransId="{FCC57857-81DD-4BA4-BD68-0FB1BBB5ABF4}"/>
    <dgm:cxn modelId="{1DADB1D7-1502-4A7E-B684-3B28389A43AF}" srcId="{A36077B5-1CB8-444E-A60A-BF359DE2B5B4}" destId="{BD4432CE-11DB-4077-9F78-FD306DF51B68}" srcOrd="0" destOrd="0" parTransId="{D1FE4DEC-A695-45B7-94DE-567A0E00C2E3}" sibTransId="{7597F5F9-348B-4384-BE4D-AA49E65A411E}"/>
    <dgm:cxn modelId="{1F4A442F-E1F1-4BEF-A661-B36F74BBF1C3}" type="presOf" srcId="{BD4432CE-11DB-4077-9F78-FD306DF51B68}" destId="{A5A89593-6DEE-4256-8FB3-558F014B7614}" srcOrd="0" destOrd="0" presId="urn:microsoft.com/office/officeart/2005/8/layout/radial4"/>
    <dgm:cxn modelId="{7E925C91-345A-49E8-BBC7-640849BD9E13}" type="presOf" srcId="{77785088-8388-490F-A6DD-55F0EF80EDFA}" destId="{E6F03B0B-92A1-4B49-AA60-995C91B4DFE5}" srcOrd="0" destOrd="0" presId="urn:microsoft.com/office/officeart/2005/8/layout/radial4"/>
    <dgm:cxn modelId="{E295AB9A-4F13-4FED-9484-EEB737764887}" type="presOf" srcId="{BEFB19A5-BECD-4D76-BF2D-4E60E9EC74ED}" destId="{48C17B2E-24BF-4539-B4F0-316FAAAC98E8}" srcOrd="0" destOrd="0" presId="urn:microsoft.com/office/officeart/2005/8/layout/radial4"/>
    <dgm:cxn modelId="{F4932FDC-2E64-438B-A11B-A7A3881BD387}" type="presOf" srcId="{AD0383EE-77D4-4FED-AAC6-A3E450D6C0C6}" destId="{37182C0B-0D3F-4023-B561-8BE559218932}" srcOrd="0" destOrd="0" presId="urn:microsoft.com/office/officeart/2005/8/layout/radial4"/>
    <dgm:cxn modelId="{76CC19D0-1D50-4EE4-AC8C-0E5DDF5F6114}" type="presOf" srcId="{8FA40D40-EB17-4F7A-9939-C31BB9768473}" destId="{7A05C58E-07EE-4942-921E-529A41770044}" srcOrd="0" destOrd="0" presId="urn:microsoft.com/office/officeart/2005/8/layout/radial4"/>
    <dgm:cxn modelId="{775F94C8-28C8-4E36-AFA1-FD2A54EA4A94}" type="presOf" srcId="{B3BBEBE9-C54E-4E3F-A80E-FC552D9F8399}" destId="{AC444EF0-178F-4A44-9FA0-AE1ACE55E2DD}" srcOrd="0" destOrd="0" presId="urn:microsoft.com/office/officeart/2005/8/layout/radial4"/>
    <dgm:cxn modelId="{6EFA19C9-4C3E-4BE1-BAD2-F0B55CF6E4F9}" srcId="{BD4432CE-11DB-4077-9F78-FD306DF51B68}" destId="{B3BBEBE9-C54E-4E3F-A80E-FC552D9F8399}" srcOrd="2" destOrd="0" parTransId="{8FA40D40-EB17-4F7A-9939-C31BB9768473}" sibTransId="{7F013C5C-6F56-4892-9F61-769CFF1C90D3}"/>
    <dgm:cxn modelId="{FFF2732C-A6E7-4021-82FF-29583C5F42A2}" type="presOf" srcId="{D5948140-2F37-4062-8009-0465D153D724}" destId="{EDFD9BDC-5707-4585-A814-83BA671592D8}" srcOrd="0" destOrd="0" presId="urn:microsoft.com/office/officeart/2005/8/layout/radial4"/>
    <dgm:cxn modelId="{037B0885-E74F-416F-BB7B-C4CF2B7A3886}" type="presParOf" srcId="{188AAFE6-7617-4EEF-98C7-B29FA725AC43}" destId="{A5A89593-6DEE-4256-8FB3-558F014B7614}" srcOrd="0" destOrd="0" presId="urn:microsoft.com/office/officeart/2005/8/layout/radial4"/>
    <dgm:cxn modelId="{5D5C8965-D940-48CC-BA70-7F5CBC56A098}" type="presParOf" srcId="{188AAFE6-7617-4EEF-98C7-B29FA725AC43}" destId="{48C17B2E-24BF-4539-B4F0-316FAAAC98E8}" srcOrd="1" destOrd="0" presId="urn:microsoft.com/office/officeart/2005/8/layout/radial4"/>
    <dgm:cxn modelId="{47771791-5B02-40BA-9F3F-08B1738F2D75}" type="presParOf" srcId="{188AAFE6-7617-4EEF-98C7-B29FA725AC43}" destId="{37182C0B-0D3F-4023-B561-8BE559218932}" srcOrd="2" destOrd="0" presId="urn:microsoft.com/office/officeart/2005/8/layout/radial4"/>
    <dgm:cxn modelId="{F051E3E5-9155-46C0-BCE2-58EA3E960FD8}" type="presParOf" srcId="{188AAFE6-7617-4EEF-98C7-B29FA725AC43}" destId="{E6F03B0B-92A1-4B49-AA60-995C91B4DFE5}" srcOrd="3" destOrd="0" presId="urn:microsoft.com/office/officeart/2005/8/layout/radial4"/>
    <dgm:cxn modelId="{E8DEB0E8-657B-485F-8BCC-E87BF23A0205}" type="presParOf" srcId="{188AAFE6-7617-4EEF-98C7-B29FA725AC43}" destId="{EDFD9BDC-5707-4585-A814-83BA671592D8}" srcOrd="4" destOrd="0" presId="urn:microsoft.com/office/officeart/2005/8/layout/radial4"/>
    <dgm:cxn modelId="{9545483A-95D5-4952-ADC3-B6B0DFDE0358}" type="presParOf" srcId="{188AAFE6-7617-4EEF-98C7-B29FA725AC43}" destId="{7A05C58E-07EE-4942-921E-529A41770044}" srcOrd="5" destOrd="0" presId="urn:microsoft.com/office/officeart/2005/8/layout/radial4"/>
    <dgm:cxn modelId="{4B5A01D1-EFE0-4C8C-B838-4FF003E584EB}" type="presParOf" srcId="{188AAFE6-7617-4EEF-98C7-B29FA725AC43}" destId="{AC444EF0-178F-4A44-9FA0-AE1ACE55E2DD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3AB81-E456-45A2-B3BB-AD45AC9CA64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41B93-1C1A-4A53-88C5-B3B85E1116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1B93-1C1A-4A53-88C5-B3B85E1116E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ECB19-5E42-46EB-A48C-C821CEA6D7E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0B22-32F0-459C-B5A0-D03EEF4FF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175577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SEJARAH DAN </a:t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smtClean="0">
                <a:latin typeface="Britannic Bold" pitchFamily="34" charset="0"/>
              </a:rPr>
              <a:t>SISTEM EKONOMI INDONESIA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Brush Script Std" pitchFamily="66" charset="0"/>
              </a:rPr>
              <a:t>Oleh</a:t>
            </a:r>
            <a:r>
              <a:rPr lang="en-US" dirty="0" smtClean="0">
                <a:solidFill>
                  <a:srgbClr val="002060"/>
                </a:solidFill>
                <a:latin typeface="Brush Script Std" pitchFamily="66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Brush Script Std" pitchFamily="66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Brush Script Std" pitchFamily="66" charset="0"/>
              </a:rPr>
              <a:t>Dewi</a:t>
            </a:r>
            <a:r>
              <a:rPr lang="en-US" dirty="0" smtClean="0">
                <a:solidFill>
                  <a:srgbClr val="002060"/>
                </a:solidFill>
                <a:latin typeface="Brush Script Std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ush Script Std" pitchFamily="66" charset="0"/>
              </a:rPr>
              <a:t>Triwahyuni</a:t>
            </a:r>
            <a:endParaRPr lang="en-US" dirty="0">
              <a:solidFill>
                <a:srgbClr val="002060"/>
              </a:solidFill>
              <a:latin typeface="Brush Script Std" pitchFamily="66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3048000" y="838200"/>
            <a:ext cx="2895600" cy="838200"/>
          </a:xfrm>
          <a:prstGeom prst="ribbon2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BAB I 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1966 – 1970,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1969, </a:t>
            </a:r>
            <a:r>
              <a:rPr lang="en-US" dirty="0" err="1" smtClean="0"/>
              <a:t>Repelita</a:t>
            </a:r>
            <a:r>
              <a:rPr lang="en-US" dirty="0" smtClean="0"/>
              <a:t> I (</a:t>
            </a:r>
            <a:r>
              <a:rPr lang="en-US" dirty="0" err="1" smtClean="0"/>
              <a:t>Rencana</a:t>
            </a:r>
            <a:r>
              <a:rPr lang="en-US" dirty="0" smtClean="0"/>
              <a:t> Pembangunan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)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swasembada</a:t>
            </a:r>
            <a:r>
              <a:rPr lang="en-US" dirty="0" smtClean="0"/>
              <a:t>.</a:t>
            </a:r>
          </a:p>
          <a:p>
            <a:pPr marL="463550" lvl="1" indent="-6350">
              <a:spcAft>
                <a:spcPts val="600"/>
              </a:spcAft>
              <a:buNone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mengagumkan</a:t>
            </a:r>
            <a:r>
              <a:rPr lang="en-US" dirty="0" smtClean="0"/>
              <a:t>,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rata-rata 7% an (1969 – 1990)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(2) PEMERINTAHAN ORBA </a:t>
            </a:r>
            <a:br>
              <a:rPr lang="en-US" b="1" dirty="0" smtClean="0"/>
            </a:br>
            <a:r>
              <a:rPr lang="en-US" b="1" dirty="0" smtClean="0"/>
              <a:t>(1966 – 1996)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8288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1980-an :</a:t>
            </a:r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sentralisasi</a:t>
            </a:r>
            <a:r>
              <a:rPr lang="en-US" dirty="0" smtClean="0"/>
              <a:t> (1970-an)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endParaRPr lang="en-US" dirty="0" smtClean="0"/>
          </a:p>
          <a:p>
            <a:pPr lvl="1"/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PMA </a:t>
            </a:r>
            <a:r>
              <a:rPr lang="en-US" dirty="0" err="1" smtClean="0"/>
              <a:t>berdatangan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: Pembangunan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PERBEDAAN ORLA &amp; ORBA: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5257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3429000"/>
                <a:gridCol w="2743200"/>
              </a:tblGrid>
              <a:tr h="8271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ORLA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(1945 – 1965)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ORBA </a:t>
                      </a:r>
                    </a:p>
                    <a:p>
                      <a:pPr algn="ctr"/>
                      <a:r>
                        <a:rPr lang="en-US" sz="2400" dirty="0" smtClean="0"/>
                        <a:t>(1966 – 1996)</a:t>
                      </a:r>
                      <a:endParaRPr lang="en-US" sz="2400" dirty="0"/>
                    </a:p>
                  </a:txBody>
                  <a:tcPr/>
                </a:tc>
              </a:tr>
              <a:tr h="142774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Orientasi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Kebijakan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Ekonomi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Kebijakan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orientasi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sosialis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komunis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terbuka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orientasi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kapitalis</a:t>
                      </a:r>
                      <a:endParaRPr lang="en-US" dirty="0"/>
                    </a:p>
                  </a:txBody>
                  <a:tcPr/>
                </a:tc>
              </a:tr>
              <a:tr h="187862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Kemauan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Politik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(Political will)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merdeka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emosi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nasionalisme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tinggi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keinginan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terlihat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unggul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dimata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bangsa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asing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sehingga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proyek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mercu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marak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Kemauan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membangun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membuka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modal </a:t>
                      </a:r>
                      <a:r>
                        <a:rPr lang="en-US" baseline="0" dirty="0" err="1" smtClean="0"/>
                        <a:t>asing</a:t>
                      </a:r>
                      <a:endParaRPr lang="en-US" dirty="0"/>
                    </a:p>
                  </a:txBody>
                  <a:tcPr/>
                </a:tc>
              </a:tr>
              <a:tr h="112425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Stabilitas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Politik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Ekonomi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inflansi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Menurunkan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tingkat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inflansi</a:t>
                      </a:r>
                      <a:r>
                        <a:rPr lang="en-US" dirty="0" smtClean="0"/>
                        <a:t> (1966 = 500%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menjadi</a:t>
                      </a:r>
                      <a:r>
                        <a:rPr lang="en-US" baseline="0" dirty="0" smtClean="0"/>
                        <a:t> 1970 = 5-10%)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62000" y="914400"/>
            <a:ext cx="76200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81000" y="1143000"/>
          <a:ext cx="8229600" cy="47243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3429000"/>
                <a:gridCol w="2743200"/>
              </a:tblGrid>
              <a:tr h="945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ORLA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(1945 – 1965)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ORBA </a:t>
                      </a:r>
                    </a:p>
                    <a:p>
                      <a:pPr algn="ctr"/>
                      <a:r>
                        <a:rPr lang="en-US" sz="2400" dirty="0" smtClean="0"/>
                        <a:t>(1966 – 1996)</a:t>
                      </a:r>
                      <a:endParaRPr lang="en-US" sz="2400" dirty="0"/>
                    </a:p>
                  </a:txBody>
                  <a:tcPr/>
                </a:tc>
              </a:tr>
              <a:tr h="163182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</a:rPr>
                        <a:t>Manusia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Kualitas</a:t>
                      </a:r>
                      <a:r>
                        <a:rPr lang="en-US" sz="2000" dirty="0" smtClean="0"/>
                        <a:t> SDM yang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baik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sangat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Lebih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baik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meningkatnya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presentasi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masyarakat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sekolah</a:t>
                      </a:r>
                      <a:endParaRPr lang="en-US" sz="2000" dirty="0"/>
                    </a:p>
                  </a:txBody>
                  <a:tcPr/>
                </a:tc>
              </a:tr>
              <a:tr h="214715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Kondisi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Politik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Dunia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Situasi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dunia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baru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selesai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Dunia</a:t>
                      </a:r>
                      <a:r>
                        <a:rPr lang="en-US" sz="2000" dirty="0" smtClean="0"/>
                        <a:t> II </a:t>
                      </a:r>
                      <a:r>
                        <a:rPr lang="en-US" sz="2000" dirty="0" err="1" smtClean="0"/>
                        <a:t>berpengaruh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negatif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Kondisi</a:t>
                      </a:r>
                      <a:r>
                        <a:rPr lang="en-US" sz="2000" dirty="0" smtClean="0"/>
                        <a:t> oil</a:t>
                      </a:r>
                      <a:r>
                        <a:rPr lang="en-US" sz="2000" baseline="0" dirty="0" smtClean="0"/>
                        <a:t> boom, </a:t>
                      </a:r>
                      <a:r>
                        <a:rPr lang="en-US" sz="2000" baseline="0" dirty="0" err="1" smtClean="0"/>
                        <a:t>berakhirnya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Perang</a:t>
                      </a:r>
                      <a:r>
                        <a:rPr lang="en-US" sz="2000" baseline="0" dirty="0" smtClean="0"/>
                        <a:t> Vietnam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Dingin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membawa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dampak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positif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Baht </a:t>
            </a:r>
            <a:r>
              <a:rPr lang="en-US" dirty="0" err="1" smtClean="0"/>
              <a:t>terhadap</a:t>
            </a:r>
            <a:r>
              <a:rPr lang="en-US" dirty="0" smtClean="0"/>
              <a:t> Dollar </a:t>
            </a:r>
            <a:r>
              <a:rPr lang="en-US" dirty="0" err="1" smtClean="0"/>
              <a:t>di</a:t>
            </a:r>
            <a:r>
              <a:rPr lang="en-US" dirty="0" smtClean="0"/>
              <a:t> Thailand.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menyeret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Asia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yang </a:t>
            </a:r>
            <a:r>
              <a:rPr lang="en-US" dirty="0" err="1" smtClean="0"/>
              <a:t>melanda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Indonesia.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Indonesia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IMF,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melemahnya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rupiah.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Orba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(3) </a:t>
            </a:r>
            <a:r>
              <a:rPr lang="en-US" b="1" dirty="0" smtClean="0"/>
              <a:t>PEMERINTAHAN</a:t>
            </a:r>
            <a:r>
              <a:rPr lang="en-US" dirty="0" smtClean="0"/>
              <a:t> TRANSISI </a:t>
            </a:r>
            <a:br>
              <a:rPr lang="en-US" dirty="0" smtClean="0"/>
            </a:br>
            <a:r>
              <a:rPr lang="en-US" dirty="0" smtClean="0"/>
              <a:t>(1997 – 1998)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7526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1999 : </a:t>
            </a:r>
            <a:r>
              <a:rPr lang="en-US" dirty="0" err="1" smtClean="0"/>
              <a:t>Abdurahman</a:t>
            </a:r>
            <a:r>
              <a:rPr lang="en-US" dirty="0" smtClean="0"/>
              <a:t> Wahid (Gus </a:t>
            </a:r>
            <a:r>
              <a:rPr lang="en-US" dirty="0" err="1" smtClean="0"/>
              <a:t>Dur</a:t>
            </a:r>
            <a:r>
              <a:rPr lang="en-US" dirty="0" smtClean="0"/>
              <a:t>)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kepemimpinannya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investor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2000,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ertumbuhan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5 % 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inflansi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Bank Indonesia (SBI) </a:t>
            </a:r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(4) PEMERINTAHAN REFORMASI </a:t>
            </a:r>
            <a:br>
              <a:rPr lang="en-US" b="1" dirty="0" smtClean="0"/>
            </a:br>
            <a:r>
              <a:rPr lang="en-US" b="1" dirty="0" smtClean="0"/>
              <a:t>(1999 – 2001)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Gejolak</a:t>
            </a:r>
            <a:r>
              <a:rPr lang="en-US" u="sng" dirty="0" smtClean="0"/>
              <a:t> </a:t>
            </a:r>
            <a:r>
              <a:rPr lang="en-US" u="sng" dirty="0" err="1" smtClean="0"/>
              <a:t>politik</a:t>
            </a:r>
            <a:r>
              <a:rPr lang="en-US" u="sng" dirty="0" smtClean="0"/>
              <a:t> </a:t>
            </a:r>
            <a:r>
              <a:rPr lang="en-US" u="sng" dirty="0" err="1" smtClean="0"/>
              <a:t>dalam</a:t>
            </a:r>
            <a:r>
              <a:rPr lang="en-US" u="sng" dirty="0" smtClean="0"/>
              <a:t> </a:t>
            </a:r>
            <a:r>
              <a:rPr lang="en-US" u="sng" dirty="0" err="1" smtClean="0"/>
              <a:t>negeri</a:t>
            </a:r>
            <a:r>
              <a:rPr lang="en-US" u="sng" dirty="0" smtClean="0"/>
              <a:t> </a:t>
            </a:r>
            <a:r>
              <a:rPr lang="en-US" u="sng" dirty="0" err="1" smtClean="0"/>
              <a:t>meningkat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IMF </a:t>
            </a:r>
            <a:r>
              <a:rPr lang="en-US" dirty="0" err="1" smtClean="0"/>
              <a:t>memburuk</a:t>
            </a:r>
            <a:endParaRPr lang="en-US" dirty="0" smtClean="0"/>
          </a:p>
          <a:p>
            <a:pPr lvl="1"/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optimal</a:t>
            </a:r>
          </a:p>
          <a:p>
            <a:pPr lvl="1"/>
            <a:r>
              <a:rPr lang="en-US" dirty="0" err="1" smtClean="0"/>
              <a:t>Dituding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“</a:t>
            </a:r>
            <a:r>
              <a:rPr lang="en-US" i="1" dirty="0" smtClean="0"/>
              <a:t>sense of crisis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2001, </a:t>
            </a:r>
            <a:r>
              <a:rPr lang="en-US" u="sng" dirty="0" err="1" smtClean="0"/>
              <a:t>indikator</a:t>
            </a:r>
            <a:r>
              <a:rPr lang="en-US" u="sng" dirty="0" smtClean="0"/>
              <a:t> </a:t>
            </a:r>
            <a:r>
              <a:rPr lang="en-US" u="sng" dirty="0" err="1" smtClean="0"/>
              <a:t>ekonomi</a:t>
            </a:r>
            <a:r>
              <a:rPr lang="en-US" u="sng" dirty="0" smtClean="0"/>
              <a:t> </a:t>
            </a:r>
            <a:r>
              <a:rPr lang="en-US" u="sng" dirty="0" err="1" smtClean="0"/>
              <a:t>memburuk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IHSG :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(</a:t>
            </a:r>
            <a:r>
              <a:rPr lang="en-US" dirty="0" err="1" smtClean="0"/>
              <a:t>merosot</a:t>
            </a:r>
            <a:r>
              <a:rPr lang="en-US" dirty="0" smtClean="0"/>
              <a:t> 300 </a:t>
            </a:r>
            <a:r>
              <a:rPr lang="en-US" dirty="0" err="1" smtClean="0"/>
              <a:t>poin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Kurs</a:t>
            </a:r>
            <a:r>
              <a:rPr lang="en-US" dirty="0" smtClean="0"/>
              <a:t> Rupiah </a:t>
            </a:r>
            <a:r>
              <a:rPr lang="en-US" dirty="0" err="1" smtClean="0"/>
              <a:t>Rp</a:t>
            </a:r>
            <a:r>
              <a:rPr lang="en-US" dirty="0" smtClean="0"/>
              <a:t> 2000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7.000, </a:t>
            </a:r>
            <a:r>
              <a:rPr lang="en-US" dirty="0" err="1" smtClean="0">
                <a:sym typeface="Wingdings" pitchFamily="2" charset="2"/>
              </a:rPr>
              <a:t>bahkan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2001 </a:t>
            </a:r>
            <a:r>
              <a:rPr lang="en-US" dirty="0" err="1" smtClean="0">
                <a:sym typeface="Wingdings" pitchFamily="2" charset="2"/>
              </a:rPr>
              <a:t>mencapai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10.000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Cadangan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devisa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US$ 29 </a:t>
            </a:r>
            <a:r>
              <a:rPr lang="en-US" dirty="0" err="1" smtClean="0">
                <a:sym typeface="Wingdings" pitchFamily="2" charset="2"/>
              </a:rPr>
              <a:t>Milyar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28,87 </a:t>
            </a:r>
            <a:r>
              <a:rPr lang="en-US" dirty="0" err="1" smtClean="0">
                <a:sym typeface="Wingdings" pitchFamily="2" charset="2"/>
              </a:rPr>
              <a:t>Milyar</a:t>
            </a:r>
            <a:r>
              <a:rPr lang="en-US" dirty="0" smtClean="0">
                <a:sym typeface="Wingdings" pitchFamily="2" charset="2"/>
              </a:rPr>
              <a:t> US$</a:t>
            </a:r>
          </a:p>
          <a:p>
            <a:r>
              <a:rPr lang="en-US" dirty="0" smtClean="0">
                <a:sym typeface="Wingdings" pitchFamily="2" charset="2"/>
              </a:rPr>
              <a:t>2001 = </a:t>
            </a:r>
            <a:r>
              <a:rPr lang="en-US" dirty="0" err="1" smtClean="0">
                <a:sym typeface="Wingdings" pitchFamily="2" charset="2"/>
              </a:rPr>
              <a:t>Gusdur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Dimisioner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3340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DEFINISI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Dumairy</a:t>
            </a:r>
            <a:r>
              <a:rPr lang="en-US" dirty="0" smtClean="0">
                <a:solidFill>
                  <a:srgbClr val="C00000"/>
                </a:solidFill>
              </a:rPr>
              <a:t> (1996) 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;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mejalinnya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berekonomi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Kyoko Sheridan (1998)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Bachrawi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Sanusi</a:t>
            </a:r>
            <a:r>
              <a:rPr lang="en-US" dirty="0" smtClean="0">
                <a:solidFill>
                  <a:srgbClr val="C00000"/>
                </a:solidFill>
              </a:rPr>
              <a:t> (2000) 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pranata</a:t>
            </a:r>
            <a:r>
              <a:rPr lang="en-US" dirty="0" smtClean="0"/>
              <a:t> (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ide-ide</a:t>
            </a:r>
            <a:r>
              <a:rPr lang="en-US" dirty="0" smtClean="0"/>
              <a:t>)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problem-problem-</a:t>
            </a:r>
            <a:r>
              <a:rPr lang="en-US" dirty="0" err="1" smtClean="0"/>
              <a:t>produksi</a:t>
            </a:r>
            <a:r>
              <a:rPr lang="en-US" dirty="0" smtClean="0"/>
              <a:t>-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problem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5715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Pola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&amp;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Proses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Dinamika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Pembangunan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Ekonomi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Negara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3352800"/>
            <a:ext cx="38100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termasuk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Lokasi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geografi</a:t>
            </a:r>
            <a:endParaRPr lang="en-US" sz="20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SDM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SDA</a:t>
            </a:r>
          </a:p>
          <a:p>
            <a:pPr marL="168275" indent="-168275" algn="just">
              <a:buFont typeface="Wingdings" pitchFamily="2" charset="2"/>
              <a:buChar char="§"/>
            </a:pPr>
            <a:r>
              <a:rPr lang="en-US" sz="2000" b="1" dirty="0" err="1" smtClean="0"/>
              <a:t>Kondisi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awal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sosial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budaya</a:t>
            </a:r>
            <a:endParaRPr lang="en-US" sz="2000" b="1" dirty="0" smtClean="0"/>
          </a:p>
          <a:p>
            <a:pPr marL="168275" indent="-168275" algn="just">
              <a:buFont typeface="Wingdings" pitchFamily="2" charset="2"/>
              <a:buChar char="§"/>
            </a:pP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politik</a:t>
            </a:r>
            <a:endParaRPr lang="en-US" sz="2000" b="1" dirty="0" smtClean="0"/>
          </a:p>
          <a:p>
            <a:pPr marL="168275" indent="-168275" algn="just">
              <a:buFont typeface="Wingdings" pitchFamily="2" charset="2"/>
              <a:buChar char="§"/>
            </a:pPr>
            <a:r>
              <a:rPr lang="en-US" sz="2000" b="1" dirty="0" err="1" smtClean="0"/>
              <a:t>Peran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pemerintah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3352800"/>
            <a:ext cx="3886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teknologi</a:t>
            </a:r>
            <a:endParaRPr lang="en-US" sz="2000" b="1" dirty="0" smtClean="0"/>
          </a:p>
          <a:p>
            <a:pPr marL="168275" indent="-168275" algn="just">
              <a:buFont typeface="Wingdings" pitchFamily="2" charset="2"/>
              <a:buChar char="§"/>
            </a:pP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perekonomian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politik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dunia</a:t>
            </a:r>
            <a:endParaRPr lang="en-US" sz="20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keamanan</a:t>
            </a:r>
            <a:r>
              <a:rPr lang="en-US" sz="2000" b="1" dirty="0" smtClean="0"/>
              <a:t> global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590800"/>
            <a:ext cx="2000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FAKTOR INTERNAL </a:t>
            </a:r>
          </a:p>
          <a:p>
            <a:pPr algn="ctr"/>
            <a:r>
              <a:rPr lang="en-US" b="1" dirty="0" smtClean="0"/>
              <a:t>(DOMESTIK)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2590800"/>
            <a:ext cx="2026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FAKTOR EKTERNAL </a:t>
            </a:r>
          </a:p>
          <a:p>
            <a:pPr algn="ctr"/>
            <a:r>
              <a:rPr lang="en-US" b="1" dirty="0" smtClean="0"/>
              <a:t>(GLOBAL)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4" idx="2"/>
            <a:endCxn id="7" idx="0"/>
          </p:cNvCxnSpPr>
          <p:nvPr/>
        </p:nvCxnSpPr>
        <p:spPr>
          <a:xfrm rot="5400000">
            <a:off x="2825105" y="882004"/>
            <a:ext cx="1331893" cy="20856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8" idx="0"/>
          </p:cNvCxnSpPr>
          <p:nvPr/>
        </p:nvCxnSpPr>
        <p:spPr>
          <a:xfrm rot="16200000" flipH="1">
            <a:off x="5003217" y="789590"/>
            <a:ext cx="1331893" cy="22705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p" animBg="1"/>
      <p:bldP spid="6" grpId="0" build="p" animBg="1"/>
      <p:bldP spid="7" grpId="0" build="allAtOnce"/>
      <p:bldP spid="8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ELEMEN-ELEMEN PENTING DARI SISTEM EKONOMI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Lembaga-lembaga</a:t>
            </a:r>
            <a:r>
              <a:rPr lang="en-US" dirty="0" smtClean="0"/>
              <a:t> /</a:t>
            </a:r>
            <a:r>
              <a:rPr lang="en-US" dirty="0" err="1" smtClean="0"/>
              <a:t>pranata-pranata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decesion</a:t>
            </a:r>
            <a:r>
              <a:rPr lang="en-US" dirty="0" smtClean="0"/>
              <a:t> maker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Decesion</a:t>
            </a:r>
            <a:r>
              <a:rPr lang="en-US" dirty="0" smtClean="0"/>
              <a:t> making process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8288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Pertimbangan-pertimbangan</a:t>
            </a:r>
            <a:r>
              <a:rPr lang="en-US" b="1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, </a:t>
            </a:r>
            <a:r>
              <a:rPr lang="en-US" b="1" dirty="0" err="1" smtClean="0"/>
              <a:t>dipengaruhi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 smtClean="0">
                <a:solidFill>
                  <a:srgbClr val="C00000"/>
                </a:solidFill>
              </a:rPr>
              <a:t>Menurut</a:t>
            </a:r>
            <a:r>
              <a:rPr lang="en-US" u="sng" dirty="0" smtClean="0">
                <a:solidFill>
                  <a:srgbClr val="C00000"/>
                </a:solidFill>
              </a:rPr>
              <a:t> SANUSI 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/</a:t>
            </a:r>
            <a:r>
              <a:rPr lang="en-US" dirty="0" err="1" smtClean="0"/>
              <a:t>kultur</a:t>
            </a:r>
            <a:r>
              <a:rPr lang="en-US" dirty="0" smtClean="0"/>
              <a:t>/</a:t>
            </a:r>
            <a:r>
              <a:rPr lang="en-US" dirty="0" err="1" smtClean="0"/>
              <a:t>tradisi</a:t>
            </a:r>
            <a:r>
              <a:rPr lang="en-US" dirty="0" smtClean="0"/>
              <a:t>, </a:t>
            </a:r>
            <a:r>
              <a:rPr lang="en-US" dirty="0" err="1" smtClean="0"/>
              <a:t>cita-cita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SDA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Teorisasi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/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Trials </a:t>
            </a:r>
            <a:r>
              <a:rPr lang="en-US" dirty="0" err="1" smtClean="0"/>
              <a:t>dan</a:t>
            </a:r>
            <a:r>
              <a:rPr lang="en-US" dirty="0" smtClean="0"/>
              <a:t> Errors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C00000"/>
                </a:solidFill>
              </a:rPr>
              <a:t>Menurut</a:t>
            </a:r>
            <a:r>
              <a:rPr lang="en-US" u="sng" dirty="0" smtClean="0">
                <a:solidFill>
                  <a:srgbClr val="C00000"/>
                </a:solidFill>
              </a:rPr>
              <a:t>  LEMHANAS 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ideologinya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demografinya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Nilai-nilai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Subsistem-subsistem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Sistem-sistem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5334000"/>
            <a:ext cx="7924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14400" y="1397000"/>
          <a:ext cx="7467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A89593-6DEE-4256-8FB3-558F014B7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5A89593-6DEE-4256-8FB3-558F014B7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C17B2E-24BF-4539-B4F0-316FAAAC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8C17B2E-24BF-4539-B4F0-316FAAAC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82C0B-0D3F-4023-B561-8BE559218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7182C0B-0D3F-4023-B561-8BE559218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F03B0B-92A1-4B49-AA60-995C91B4D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6F03B0B-92A1-4B49-AA60-995C91B4D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FD9BDC-5707-4585-A814-83BA67159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DFD9BDC-5707-4585-A814-83BA67159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5C58E-07EE-4942-921E-529A4177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A05C58E-07EE-4942-921E-529A41770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444EF0-178F-4A44-9FA0-AE1ACE55E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C444EF0-178F-4A44-9FA0-AE1ACE55E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1000"/>
            <a:ext cx="750231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Ekonomi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Kapitalis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2514600"/>
            <a:ext cx="6705600" cy="2971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kekayaan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produktif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dijual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4038600" y="1524000"/>
            <a:ext cx="838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Asas-asas</a:t>
            </a:r>
            <a:r>
              <a:rPr lang="en-US" b="1" dirty="0" smtClean="0"/>
              <a:t> yang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ciri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kapitalis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pPr marL="909638" indent="-514350">
              <a:buFont typeface="+mj-lt"/>
              <a:buAutoNum type="arabicParenR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909638" indent="-514350">
              <a:buFont typeface="+mj-lt"/>
              <a:buAutoNum type="arabicParenR"/>
            </a:pP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endParaRPr lang="en-US" dirty="0" smtClean="0"/>
          </a:p>
          <a:p>
            <a:pPr marL="909638" indent="-514350">
              <a:buFont typeface="+mj-lt"/>
              <a:buAutoNum type="arabicParenR"/>
            </a:pPr>
            <a:r>
              <a:rPr lang="en-US" dirty="0" smtClean="0"/>
              <a:t>Motif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pPr marL="909638" indent="-514350">
              <a:buFont typeface="+mj-lt"/>
              <a:buAutoNum type="arabicParenR"/>
            </a:pPr>
            <a:r>
              <a:rPr lang="en-US" dirty="0" err="1" smtClean="0"/>
              <a:t>Persaingan</a:t>
            </a:r>
            <a:endParaRPr lang="en-US" dirty="0" smtClean="0"/>
          </a:p>
          <a:p>
            <a:pPr marL="909638" indent="-514350">
              <a:buFont typeface="+mj-lt"/>
              <a:buAutoNum type="arabicParenR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909638" indent="-514350">
              <a:buFont typeface="+mj-lt"/>
              <a:buAutoNum type="arabicParenR"/>
            </a:pP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828800"/>
            <a:ext cx="7924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81000"/>
            <a:ext cx="715394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Ekonomi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Sosialis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514600"/>
            <a:ext cx="7772400" cy="3505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kapitalis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justru</a:t>
            </a:r>
            <a:r>
              <a:rPr lang="en-US" sz="2800" dirty="0" smtClean="0"/>
              <a:t> </a:t>
            </a:r>
            <a:r>
              <a:rPr lang="en-US" sz="2800" dirty="0" err="1" smtClean="0"/>
              <a:t>dikendalikan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berpusat</a:t>
            </a:r>
            <a:r>
              <a:rPr lang="en-US" sz="2800" dirty="0" smtClean="0"/>
              <a:t>.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distorsi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, </a:t>
            </a:r>
            <a:r>
              <a:rPr lang="en-US" sz="2800" dirty="0" err="1" smtClean="0"/>
              <a:t>menut</a:t>
            </a:r>
            <a:r>
              <a:rPr lang="en-US" sz="2800" dirty="0" smtClean="0"/>
              <a:t> </a:t>
            </a:r>
            <a:r>
              <a:rPr lang="en-US" sz="2800" dirty="0" err="1" smtClean="0"/>
              <a:t>aktifyebabkan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efesien</a:t>
            </a:r>
            <a:r>
              <a:rPr lang="en-US" sz="2800" dirty="0" smtClean="0"/>
              <a:t>: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turut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bermain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4038600" y="1524000"/>
            <a:ext cx="838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7" grpId="0" build="allAtOnce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r>
              <a:rPr lang="en-US" b="1" dirty="0" smtClean="0"/>
              <a:t>/ </a:t>
            </a:r>
            <a:r>
              <a:rPr lang="en-US" b="1" dirty="0" err="1"/>
              <a:t>S</a:t>
            </a:r>
            <a:r>
              <a:rPr lang="en-US" b="1" dirty="0" err="1" smtClean="0"/>
              <a:t>istem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kemerataan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tekad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)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strktural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Konformitas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1600200"/>
            <a:ext cx="7924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801238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Ekonomi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Campuran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7924800" cy="3352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elemen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sosialis</a:t>
            </a:r>
            <a:r>
              <a:rPr lang="en-US" sz="3200" dirty="0" smtClean="0"/>
              <a:t>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kebebasan</a:t>
            </a:r>
            <a:r>
              <a:rPr lang="en-US" sz="3200" dirty="0" smtClean="0"/>
              <a:t> </a:t>
            </a:r>
            <a:r>
              <a:rPr lang="en-US" sz="3200" dirty="0" err="1" smtClean="0"/>
              <a:t>berjalan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bersamaan</a:t>
            </a:r>
            <a:r>
              <a:rPr lang="en-US" sz="3200" dirty="0" smtClean="0"/>
              <a:t> </a:t>
            </a:r>
            <a:r>
              <a:rPr lang="en-US" sz="3200" dirty="0" err="1" smtClean="0"/>
              <a:t>walaupun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kadar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berbeda-beda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4191000" y="1524000"/>
            <a:ext cx="838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perekonomian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negara-negara</a:t>
            </a:r>
            <a:r>
              <a:rPr lang="en-US" sz="3200" dirty="0" smtClean="0"/>
              <a:t> </a:t>
            </a:r>
            <a:r>
              <a:rPr lang="en-US" sz="3200" dirty="0" err="1" smtClean="0"/>
              <a:t>berkembang</a:t>
            </a:r>
            <a:r>
              <a:rPr lang="en-US" sz="3200" dirty="0" smtClean="0"/>
              <a:t> (LDCs)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dipisahkan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endParaRPr lang="en-US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Pembangunan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)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Tingkat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 (</a:t>
            </a:r>
            <a:r>
              <a:rPr lang="en-US" dirty="0" err="1" smtClean="0"/>
              <a:t>kolonialisasi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01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5791200"/>
            <a:ext cx="76200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048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67CAB3-4433-45A4-A630-8AE1DF1A4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767CAB3-4433-45A4-A630-8AE1DF1A4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8D8F9F-3417-4FF1-9742-F5EB9AE51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D8D8F9F-3417-4FF1-9742-F5EB9AE51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09DB32-9C6E-45DC-BB8F-DFF594AF6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E09DB32-9C6E-45DC-BB8F-DFF594AF6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FF7C2-DEDA-4E4E-8678-AE6555495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51FF7C2-DEDA-4E4E-8678-AE6555495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CBFCF-5265-47CC-963C-1DC4C7AA4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5ECBFCF-5265-47CC-963C-1DC4C7AA4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CB699E-A8E5-4E4B-AE26-E833E659A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2CB699E-A8E5-4E4B-AE26-E833E659A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B24C75-2E41-4840-B667-67F806F8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9B24C75-2E41-4840-B667-67F806F83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F27ADD-8ED6-44A1-8CC6-7C45C7C93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FF27ADD-8ED6-44A1-8CC6-7C45C7C93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82F9F-E8EE-43ED-A7EC-494D32E53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4382F9F-E8EE-43ED-A7EC-494D32E53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(1) PEMERINTAHAN ORLA </a:t>
            </a:r>
            <a:br>
              <a:rPr lang="en-US" b="1" dirty="0" smtClean="0"/>
            </a:br>
            <a:r>
              <a:rPr lang="en-US" b="1" dirty="0" smtClean="0"/>
              <a:t>(1945 – 1965)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err="1" smtClean="0"/>
              <a:t>Pemberontakan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marak</a:t>
            </a:r>
            <a:endParaRPr lang="en-US" dirty="0" smtClean="0"/>
          </a:p>
          <a:p>
            <a:r>
              <a:rPr lang="en-US" dirty="0" err="1" smtClean="0"/>
              <a:t>Buruknya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sepeninggalan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/>
              <a:t>Ilustrasi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buruknya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perekonomian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Orde</a:t>
            </a:r>
            <a:r>
              <a:rPr lang="en-US" sz="3600" b="1" dirty="0" smtClean="0"/>
              <a:t> Lama :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904999"/>
          <a:ext cx="7467600" cy="3733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2622"/>
                <a:gridCol w="5254978"/>
              </a:tblGrid>
              <a:tr h="564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1951 – 1958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Sempat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mengalami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pertumbuhan</a:t>
                      </a:r>
                      <a:r>
                        <a:rPr lang="en-US" b="1" baseline="0" dirty="0" smtClean="0"/>
                        <a:t> rata-rata 7%</a:t>
                      </a:r>
                      <a:endParaRPr lang="en-US" b="1" dirty="0"/>
                    </a:p>
                  </a:txBody>
                  <a:tcPr/>
                </a:tc>
              </a:tr>
              <a:tr h="564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1958 – 1966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Pertumbuhan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turun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drastis</a:t>
                      </a:r>
                      <a:r>
                        <a:rPr lang="en-US" b="1" dirty="0" smtClean="0"/>
                        <a:t> rata-rata 1,9%</a:t>
                      </a:r>
                      <a:endParaRPr lang="en-US" b="1" dirty="0"/>
                    </a:p>
                  </a:txBody>
                  <a:tcPr/>
                </a:tc>
              </a:tr>
              <a:tr h="564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1965 – 1966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Mengalami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stagflansi</a:t>
                      </a:r>
                      <a:endParaRPr lang="en-US" b="1" dirty="0"/>
                    </a:p>
                  </a:txBody>
                  <a:tcPr/>
                </a:tc>
              </a:tr>
              <a:tr h="91174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1955 – 1965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="1" baseline="0" dirty="0" err="1" smtClean="0"/>
                        <a:t>Jumlah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pendapatan</a:t>
                      </a:r>
                      <a:r>
                        <a:rPr lang="en-US" b="1" baseline="0" dirty="0" smtClean="0"/>
                        <a:t> rata-rata 151 </a:t>
                      </a:r>
                      <a:r>
                        <a:rPr lang="en-US" b="1" baseline="0" dirty="0" err="1" smtClean="0"/>
                        <a:t>juta</a:t>
                      </a:r>
                      <a:r>
                        <a:rPr lang="en-US" b="1" baseline="0" dirty="0" smtClean="0"/>
                        <a:t> rupiah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="1" baseline="0" dirty="0" smtClean="0"/>
                        <a:t>- </a:t>
                      </a:r>
                      <a:r>
                        <a:rPr lang="en-US" b="1" baseline="0" dirty="0" err="1" smtClean="0"/>
                        <a:t>Jumlah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pengeluaran</a:t>
                      </a:r>
                      <a:r>
                        <a:rPr lang="en-US" b="1" baseline="0" dirty="0" smtClean="0"/>
                        <a:t> rata-rata 359 </a:t>
                      </a:r>
                      <a:r>
                        <a:rPr lang="en-US" b="1" baseline="0" dirty="0" err="1" smtClean="0"/>
                        <a:t>juta</a:t>
                      </a:r>
                      <a:r>
                        <a:rPr lang="en-US" b="1" baseline="0" dirty="0" smtClean="0"/>
                        <a:t> rupiah</a:t>
                      </a:r>
                      <a:endParaRPr lang="en-US" b="1" dirty="0"/>
                    </a:p>
                  </a:txBody>
                  <a:tcPr/>
                </a:tc>
              </a:tr>
              <a:tr h="564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1955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Defisit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anggaran</a:t>
                      </a:r>
                      <a:r>
                        <a:rPr lang="en-US" b="1" dirty="0" smtClean="0"/>
                        <a:t> 14%</a:t>
                      </a:r>
                      <a:endParaRPr lang="en-US" b="1" dirty="0"/>
                    </a:p>
                  </a:txBody>
                  <a:tcPr/>
                </a:tc>
              </a:tr>
              <a:tr h="564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1965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Defisit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anggaran</a:t>
                      </a:r>
                      <a:r>
                        <a:rPr lang="en-US" b="1" baseline="0" dirty="0" smtClean="0"/>
                        <a:t> 200%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Perekonomian</a:t>
            </a:r>
            <a:r>
              <a:rPr lang="en-US" b="1" dirty="0" smtClean="0"/>
              <a:t>  Indonesia (1945 – 1965)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Dari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periode</a:t>
            </a:r>
            <a:r>
              <a:rPr lang="en-US" dirty="0" smtClean="0"/>
              <a:t> (</a:t>
            </a:r>
            <a:r>
              <a:rPr lang="en-US" dirty="0" err="1" smtClean="0"/>
              <a:t>Dumairy</a:t>
            </a:r>
            <a:r>
              <a:rPr lang="en-US" dirty="0" smtClean="0"/>
              <a:t>: 1996)</a:t>
            </a:r>
          </a:p>
          <a:p>
            <a:pPr lvl="1"/>
            <a:r>
              <a:rPr lang="en-US" dirty="0" err="1" smtClean="0"/>
              <a:t>Periode</a:t>
            </a:r>
            <a:r>
              <a:rPr lang="en-US" dirty="0" smtClean="0"/>
              <a:t> 1945 – 1950</a:t>
            </a:r>
          </a:p>
          <a:p>
            <a:pPr lvl="1"/>
            <a:r>
              <a:rPr lang="en-US" dirty="0" err="1" smtClean="0"/>
              <a:t>Periode</a:t>
            </a:r>
            <a:r>
              <a:rPr lang="en-US" dirty="0" smtClean="0"/>
              <a:t> 1950 – 1959 :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 / liberal</a:t>
            </a:r>
          </a:p>
          <a:p>
            <a:pPr lvl="1"/>
            <a:r>
              <a:rPr lang="en-US" dirty="0" err="1" smtClean="0"/>
              <a:t>Periode</a:t>
            </a:r>
            <a:r>
              <a:rPr lang="en-US" dirty="0" smtClean="0"/>
              <a:t> 1959 – 1965 : </a:t>
            </a:r>
            <a:r>
              <a:rPr lang="en-US" dirty="0" err="1" smtClean="0"/>
              <a:t>Demokraso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828800"/>
            <a:ext cx="76200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743200"/>
                <a:gridCol w="2743200"/>
                <a:gridCol w="2743200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Periode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1945 - 1950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Demokrasi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Parlementer</a:t>
                      </a:r>
                      <a:r>
                        <a:rPr lang="en-US" sz="2800" dirty="0" smtClean="0"/>
                        <a:t> / 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Demokrasi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Terpimpin</a:t>
                      </a:r>
                      <a:endParaRPr lang="en-US" sz="2800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Struktur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ekonomi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masih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peninggalan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zaman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kolonialisasi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peralihan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struktur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ekonomi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baseline="0" dirty="0" err="1" smtClean="0"/>
                        <a:t>nasionalisasi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perusahan-perusahan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Belanda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Perubahan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struktur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ekonomi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semakin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dekat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pemikiran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sosialis</a:t>
                      </a:r>
                      <a:r>
                        <a:rPr lang="en-US" sz="2000" dirty="0" smtClean="0"/>
                        <a:t>/ </a:t>
                      </a:r>
                      <a:r>
                        <a:rPr lang="en-US" sz="2000" dirty="0" err="1" smtClean="0"/>
                        <a:t>komunis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1226</Words>
  <Application>Microsoft Office PowerPoint</Application>
  <PresentationFormat>On-screen Show (4:3)</PresentationFormat>
  <Paragraphs>202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SEJARAH DAN  SISTEM EKONOMI INDONESIA</vt:lpstr>
      <vt:lpstr>Slide 2</vt:lpstr>
      <vt:lpstr>Kondisi perekonomian negara-negara berkembang (LDCs) tidak dapat dipisahkan dari :</vt:lpstr>
      <vt:lpstr>Sejarah perekonomian indonesia</vt:lpstr>
      <vt:lpstr>Slide 5</vt:lpstr>
      <vt:lpstr>(1) PEMERINTAHAN ORLA  (1945 – 1965)</vt:lpstr>
      <vt:lpstr>Ilustrasi buruknya perekonomian masa  Orde Lama :</vt:lpstr>
      <vt:lpstr>Dinamika Perekonomian  Indonesia (1945 – 1965) :</vt:lpstr>
      <vt:lpstr>Slide 9</vt:lpstr>
      <vt:lpstr>(2) PEMERINTAHAN ORBA  (1966 – 1996)</vt:lpstr>
      <vt:lpstr>Slide 11</vt:lpstr>
      <vt:lpstr>PERBEDAAN ORLA &amp; ORBA:</vt:lpstr>
      <vt:lpstr>Slide 13</vt:lpstr>
      <vt:lpstr>(3) PEMERINTAHAN TRANSISI  (1997 – 1998)</vt:lpstr>
      <vt:lpstr>(4) PEMERINTAHAN REFORMASI  (1999 – 2001)</vt:lpstr>
      <vt:lpstr>Slide 16</vt:lpstr>
      <vt:lpstr>Sistem ekonomi indonesia</vt:lpstr>
      <vt:lpstr>DEFINISI :</vt:lpstr>
      <vt:lpstr>Slide 19</vt:lpstr>
      <vt:lpstr>ELEMEN-ELEMEN PENTING DARI SISTEM EKONOMI</vt:lpstr>
      <vt:lpstr>Pertimbangan-pertimbangan memilih sistem ekonomi, dipengaruhi oleh :</vt:lpstr>
      <vt:lpstr>Slide 22</vt:lpstr>
      <vt:lpstr>Sistem-sistem ekonomi</vt:lpstr>
      <vt:lpstr>Slide 24</vt:lpstr>
      <vt:lpstr>Slide 25</vt:lpstr>
      <vt:lpstr>Asas-asas yang menjadi ciri sistem ekonomi kapitalis :</vt:lpstr>
      <vt:lpstr>Slide 27</vt:lpstr>
      <vt:lpstr>Ciri-ciri Sistem Ekonomi Sosialis/ Sistem Pasar Sosial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 SISTEM EKONOMI INDONESIA</dc:title>
  <dc:creator>Mabil</dc:creator>
  <cp:lastModifiedBy>Universitas Komputer Indonesia</cp:lastModifiedBy>
  <cp:revision>9</cp:revision>
  <dcterms:created xsi:type="dcterms:W3CDTF">2010-01-14T11:48:44Z</dcterms:created>
  <dcterms:modified xsi:type="dcterms:W3CDTF">2010-09-29T13:37:31Z</dcterms:modified>
</cp:coreProperties>
</file>