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1" autoAdjust="0"/>
    <p:restoredTop sz="94660"/>
  </p:normalViewPr>
  <p:slideViewPr>
    <p:cSldViewPr>
      <p:cViewPr varScale="1">
        <p:scale>
          <a:sx n="70" d="100"/>
          <a:sy n="70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30C53-3A9D-4562-B541-95F8D0D01AFA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F5EA-80AE-4C6D-A576-D7601E4B2FD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6E8A-3ABE-4E05-B49E-177F1080D019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79B-D465-4C48-BBDC-7D483EEC1519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FEB1-3F49-4D21-8315-458C57333AA6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3E7F-C633-4BC7-80CF-40EABE949FC9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7DB-CB34-4B88-A7E0-187D44231CAF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8C67-04BA-4B55-8E81-FF266A700E6D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F85-4F08-4694-B3D5-576D88C85672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F28E-C81A-49EE-828E-2D45F485B401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B1A-0EA2-448A-998B-F716789A10A5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D9D2-5B47-4081-963C-F4853BB823E4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9506-05BA-4E78-975F-B5F3A68FBDB5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DB80-E0D6-4DBF-A428-D2CD8349E97A}" type="datetime1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4FD5-CA99-44D9-BFF0-0D75A2950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461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SISTEM EKONOMI PANCASILA: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RELEVANSI PLATFORM EKONOMI PANCASILA MENUJU PENGUATAN PERAN EKONOMI RAKYAT</a:t>
            </a:r>
          </a:p>
          <a:p>
            <a:endParaRPr lang="en-US" dirty="0" smtClean="0"/>
          </a:p>
        </p:txBody>
      </p:sp>
      <p:sp>
        <p:nvSpPr>
          <p:cNvPr id="4" name="Up Ribbon 3"/>
          <p:cNvSpPr/>
          <p:nvPr/>
        </p:nvSpPr>
        <p:spPr>
          <a:xfrm>
            <a:off x="3200400" y="838200"/>
            <a:ext cx="2895600" cy="8382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BAB II 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 smtClean="0"/>
              <a:t>Platform </a:t>
            </a:r>
            <a:r>
              <a:rPr lang="en-US" sz="4000" b="1" i="1" dirty="0" err="1" smtClean="0"/>
              <a:t>Keempat</a:t>
            </a:r>
            <a:r>
              <a:rPr lang="en-US" sz="4000" b="1" i="1" dirty="0" smtClean="0"/>
              <a:t>: </a:t>
            </a:r>
            <a:r>
              <a:rPr lang="en-US" sz="4000" b="1" i="1" dirty="0" err="1" smtClean="0"/>
              <a:t>Demokrasi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ekonomi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berdasar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kerakyatan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dan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kekeluargaan</a:t>
            </a:r>
            <a:r>
              <a:rPr lang="en-US" sz="4000" b="1" i="1" dirty="0" smtClean="0"/>
              <a:t>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usaha-usaha</a:t>
            </a:r>
            <a:r>
              <a:rPr lang="en-US" dirty="0"/>
              <a:t> </a:t>
            </a:r>
            <a:r>
              <a:rPr lang="en-US" dirty="0" err="1"/>
              <a:t>kooperatif</a:t>
            </a:r>
            <a:r>
              <a:rPr lang="en-US" dirty="0"/>
              <a:t> </a:t>
            </a:r>
            <a:r>
              <a:rPr lang="en-US" dirty="0" err="1"/>
              <a:t>menjiwai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,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upaya-upaya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penganut</a:t>
            </a:r>
            <a:r>
              <a:rPr lang="en-US" dirty="0"/>
              <a:t> liberalism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privatisasi</a:t>
            </a:r>
            <a:r>
              <a:rPr lang="en-US" dirty="0"/>
              <a:t> BUMN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Liberalisasi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153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Platform </a:t>
            </a:r>
            <a:r>
              <a:rPr lang="en-US" b="1" i="1" dirty="0" err="1" smtClean="0"/>
              <a:t>Kelima</a:t>
            </a:r>
            <a:r>
              <a:rPr lang="en-US" b="1" i="1" dirty="0" smtClean="0"/>
              <a:t>: </a:t>
            </a:r>
            <a:r>
              <a:rPr lang="en-US" b="1" i="1" dirty="0" err="1" smtClean="0"/>
              <a:t>Keadilan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Sosial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Keseimbangan</a:t>
            </a:r>
            <a:r>
              <a:rPr lang="en-US" sz="3600" dirty="0" smtClean="0"/>
              <a:t> </a:t>
            </a:r>
            <a:r>
              <a:rPr lang="en-US" sz="3600" dirty="0"/>
              <a:t>yang </a:t>
            </a:r>
            <a:r>
              <a:rPr lang="en-US" sz="3600" dirty="0" err="1"/>
              <a:t>harmonis</a:t>
            </a:r>
            <a:r>
              <a:rPr lang="en-US" sz="3600" dirty="0"/>
              <a:t>, </a:t>
            </a:r>
            <a:r>
              <a:rPr lang="en-US" sz="3600" dirty="0" err="1"/>
              <a:t>efesien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adil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perencanaan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desentralisasi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otonomi</a:t>
            </a:r>
            <a:r>
              <a:rPr lang="en-US" sz="3600" dirty="0"/>
              <a:t> yang </a:t>
            </a:r>
            <a:r>
              <a:rPr lang="en-US" sz="3600" dirty="0" err="1"/>
              <a:t>luas</a:t>
            </a:r>
            <a:r>
              <a:rPr lang="en-US" sz="3600" dirty="0"/>
              <a:t>, </a:t>
            </a:r>
            <a:r>
              <a:rPr lang="en-US" sz="3600" dirty="0" err="1"/>
              <a:t>bebas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bertanggung</a:t>
            </a:r>
            <a:r>
              <a:rPr lang="en-US" sz="3600" dirty="0"/>
              <a:t> </a:t>
            </a:r>
            <a:r>
              <a:rPr lang="en-US" sz="3600" dirty="0" err="1"/>
              <a:t>jawab</a:t>
            </a:r>
            <a:r>
              <a:rPr lang="en-US" sz="3600" dirty="0"/>
              <a:t> </a:t>
            </a:r>
            <a:r>
              <a:rPr lang="en-US" sz="3600" dirty="0" err="1"/>
              <a:t>menuju</a:t>
            </a:r>
            <a:r>
              <a:rPr lang="en-US" sz="3600" dirty="0"/>
              <a:t> </a:t>
            </a:r>
            <a:r>
              <a:rPr lang="en-US" sz="3600" dirty="0" err="1"/>
              <a:t>perwujudan</a:t>
            </a:r>
            <a:r>
              <a:rPr lang="en-US" sz="3600" dirty="0"/>
              <a:t> </a:t>
            </a:r>
            <a:r>
              <a:rPr lang="en-US" sz="3600" dirty="0" err="1"/>
              <a:t>keadilan</a:t>
            </a:r>
            <a:r>
              <a:rPr lang="en-US" sz="3600" dirty="0"/>
              <a:t> </a:t>
            </a:r>
            <a:r>
              <a:rPr lang="en-US" sz="3600" dirty="0" err="1"/>
              <a:t>sosial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seluruh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r>
              <a:rPr lang="en-US" sz="3600" dirty="0"/>
              <a:t> Indonesia.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600200"/>
            <a:ext cx="784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Paradigma</a:t>
            </a:r>
            <a:r>
              <a:rPr lang="en-US" b="1" dirty="0"/>
              <a:t> Pembangunan yang </a:t>
            </a:r>
            <a:r>
              <a:rPr lang="en-US" b="1" dirty="0" err="1"/>
              <a:t>Berkeadilan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platform yang </a:t>
            </a:r>
            <a:r>
              <a:rPr lang="en-US" sz="2800" dirty="0" err="1"/>
              <a:t>kelima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: </a:t>
            </a:r>
            <a:r>
              <a:rPr lang="en-US" sz="2800" dirty="0" err="1"/>
              <a:t>Keadilan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moral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platform </a:t>
            </a:r>
            <a:r>
              <a:rPr lang="en-US" sz="2800" dirty="0" err="1"/>
              <a:t>kelima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haruslah</a:t>
            </a:r>
            <a:r>
              <a:rPr lang="en-US" sz="2800" dirty="0"/>
              <a:t>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fi-FI" sz="4400" b="1" dirty="0"/>
              <a:t>Peningkatan partisipasi dan emansipasi rakyat laki-laki dan perempuan serta otonomi daerah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err="1" smtClean="0"/>
              <a:t>Penyegaran</a:t>
            </a:r>
            <a:r>
              <a:rPr lang="en-US" sz="4400" b="1" dirty="0" smtClean="0"/>
              <a:t> </a:t>
            </a:r>
            <a:r>
              <a:rPr lang="en-US" sz="4400" b="1" dirty="0" err="1"/>
              <a:t>nasionalisme</a:t>
            </a:r>
            <a:r>
              <a:rPr lang="en-US" sz="4400" b="1" dirty="0"/>
              <a:t> </a:t>
            </a:r>
            <a:r>
              <a:rPr lang="en-US" sz="4400" b="1" dirty="0" err="1"/>
              <a:t>ekonomi</a:t>
            </a:r>
            <a:r>
              <a:rPr lang="en-US" sz="4400" b="1" dirty="0"/>
              <a:t> </a:t>
            </a:r>
            <a:r>
              <a:rPr lang="en-US" sz="4400" b="1" dirty="0" err="1"/>
              <a:t>melawan</a:t>
            </a:r>
            <a:r>
              <a:rPr lang="en-US" sz="4400" b="1" dirty="0"/>
              <a:t> </a:t>
            </a:r>
            <a:r>
              <a:rPr lang="en-US" sz="4400" b="1" dirty="0" err="1"/>
              <a:t>ketidakadilan</a:t>
            </a:r>
            <a:r>
              <a:rPr lang="en-US" sz="4400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err="1" smtClean="0"/>
              <a:t>Pendekatan</a:t>
            </a:r>
            <a:r>
              <a:rPr lang="en-US" sz="4400" b="1" dirty="0" smtClean="0"/>
              <a:t> </a:t>
            </a:r>
            <a:r>
              <a:rPr lang="en-US" sz="4400" b="1" dirty="0" err="1"/>
              <a:t>pembangunan</a:t>
            </a:r>
            <a:r>
              <a:rPr lang="en-US" sz="4400" b="1" dirty="0"/>
              <a:t> </a:t>
            </a:r>
            <a:r>
              <a:rPr lang="en-US" sz="4400" b="1" dirty="0" err="1"/>
              <a:t>berkelanjutan</a:t>
            </a:r>
            <a:r>
              <a:rPr lang="en-US" sz="4400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err="1" smtClean="0"/>
              <a:t>Pencegahan</a:t>
            </a:r>
            <a:r>
              <a:rPr lang="en-US" sz="4400" b="1" dirty="0" smtClean="0"/>
              <a:t> </a:t>
            </a:r>
            <a:r>
              <a:rPr lang="en-US" sz="4400" b="1" dirty="0" err="1"/>
              <a:t>kecenderungan</a:t>
            </a:r>
            <a:r>
              <a:rPr lang="en-US" sz="4400" b="1" dirty="0"/>
              <a:t> </a:t>
            </a:r>
            <a:r>
              <a:rPr lang="en-US" sz="4400" b="1" dirty="0" err="1"/>
              <a:t>disintegrasi</a:t>
            </a:r>
            <a:r>
              <a:rPr lang="en-US" sz="4400" b="1" dirty="0"/>
              <a:t> </a:t>
            </a:r>
            <a:r>
              <a:rPr lang="en-US" sz="4400" b="1" dirty="0" err="1"/>
              <a:t>nasional</a:t>
            </a:r>
            <a:r>
              <a:rPr lang="en-US" sz="4400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4400" b="1" dirty="0" smtClean="0"/>
              <a:t>Pengkajian </a:t>
            </a:r>
            <a:r>
              <a:rPr lang="nn-NO" sz="4400" b="1" dirty="0"/>
              <a:t>ulang pendidikan dan pengajaran ilmu-ilmu sosial di universitas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err="1" smtClean="0"/>
              <a:t>Penghormatan</a:t>
            </a:r>
            <a:r>
              <a:rPr lang="en-US" sz="4400" b="1" dirty="0" smtClean="0"/>
              <a:t> </a:t>
            </a:r>
            <a:r>
              <a:rPr lang="en-US" sz="4400" b="1" dirty="0"/>
              <a:t>HAM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masyarakat</a:t>
            </a:r>
            <a:r>
              <a:rPr lang="en-US" sz="4400" b="1" dirty="0"/>
              <a:t>.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2133600"/>
            <a:ext cx="8001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mensukseskan</a:t>
            </a:r>
            <a:r>
              <a:rPr lang="en-US" sz="3200" dirty="0"/>
              <a:t> </a:t>
            </a:r>
            <a:r>
              <a:rPr lang="en-US" sz="3200" dirty="0" err="1"/>
              <a:t>paradigma</a:t>
            </a:r>
            <a:r>
              <a:rPr lang="en-US" sz="3200" dirty="0"/>
              <a:t> </a:t>
            </a:r>
            <a:r>
              <a:rPr lang="en-US" sz="3200" dirty="0" err="1"/>
              <a:t>pembangunan</a:t>
            </a:r>
            <a:r>
              <a:rPr lang="en-US" sz="3200" dirty="0"/>
              <a:t> </a:t>
            </a:r>
            <a:r>
              <a:rPr lang="en-US" sz="3200" dirty="0" err="1"/>
              <a:t>diatas</a:t>
            </a:r>
            <a:r>
              <a:rPr lang="en-US" sz="3200" dirty="0"/>
              <a:t>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strategi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>
              <a:buNone/>
              <a:tabLst>
                <a:tab pos="231775" algn="l"/>
              </a:tabLst>
            </a:pPr>
            <a:r>
              <a:rPr lang="en-US" dirty="0"/>
              <a:t>1. </a:t>
            </a:r>
            <a:r>
              <a:rPr lang="en-US" sz="3400" dirty="0" err="1"/>
              <a:t>Ketetapan</a:t>
            </a:r>
            <a:r>
              <a:rPr lang="en-US" sz="3400" dirty="0"/>
              <a:t> </a:t>
            </a:r>
            <a:r>
              <a:rPr lang="en-US" sz="3400" dirty="0" err="1"/>
              <a:t>hati</a:t>
            </a:r>
            <a:r>
              <a:rPr lang="en-US" sz="3400" dirty="0"/>
              <a:t>, </a:t>
            </a:r>
            <a:r>
              <a:rPr lang="en-US" sz="3400" dirty="0" err="1"/>
              <a:t>yaitu</a:t>
            </a:r>
            <a:r>
              <a:rPr lang="en-US" sz="3400" dirty="0"/>
              <a:t> </a:t>
            </a:r>
            <a:r>
              <a:rPr lang="en-US" sz="3400" dirty="0" err="1"/>
              <a:t>menciptakan</a:t>
            </a:r>
            <a:r>
              <a:rPr lang="en-US" sz="3400" dirty="0"/>
              <a:t> </a:t>
            </a:r>
            <a:r>
              <a:rPr lang="en-US" sz="3400" dirty="0" err="1"/>
              <a:t>pembangunan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ketetapan</a:t>
            </a:r>
            <a:r>
              <a:rPr lang="en-US" sz="3400" dirty="0"/>
              <a:t> </a:t>
            </a:r>
            <a:r>
              <a:rPr lang="en-US" sz="3400" dirty="0" err="1"/>
              <a:t>hati</a:t>
            </a:r>
            <a:r>
              <a:rPr lang="en-US" sz="3400" dirty="0"/>
              <a:t> </a:t>
            </a:r>
            <a:r>
              <a:rPr lang="en-US" sz="3400" dirty="0" err="1"/>
              <a:t>bahwa</a:t>
            </a:r>
            <a:r>
              <a:rPr lang="en-US" sz="3400" dirty="0"/>
              <a:t> </a:t>
            </a:r>
            <a:r>
              <a:rPr lang="en-US" sz="3400" dirty="0" err="1"/>
              <a:t>pembangunan</a:t>
            </a:r>
            <a:r>
              <a:rPr lang="en-US" sz="3400" dirty="0"/>
              <a:t>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dilakukan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rakyat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rakyat</a:t>
            </a:r>
            <a:r>
              <a:rPr lang="en-US" sz="3400" dirty="0"/>
              <a:t> </a:t>
            </a:r>
            <a:r>
              <a:rPr lang="en-US" sz="3400" dirty="0" err="1"/>
              <a:t>sehingga</a:t>
            </a:r>
            <a:r>
              <a:rPr lang="en-US" sz="3400" dirty="0"/>
              <a:t> </a:t>
            </a:r>
            <a:r>
              <a:rPr lang="en-US" sz="3400" dirty="0" err="1"/>
              <a:t>hasilnya</a:t>
            </a:r>
            <a:r>
              <a:rPr lang="en-US" sz="3400" dirty="0"/>
              <a:t> </a:t>
            </a:r>
            <a:r>
              <a:rPr lang="en-US" sz="3400" dirty="0" err="1"/>
              <a:t>harus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dirasakan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dirty="0" err="1"/>
              <a:t>semua</a:t>
            </a:r>
            <a:r>
              <a:rPr lang="en-US" sz="3400" dirty="0"/>
              <a:t> </a:t>
            </a:r>
            <a:r>
              <a:rPr lang="en-US" sz="3400" dirty="0" err="1"/>
              <a:t>golongan</a:t>
            </a:r>
            <a:r>
              <a:rPr lang="en-US" sz="3400" dirty="0"/>
              <a:t> </a:t>
            </a:r>
            <a:r>
              <a:rPr lang="en-US" sz="3400" dirty="0" err="1"/>
              <a:t>masyarakat</a:t>
            </a:r>
            <a:r>
              <a:rPr lang="en-US" sz="3400" dirty="0"/>
              <a:t> </a:t>
            </a:r>
            <a:r>
              <a:rPr lang="en-US" sz="3400" dirty="0" err="1"/>
              <a:t>tanpa</a:t>
            </a:r>
            <a:r>
              <a:rPr lang="en-US" sz="3400" dirty="0"/>
              <a:t> </a:t>
            </a:r>
            <a:r>
              <a:rPr lang="en-US" sz="3400" dirty="0" err="1"/>
              <a:t>terkecuali</a:t>
            </a:r>
            <a:r>
              <a:rPr lang="en-US" sz="3400" dirty="0"/>
              <a:t>. </a:t>
            </a:r>
          </a:p>
          <a:p>
            <a:endParaRPr lang="en-US" sz="3400" dirty="0"/>
          </a:p>
          <a:p>
            <a:pPr>
              <a:buNone/>
            </a:pPr>
            <a:r>
              <a:rPr lang="en-US" sz="3400" dirty="0"/>
              <a:t>2. </a:t>
            </a:r>
            <a:r>
              <a:rPr lang="en-US" sz="3400" dirty="0" err="1"/>
              <a:t>Penghentian</a:t>
            </a:r>
            <a:r>
              <a:rPr lang="en-US" sz="3400" dirty="0"/>
              <a:t> </a:t>
            </a:r>
            <a:r>
              <a:rPr lang="en-US" sz="3400" dirty="0" err="1"/>
              <a:t>Kemiskinan</a:t>
            </a:r>
            <a:r>
              <a:rPr lang="en-US" sz="3400" dirty="0"/>
              <a:t>, </a:t>
            </a:r>
            <a:r>
              <a:rPr lang="en-US" sz="3400" dirty="0" err="1"/>
              <a:t>yaitu</a:t>
            </a:r>
            <a:r>
              <a:rPr lang="en-US" sz="3400" dirty="0"/>
              <a:t> </a:t>
            </a:r>
            <a:r>
              <a:rPr lang="en-US" sz="3400" dirty="0" err="1"/>
              <a:t>kesadaran</a:t>
            </a:r>
            <a:r>
              <a:rPr lang="en-US" sz="3400" dirty="0"/>
              <a:t> </a:t>
            </a:r>
            <a:r>
              <a:rPr lang="en-US" sz="3400" dirty="0" err="1"/>
              <a:t>bahwa</a:t>
            </a:r>
            <a:r>
              <a:rPr lang="en-US" sz="3400" dirty="0"/>
              <a:t> </a:t>
            </a:r>
            <a:r>
              <a:rPr lang="en-US" sz="3400" dirty="0" err="1"/>
              <a:t>kemiskinan</a:t>
            </a:r>
            <a:r>
              <a:rPr lang="en-US" sz="3400" dirty="0"/>
              <a:t> </a:t>
            </a:r>
            <a:r>
              <a:rPr lang="en-US" sz="3400" dirty="0" err="1"/>
              <a:t>merupakan</a:t>
            </a:r>
            <a:r>
              <a:rPr lang="en-US" sz="3400" dirty="0"/>
              <a:t> </a:t>
            </a:r>
            <a:r>
              <a:rPr lang="en-US" sz="3400" dirty="0" err="1"/>
              <a:t>hal</a:t>
            </a:r>
            <a:r>
              <a:rPr lang="en-US" sz="3400" dirty="0"/>
              <a:t> yang paling </a:t>
            </a:r>
            <a:r>
              <a:rPr lang="en-US" sz="3400" dirty="0" err="1"/>
              <a:t>penting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masalah</a:t>
            </a:r>
            <a:r>
              <a:rPr lang="en-US" sz="3400" dirty="0"/>
              <a:t> </a:t>
            </a:r>
            <a:r>
              <a:rPr lang="en-US" sz="3400" dirty="0" err="1"/>
              <a:t>sosial</a:t>
            </a:r>
            <a:r>
              <a:rPr lang="en-US" sz="3400" dirty="0"/>
              <a:t> </a:t>
            </a:r>
            <a:r>
              <a:rPr lang="en-US" sz="3400" dirty="0" err="1"/>
              <a:t>ekonomi</a:t>
            </a:r>
            <a:r>
              <a:rPr lang="en-US" sz="3400" dirty="0"/>
              <a:t> yang </a:t>
            </a:r>
            <a:r>
              <a:rPr lang="en-US" sz="3400" dirty="0" err="1"/>
              <a:t>harus</a:t>
            </a:r>
            <a:r>
              <a:rPr lang="en-US" sz="3400" dirty="0"/>
              <a:t> </a:t>
            </a:r>
            <a:r>
              <a:rPr lang="en-US" sz="3400" dirty="0" err="1"/>
              <a:t>diselesaikan</a:t>
            </a:r>
            <a:r>
              <a:rPr lang="en-US" sz="3400" dirty="0"/>
              <a:t>. </a:t>
            </a:r>
            <a:r>
              <a:rPr lang="en-US" sz="3400" dirty="0" err="1"/>
              <a:t>Kemiskinan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menciptakan</a:t>
            </a:r>
            <a:r>
              <a:rPr lang="en-US" sz="3400" dirty="0"/>
              <a:t> </a:t>
            </a:r>
            <a:r>
              <a:rPr lang="en-US" sz="3400" dirty="0" err="1"/>
              <a:t>berbagai</a:t>
            </a:r>
            <a:r>
              <a:rPr lang="en-US" sz="3400" dirty="0"/>
              <a:t> </a:t>
            </a:r>
            <a:r>
              <a:rPr lang="en-US" sz="3400" dirty="0" err="1"/>
              <a:t>masalah</a:t>
            </a:r>
            <a:r>
              <a:rPr lang="en-US" sz="3400" dirty="0"/>
              <a:t> </a:t>
            </a:r>
            <a:r>
              <a:rPr lang="en-US" sz="3400" dirty="0" err="1"/>
              <a:t>baru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masyarakat</a:t>
            </a:r>
            <a:r>
              <a:rPr lang="en-US" sz="3400" dirty="0"/>
              <a:t> </a:t>
            </a:r>
            <a:r>
              <a:rPr lang="en-US" sz="3400" dirty="0" err="1"/>
              <a:t>jika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diselesaikan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baik</a:t>
            </a:r>
            <a:r>
              <a:rPr lang="en-US" sz="3400" dirty="0"/>
              <a:t>, </a:t>
            </a:r>
            <a:r>
              <a:rPr lang="en-US" sz="3400" dirty="0" err="1"/>
              <a:t>seperti</a:t>
            </a:r>
            <a:r>
              <a:rPr lang="en-US" sz="3400" dirty="0"/>
              <a:t> </a:t>
            </a:r>
            <a:r>
              <a:rPr lang="en-US" sz="3400" dirty="0" err="1"/>
              <a:t>pengangguran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kriminalitas</a:t>
            </a:r>
            <a:r>
              <a:rPr lang="en-US" sz="3400" dirty="0"/>
              <a:t>. </a:t>
            </a:r>
            <a:r>
              <a:rPr lang="en-US" sz="3400" dirty="0" err="1"/>
              <a:t>Sehingga</a:t>
            </a:r>
            <a:r>
              <a:rPr lang="en-US" sz="3400" dirty="0"/>
              <a:t> </a:t>
            </a:r>
            <a:r>
              <a:rPr lang="en-US" sz="3400" dirty="0" err="1"/>
              <a:t>perlu</a:t>
            </a:r>
            <a:r>
              <a:rPr lang="en-US" sz="3400" dirty="0"/>
              <a:t> </a:t>
            </a:r>
            <a:r>
              <a:rPr lang="en-US" sz="3400" dirty="0" err="1"/>
              <a:t>diciptakan</a:t>
            </a:r>
            <a:r>
              <a:rPr lang="en-US" sz="3400" dirty="0"/>
              <a:t> </a:t>
            </a:r>
            <a:r>
              <a:rPr lang="en-US" sz="3400" dirty="0" err="1"/>
              <a:t>strategi</a:t>
            </a:r>
            <a:r>
              <a:rPr lang="en-US" sz="3400" dirty="0"/>
              <a:t> yang </a:t>
            </a:r>
            <a:r>
              <a:rPr lang="en-US" sz="3400" dirty="0" err="1"/>
              <a:t>tepat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pembangunan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menghapus</a:t>
            </a:r>
            <a:r>
              <a:rPr lang="en-US" sz="3400" dirty="0"/>
              <a:t> </a:t>
            </a:r>
            <a:r>
              <a:rPr lang="en-US" sz="3400" dirty="0" err="1"/>
              <a:t>kemiskinan</a:t>
            </a:r>
            <a:r>
              <a:rPr lang="en-US" sz="3400" dirty="0"/>
              <a:t>.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09600" y="1676400"/>
            <a:ext cx="8001000" cy="152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 smtClean="0"/>
              <a:t>3.  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/>
              <a:t>Pengangguran</a:t>
            </a:r>
            <a:r>
              <a:rPr lang="en-US" dirty="0"/>
              <a:t>.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teratasinya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penggangguran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menyerab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memperkecil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Indonesia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4.   </a:t>
            </a:r>
            <a:r>
              <a:rPr lang="en-US" dirty="0" err="1" smtClean="0"/>
              <a:t>Revitalisasi</a:t>
            </a:r>
            <a:r>
              <a:rPr lang="en-US" dirty="0" smtClean="0"/>
              <a:t> </a:t>
            </a:r>
            <a:r>
              <a:rPr lang="en-US" dirty="0" err="1"/>
              <a:t>Perbankan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yang paling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Indonesia </a:t>
            </a:r>
            <a:r>
              <a:rPr lang="en-US" dirty="0" err="1"/>
              <a:t>disaat</a:t>
            </a:r>
            <a:r>
              <a:rPr lang="en-US" dirty="0"/>
              <a:t> </a:t>
            </a:r>
            <a:r>
              <a:rPr lang="en-US" dirty="0" err="1"/>
              <a:t>krisi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1998 yang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Bank </a:t>
            </a:r>
            <a:r>
              <a:rPr lang="en-US" dirty="0" err="1"/>
              <a:t>di</a:t>
            </a:r>
            <a:r>
              <a:rPr lang="en-US" dirty="0"/>
              <a:t> Indonesia yang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Negara 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setumpuk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yang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kedisiplinan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diperparah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, </a:t>
            </a:r>
            <a:r>
              <a:rPr lang="en-US" dirty="0" err="1"/>
              <a:t>kolusi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Nepotisme</a:t>
            </a:r>
            <a:r>
              <a:rPr lang="en-US" dirty="0" smtClean="0"/>
              <a:t> </a:t>
            </a:r>
            <a:r>
              <a:rPr lang="en-US" dirty="0"/>
              <a:t>(KKN)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sistemik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i="1" dirty="0" smtClean="0"/>
              <a:t>5.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/>
              <a:t>pertanian</a:t>
            </a:r>
            <a:r>
              <a:rPr lang="en-US" dirty="0"/>
              <a:t> yang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. </a:t>
            </a:r>
            <a:r>
              <a:rPr lang="en-US" dirty="0" err="1"/>
              <a:t>Globalisasi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Globalisasi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.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globalisasi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berpihak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kebalikannya</a:t>
            </a:r>
            <a:r>
              <a:rPr lang="en-US" dirty="0"/>
              <a:t> </a:t>
            </a:r>
            <a:r>
              <a:rPr lang="en-US" dirty="0" err="1"/>
              <a:t>berpihak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modal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kelompoknya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6.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Negara Indonesia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terlaksana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globalisasi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.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(SDM) agar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SDM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menangkal</a:t>
            </a:r>
            <a:r>
              <a:rPr lang="en-US" dirty="0"/>
              <a:t> </a:t>
            </a:r>
            <a:r>
              <a:rPr lang="en-US" dirty="0" err="1"/>
              <a:t>maraknya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Serta </a:t>
            </a:r>
            <a:r>
              <a:rPr lang="en-US" dirty="0" err="1"/>
              <a:t>kebijakan-kebijakan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  <a:r>
              <a:rPr lang="en-US" i="1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457200"/>
            <a:ext cx="335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KEADILAN SOSIAL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057400" y="2590800"/>
            <a:ext cx="4876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KEADILAN ANTAR WILAYAH (DAERAH)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4876800"/>
            <a:ext cx="4648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OTONOMI DAERAH</a:t>
            </a:r>
            <a:endParaRPr lang="en-US" sz="3600" dirty="0"/>
          </a:p>
        </p:txBody>
      </p:sp>
      <p:sp>
        <p:nvSpPr>
          <p:cNvPr id="7" name="Down Arrow 6"/>
          <p:cNvSpPr/>
          <p:nvPr/>
        </p:nvSpPr>
        <p:spPr>
          <a:xfrm>
            <a:off x="4343400" y="19050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43400" y="41148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OTONOMI DAERAH: PENGUATAN BASIS PEREKONOMIAN DAERAH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A. </a:t>
            </a:r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Indonesia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idiil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1945.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3 MISI UTAMA OTONOMI DAERAH: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efesiensi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SDD;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Memberdayakan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(</a:t>
            </a:r>
            <a:r>
              <a:rPr lang="en-US" dirty="0" err="1" smtClean="0"/>
              <a:t>berpartisipasi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792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SISTEM ANGGARAN PUBLIK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devolved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input, output </a:t>
            </a:r>
            <a:r>
              <a:rPr lang="en-US" dirty="0" err="1" smtClean="0"/>
              <a:t>dan</a:t>
            </a:r>
            <a:r>
              <a:rPr lang="en-US" dirty="0" smtClean="0"/>
              <a:t> outcome (</a:t>
            </a:r>
            <a:r>
              <a:rPr lang="en-US" i="1" dirty="0" smtClean="0"/>
              <a:t>value for money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Zero-base budgeting</a:t>
            </a:r>
            <a:r>
              <a:rPr lang="en-US" dirty="0" smtClean="0"/>
              <a:t>, planning programming, budgeting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Sistimatik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Bottom-up budgeting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77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PRINSIP-PRINSIP KEUANGAN DAERAH: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1087438" indent="-514350">
              <a:buFont typeface="+mj-lt"/>
              <a:buAutoNum type="arabicPeriod"/>
            </a:pPr>
            <a:r>
              <a:rPr lang="en-US" dirty="0" err="1" smtClean="0"/>
              <a:t>Akuntabilitas</a:t>
            </a:r>
            <a:endParaRPr lang="en-US" dirty="0" smtClean="0"/>
          </a:p>
          <a:p>
            <a:pPr marL="1087438" indent="-514350">
              <a:buFont typeface="+mj-lt"/>
              <a:buAutoNum type="arabicPeriod"/>
            </a:pPr>
            <a:r>
              <a:rPr lang="en-US" i="1" dirty="0" smtClean="0"/>
              <a:t>Value for money</a:t>
            </a:r>
          </a:p>
          <a:p>
            <a:pPr marL="1087438" indent="-514350">
              <a:buFont typeface="+mj-lt"/>
              <a:buAutoNum type="arabicPeriod"/>
            </a:pP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i="1" dirty="0" smtClean="0"/>
              <a:t>probity</a:t>
            </a:r>
            <a:r>
              <a:rPr lang="en-US" dirty="0" smtClean="0"/>
              <a:t>)</a:t>
            </a:r>
          </a:p>
          <a:p>
            <a:pPr marL="1087438" indent="-514350">
              <a:buFont typeface="+mj-lt"/>
              <a:buAutoNum type="arabicPeriod"/>
            </a:pPr>
            <a:r>
              <a:rPr lang="en-US" dirty="0" err="1" smtClean="0"/>
              <a:t>Transparan</a:t>
            </a:r>
            <a:endParaRPr lang="en-US" dirty="0" smtClean="0"/>
          </a:p>
          <a:p>
            <a:pPr marL="1087438" indent="-514350">
              <a:buFont typeface="+mj-lt"/>
              <a:buAutoNum type="arabicPeriod"/>
            </a:pPr>
            <a:r>
              <a:rPr lang="en-US" dirty="0" err="1" smtClean="0"/>
              <a:t>Pengendalian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524000"/>
            <a:ext cx="7772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6096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GLOBALISASI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3124200"/>
            <a:ext cx="4267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efesiensi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4953000"/>
            <a:ext cx="7315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 ADJUSTMENT :</a:t>
            </a:r>
          </a:p>
          <a:p>
            <a:pPr algn="ctr"/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/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304800"/>
            <a:ext cx="3581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AFTA, APEC  </a:t>
            </a:r>
            <a:r>
              <a:rPr lang="en-US" dirty="0" err="1" smtClean="0"/>
              <a:t>dan</a:t>
            </a:r>
            <a:r>
              <a:rPr lang="en-US" dirty="0" smtClean="0"/>
              <a:t> WTO)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200400" y="914400"/>
            <a:ext cx="1752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752600" y="1752600"/>
            <a:ext cx="457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828800" y="4114800"/>
            <a:ext cx="381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533400"/>
            <a:ext cx="13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konsekuensi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2133600"/>
            <a:ext cx="183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91000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685800"/>
            <a:ext cx="2209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STRUCTURAL ADJUSTMENT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038600" y="304800"/>
            <a:ext cx="44196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Subsistem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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Ekonomi</a:t>
            </a:r>
            <a:r>
              <a:rPr lang="en-US" sz="2400" dirty="0" smtClean="0">
                <a:sym typeface="Wingdings" pitchFamily="2" charset="2"/>
              </a:rPr>
              <a:t> Modern yang </a:t>
            </a:r>
            <a:r>
              <a:rPr lang="en-US" sz="2400" dirty="0" err="1" smtClean="0">
                <a:sym typeface="Wingdings" pitchFamily="2" charset="2"/>
              </a:rPr>
              <a:t>berorientasi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pasar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3962400"/>
            <a:ext cx="6400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68375" indent="-627063" algn="just">
              <a:buFont typeface="+mj-lt"/>
              <a:buAutoNum type="arabicPeriod"/>
            </a:pPr>
            <a:r>
              <a:rPr lang="en-US" sz="3200" dirty="0" err="1" smtClean="0"/>
              <a:t>Pengalokasian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endParaRPr lang="en-US" sz="3200" dirty="0" smtClean="0"/>
          </a:p>
          <a:p>
            <a:pPr marL="968375" indent="-627063" algn="just">
              <a:buFont typeface="+mj-lt"/>
              <a:buAutoNum type="arabicPeriod"/>
            </a:pPr>
            <a:r>
              <a:rPr lang="en-US" sz="3200" dirty="0" err="1" smtClean="0"/>
              <a:t>Penguatan</a:t>
            </a:r>
            <a:r>
              <a:rPr lang="en-US" sz="3200" dirty="0" smtClean="0"/>
              <a:t> </a:t>
            </a:r>
            <a:r>
              <a:rPr lang="en-US" sz="3200" dirty="0" err="1" smtClean="0"/>
              <a:t>Kelembagaan</a:t>
            </a:r>
            <a:endParaRPr lang="en-US" sz="3200" dirty="0" smtClean="0"/>
          </a:p>
          <a:p>
            <a:pPr marL="968375" indent="-627063" algn="just">
              <a:buFont typeface="+mj-lt"/>
              <a:buAutoNum type="arabicPeriod"/>
            </a:pPr>
            <a:r>
              <a:rPr lang="en-US" sz="3200" dirty="0" err="1" smtClean="0"/>
              <a:t>Penguatan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endParaRPr lang="en-US" sz="3200" dirty="0" smtClean="0"/>
          </a:p>
          <a:p>
            <a:pPr marL="968375" indent="-627063" algn="just">
              <a:buFont typeface="+mj-lt"/>
              <a:buAutoNum type="arabicPeriod"/>
            </a:pPr>
            <a:r>
              <a:rPr lang="en-US" sz="3200" dirty="0" smtClean="0"/>
              <a:t>Pembangunan SDM</a:t>
            </a:r>
            <a:endParaRPr lang="en-US" sz="3200" dirty="0"/>
          </a:p>
        </p:txBody>
      </p:sp>
      <p:sp>
        <p:nvSpPr>
          <p:cNvPr id="6" name="Equal 5"/>
          <p:cNvSpPr/>
          <p:nvPr/>
        </p:nvSpPr>
        <p:spPr>
          <a:xfrm>
            <a:off x="2971800" y="914400"/>
            <a:ext cx="7620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4" idx="3"/>
            <a:endCxn id="5" idx="3"/>
          </p:cNvCxnSpPr>
          <p:nvPr/>
        </p:nvCxnSpPr>
        <p:spPr>
          <a:xfrm flipH="1">
            <a:off x="6858000" y="1219200"/>
            <a:ext cx="1600200" cy="3962400"/>
          </a:xfrm>
          <a:prstGeom prst="bentConnector3">
            <a:avLst>
              <a:gd name="adj1" fmla="val -14286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3276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CARA-CARA YANG DITEMPUH:</a:t>
            </a:r>
            <a:endParaRPr lang="en-US" sz="24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PENGELOLAAN KEUANGAN DAERAH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UU No.2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1999 </a:t>
            </a:r>
            <a:r>
              <a:rPr lang="en-US" sz="3600" dirty="0" err="1" smtClean="0"/>
              <a:t>dan</a:t>
            </a:r>
            <a:r>
              <a:rPr lang="en-US" sz="3600" dirty="0" smtClean="0"/>
              <a:t> UU No.25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1999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Pemerintahan</a:t>
            </a:r>
            <a:r>
              <a:rPr lang="en-US" sz="3600" dirty="0" smtClean="0"/>
              <a:t> Daerah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Perimbangan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Daerah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Pusat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Daerah,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“budgeting Reform (</a:t>
            </a:r>
            <a:r>
              <a:rPr lang="en-US" sz="3600" dirty="0" err="1" smtClean="0"/>
              <a:t>reformasi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anggaran</a:t>
            </a:r>
            <a:r>
              <a:rPr lang="en-US" sz="3600" dirty="0" smtClean="0"/>
              <a:t>)”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Reformasi</a:t>
            </a:r>
            <a:r>
              <a:rPr lang="en-US" b="1" dirty="0" smtClean="0"/>
              <a:t> </a:t>
            </a:r>
            <a:r>
              <a:rPr lang="en-US" b="1" dirty="0" err="1" smtClean="0"/>
              <a:t>Anggaran</a:t>
            </a:r>
            <a:r>
              <a:rPr lang="en-US" b="1" dirty="0" smtClean="0"/>
              <a:t> </a:t>
            </a:r>
            <a:r>
              <a:rPr lang="en-US" b="1" dirty="0" err="1" smtClean="0"/>
              <a:t>Meliputi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1428750" indent="-514350">
              <a:buFont typeface="+mj-lt"/>
              <a:buAutoNum type="arabicPeriod"/>
            </a:pPr>
            <a:r>
              <a:rPr lang="en-US" sz="4000" dirty="0" err="1" smtClean="0"/>
              <a:t>Penyusunan</a:t>
            </a:r>
            <a:endParaRPr lang="en-US" sz="4000" dirty="0" smtClean="0"/>
          </a:p>
          <a:p>
            <a:pPr marL="1428750" indent="-514350">
              <a:buFont typeface="+mj-lt"/>
              <a:buAutoNum type="arabicPeriod"/>
            </a:pPr>
            <a:r>
              <a:rPr lang="en-US" sz="4000" dirty="0" err="1" smtClean="0"/>
              <a:t>Pengesahan</a:t>
            </a:r>
            <a:endParaRPr lang="en-US" sz="4000" dirty="0" smtClean="0"/>
          </a:p>
          <a:p>
            <a:pPr marL="1428750" indent="-514350">
              <a:buFont typeface="+mj-lt"/>
              <a:buAutoNum type="arabicPeriod"/>
            </a:pPr>
            <a:r>
              <a:rPr lang="en-US" sz="4000" dirty="0" err="1" smtClean="0"/>
              <a:t>Pelaksanaan</a:t>
            </a:r>
            <a:endParaRPr lang="en-US" sz="4000" dirty="0" smtClean="0"/>
          </a:p>
          <a:p>
            <a:pPr marL="1428750" indent="-514350">
              <a:buFont typeface="+mj-lt"/>
              <a:buAutoNum type="arabicPeriod"/>
            </a:pPr>
            <a:r>
              <a:rPr lang="en-US" sz="4000" dirty="0" err="1" smtClean="0"/>
              <a:t>Pertanggungjawaban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752600"/>
            <a:ext cx="784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2362200"/>
            <a:ext cx="2743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BUDGETING REFORM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1676400"/>
            <a:ext cx="40386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TRADITIONAL BUDGET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PERFORMANCE BUDGET </a:t>
            </a:r>
          </a:p>
          <a:p>
            <a:pPr algn="ctr"/>
            <a:r>
              <a:rPr lang="en-US" dirty="0" smtClean="0"/>
              <a:t>(NEW PUBLIC MANAGEMENT)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Equal 5"/>
          <p:cNvSpPr/>
          <p:nvPr/>
        </p:nvSpPr>
        <p:spPr>
          <a:xfrm>
            <a:off x="3352800" y="2743200"/>
            <a:ext cx="12192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477000" y="23622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Sentralisasi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Line-item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incrementalism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Batasan</a:t>
            </a:r>
            <a:r>
              <a:rPr lang="en-US" dirty="0" smtClean="0"/>
              <a:t> (</a:t>
            </a:r>
            <a:r>
              <a:rPr lang="en-US" i="1" dirty="0" smtClean="0"/>
              <a:t>rigid</a:t>
            </a:r>
            <a:r>
              <a:rPr lang="en-US" dirty="0" smtClean="0"/>
              <a:t>) </a:t>
            </a: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kaku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: </a:t>
            </a:r>
            <a:r>
              <a:rPr lang="en-US" i="1" dirty="0" smtClean="0"/>
              <a:t>vote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Anggara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676400"/>
            <a:ext cx="80772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/>
              <a:t>Maka</a:t>
            </a:r>
            <a:r>
              <a:rPr lang="en-US" sz="3600" b="1" dirty="0"/>
              <a:t> </a:t>
            </a:r>
            <a:r>
              <a:rPr lang="en-US" sz="3600" b="1" dirty="0" err="1"/>
              <a:t>sistem</a:t>
            </a:r>
            <a:r>
              <a:rPr lang="en-US" sz="3600" b="1" dirty="0"/>
              <a:t> </a:t>
            </a:r>
            <a:r>
              <a:rPr lang="en-US" sz="3600" b="1" dirty="0" err="1"/>
              <a:t>ekonomi</a:t>
            </a:r>
            <a:r>
              <a:rPr lang="en-US" sz="3600" b="1" dirty="0"/>
              <a:t> Indonesia </a:t>
            </a:r>
            <a:r>
              <a:rPr lang="en-US" sz="3600" b="1" dirty="0" err="1"/>
              <a:t>adalah</a:t>
            </a:r>
            <a:r>
              <a:rPr lang="en-US" sz="3600" b="1" dirty="0"/>
              <a:t> </a:t>
            </a:r>
            <a:r>
              <a:rPr lang="en-US" sz="3600" b="1" dirty="0" err="1"/>
              <a:t>sistem</a:t>
            </a:r>
            <a:r>
              <a:rPr lang="en-US" sz="3600" b="1" dirty="0"/>
              <a:t> </a:t>
            </a:r>
            <a:r>
              <a:rPr lang="en-US" sz="3600" b="1" dirty="0" err="1"/>
              <a:t>ekonomi</a:t>
            </a:r>
            <a:r>
              <a:rPr lang="en-US" sz="3600" b="1" dirty="0"/>
              <a:t> yang </a:t>
            </a:r>
            <a:r>
              <a:rPr lang="en-US" sz="3600" b="1" dirty="0" err="1"/>
              <a:t>berorientasi</a:t>
            </a:r>
            <a:r>
              <a:rPr lang="en-US" sz="3600" b="1" dirty="0"/>
              <a:t> </a:t>
            </a:r>
            <a:r>
              <a:rPr lang="en-US" sz="3600" b="1" dirty="0" err="1"/>
              <a:t>kepada</a:t>
            </a:r>
            <a:r>
              <a:rPr lang="en-US" sz="3600" b="1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678363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pPr marL="573088" indent="-573088">
              <a:buFont typeface="+mj-lt"/>
              <a:buAutoNum type="arabicPeriod"/>
            </a:pPr>
            <a:r>
              <a:rPr lang="sv-SE" sz="6000" b="1" i="1" dirty="0" smtClean="0"/>
              <a:t>Ketuhanan </a:t>
            </a:r>
            <a:r>
              <a:rPr lang="sv-SE" sz="6000" b="1" i="1" dirty="0"/>
              <a:t>YME, yaitu berlakunya etika dan moral agama, bukan </a:t>
            </a:r>
            <a:r>
              <a:rPr lang="sv-SE" sz="6000" b="1" i="1" dirty="0" smtClean="0"/>
              <a:t> Materialism</a:t>
            </a:r>
            <a:r>
              <a:rPr lang="sv-SE" sz="6000" b="1" i="1" dirty="0"/>
              <a:t>. </a:t>
            </a:r>
          </a:p>
          <a:p>
            <a:pPr marL="573088" indent="-573088">
              <a:buFont typeface="+mj-lt"/>
              <a:buAutoNum type="arabicPeriod"/>
            </a:pPr>
            <a:endParaRPr lang="en-US" sz="6000" b="1" dirty="0"/>
          </a:p>
          <a:p>
            <a:pPr marL="573088" indent="-573088">
              <a:buFont typeface="+mj-lt"/>
              <a:buAutoNum type="arabicPeriod"/>
            </a:pPr>
            <a:r>
              <a:rPr lang="en-US" sz="6000" b="1" i="1" dirty="0" err="1" smtClean="0"/>
              <a:t>Kemanusiaan</a:t>
            </a:r>
            <a:r>
              <a:rPr lang="en-US" sz="6000" b="1" i="1" dirty="0" smtClean="0"/>
              <a:t> </a:t>
            </a:r>
            <a:r>
              <a:rPr lang="en-US" sz="6000" b="1" i="1" dirty="0"/>
              <a:t>yang </a:t>
            </a:r>
            <a:r>
              <a:rPr lang="en-US" sz="6000" b="1" i="1" dirty="0" err="1"/>
              <a:t>adil</a:t>
            </a:r>
            <a:r>
              <a:rPr lang="en-US" sz="6000" b="1" i="1" dirty="0"/>
              <a:t> </a:t>
            </a:r>
            <a:r>
              <a:rPr lang="en-US" sz="6000" b="1" i="1" dirty="0" err="1"/>
              <a:t>dan</a:t>
            </a:r>
            <a:r>
              <a:rPr lang="en-US" sz="6000" b="1" i="1" dirty="0"/>
              <a:t> </a:t>
            </a:r>
            <a:r>
              <a:rPr lang="en-US" sz="6000" b="1" i="1" dirty="0" err="1"/>
              <a:t>beradab</a:t>
            </a:r>
            <a:r>
              <a:rPr lang="en-US" sz="6000" b="1" i="1" dirty="0"/>
              <a:t>, </a:t>
            </a:r>
            <a:r>
              <a:rPr lang="en-US" sz="6000" b="1" i="1" dirty="0" err="1"/>
              <a:t>yaitu</a:t>
            </a:r>
            <a:r>
              <a:rPr lang="en-US" sz="6000" b="1" i="1" dirty="0"/>
              <a:t> </a:t>
            </a:r>
            <a:r>
              <a:rPr lang="en-US" sz="6000" b="1" i="1" dirty="0" err="1"/>
              <a:t>tidak</a:t>
            </a:r>
            <a:r>
              <a:rPr lang="en-US" sz="6000" b="1" i="1" dirty="0"/>
              <a:t> </a:t>
            </a:r>
            <a:r>
              <a:rPr lang="en-US" sz="6000" b="1" i="1" dirty="0" err="1"/>
              <a:t>mengenal</a:t>
            </a:r>
            <a:r>
              <a:rPr lang="en-US" sz="6000" b="1" i="1" dirty="0"/>
              <a:t> </a:t>
            </a:r>
            <a:r>
              <a:rPr lang="en-US" sz="6000" b="1" i="1" dirty="0" err="1"/>
              <a:t>pemerasan</a:t>
            </a:r>
            <a:r>
              <a:rPr lang="en-US" sz="6000" b="1" i="1" dirty="0"/>
              <a:t> </a:t>
            </a:r>
            <a:r>
              <a:rPr lang="en-US" sz="6000" b="1" i="1" dirty="0" err="1"/>
              <a:t>atau</a:t>
            </a:r>
            <a:r>
              <a:rPr lang="en-US" sz="6000" b="1" i="1" dirty="0"/>
              <a:t> </a:t>
            </a:r>
            <a:r>
              <a:rPr lang="en-US" sz="6000" b="1" i="1" dirty="0" err="1"/>
              <a:t>eksploitasi</a:t>
            </a:r>
            <a:r>
              <a:rPr lang="en-US" sz="6000" b="1" i="1" dirty="0"/>
              <a:t>, </a:t>
            </a:r>
          </a:p>
          <a:p>
            <a:pPr marL="573088" indent="-573088">
              <a:buFont typeface="+mj-lt"/>
              <a:buAutoNum type="arabicPeriod"/>
            </a:pPr>
            <a:endParaRPr lang="en-US" sz="6000" b="1" dirty="0"/>
          </a:p>
          <a:p>
            <a:pPr marL="573088" indent="-573088">
              <a:buFont typeface="+mj-lt"/>
              <a:buAutoNum type="arabicPeriod"/>
            </a:pPr>
            <a:r>
              <a:rPr lang="en-US" sz="6000" b="1" i="1" dirty="0" err="1" smtClean="0"/>
              <a:t>Persatuan</a:t>
            </a:r>
            <a:r>
              <a:rPr lang="en-US" sz="6000" b="1" i="1" dirty="0" smtClean="0"/>
              <a:t> </a:t>
            </a:r>
            <a:r>
              <a:rPr lang="en-US" sz="6000" b="1" i="1" dirty="0"/>
              <a:t>Indonesia, </a:t>
            </a:r>
            <a:r>
              <a:rPr lang="en-US" sz="6000" b="1" i="1" dirty="0" err="1"/>
              <a:t>yaitu</a:t>
            </a:r>
            <a:r>
              <a:rPr lang="en-US" sz="6000" b="1" i="1" dirty="0"/>
              <a:t> </a:t>
            </a:r>
            <a:r>
              <a:rPr lang="en-US" sz="6000" b="1" i="1" dirty="0" err="1"/>
              <a:t>berlakunya</a:t>
            </a:r>
            <a:r>
              <a:rPr lang="en-US" sz="6000" b="1" i="1" dirty="0"/>
              <a:t> </a:t>
            </a:r>
            <a:r>
              <a:rPr lang="en-US" sz="6000" b="1" i="1" dirty="0" err="1"/>
              <a:t>kebersamaan</a:t>
            </a:r>
            <a:r>
              <a:rPr lang="en-US" sz="6000" b="1" i="1" dirty="0"/>
              <a:t>, </a:t>
            </a:r>
            <a:r>
              <a:rPr lang="en-US" sz="6000" b="1" i="1" dirty="0" err="1"/>
              <a:t>asas</a:t>
            </a:r>
            <a:r>
              <a:rPr lang="en-US" sz="6000" b="1" i="1" dirty="0"/>
              <a:t> </a:t>
            </a:r>
            <a:r>
              <a:rPr lang="en-US" sz="6000" b="1" i="1" dirty="0" err="1"/>
              <a:t>kekeluargaan</a:t>
            </a:r>
            <a:r>
              <a:rPr lang="en-US" sz="6000" b="1" i="1" dirty="0"/>
              <a:t>, </a:t>
            </a:r>
            <a:r>
              <a:rPr lang="en-US" sz="6000" b="1" i="1" dirty="0" err="1"/>
              <a:t>sosionalisme</a:t>
            </a:r>
            <a:r>
              <a:rPr lang="en-US" sz="6000" b="1" i="1" dirty="0"/>
              <a:t>, </a:t>
            </a:r>
            <a:r>
              <a:rPr lang="en-US" sz="6000" b="1" i="1" dirty="0" err="1"/>
              <a:t>dan</a:t>
            </a:r>
            <a:r>
              <a:rPr lang="en-US" sz="6000" b="1" i="1" dirty="0"/>
              <a:t> </a:t>
            </a:r>
            <a:r>
              <a:rPr lang="en-US" sz="6000" b="1" i="1" dirty="0" err="1"/>
              <a:t>sosio-demokrasi</a:t>
            </a:r>
            <a:r>
              <a:rPr lang="en-US" sz="6000" b="1" i="1" dirty="0"/>
              <a:t> </a:t>
            </a:r>
            <a:r>
              <a:rPr lang="en-US" sz="6000" b="1" i="1" dirty="0" err="1"/>
              <a:t>dalam</a:t>
            </a:r>
            <a:r>
              <a:rPr lang="en-US" sz="6000" b="1" i="1" dirty="0"/>
              <a:t> </a:t>
            </a:r>
            <a:r>
              <a:rPr lang="en-US" sz="6000" b="1" i="1" dirty="0" err="1"/>
              <a:t>ekonomi</a:t>
            </a:r>
            <a:r>
              <a:rPr lang="en-US" sz="6000" b="1" i="1" dirty="0"/>
              <a:t>, </a:t>
            </a:r>
          </a:p>
          <a:p>
            <a:pPr marL="573088" indent="-573088">
              <a:buFont typeface="+mj-lt"/>
              <a:buAutoNum type="arabicPeriod"/>
            </a:pPr>
            <a:endParaRPr lang="en-US" sz="6000" b="1" dirty="0"/>
          </a:p>
          <a:p>
            <a:pPr marL="573088" indent="-573088">
              <a:buFont typeface="+mj-lt"/>
              <a:buAutoNum type="arabicPeriod"/>
            </a:pPr>
            <a:r>
              <a:rPr lang="en-US" sz="6000" b="1" i="1" dirty="0" err="1" smtClean="0"/>
              <a:t>Kerakyatan</a:t>
            </a:r>
            <a:r>
              <a:rPr lang="en-US" sz="6000" b="1" i="1" dirty="0"/>
              <a:t>, </a:t>
            </a:r>
            <a:r>
              <a:rPr lang="en-US" sz="6000" b="1" i="1" dirty="0" err="1"/>
              <a:t>yakni</a:t>
            </a:r>
            <a:r>
              <a:rPr lang="en-US" sz="6000" b="1" i="1" dirty="0"/>
              <a:t> </a:t>
            </a:r>
            <a:r>
              <a:rPr lang="en-US" sz="6000" b="1" i="1" dirty="0" err="1"/>
              <a:t>mengutamakan</a:t>
            </a:r>
            <a:r>
              <a:rPr lang="en-US" sz="6000" b="1" i="1" dirty="0"/>
              <a:t> </a:t>
            </a:r>
            <a:r>
              <a:rPr lang="en-US" sz="6000" b="1" i="1" dirty="0" err="1"/>
              <a:t>kehidupan</a:t>
            </a:r>
            <a:r>
              <a:rPr lang="en-US" sz="6000" b="1" i="1" dirty="0"/>
              <a:t> </a:t>
            </a:r>
            <a:r>
              <a:rPr lang="en-US" sz="6000" b="1" i="1" dirty="0" err="1"/>
              <a:t>ekonomi</a:t>
            </a:r>
            <a:r>
              <a:rPr lang="en-US" sz="6000" b="1" i="1" dirty="0"/>
              <a:t> </a:t>
            </a:r>
            <a:r>
              <a:rPr lang="en-US" sz="6000" b="1" i="1" dirty="0" err="1"/>
              <a:t>rakyat</a:t>
            </a:r>
            <a:r>
              <a:rPr lang="en-US" sz="6000" b="1" i="1" dirty="0"/>
              <a:t> </a:t>
            </a:r>
            <a:r>
              <a:rPr lang="en-US" sz="6000" b="1" i="1" dirty="0" err="1"/>
              <a:t>dan</a:t>
            </a:r>
            <a:r>
              <a:rPr lang="en-US" sz="6000" b="1" i="1" dirty="0"/>
              <a:t> </a:t>
            </a:r>
            <a:r>
              <a:rPr lang="en-US" sz="6000" b="1" i="1" dirty="0" err="1"/>
              <a:t>hajat</a:t>
            </a:r>
            <a:r>
              <a:rPr lang="en-US" sz="6000" b="1" i="1" dirty="0"/>
              <a:t> </a:t>
            </a:r>
            <a:r>
              <a:rPr lang="en-US" sz="6000" b="1" i="1" dirty="0" err="1"/>
              <a:t>hidup</a:t>
            </a:r>
            <a:r>
              <a:rPr lang="en-US" sz="6000" b="1" i="1" dirty="0"/>
              <a:t> </a:t>
            </a:r>
            <a:r>
              <a:rPr lang="en-US" sz="6000" b="1" i="1" dirty="0" err="1"/>
              <a:t>orang</a:t>
            </a:r>
            <a:r>
              <a:rPr lang="en-US" sz="6000" b="1" i="1" dirty="0"/>
              <a:t> </a:t>
            </a:r>
            <a:r>
              <a:rPr lang="en-US" sz="6000" b="1" i="1" dirty="0" err="1"/>
              <a:t>banyak</a:t>
            </a:r>
            <a:r>
              <a:rPr lang="en-US" sz="6000" b="1" i="1" dirty="0"/>
              <a:t>, </a:t>
            </a:r>
          </a:p>
          <a:p>
            <a:pPr marL="573088" indent="-573088">
              <a:buFont typeface="+mj-lt"/>
              <a:buAutoNum type="arabicPeriod"/>
            </a:pPr>
            <a:endParaRPr lang="en-US" sz="6000" b="1" dirty="0"/>
          </a:p>
          <a:p>
            <a:pPr marL="573088" indent="-573088">
              <a:buFont typeface="+mj-lt"/>
              <a:buAutoNum type="arabicPeriod"/>
            </a:pPr>
            <a:r>
              <a:rPr lang="fi-FI" sz="6000" b="1" i="1" dirty="0" smtClean="0"/>
              <a:t>Keadilan </a:t>
            </a:r>
            <a:r>
              <a:rPr lang="fi-FI" sz="6000" b="1" i="1" dirty="0"/>
              <a:t>sosial, yakni asas persamaan atau emansipasi. </a:t>
            </a:r>
          </a:p>
          <a:p>
            <a:pPr marL="573088" indent="-573088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077200" cy="158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Pancasila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Platform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Pancasila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yang </a:t>
            </a:r>
            <a:r>
              <a:rPr lang="en-US" sz="3600" dirty="0" err="1"/>
              <a:t>berplatform</a:t>
            </a:r>
            <a:r>
              <a:rPr lang="en-US" sz="3600" dirty="0"/>
              <a:t> (Prof. </a:t>
            </a:r>
            <a:r>
              <a:rPr lang="en-US" sz="3600" dirty="0" err="1"/>
              <a:t>Mubyarto</a:t>
            </a:r>
            <a:r>
              <a:rPr lang="en-US" sz="3600" dirty="0"/>
              <a:t>: 1981):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1257300"/>
            <a:r>
              <a:rPr lang="en-US" sz="3800" b="1" dirty="0"/>
              <a:t>Moral agama </a:t>
            </a:r>
          </a:p>
          <a:p>
            <a:pPr marL="1257300"/>
            <a:endParaRPr lang="en-US" sz="3800" b="1" dirty="0"/>
          </a:p>
          <a:p>
            <a:pPr marL="1257300"/>
            <a:r>
              <a:rPr lang="en-US" sz="3800" b="1" dirty="0" smtClean="0"/>
              <a:t>Moral </a:t>
            </a:r>
            <a:r>
              <a:rPr lang="en-US" sz="3800" b="1" dirty="0" err="1"/>
              <a:t>kemerataan</a:t>
            </a:r>
            <a:r>
              <a:rPr lang="en-US" sz="3800" b="1" dirty="0"/>
              <a:t> </a:t>
            </a:r>
            <a:r>
              <a:rPr lang="en-US" sz="3800" b="1" dirty="0" err="1"/>
              <a:t>sosial</a:t>
            </a:r>
            <a:r>
              <a:rPr lang="en-US" sz="3800" b="1" dirty="0"/>
              <a:t> </a:t>
            </a:r>
          </a:p>
          <a:p>
            <a:pPr marL="1257300"/>
            <a:endParaRPr lang="en-US" sz="3800" b="1" dirty="0"/>
          </a:p>
          <a:p>
            <a:pPr marL="1257300"/>
            <a:r>
              <a:rPr lang="en-US" sz="3800" b="1" dirty="0" smtClean="0"/>
              <a:t>Moral </a:t>
            </a:r>
            <a:r>
              <a:rPr lang="en-US" sz="3800" b="1" dirty="0" err="1"/>
              <a:t>nasionalisme</a:t>
            </a:r>
            <a:r>
              <a:rPr lang="en-US" sz="3800" b="1" dirty="0"/>
              <a:t> </a:t>
            </a:r>
            <a:r>
              <a:rPr lang="en-US" sz="3800" b="1" dirty="0" err="1"/>
              <a:t>ekonomi</a:t>
            </a:r>
            <a:r>
              <a:rPr lang="en-US" sz="3800" b="1" dirty="0"/>
              <a:t> </a:t>
            </a:r>
          </a:p>
          <a:p>
            <a:pPr marL="1257300"/>
            <a:endParaRPr lang="en-US" sz="3800" b="1" dirty="0"/>
          </a:p>
          <a:p>
            <a:pPr marL="1257300"/>
            <a:r>
              <a:rPr lang="en-US" sz="3800" b="1" dirty="0" smtClean="0"/>
              <a:t>Moral </a:t>
            </a:r>
            <a:r>
              <a:rPr lang="en-US" sz="3800" b="1" dirty="0" err="1"/>
              <a:t>kerakyatan</a:t>
            </a:r>
            <a:r>
              <a:rPr lang="en-US" sz="3800" b="1" dirty="0"/>
              <a:t> </a:t>
            </a:r>
          </a:p>
          <a:p>
            <a:pPr marL="1257300"/>
            <a:endParaRPr lang="en-US" sz="3800" b="1" dirty="0"/>
          </a:p>
          <a:p>
            <a:pPr marL="1257300"/>
            <a:r>
              <a:rPr lang="en-US" sz="3800" b="1" dirty="0" smtClean="0"/>
              <a:t>Moral </a:t>
            </a:r>
            <a:r>
              <a:rPr lang="en-US" sz="3800" b="1" dirty="0" err="1"/>
              <a:t>keadilan</a:t>
            </a:r>
            <a:r>
              <a:rPr lang="en-US" sz="3800" b="1" dirty="0"/>
              <a:t> </a:t>
            </a:r>
            <a:r>
              <a:rPr lang="en-US" sz="3800" b="1" dirty="0" err="1"/>
              <a:t>sosial</a:t>
            </a:r>
            <a:r>
              <a:rPr lang="en-US" sz="3800" b="1" dirty="0"/>
              <a:t>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676400"/>
            <a:ext cx="8077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pPr algn="l"/>
            <a:r>
              <a:rPr lang="nn-NO" sz="3600" dirty="0"/>
              <a:t>Masih relevankah platform Pancasila dengan kondisi sosial-ekonomi saat ini? Relevansi tersebut dapat dideteksi melalui 3 (tiga) konteks, yaitu: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914400" indent="-450850">
              <a:buFont typeface="+mj-lt"/>
              <a:buAutoNum type="arabicPeriod"/>
            </a:pPr>
            <a:r>
              <a:rPr lang="en-US" sz="3900" dirty="0" err="1" smtClean="0"/>
              <a:t>Cita-cita</a:t>
            </a:r>
            <a:r>
              <a:rPr lang="en-US" sz="3900" dirty="0" smtClean="0"/>
              <a:t> </a:t>
            </a:r>
            <a:r>
              <a:rPr lang="en-US" sz="3900" dirty="0"/>
              <a:t>ideal </a:t>
            </a:r>
            <a:r>
              <a:rPr lang="en-US" sz="3900" dirty="0" err="1"/>
              <a:t>pendiri</a:t>
            </a:r>
            <a:r>
              <a:rPr lang="en-US" sz="3900" dirty="0"/>
              <a:t> </a:t>
            </a:r>
            <a:r>
              <a:rPr lang="en-US" sz="3900" dirty="0" err="1"/>
              <a:t>bangsa</a:t>
            </a:r>
            <a:r>
              <a:rPr lang="en-US" sz="3900" dirty="0"/>
              <a:t> </a:t>
            </a:r>
          </a:p>
          <a:p>
            <a:pPr marL="914400" indent="-450850">
              <a:buFont typeface="+mj-lt"/>
              <a:buAutoNum type="arabicPeriod"/>
            </a:pPr>
            <a:endParaRPr lang="en-US" sz="3900" dirty="0"/>
          </a:p>
          <a:p>
            <a:pPr marL="914400" indent="-450850">
              <a:buFont typeface="+mj-lt"/>
              <a:buAutoNum type="arabicPeriod"/>
            </a:pPr>
            <a:r>
              <a:rPr lang="en-US" sz="3900" dirty="0" err="1" smtClean="0"/>
              <a:t>Praktek</a:t>
            </a:r>
            <a:r>
              <a:rPr lang="en-US" sz="3900" dirty="0" smtClean="0"/>
              <a:t> </a:t>
            </a:r>
            <a:r>
              <a:rPr lang="en-US" sz="3900" dirty="0" err="1"/>
              <a:t>ekonomi</a:t>
            </a:r>
            <a:r>
              <a:rPr lang="en-US" sz="3900" dirty="0"/>
              <a:t> </a:t>
            </a:r>
            <a:r>
              <a:rPr lang="en-US" sz="3900" dirty="0" err="1"/>
              <a:t>rakyat</a:t>
            </a:r>
            <a:r>
              <a:rPr lang="en-US" sz="3900" dirty="0"/>
              <a:t> </a:t>
            </a:r>
          </a:p>
          <a:p>
            <a:pPr marL="914400" indent="-450850">
              <a:buFont typeface="+mj-lt"/>
              <a:buAutoNum type="arabicPeriod"/>
            </a:pPr>
            <a:endParaRPr lang="en-US" sz="3900" dirty="0"/>
          </a:p>
          <a:p>
            <a:pPr marL="914400" indent="-450850">
              <a:buFont typeface="+mj-lt"/>
              <a:buAutoNum type="arabicPeriod"/>
            </a:pPr>
            <a:r>
              <a:rPr lang="en-US" sz="3900" dirty="0" err="1" smtClean="0"/>
              <a:t>Praktek</a:t>
            </a:r>
            <a:r>
              <a:rPr lang="en-US" sz="3900" dirty="0" smtClean="0"/>
              <a:t> </a:t>
            </a:r>
            <a:r>
              <a:rPr lang="en-US" sz="3900" dirty="0" err="1"/>
              <a:t>ekonomi</a:t>
            </a:r>
            <a:r>
              <a:rPr lang="en-US" sz="3900" dirty="0"/>
              <a:t> </a:t>
            </a:r>
            <a:r>
              <a:rPr lang="en-US" sz="3900" dirty="0" err="1"/>
              <a:t>aktual</a:t>
            </a:r>
            <a:r>
              <a:rPr lang="en-US" sz="3900" dirty="0"/>
              <a:t> (</a:t>
            </a:r>
            <a:r>
              <a:rPr lang="en-US" sz="3900" dirty="0" err="1"/>
              <a:t>berwatak</a:t>
            </a:r>
            <a:r>
              <a:rPr lang="en-US" sz="3900" dirty="0"/>
              <a:t> liberal, </a:t>
            </a:r>
            <a:r>
              <a:rPr lang="en-US" sz="3900" dirty="0" err="1"/>
              <a:t>individualistis</a:t>
            </a:r>
            <a:r>
              <a:rPr lang="en-US" sz="3900" dirty="0"/>
              <a:t> </a:t>
            </a:r>
            <a:r>
              <a:rPr lang="en-US" sz="3900" dirty="0" err="1"/>
              <a:t>dan</a:t>
            </a:r>
            <a:r>
              <a:rPr lang="en-US" sz="3900" dirty="0"/>
              <a:t> </a:t>
            </a:r>
            <a:r>
              <a:rPr lang="en-US" sz="3900" dirty="0" err="1"/>
              <a:t>kapitalistik</a:t>
            </a:r>
            <a:r>
              <a:rPr lang="en-US" sz="3900" dirty="0"/>
              <a:t>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895600"/>
            <a:ext cx="8077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Platform </a:t>
            </a:r>
            <a:r>
              <a:rPr lang="en-US" b="1" i="1" dirty="0" err="1" smtClean="0"/>
              <a:t>Pertama</a:t>
            </a:r>
            <a:r>
              <a:rPr lang="en-US" b="1" i="1" dirty="0" smtClean="0"/>
              <a:t>:  Moral Agama 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beriringan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moral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Allah SWT,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materil</a:t>
            </a:r>
            <a:r>
              <a:rPr lang="en-US" dirty="0"/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133600"/>
            <a:ext cx="7543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Platform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: </a:t>
            </a:r>
            <a:r>
              <a:rPr lang="en-US" b="1" i="1" dirty="0" err="1" smtClean="0"/>
              <a:t>Kemerataan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Sosial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Yaitu</a:t>
            </a:r>
            <a:r>
              <a:rPr lang="en-US" sz="4000" dirty="0" smtClean="0"/>
              <a:t> </a:t>
            </a:r>
            <a:r>
              <a:rPr lang="en-US" sz="4000" dirty="0" err="1"/>
              <a:t>kehendak</a:t>
            </a:r>
            <a:r>
              <a:rPr lang="en-US" sz="4000" dirty="0"/>
              <a:t> </a:t>
            </a:r>
            <a:r>
              <a:rPr lang="en-US" sz="4000" dirty="0" err="1"/>
              <a:t>kuat</a:t>
            </a:r>
            <a:r>
              <a:rPr lang="en-US" sz="4000" dirty="0"/>
              <a:t> </a:t>
            </a:r>
            <a:r>
              <a:rPr lang="en-US" sz="4000" dirty="0" err="1"/>
              <a:t>warga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mewujudkan</a:t>
            </a:r>
            <a:r>
              <a:rPr lang="en-US" sz="4000" dirty="0"/>
              <a:t> </a:t>
            </a:r>
            <a:r>
              <a:rPr lang="en-US" sz="4000" dirty="0" err="1"/>
              <a:t>kemerataan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,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membiarkan</a:t>
            </a:r>
            <a:r>
              <a:rPr lang="en-US" sz="4000" dirty="0"/>
              <a:t> </a:t>
            </a:r>
            <a:r>
              <a:rPr lang="en-US" sz="4000" dirty="0" err="1"/>
              <a:t>ketimpangan</a:t>
            </a:r>
            <a:r>
              <a:rPr lang="en-US" sz="4000" dirty="0"/>
              <a:t> </a:t>
            </a:r>
            <a:r>
              <a:rPr lang="en-US" sz="4000" dirty="0" err="1"/>
              <a:t>ekonomi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kesenjangan</a:t>
            </a:r>
            <a:r>
              <a:rPr lang="en-US" sz="4000" dirty="0"/>
              <a:t> </a:t>
            </a:r>
            <a:r>
              <a:rPr lang="en-US" sz="4000" dirty="0" err="1"/>
              <a:t>sosial</a:t>
            </a:r>
            <a:r>
              <a:rPr lang="en-US" sz="4000" dirty="0"/>
              <a:t> </a:t>
            </a:r>
            <a:r>
              <a:rPr lang="en-US" sz="4000" dirty="0" err="1"/>
              <a:t>terjadi</a:t>
            </a:r>
            <a:r>
              <a:rPr lang="en-US" sz="4000" dirty="0"/>
              <a:t> </a:t>
            </a:r>
            <a:r>
              <a:rPr lang="en-US" sz="4000" dirty="0" err="1"/>
              <a:t>dimana-mana</a:t>
            </a:r>
            <a:r>
              <a:rPr lang="en-US" sz="4000" dirty="0"/>
              <a:t>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524000"/>
            <a:ext cx="7696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Platform </a:t>
            </a:r>
            <a:r>
              <a:rPr lang="en-US" b="1" i="1" dirty="0" err="1" smtClean="0"/>
              <a:t>Ketiga</a:t>
            </a:r>
            <a:r>
              <a:rPr lang="en-US" b="1" i="1" dirty="0" smtClean="0"/>
              <a:t>: </a:t>
            </a:r>
            <a:r>
              <a:rPr lang="en-US" b="1" i="1" dirty="0" err="1" smtClean="0"/>
              <a:t>Nasionalisme</a:t>
            </a:r>
            <a:r>
              <a:rPr lang="en-US" b="1" i="1" dirty="0" smtClean="0"/>
              <a:t> </a:t>
            </a:r>
            <a:r>
              <a:rPr lang="en-US" b="1" i="1" dirty="0" err="1" smtClean="0"/>
              <a:t>ekonomi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era </a:t>
            </a:r>
            <a:r>
              <a:rPr lang="en-US" dirty="0" err="1"/>
              <a:t>globalisasi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urgensi</a:t>
            </a:r>
            <a:r>
              <a:rPr lang="en-US" dirty="0"/>
              <a:t> 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tangguh</a:t>
            </a:r>
            <a:r>
              <a:rPr lang="en-US" dirty="0"/>
              <a:t>,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founding fathers (</a:t>
            </a:r>
            <a:r>
              <a:rPr lang="en-US" dirty="0" err="1"/>
              <a:t>Soekarno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Hatta</a:t>
            </a:r>
            <a:r>
              <a:rPr lang="en-US" dirty="0"/>
              <a:t>) </a:t>
            </a:r>
            <a:r>
              <a:rPr lang="en-US" dirty="0" err="1"/>
              <a:t>politik-ekonomi</a:t>
            </a:r>
            <a:r>
              <a:rPr lang="en-US" dirty="0"/>
              <a:t> </a:t>
            </a:r>
            <a:r>
              <a:rPr lang="en-US" dirty="0" err="1"/>
              <a:t>berdikari</a:t>
            </a:r>
            <a:r>
              <a:rPr lang="en-US" dirty="0"/>
              <a:t>, yang </a:t>
            </a:r>
            <a:r>
              <a:rPr lang="en-US" dirty="0" err="1"/>
              <a:t>bersendikan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(</a:t>
            </a:r>
            <a:r>
              <a:rPr lang="en-US" i="1" dirty="0"/>
              <a:t>self-help), </a:t>
            </a:r>
            <a:r>
              <a:rPr lang="en-US" i="1" dirty="0" err="1"/>
              <a:t>percaya</a:t>
            </a:r>
            <a:r>
              <a:rPr lang="en-US" i="1" dirty="0"/>
              <a:t> </a:t>
            </a:r>
            <a:r>
              <a:rPr lang="en-US" i="1" dirty="0" err="1"/>
              <a:t>diri</a:t>
            </a:r>
            <a:r>
              <a:rPr lang="en-US" i="1" dirty="0"/>
              <a:t> (self-reliance)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pilihan</a:t>
            </a:r>
            <a:r>
              <a:rPr lang="en-US" i="1" dirty="0"/>
              <a:t> </a:t>
            </a:r>
            <a:r>
              <a:rPr lang="en-US" i="1" dirty="0" err="1"/>
              <a:t>politik</a:t>
            </a:r>
            <a:r>
              <a:rPr lang="en-US" i="1" dirty="0"/>
              <a:t> </a:t>
            </a:r>
            <a:r>
              <a:rPr lang="en-US" i="1" dirty="0" err="1"/>
              <a:t>luar</a:t>
            </a:r>
            <a:r>
              <a:rPr lang="en-US" i="1" dirty="0"/>
              <a:t> </a:t>
            </a:r>
            <a:r>
              <a:rPr lang="en-US" i="1" dirty="0" err="1"/>
              <a:t>negeri</a:t>
            </a:r>
            <a:r>
              <a:rPr lang="en-US" i="1" dirty="0"/>
              <a:t> yang </a:t>
            </a:r>
            <a:r>
              <a:rPr lang="en-US" i="1" dirty="0" err="1"/>
              <a:t>bebas</a:t>
            </a:r>
            <a:r>
              <a:rPr lang="en-US" i="1" dirty="0"/>
              <a:t> </a:t>
            </a:r>
            <a:r>
              <a:rPr lang="en-US" i="1" dirty="0" err="1"/>
              <a:t>aktif</a:t>
            </a:r>
            <a:r>
              <a:rPr lang="en-US" i="1" dirty="0"/>
              <a:t>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752600"/>
            <a:ext cx="7239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4FD5-CA99-44D9-BFF0-0D75A2950A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969</Words>
  <Application>Microsoft Office PowerPoint</Application>
  <PresentationFormat>On-screen Show (4:3)</PresentationFormat>
  <Paragraphs>165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SISTEM EKONOMI PANCASILA:</vt:lpstr>
      <vt:lpstr> A. Landasan Sistem Ekonomi Indonesia  </vt:lpstr>
      <vt:lpstr>Maka sistem ekonomi Indonesia adalah sistem ekonomi yang berorientasi kepada: </vt:lpstr>
      <vt:lpstr> Pancasila sebagai Platform Ekonomi  </vt:lpstr>
      <vt:lpstr>Ekonomi Pancasila sebagai Sistem Ekonomi yang berplatform (Prof. Mubyarto: 1981): </vt:lpstr>
      <vt:lpstr>Masih relevankah platform Pancasila dengan kondisi sosial-ekonomi saat ini? Relevansi tersebut dapat dideteksi melalui 3 (tiga) konteks, yaitu: </vt:lpstr>
      <vt:lpstr>Platform Pertama:  Moral Agama  </vt:lpstr>
      <vt:lpstr> Platform Kedua: Kemerataan Sosial  </vt:lpstr>
      <vt:lpstr> Platform Ketiga: Nasionalisme ekonomi  </vt:lpstr>
      <vt:lpstr>Platform Keempat: Demokrasi ekonomi berdasar kerakyatan dan kekeluargaan  </vt:lpstr>
      <vt:lpstr>Platform Kelima: Keadilan Sosial  </vt:lpstr>
      <vt:lpstr> Paradigma Pembangunan yang Berkeadilan Sosial  </vt:lpstr>
      <vt:lpstr>Sesuai dengan platform yang kelima dari sistem ekonomi Pancasila: Keadilan Sosial, maka moral pembangunan berdasarkan platform kelima ini haruslah menyangkut hal berikut ini: </vt:lpstr>
      <vt:lpstr>Untuk mensukseskan paradigma pembangunan diatas, dapat dilakukan beberapa strategi kebijakan sebagai berikut: </vt:lpstr>
      <vt:lpstr>Slide 15</vt:lpstr>
      <vt:lpstr>Slide 16</vt:lpstr>
      <vt:lpstr>Slide 17</vt:lpstr>
      <vt:lpstr>Slide 18</vt:lpstr>
      <vt:lpstr>OTONOMI DAERAH: PENGUATAN BASIS PEREKONOMIAN DAERAH </vt:lpstr>
      <vt:lpstr>3 MISI UTAMA OTONOMI DAERAH:</vt:lpstr>
      <vt:lpstr>SISTEM ANGGARAN PUBLIK :</vt:lpstr>
      <vt:lpstr>PRINSIP-PRINSIP KEUANGAN DAERAH:</vt:lpstr>
      <vt:lpstr>Slide 23</vt:lpstr>
      <vt:lpstr>Slide 24</vt:lpstr>
      <vt:lpstr>PENGELOLAAN KEUANGAN DAERAH</vt:lpstr>
      <vt:lpstr>Slide 26</vt:lpstr>
      <vt:lpstr>Reformasi Anggaran Meliputi Proses:</vt:lpstr>
      <vt:lpstr>Slide 28</vt:lpstr>
      <vt:lpstr>Anggaran Tradisional, Karakteristik Umumnya, antara lain: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EKONOMI PANCASILA:</dc:title>
  <dc:creator>Mabil</dc:creator>
  <cp:lastModifiedBy>Dzulharshad</cp:lastModifiedBy>
  <cp:revision>10</cp:revision>
  <dcterms:created xsi:type="dcterms:W3CDTF">2010-01-13T01:23:59Z</dcterms:created>
  <dcterms:modified xsi:type="dcterms:W3CDTF">2012-10-19T01:03:19Z</dcterms:modified>
</cp:coreProperties>
</file>