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AB5AD83-9385-46A7-8AEB-5BD40F3311E4}" type="datetimeFigureOut">
              <a:rPr lang="id-ID" smtClean="0"/>
              <a:pPr/>
              <a:t>13/10/2008</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7C970725-E8C0-4B48-85D1-C2A3BAFE6AC5}"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B5AD83-9385-46A7-8AEB-5BD40F3311E4}" type="datetimeFigureOut">
              <a:rPr lang="id-ID" smtClean="0"/>
              <a:pPr/>
              <a:t>13/10/2008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C970725-E8C0-4B48-85D1-C2A3BAFE6AC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B5AD83-9385-46A7-8AEB-5BD40F3311E4}" type="datetimeFigureOut">
              <a:rPr lang="id-ID" smtClean="0"/>
              <a:pPr/>
              <a:t>13/10/2008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C970725-E8C0-4B48-85D1-C2A3BAFE6AC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B5AD83-9385-46A7-8AEB-5BD40F3311E4}" type="datetimeFigureOut">
              <a:rPr lang="id-ID" smtClean="0"/>
              <a:pPr/>
              <a:t>13/10/2008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C970725-E8C0-4B48-85D1-C2A3BAFE6AC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B5AD83-9385-46A7-8AEB-5BD40F3311E4}" type="datetimeFigureOut">
              <a:rPr lang="id-ID" smtClean="0"/>
              <a:pPr/>
              <a:t>13/10/2008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C970725-E8C0-4B48-85D1-C2A3BAFE6AC5}"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B5AD83-9385-46A7-8AEB-5BD40F3311E4}" type="datetimeFigureOut">
              <a:rPr lang="id-ID" smtClean="0"/>
              <a:pPr/>
              <a:t>13/10/2008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C970725-E8C0-4B48-85D1-C2A3BAFE6AC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AB5AD83-9385-46A7-8AEB-5BD40F3311E4}" type="datetimeFigureOut">
              <a:rPr lang="id-ID" smtClean="0"/>
              <a:pPr/>
              <a:t>13/10/2008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C970725-E8C0-4B48-85D1-C2A3BAFE6AC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B5AD83-9385-46A7-8AEB-5BD40F3311E4}" type="datetimeFigureOut">
              <a:rPr lang="id-ID" smtClean="0"/>
              <a:pPr/>
              <a:t>13/10/2008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C970725-E8C0-4B48-85D1-C2A3BAFE6AC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5AD83-9385-46A7-8AEB-5BD40F3311E4}" type="datetimeFigureOut">
              <a:rPr lang="id-ID" smtClean="0"/>
              <a:pPr/>
              <a:t>13/10/2008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C970725-E8C0-4B48-85D1-C2A3BAFE6AC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B5AD83-9385-46A7-8AEB-5BD40F3311E4}" type="datetimeFigureOut">
              <a:rPr lang="id-ID" smtClean="0"/>
              <a:pPr/>
              <a:t>13/10/2008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C970725-E8C0-4B48-85D1-C2A3BAFE6AC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B5AD83-9385-46A7-8AEB-5BD40F3311E4}" type="datetimeFigureOut">
              <a:rPr lang="id-ID" smtClean="0"/>
              <a:pPr/>
              <a:t>13/10/2008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7C970725-E8C0-4B48-85D1-C2A3BAFE6AC5}"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AB5AD83-9385-46A7-8AEB-5BD40F3311E4}" type="datetimeFigureOut">
              <a:rPr lang="id-ID" smtClean="0"/>
              <a:pPr/>
              <a:t>13/10/2008</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970725-E8C0-4B48-85D1-C2A3BAFE6AC5}"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1143000" y="2895600"/>
            <a:ext cx="7020272" cy="144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4400" b="1"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Perubahan</a:t>
            </a:r>
            <a:r>
              <a:rPr kumimoji="0" lang="en-GB" sz="44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n-GB" sz="4400" b="1"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Organisasi</a:t>
            </a:r>
            <a:endParaRPr kumimoji="0" lang="id-ID" sz="4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d-ID" sz="44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xmlns="" val="216667543"/>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616034"/>
            <a:ext cx="8928992" cy="5909310"/>
          </a:xfrm>
          <a:prstGeom prst="rect">
            <a:avLst/>
          </a:prstGeom>
        </p:spPr>
        <p:txBody>
          <a:bodyPr wrap="square">
            <a:spAutoFit/>
          </a:bodyPr>
          <a:lstStyle/>
          <a:p>
            <a:r>
              <a:rPr lang="id-ID" b="1" dirty="0" smtClean="0"/>
              <a:t>ACTION RESEARCH (PENELITIAN TINDAKAN)</a:t>
            </a:r>
          </a:p>
          <a:p>
            <a:r>
              <a:rPr lang="en-US" dirty="0" smtClean="0"/>
              <a:t>	</a:t>
            </a:r>
            <a:r>
              <a:rPr lang="id-ID" dirty="0" smtClean="0"/>
              <a:t>Action Research merupakan tindakan pemecahan masalah organisasi yang dilakukan dengan berbasiskan data maupun model-model teori.</a:t>
            </a:r>
            <a:endParaRPr lang="en-US" dirty="0" smtClean="0"/>
          </a:p>
          <a:p>
            <a:endParaRPr lang="id-ID" dirty="0" smtClean="0"/>
          </a:p>
          <a:p>
            <a:r>
              <a:rPr lang="id-ID" b="1" dirty="0" smtClean="0"/>
              <a:t>A.    Tahap Penilaian Keadaan.</a:t>
            </a:r>
          </a:p>
          <a:p>
            <a:r>
              <a:rPr lang="id-ID" dirty="0" smtClean="0"/>
              <a:t>Didalam mengembangkan action research pada pengembangan organisasi menggunakan pendekatan sistem yang terdiri dari 4 komponen (Karl Albrecht) yaitu:</a:t>
            </a:r>
          </a:p>
          <a:p>
            <a:r>
              <a:rPr lang="en-US" dirty="0" smtClean="0"/>
              <a:t>	</a:t>
            </a:r>
            <a:r>
              <a:rPr lang="id-ID" dirty="0" smtClean="0"/>
              <a:t>1.      Sistem sosial</a:t>
            </a:r>
          </a:p>
          <a:p>
            <a:r>
              <a:rPr lang="en-US" dirty="0" smtClean="0"/>
              <a:t>	</a:t>
            </a:r>
            <a:r>
              <a:rPr lang="id-ID" dirty="0" smtClean="0"/>
              <a:t>2.      Sistem teknik</a:t>
            </a:r>
          </a:p>
          <a:p>
            <a:r>
              <a:rPr lang="en-US" dirty="0" smtClean="0"/>
              <a:t>	</a:t>
            </a:r>
            <a:r>
              <a:rPr lang="id-ID" dirty="0" smtClean="0"/>
              <a:t>3.      Sistem administrasi</a:t>
            </a:r>
          </a:p>
          <a:p>
            <a:r>
              <a:rPr lang="en-US" dirty="0" smtClean="0"/>
              <a:t>	</a:t>
            </a:r>
            <a:r>
              <a:rPr lang="id-ID" dirty="0" smtClean="0"/>
              <a:t>4.      Sistem strategi</a:t>
            </a:r>
            <a:endParaRPr lang="en-US" dirty="0" smtClean="0"/>
          </a:p>
          <a:p>
            <a:endParaRPr lang="en-US" dirty="0"/>
          </a:p>
          <a:p>
            <a:r>
              <a:rPr lang="id-ID" dirty="0" smtClean="0"/>
              <a:t>Selain 4 komponen pendekatan system diatas, untuk mengadakan penilaian keadaan dapat pula dengan mempertimbangkan gaya kepemimpinan dan pengembangan kelompok.</a:t>
            </a:r>
          </a:p>
          <a:p>
            <a:r>
              <a:rPr lang="id-ID" b="1" dirty="0" smtClean="0"/>
              <a:t>B.     Tahap Pemecahan Masalah</a:t>
            </a:r>
          </a:p>
          <a:p>
            <a:pPr marL="342900" indent="-342900">
              <a:buAutoNum type="arabicPeriod"/>
            </a:pPr>
            <a:r>
              <a:rPr lang="id-ID" dirty="0" smtClean="0"/>
              <a:t>Perumusan pemecahan masalah</a:t>
            </a:r>
            <a:endParaRPr lang="en-US" dirty="0" smtClean="0"/>
          </a:p>
          <a:p>
            <a:pPr marL="342900" indent="-342900">
              <a:buAutoNum type="arabicPeriod"/>
            </a:pPr>
            <a:endParaRPr lang="id-ID" dirty="0" smtClean="0"/>
          </a:p>
          <a:p>
            <a:pPr marL="342900" indent="-342900">
              <a:buAutoNum type="alphaUcPeriod" startAt="3"/>
            </a:pPr>
            <a:r>
              <a:rPr lang="id-ID" b="1" dirty="0" smtClean="0"/>
              <a:t>Tahap Implementasi</a:t>
            </a:r>
            <a:endParaRPr lang="en-US" b="1" dirty="0" smtClean="0"/>
          </a:p>
          <a:p>
            <a:pPr marL="342900" indent="-342900">
              <a:buAutoNum type="alphaUcPeriod" startAt="3"/>
            </a:pPr>
            <a:endParaRPr lang="en-US" b="1" dirty="0"/>
          </a:p>
          <a:p>
            <a:pPr marL="342900" indent="-342900">
              <a:buAutoNum type="alphaUcPeriod" startAt="3"/>
            </a:pPr>
            <a:r>
              <a:rPr lang="id-ID" b="1" dirty="0" smtClean="0"/>
              <a:t>Tahap Evaluasi</a:t>
            </a:r>
          </a:p>
        </p:txBody>
      </p:sp>
    </p:spTree>
    <p:extLst>
      <p:ext uri="{BB962C8B-B14F-4D97-AF65-F5344CB8AC3E}">
        <p14:creationId xmlns:p14="http://schemas.microsoft.com/office/powerpoint/2010/main" xmlns="" val="2384620943"/>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764704"/>
            <a:ext cx="8928992" cy="5940088"/>
          </a:xfrm>
          <a:prstGeom prst="rect">
            <a:avLst/>
          </a:prstGeom>
        </p:spPr>
        <p:txBody>
          <a:bodyPr wrap="square">
            <a:spAutoFit/>
          </a:bodyPr>
          <a:lstStyle/>
          <a:p>
            <a:r>
              <a:rPr lang="id-ID" sz="2000" b="1" dirty="0" smtClean="0"/>
              <a:t>Hal-hal yang perlu diperhatikan dalam tahap evaluasi:</a:t>
            </a:r>
          </a:p>
          <a:p>
            <a:r>
              <a:rPr lang="id-ID" sz="2000" dirty="0" smtClean="0"/>
              <a:t>1.      Peninjauan Program.</a:t>
            </a:r>
          </a:p>
          <a:p>
            <a:r>
              <a:rPr lang="en-US" sz="2000" dirty="0" smtClean="0"/>
              <a:t>	</a:t>
            </a:r>
            <a:r>
              <a:rPr lang="id-ID" sz="2000" dirty="0" smtClean="0"/>
              <a:t>Artinya setiap kegiatan harus dikaitkan dengan keseluruhan program.</a:t>
            </a:r>
          </a:p>
          <a:p>
            <a:r>
              <a:rPr lang="id-ID" sz="2000" dirty="0" smtClean="0"/>
              <a:t>2.      Menentukan fakta baru.</a:t>
            </a:r>
          </a:p>
          <a:p>
            <a:r>
              <a:rPr lang="en-US" sz="2000" dirty="0" smtClean="0"/>
              <a:t>	</a:t>
            </a:r>
            <a:r>
              <a:rPr lang="id-ID" sz="2000" dirty="0" smtClean="0"/>
              <a:t>Artinya harus melihat kembali 4 komponen pendekatan sistem.</a:t>
            </a:r>
          </a:p>
          <a:p>
            <a:r>
              <a:rPr lang="en-US" sz="2000" dirty="0" smtClean="0"/>
              <a:t>	</a:t>
            </a:r>
            <a:r>
              <a:rPr lang="id-ID" sz="2000" dirty="0" smtClean="0"/>
              <a:t>•  Sistem sosial (menyangkut norma dan nilai yang tumbuh dalam </a:t>
            </a:r>
            <a:r>
              <a:rPr lang="en-US" sz="2000" dirty="0" smtClean="0"/>
              <a:t>	</a:t>
            </a:r>
            <a:r>
              <a:rPr lang="id-ID" sz="2000" dirty="0" smtClean="0"/>
              <a:t>organisasi)</a:t>
            </a:r>
          </a:p>
          <a:p>
            <a:r>
              <a:rPr lang="en-US" sz="2000" dirty="0" smtClean="0"/>
              <a:t>	</a:t>
            </a:r>
            <a:r>
              <a:rPr lang="id-ID" sz="2000" dirty="0" smtClean="0"/>
              <a:t>•  Sistem teknik (menyangkut perubahan dan mencari nilai positif dari </a:t>
            </a:r>
            <a:r>
              <a:rPr lang="en-US" sz="2000" dirty="0" smtClean="0"/>
              <a:t>	</a:t>
            </a:r>
            <a:r>
              <a:rPr lang="id-ID" sz="2000" dirty="0" smtClean="0"/>
              <a:t>perubahan).</a:t>
            </a:r>
          </a:p>
          <a:p>
            <a:r>
              <a:rPr lang="en-US" sz="2000" dirty="0" smtClean="0"/>
              <a:t>	</a:t>
            </a:r>
            <a:r>
              <a:rPr lang="id-ID" sz="2000" dirty="0" smtClean="0"/>
              <a:t>•  Sistem administrasi (berkaitan dengan informasi dari pimpinan ke </a:t>
            </a:r>
            <a:r>
              <a:rPr lang="en-US" sz="2000" dirty="0" smtClean="0"/>
              <a:t>	</a:t>
            </a:r>
            <a:r>
              <a:rPr lang="id-ID" sz="2000" dirty="0" smtClean="0"/>
              <a:t>staf/karyawan</a:t>
            </a:r>
            <a:r>
              <a:rPr lang="en-US" sz="2000" dirty="0" smtClean="0"/>
              <a:t> </a:t>
            </a:r>
            <a:r>
              <a:rPr lang="id-ID" sz="2000" dirty="0" smtClean="0"/>
              <a:t>atau sebaliknya apakah ada hambatan atau tidak).</a:t>
            </a:r>
          </a:p>
          <a:p>
            <a:r>
              <a:rPr lang="en-US" sz="2000" dirty="0" smtClean="0"/>
              <a:t>	</a:t>
            </a:r>
            <a:r>
              <a:rPr lang="id-ID" sz="2000" dirty="0" smtClean="0"/>
              <a:t>•  Sistem strategi.</a:t>
            </a:r>
          </a:p>
          <a:p>
            <a:r>
              <a:rPr lang="en-US" sz="2000" dirty="0" smtClean="0"/>
              <a:t>	</a:t>
            </a:r>
            <a:r>
              <a:rPr lang="id-ID" sz="2000" dirty="0" smtClean="0"/>
              <a:t>Keempatnya dikaitkan dengan meningkat atau menurunnya produktivitas </a:t>
            </a:r>
            <a:r>
              <a:rPr lang="en-US" sz="2000" dirty="0" smtClean="0"/>
              <a:t>	</a:t>
            </a:r>
            <a:r>
              <a:rPr lang="id-ID" sz="2000" dirty="0" smtClean="0"/>
              <a:t>sehingga akan dapat diketahui berhasil atau tidaknya tujuan organisasi.</a:t>
            </a:r>
          </a:p>
          <a:p>
            <a:r>
              <a:rPr lang="id-ID" sz="2000" dirty="0" smtClean="0"/>
              <a:t>3.      Mementingkan yang positif.</a:t>
            </a:r>
          </a:p>
          <a:p>
            <a:r>
              <a:rPr lang="id-ID" sz="2000" dirty="0" smtClean="0"/>
              <a:t>4.      Lebih memfokuskan pada hal-hal yang sedang berlangsung.</a:t>
            </a:r>
          </a:p>
          <a:p>
            <a:r>
              <a:rPr lang="id-ID" sz="2000" dirty="0" smtClean="0"/>
              <a:t>5.      Menciptakan penghargaan dan keyakinan bahwa keadaan akan menjadi baik.</a:t>
            </a:r>
            <a:endParaRPr lang="id-ID" sz="2000" dirty="0"/>
          </a:p>
        </p:txBody>
      </p:sp>
    </p:spTree>
    <p:extLst>
      <p:ext uri="{BB962C8B-B14F-4D97-AF65-F5344CB8AC3E}">
        <p14:creationId xmlns:p14="http://schemas.microsoft.com/office/powerpoint/2010/main" xmlns="" val="999364772"/>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6269" y="908720"/>
            <a:ext cx="8856984" cy="5632311"/>
          </a:xfrm>
          <a:prstGeom prst="rect">
            <a:avLst/>
          </a:prstGeom>
        </p:spPr>
        <p:txBody>
          <a:bodyPr wrap="square">
            <a:spAutoFit/>
          </a:bodyPr>
          <a:lstStyle/>
          <a:p>
            <a:r>
              <a:rPr lang="id-ID" b="1" dirty="0" smtClean="0"/>
              <a:t>KEKUATAN-KEKUATAN PENYEBAB PERUBAHAN</a:t>
            </a:r>
            <a:endParaRPr lang="en-US" b="1" dirty="0" smtClean="0"/>
          </a:p>
          <a:p>
            <a:endParaRPr lang="id-ID" dirty="0" smtClean="0"/>
          </a:p>
          <a:p>
            <a:r>
              <a:rPr lang="id-ID" dirty="0" smtClean="0"/>
              <a:t>A</a:t>
            </a:r>
            <a:r>
              <a:rPr lang="id-ID" b="1" dirty="0" smtClean="0"/>
              <a:t>.    Kekuatan-kekuatan eksternal</a:t>
            </a:r>
          </a:p>
          <a:p>
            <a:r>
              <a:rPr lang="id-ID" dirty="0" smtClean="0"/>
              <a:t>Perubahan organisasi terjadi karena adanya perubahan-perubahan dalam berbagai variable eksternal seperti system politik, ekonomi, teknologi, pasar, dan nilai-nilai. Kenaikan biaya dan kelangkaan berbagai SDA, keamanan karyawan dan peraturan-peraturan anti polusi, boikot pelanggan adalah beberapa contoh factor-faktor lingkungan yang merubah kehidupan orang baik sebagai karyawan maupun langgganan dalam tahun-tahun terakhir. Berbagai kekuatan eksternal dari kemajuan teknologi sampai kegiatan-kegiatan persaingan dan perubahan pola kehidupan, dapat menekan organisasi untuk mengubah tujuan, struktur dan metode operasinya.</a:t>
            </a:r>
            <a:endParaRPr lang="en-US" dirty="0" smtClean="0"/>
          </a:p>
          <a:p>
            <a:endParaRPr lang="en-US" dirty="0"/>
          </a:p>
          <a:p>
            <a:r>
              <a:rPr lang="id-ID" b="1" dirty="0" smtClean="0"/>
              <a:t>•</a:t>
            </a:r>
            <a:r>
              <a:rPr lang="en-US" b="1" dirty="0" smtClean="0"/>
              <a:t>       </a:t>
            </a:r>
            <a:r>
              <a:rPr lang="id-ID" b="1" dirty="0" smtClean="0"/>
              <a:t>Kekuatan-kekuatan perubahan eksternal, meliputi :</a:t>
            </a:r>
          </a:p>
          <a:p>
            <a:r>
              <a:rPr lang="id-ID" dirty="0" smtClean="0"/>
              <a:t>1.      Kebudayaan</a:t>
            </a:r>
          </a:p>
          <a:p>
            <a:r>
              <a:rPr lang="id-ID" dirty="0" smtClean="0"/>
              <a:t>2.      Pendidikan</a:t>
            </a:r>
          </a:p>
          <a:p>
            <a:r>
              <a:rPr lang="id-ID" dirty="0" smtClean="0"/>
              <a:t>3.      Sosial</a:t>
            </a:r>
          </a:p>
          <a:p>
            <a:r>
              <a:rPr lang="id-ID" dirty="0" smtClean="0"/>
              <a:t>4.      Politik</a:t>
            </a:r>
          </a:p>
          <a:p>
            <a:r>
              <a:rPr lang="id-ID" dirty="0" smtClean="0"/>
              <a:t>5.      Ekonomi</a:t>
            </a:r>
          </a:p>
          <a:p>
            <a:r>
              <a:rPr lang="id-ID" dirty="0" smtClean="0"/>
              <a:t>6.      Teknologi</a:t>
            </a:r>
          </a:p>
          <a:p>
            <a:endParaRPr lang="id-ID" dirty="0"/>
          </a:p>
        </p:txBody>
      </p:sp>
    </p:spTree>
    <p:extLst>
      <p:ext uri="{BB962C8B-B14F-4D97-AF65-F5344CB8AC3E}">
        <p14:creationId xmlns:p14="http://schemas.microsoft.com/office/powerpoint/2010/main" xmlns="" val="1097928600"/>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9243" y="908720"/>
            <a:ext cx="8856984" cy="4801314"/>
          </a:xfrm>
          <a:prstGeom prst="rect">
            <a:avLst/>
          </a:prstGeom>
        </p:spPr>
        <p:txBody>
          <a:bodyPr wrap="square">
            <a:spAutoFit/>
          </a:bodyPr>
          <a:lstStyle/>
          <a:p>
            <a:r>
              <a:rPr lang="id-ID" b="1" dirty="0" smtClean="0"/>
              <a:t>B.     Kekuatan-kekuatan internal</a:t>
            </a:r>
          </a:p>
          <a:p>
            <a:r>
              <a:rPr lang="id-ID" dirty="0" smtClean="0"/>
              <a:t>Kekuatan - kekuatan pengubah internal merupakan hasil dari factor-faktor seperti tujuan, strategi, kebijaksanaan manajerial dan teknologi baru serta sikap dan perilaku para karyawan. Sikap dan ketidak puasan karyawan seperti ditunjukkan dalam tingkat perputaran atau pemogokan, dapat menyebabkan berbagai perubahan dalam kebijaksanaan dan praktek manajemen.</a:t>
            </a:r>
          </a:p>
          <a:p>
            <a:endParaRPr lang="id-ID" dirty="0" smtClean="0"/>
          </a:p>
          <a:p>
            <a:r>
              <a:rPr lang="id-ID" dirty="0" smtClean="0"/>
              <a:t>Kekuatan-kekuatan perubahan internal, meliputi :</a:t>
            </a:r>
          </a:p>
          <a:p>
            <a:r>
              <a:rPr lang="id-ID" dirty="0" smtClean="0"/>
              <a:t>1.      Kegiatan-kegiatan karyawan</a:t>
            </a:r>
          </a:p>
          <a:p>
            <a:r>
              <a:rPr lang="id-ID" dirty="0" smtClean="0"/>
              <a:t>2.      Tujuan organisasi</a:t>
            </a:r>
          </a:p>
          <a:p>
            <a:r>
              <a:rPr lang="id-ID" dirty="0" smtClean="0"/>
              <a:t>3.      Strategi dan kebijaksanaa</a:t>
            </a:r>
          </a:p>
          <a:p>
            <a:r>
              <a:rPr lang="id-ID" dirty="0" smtClean="0"/>
              <a:t>4.      Teknologi</a:t>
            </a:r>
          </a:p>
          <a:p>
            <a:pPr marL="342900" indent="-342900">
              <a:buAutoNum type="arabicPeriod" startAt="5"/>
            </a:pPr>
            <a:r>
              <a:rPr lang="id-ID" dirty="0" smtClean="0"/>
              <a:t>Cara-cara Penanganan Perubahan</a:t>
            </a:r>
            <a:endParaRPr lang="en-US" dirty="0" smtClean="0"/>
          </a:p>
          <a:p>
            <a:pPr lvl="1"/>
            <a:r>
              <a:rPr lang="fi-FI" dirty="0" smtClean="0"/>
              <a:t>Ada dua pendekatan penanganan perubahan organisasi:</a:t>
            </a:r>
          </a:p>
          <a:p>
            <a:pPr marL="800100" lvl="1" indent="-342900">
              <a:buAutoNum type="arabicPeriod"/>
            </a:pPr>
            <a:r>
              <a:rPr lang="fi-FI" dirty="0" smtClean="0"/>
              <a:t>Proses perubahan reaktif. </a:t>
            </a:r>
          </a:p>
          <a:p>
            <a:pPr marL="800100" lvl="1" indent="-342900">
              <a:buAutoNum type="arabicPeriod"/>
            </a:pPr>
            <a:r>
              <a:rPr lang="en-US" dirty="0" smtClean="0"/>
              <a:t>Program </a:t>
            </a:r>
            <a:r>
              <a:rPr lang="en-US" dirty="0" err="1" smtClean="0"/>
              <a:t>perubahan</a:t>
            </a:r>
            <a:r>
              <a:rPr lang="en-US" dirty="0" smtClean="0"/>
              <a:t> yang </a:t>
            </a:r>
            <a:r>
              <a:rPr lang="en-US" dirty="0" err="1" smtClean="0"/>
              <a:t>direncanakan</a:t>
            </a:r>
            <a:r>
              <a:rPr lang="en-US" dirty="0" smtClean="0"/>
              <a:t> (planned change)</a:t>
            </a:r>
          </a:p>
          <a:p>
            <a:pPr marL="342900" indent="-342900">
              <a:buAutoNum type="arabicPeriod" startAt="5"/>
            </a:pPr>
            <a:endParaRPr lang="id-ID" dirty="0"/>
          </a:p>
        </p:txBody>
      </p:sp>
    </p:spTree>
    <p:extLst>
      <p:ext uri="{BB962C8B-B14F-4D97-AF65-F5344CB8AC3E}">
        <p14:creationId xmlns:p14="http://schemas.microsoft.com/office/powerpoint/2010/main" xmlns="" val="4000237298"/>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384" y="620688"/>
            <a:ext cx="8928992" cy="6063198"/>
          </a:xfrm>
          <a:prstGeom prst="rect">
            <a:avLst/>
          </a:prstGeom>
        </p:spPr>
        <p:txBody>
          <a:bodyPr wrap="square">
            <a:spAutoFit/>
          </a:bodyPr>
          <a:lstStyle/>
          <a:p>
            <a:r>
              <a:rPr lang="id-ID" sz="2800" b="1" dirty="0" smtClean="0"/>
              <a:t>Penolakan Terhadap perubahan</a:t>
            </a:r>
          </a:p>
          <a:p>
            <a:r>
              <a:rPr lang="en-US" b="1" dirty="0" smtClean="0"/>
              <a:t>	</a:t>
            </a:r>
            <a:r>
              <a:rPr lang="id-ID" b="1" dirty="0" smtClean="0"/>
              <a:t>Penanganan penolakan terhadap perubahan:</a:t>
            </a:r>
          </a:p>
          <a:p>
            <a:r>
              <a:rPr lang="id-ID" b="1" dirty="0" smtClean="0"/>
              <a:t>1.      Pendidikan dan Komunikasi.</a:t>
            </a:r>
          </a:p>
          <a:p>
            <a:r>
              <a:rPr lang="id-ID" dirty="0" smtClean="0"/>
              <a:t>Biasa digunakan bila ada kekurangan informasi atau ketidakpastian informasi dan analisis.</a:t>
            </a:r>
          </a:p>
          <a:p>
            <a:r>
              <a:rPr lang="id-ID" dirty="0" smtClean="0"/>
              <a:t>2</a:t>
            </a:r>
            <a:r>
              <a:rPr lang="id-ID" b="1" dirty="0" smtClean="0"/>
              <a:t>.     Partisipasi dan Keterlibatan.</a:t>
            </a:r>
          </a:p>
          <a:p>
            <a:r>
              <a:rPr lang="id-ID" dirty="0" smtClean="0"/>
              <a:t>Biasa digunakan bila pengambilan inisiatif tidak mempunyai semua informasiyang dibutuhkan umtuk merancang perubahan dan oranglain mempunyai kekuasaan untuk menolak.</a:t>
            </a:r>
          </a:p>
          <a:p>
            <a:r>
              <a:rPr lang="id-ID" b="1" dirty="0" smtClean="0"/>
              <a:t>3.    </a:t>
            </a:r>
            <a:r>
              <a:rPr lang="en-US" b="1" dirty="0" smtClean="0"/>
              <a:t> </a:t>
            </a:r>
            <a:r>
              <a:rPr lang="id-ID" b="1" dirty="0" smtClean="0"/>
              <a:t>Kemudahan dan Dukungan.</a:t>
            </a:r>
          </a:p>
          <a:p>
            <a:r>
              <a:rPr lang="id-ID" dirty="0" smtClean="0"/>
              <a:t>Biasa dilakukan bila orang – orang pendakkan karna masalah – masalh adaptasi atau penyesuaian.</a:t>
            </a:r>
          </a:p>
          <a:p>
            <a:r>
              <a:rPr lang="id-ID" dirty="0" smtClean="0"/>
              <a:t>4</a:t>
            </a:r>
            <a:r>
              <a:rPr lang="id-ID" b="1" dirty="0" smtClean="0"/>
              <a:t>.     Negosiasi dan Persetujuan.</a:t>
            </a:r>
          </a:p>
          <a:p>
            <a:r>
              <a:rPr lang="id-ID" dirty="0" smtClean="0"/>
              <a:t>Biasa digunakan bila banyak dari orang atau kelompok dengan kekuatan cukup besar untuk menolak akan kalah dalm suatu perubahan.</a:t>
            </a:r>
          </a:p>
          <a:p>
            <a:r>
              <a:rPr lang="id-ID" dirty="0" smtClean="0"/>
              <a:t>5</a:t>
            </a:r>
            <a:r>
              <a:rPr lang="id-ID" b="1" dirty="0" smtClean="0"/>
              <a:t>.     Manipulasi dan Bekerjasama.</a:t>
            </a:r>
          </a:p>
          <a:p>
            <a:r>
              <a:rPr lang="id-ID" dirty="0" smtClean="0"/>
              <a:t>Biasa digunakan bila taktik – taktik lain dirasa kurang bekerja maksimal dan di sisi lain biaya atau cost yang dikeluarkan besar .</a:t>
            </a:r>
          </a:p>
          <a:p>
            <a:r>
              <a:rPr lang="id-ID" dirty="0" smtClean="0"/>
              <a:t>6</a:t>
            </a:r>
            <a:r>
              <a:rPr lang="id-ID" b="1" dirty="0" smtClean="0"/>
              <a:t>.    Paksaan eksplisit dan implisit.</a:t>
            </a:r>
          </a:p>
          <a:p>
            <a:r>
              <a:rPr lang="id-ID" dirty="0" smtClean="0"/>
              <a:t>Biasa digunakan bila kecepatan adalah hal yang paling penting dan para pengusul mempunyai kekuasaan yang besar.</a:t>
            </a:r>
            <a:endParaRPr lang="id-ID" dirty="0"/>
          </a:p>
        </p:txBody>
      </p:sp>
    </p:spTree>
    <p:extLst>
      <p:ext uri="{BB962C8B-B14F-4D97-AF65-F5344CB8AC3E}">
        <p14:creationId xmlns:p14="http://schemas.microsoft.com/office/powerpoint/2010/main" xmlns="" val="3917854300"/>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934" y="764704"/>
            <a:ext cx="8928992" cy="5909310"/>
          </a:xfrm>
          <a:prstGeom prst="rect">
            <a:avLst/>
          </a:prstGeom>
        </p:spPr>
        <p:txBody>
          <a:bodyPr wrap="square">
            <a:spAutoFit/>
          </a:bodyPr>
          <a:lstStyle/>
          <a:p>
            <a:r>
              <a:rPr lang="id-ID" b="1" dirty="0" smtClean="0"/>
              <a:t>Proses Pengelolaan Perubahan</a:t>
            </a:r>
          </a:p>
          <a:p>
            <a:r>
              <a:rPr lang="en-US" dirty="0" smtClean="0"/>
              <a:t>	</a:t>
            </a:r>
            <a:r>
              <a:rPr lang="id-ID" dirty="0" smtClean="0"/>
              <a:t>Proses pengelolaan perubahan harus mencakup dua gagasan dasar untuk mencapai efektifitas organisasi. Pertama ada retribusi kekuasaan dalam struktur organisasi, kedua retribusi ini dihasilkan dari proses perubahan yang bersifat pengembangan.</a:t>
            </a:r>
          </a:p>
          <a:p>
            <a:r>
              <a:rPr lang="id-ID" dirty="0" smtClean="0"/>
              <a:t>Tahap-tahap Proses Perubahan :</a:t>
            </a:r>
          </a:p>
          <a:p>
            <a:r>
              <a:rPr lang="id-ID" dirty="0" smtClean="0"/>
              <a:t>1.      Tekanan dan desakan</a:t>
            </a:r>
          </a:p>
          <a:p>
            <a:r>
              <a:rPr lang="id-ID" dirty="0" smtClean="0"/>
              <a:t>2.     Intervensi dan Reorientasi</a:t>
            </a:r>
          </a:p>
          <a:p>
            <a:r>
              <a:rPr lang="id-ID" dirty="0" smtClean="0"/>
              <a:t>3.     Diagnosa dan pengenalan masalah</a:t>
            </a:r>
          </a:p>
          <a:p>
            <a:r>
              <a:rPr lang="id-ID" dirty="0" smtClean="0"/>
              <a:t>4.     Penemuan dan pengenalan masalah</a:t>
            </a:r>
          </a:p>
          <a:p>
            <a:r>
              <a:rPr lang="id-ID" dirty="0" smtClean="0"/>
              <a:t>5.     Percobaan dan hasil</a:t>
            </a:r>
          </a:p>
          <a:p>
            <a:pPr marL="342900" indent="-342900">
              <a:buAutoNum type="arabicPeriod" startAt="6"/>
            </a:pPr>
            <a:r>
              <a:rPr lang="id-ID" dirty="0" smtClean="0"/>
              <a:t>Pungutan dan penerimaan</a:t>
            </a:r>
            <a:endParaRPr lang="en-US" dirty="0" smtClean="0"/>
          </a:p>
          <a:p>
            <a:pPr marL="342900" indent="-342900">
              <a:buAutoNum type="arabicPeriod" startAt="6"/>
            </a:pPr>
            <a:endParaRPr lang="en-US" dirty="0"/>
          </a:p>
          <a:p>
            <a:r>
              <a:rPr lang="id-ID" b="1" dirty="0" smtClean="0"/>
              <a:t>Metode-metode penanganan penolakan terhadap perubahan</a:t>
            </a:r>
            <a:r>
              <a:rPr lang="en-US" b="1" dirty="0" smtClean="0"/>
              <a:t>:</a:t>
            </a:r>
            <a:endParaRPr lang="id-ID" b="1" dirty="0" smtClean="0"/>
          </a:p>
          <a:p>
            <a:r>
              <a:rPr lang="id-ID" dirty="0" smtClean="0"/>
              <a:t>1.</a:t>
            </a:r>
            <a:r>
              <a:rPr lang="en-US" dirty="0"/>
              <a:t>  </a:t>
            </a:r>
            <a:r>
              <a:rPr lang="en-US" dirty="0" smtClean="0"/>
              <a:t>     </a:t>
            </a:r>
            <a:r>
              <a:rPr lang="id-ID" dirty="0" smtClean="0"/>
              <a:t>Pendekatan Pendidikan dan Komunikasi.</a:t>
            </a:r>
          </a:p>
          <a:p>
            <a:r>
              <a:rPr lang="id-ID" dirty="0" smtClean="0"/>
              <a:t>2.      Pendekatan Partisipasi dan Keterlibatan.</a:t>
            </a:r>
          </a:p>
          <a:p>
            <a:r>
              <a:rPr lang="id-ID" dirty="0" smtClean="0"/>
              <a:t>3.      Pendekatan Kemudahan dan Dukungan.</a:t>
            </a:r>
          </a:p>
          <a:p>
            <a:r>
              <a:rPr lang="id-ID" dirty="0" smtClean="0"/>
              <a:t>4.      Pendekatan Negosiasi dan Persetujuan.</a:t>
            </a:r>
          </a:p>
          <a:p>
            <a:r>
              <a:rPr lang="id-ID" dirty="0" smtClean="0"/>
              <a:t>5.      Pendekatan Manipulasi dan Bekerjasama.</a:t>
            </a:r>
          </a:p>
          <a:p>
            <a:r>
              <a:rPr lang="id-ID" dirty="0" smtClean="0"/>
              <a:t>6.      Pendekatan Paksaan Eksplisit dan Implisit.</a:t>
            </a:r>
          </a:p>
          <a:p>
            <a:endParaRPr lang="id-ID" dirty="0" smtClean="0"/>
          </a:p>
        </p:txBody>
      </p:sp>
    </p:spTree>
    <p:extLst>
      <p:ext uri="{BB962C8B-B14F-4D97-AF65-F5344CB8AC3E}">
        <p14:creationId xmlns:p14="http://schemas.microsoft.com/office/powerpoint/2010/main" xmlns="" val="1303172767"/>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879" y="0"/>
            <a:ext cx="8856984" cy="7201972"/>
          </a:xfrm>
          <a:prstGeom prst="rect">
            <a:avLst/>
          </a:prstGeom>
        </p:spPr>
        <p:txBody>
          <a:bodyPr wrap="square">
            <a:spAutoFit/>
          </a:bodyPr>
          <a:lstStyle/>
          <a:p>
            <a:r>
              <a:rPr lang="id-ID" sz="2400" b="1" dirty="0" smtClean="0"/>
              <a:t>BERBAGAI PENDEKATAN PERUBAHAN ORGANISASI</a:t>
            </a:r>
            <a:endParaRPr lang="en-US" sz="2400" b="1" dirty="0" smtClean="0"/>
          </a:p>
          <a:p>
            <a:endParaRPr lang="id-ID" sz="2400" b="1" dirty="0" smtClean="0"/>
          </a:p>
          <a:p>
            <a:r>
              <a:rPr lang="id-ID" dirty="0" smtClean="0"/>
              <a:t>Harold J. Leavitt menyatakan bahwa organisasi dapat diubah melalui pengubahan struktur, teknologi dan atau orang-orangnya.</a:t>
            </a:r>
            <a:endParaRPr lang="en-US" dirty="0"/>
          </a:p>
          <a:p>
            <a:pPr marL="342900" indent="-342900">
              <a:buAutoNum type="arabicPeriod"/>
            </a:pPr>
            <a:r>
              <a:rPr lang="id-ID" dirty="0" smtClean="0"/>
              <a:t>Pendekatan struktur</a:t>
            </a:r>
            <a:endParaRPr lang="en-US" dirty="0" smtClean="0"/>
          </a:p>
          <a:p>
            <a:r>
              <a:rPr lang="en-US" dirty="0"/>
              <a:t>	</a:t>
            </a:r>
            <a:r>
              <a:rPr lang="id-ID" dirty="0" smtClean="0"/>
              <a:t>a. Melalui aplikasi prinsip-prinsip perancangan organisai klasik.</a:t>
            </a:r>
            <a:endParaRPr lang="en-US" dirty="0" smtClean="0"/>
          </a:p>
          <a:p>
            <a:r>
              <a:rPr lang="en-US" dirty="0"/>
              <a:t>	</a:t>
            </a:r>
            <a:r>
              <a:rPr lang="en-US" dirty="0" smtClean="0"/>
              <a:t>b. </a:t>
            </a:r>
            <a:r>
              <a:rPr lang="en-US" dirty="0" err="1" smtClean="0"/>
              <a:t>Melalui</a:t>
            </a:r>
            <a:r>
              <a:rPr lang="en-US" dirty="0" smtClean="0"/>
              <a:t> </a:t>
            </a:r>
            <a:r>
              <a:rPr lang="en-US" dirty="0" err="1" smtClean="0"/>
              <a:t>desentralisasi</a:t>
            </a:r>
            <a:endParaRPr lang="en-US" dirty="0" smtClean="0"/>
          </a:p>
          <a:p>
            <a:r>
              <a:rPr lang="en-US" dirty="0"/>
              <a:t>	</a:t>
            </a:r>
            <a:r>
              <a:rPr lang="en-US" dirty="0" smtClean="0"/>
              <a:t>c. </a:t>
            </a:r>
            <a:r>
              <a:rPr lang="id-ID" dirty="0" smtClean="0"/>
              <a:t>Melalui modifikasi aliran kerja dalam organisasi. </a:t>
            </a:r>
            <a:endParaRPr lang="en-US" dirty="0" smtClean="0"/>
          </a:p>
          <a:p>
            <a:pPr marL="342900" indent="-342900">
              <a:buAutoNum type="arabicPeriod" startAt="2"/>
            </a:pPr>
            <a:r>
              <a:rPr lang="id-ID" dirty="0" smtClean="0"/>
              <a:t>Pendekatan teknologi</a:t>
            </a:r>
            <a:endParaRPr lang="en-US" dirty="0" smtClean="0"/>
          </a:p>
          <a:p>
            <a:pPr marL="342900" indent="-342900">
              <a:buAutoNum type="arabicPeriod" startAt="2"/>
            </a:pPr>
            <a:r>
              <a:rPr lang="id-ID" dirty="0" smtClean="0"/>
              <a:t>Pendekatan orang</a:t>
            </a:r>
            <a:endParaRPr lang="en-US" dirty="0" smtClean="0"/>
          </a:p>
          <a:p>
            <a:pPr marL="342900" indent="-342900">
              <a:buAutoNum type="arabicPeriod" startAt="2"/>
            </a:pPr>
            <a:endParaRPr lang="en-US" dirty="0"/>
          </a:p>
          <a:p>
            <a:r>
              <a:rPr lang="id-ID" sz="2000" b="1" dirty="0" smtClean="0"/>
              <a:t>Konsep pengembangan Organisasi</a:t>
            </a:r>
            <a:r>
              <a:rPr lang="en-US" sz="2000" b="1" dirty="0" smtClean="0"/>
              <a:t>:</a:t>
            </a:r>
            <a:endParaRPr lang="id-ID" sz="2000" b="1" dirty="0" smtClean="0"/>
          </a:p>
          <a:p>
            <a:r>
              <a:rPr lang="id-ID" b="1" dirty="0" smtClean="0"/>
              <a:t>1.      Pengertian Pengembangan Organisasi (OD)</a:t>
            </a:r>
          </a:p>
          <a:p>
            <a:r>
              <a:rPr lang="en-US" dirty="0" smtClean="0"/>
              <a:t>	</a:t>
            </a:r>
            <a:r>
              <a:rPr lang="id-ID" dirty="0" smtClean="0"/>
              <a:t>a. Strategi untuk merubah nilai-nilai daripada manusia dan juga struktur </a:t>
            </a:r>
            <a:r>
              <a:rPr lang="en-US" dirty="0" smtClean="0"/>
              <a:t>	</a:t>
            </a:r>
            <a:r>
              <a:rPr lang="id-ID" dirty="0" smtClean="0"/>
              <a:t>organisasi sehingga organisasi itu adaptif dengan lingkungannya.</a:t>
            </a:r>
          </a:p>
          <a:p>
            <a:r>
              <a:rPr lang="en-US" dirty="0" smtClean="0"/>
              <a:t>	</a:t>
            </a:r>
            <a:r>
              <a:rPr lang="id-ID" dirty="0" smtClean="0"/>
              <a:t>b. Suatu penyempurnaan yang terencana dalam fungsi menyeluruh (nilai dan </a:t>
            </a:r>
            <a:r>
              <a:rPr lang="en-US" dirty="0" smtClean="0"/>
              <a:t>	</a:t>
            </a:r>
            <a:r>
              <a:rPr lang="id-ID" dirty="0" smtClean="0"/>
              <a:t>struktur) suatu organisasi.</a:t>
            </a:r>
          </a:p>
          <a:p>
            <a:endParaRPr lang="id-ID" dirty="0" smtClean="0"/>
          </a:p>
          <a:p>
            <a:r>
              <a:rPr lang="id-ID" b="1" dirty="0" smtClean="0"/>
              <a:t>2.      Mengapa Pengembangan Organisasi (OD) Perlu Dilakukan?</a:t>
            </a:r>
          </a:p>
          <a:p>
            <a:r>
              <a:rPr lang="en-US" dirty="0" smtClean="0"/>
              <a:t>	</a:t>
            </a:r>
            <a:r>
              <a:rPr lang="id-ID" dirty="0" smtClean="0"/>
              <a:t>Dalam kenyataannya organisasi seringkali terjadi stagnan yang disebabkan keengganan manusia untuk mengikuti perubahan, dimana perubahan dianggap bisa menyebabkan dis equilibrium. Hal ini mengakibatkan patologi dalam organisasi sehingga perlu dilakukan evaluasi, adaptasi, kaderisasi dan inovasi.</a:t>
            </a:r>
          </a:p>
          <a:p>
            <a:endParaRPr lang="id-ID" dirty="0"/>
          </a:p>
        </p:txBody>
      </p:sp>
    </p:spTree>
    <p:extLst>
      <p:ext uri="{BB962C8B-B14F-4D97-AF65-F5344CB8AC3E}">
        <p14:creationId xmlns:p14="http://schemas.microsoft.com/office/powerpoint/2010/main" xmlns="" val="2105835390"/>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935" y="1052736"/>
            <a:ext cx="8856984" cy="5355312"/>
          </a:xfrm>
          <a:prstGeom prst="rect">
            <a:avLst/>
          </a:prstGeom>
        </p:spPr>
        <p:txBody>
          <a:bodyPr wrap="square">
            <a:spAutoFit/>
          </a:bodyPr>
          <a:lstStyle/>
          <a:p>
            <a:r>
              <a:rPr lang="id-ID" b="1" dirty="0" smtClean="0"/>
              <a:t>Sebab-sebab penolakan/ penentangan terhadap perubahan adalah :</a:t>
            </a:r>
          </a:p>
          <a:p>
            <a:r>
              <a:rPr lang="id-ID" dirty="0" smtClean="0"/>
              <a:t>a.       	Security</a:t>
            </a:r>
          </a:p>
          <a:p>
            <a:r>
              <a:rPr lang="id-ID" dirty="0" smtClean="0"/>
              <a:t>b.      	Economic (berkaitan dengan untung rugi)</a:t>
            </a:r>
          </a:p>
          <a:p>
            <a:r>
              <a:rPr lang="id-ID" dirty="0" smtClean="0"/>
              <a:t>c.     </a:t>
            </a:r>
            <a:r>
              <a:rPr lang="en-US" dirty="0" smtClean="0"/>
              <a:t>	</a:t>
            </a:r>
            <a:r>
              <a:rPr lang="id-ID" dirty="0" smtClean="0"/>
              <a:t>Psikologis dan budaya/kebiasaan</a:t>
            </a:r>
          </a:p>
          <a:p>
            <a:r>
              <a:rPr lang="id-ID" dirty="0" smtClean="0"/>
              <a:t>          </a:t>
            </a:r>
            <a:r>
              <a:rPr lang="en-US" dirty="0" smtClean="0"/>
              <a:t>	</a:t>
            </a:r>
            <a:r>
              <a:rPr lang="id-ID" dirty="0" smtClean="0"/>
              <a:t>- Persepsi</a:t>
            </a:r>
          </a:p>
          <a:p>
            <a:r>
              <a:rPr lang="en-US" dirty="0" smtClean="0"/>
              <a:t>	</a:t>
            </a:r>
            <a:r>
              <a:rPr lang="id-ID" dirty="0" smtClean="0"/>
              <a:t>- Emosi</a:t>
            </a:r>
          </a:p>
          <a:p>
            <a:r>
              <a:rPr lang="en-US" dirty="0" smtClean="0"/>
              <a:t>	</a:t>
            </a:r>
            <a:r>
              <a:rPr lang="id-ID" dirty="0" smtClean="0"/>
              <a:t>- Kultur</a:t>
            </a:r>
          </a:p>
          <a:p>
            <a:endParaRPr lang="id-ID" dirty="0" smtClean="0"/>
          </a:p>
          <a:p>
            <a:r>
              <a:rPr lang="id-ID" b="1" dirty="0" smtClean="0"/>
              <a:t>Faktor –faktor penyebab dilakukannya pengembangan organisasi adalah :</a:t>
            </a:r>
          </a:p>
          <a:p>
            <a:r>
              <a:rPr lang="id-ID" dirty="0" smtClean="0"/>
              <a:t>a.      Kekuatan eksternal</a:t>
            </a:r>
          </a:p>
          <a:p>
            <a:r>
              <a:rPr lang="en-US" dirty="0" smtClean="0"/>
              <a:t>	</a:t>
            </a:r>
            <a:r>
              <a:rPr lang="id-ID" dirty="0" smtClean="0"/>
              <a:t>•Kompetisi yang semakin tajam antar organisasi.</a:t>
            </a:r>
          </a:p>
          <a:p>
            <a:r>
              <a:rPr lang="en-US" dirty="0" smtClean="0"/>
              <a:t>	</a:t>
            </a:r>
            <a:r>
              <a:rPr lang="id-ID" dirty="0" smtClean="0"/>
              <a:t>•Perkembangan IPTEK.</a:t>
            </a:r>
          </a:p>
          <a:p>
            <a:r>
              <a:rPr lang="en-US" dirty="0" smtClean="0"/>
              <a:t>	</a:t>
            </a:r>
            <a:r>
              <a:rPr lang="id-ID" dirty="0" smtClean="0"/>
              <a:t>•Perubahan lingkungan baik lingkungan fisik maupun sosial yang membuat </a:t>
            </a:r>
            <a:r>
              <a:rPr lang="en-US" dirty="0" smtClean="0"/>
              <a:t>	</a:t>
            </a:r>
            <a:r>
              <a:rPr lang="id-ID" dirty="0" smtClean="0"/>
              <a:t>organisasi berfikir bagaimana mendapatkan sumber diluar organisasi untuk </a:t>
            </a:r>
            <a:r>
              <a:rPr lang="en-US" dirty="0" smtClean="0"/>
              <a:t>	</a:t>
            </a:r>
            <a:r>
              <a:rPr lang="id-ID" dirty="0" smtClean="0"/>
              <a:t>masa depan organisasi.</a:t>
            </a:r>
          </a:p>
          <a:p>
            <a:r>
              <a:rPr lang="id-ID" dirty="0" smtClean="0"/>
              <a:t>b.      Kekuatan internal</a:t>
            </a:r>
          </a:p>
          <a:p>
            <a:r>
              <a:rPr lang="en-US" dirty="0" smtClean="0"/>
              <a:t>	S</a:t>
            </a:r>
            <a:r>
              <a:rPr lang="id-ID" dirty="0" smtClean="0"/>
              <a:t>truktur, sistem dan prosedur, perlengkapan dan fasilitas, proses dan sasaran bila tidak cocok akan membuat organisasi melakukan perbaikan. Perubahan organisasi dilakukan untuk mencocokkan dengan kebutuhan yang ada.</a:t>
            </a:r>
            <a:endParaRPr lang="id-ID" dirty="0"/>
          </a:p>
        </p:txBody>
      </p:sp>
    </p:spTree>
    <p:extLst>
      <p:ext uri="{BB962C8B-B14F-4D97-AF65-F5344CB8AC3E}">
        <p14:creationId xmlns:p14="http://schemas.microsoft.com/office/powerpoint/2010/main" xmlns="" val="1862777960"/>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908720"/>
            <a:ext cx="8928992" cy="5601533"/>
          </a:xfrm>
          <a:prstGeom prst="rect">
            <a:avLst/>
          </a:prstGeom>
        </p:spPr>
        <p:txBody>
          <a:bodyPr wrap="square">
            <a:spAutoFit/>
          </a:bodyPr>
          <a:lstStyle/>
          <a:p>
            <a:r>
              <a:rPr lang="id-ID" sz="2000" b="1" dirty="0" smtClean="0"/>
              <a:t>Didalam OD terdapat pendekatan integratif yaitu :</a:t>
            </a:r>
          </a:p>
          <a:p>
            <a:r>
              <a:rPr lang="id-ID" sz="2000" dirty="0" smtClean="0"/>
              <a:t>a.       Adanya organisasi dan manajemen yang terencana ke arah organisasi dan </a:t>
            </a:r>
            <a:r>
              <a:rPr lang="en-US" sz="2000" dirty="0" smtClean="0"/>
              <a:t>	</a:t>
            </a:r>
            <a:r>
              <a:rPr lang="id-ID" sz="2000" dirty="0" smtClean="0"/>
              <a:t>manajemen yang manusiawi.</a:t>
            </a:r>
          </a:p>
          <a:p>
            <a:r>
              <a:rPr lang="id-ID" sz="2000" dirty="0" smtClean="0"/>
              <a:t>b.      Adanya perkembangan konsepsi latihan kepekaan dan studi laboratorium. </a:t>
            </a:r>
            <a:r>
              <a:rPr lang="en-US" sz="2000" dirty="0" smtClean="0"/>
              <a:t>	</a:t>
            </a:r>
            <a:r>
              <a:rPr lang="id-ID" sz="2000" dirty="0" smtClean="0"/>
              <a:t>Pemikiran ini didahului oleh Kurt Lewin mengenai Counter Group bergeser pda </a:t>
            </a:r>
            <a:r>
              <a:rPr lang="en-US" sz="2000" dirty="0" smtClean="0"/>
              <a:t>	</a:t>
            </a:r>
            <a:r>
              <a:rPr lang="id-ID" sz="2000" dirty="0" smtClean="0"/>
              <a:t>Incounter Group. Hal ini dirasa tidak bisa membantu didalam prakteknya.</a:t>
            </a:r>
          </a:p>
          <a:p>
            <a:r>
              <a:rPr lang="id-ID" sz="2000" dirty="0" smtClean="0"/>
              <a:t>c.       Pengembangan potensi manusia.</a:t>
            </a:r>
          </a:p>
          <a:p>
            <a:endParaRPr lang="id-ID" sz="2000" dirty="0" smtClean="0"/>
          </a:p>
          <a:p>
            <a:endParaRPr lang="id-ID" sz="2000" dirty="0" smtClean="0"/>
          </a:p>
          <a:p>
            <a:r>
              <a:rPr lang="id-ID" sz="2000" b="1" dirty="0" smtClean="0"/>
              <a:t>Geseran didalam OD terjadai pada nilai, proses dan teknologi.</a:t>
            </a:r>
          </a:p>
          <a:p>
            <a:r>
              <a:rPr lang="id-ID" sz="2000" dirty="0" smtClean="0"/>
              <a:t>a.       Geseran / perubahan nilai yang dibawa OD diantaranya adalah:</a:t>
            </a:r>
          </a:p>
          <a:p>
            <a:r>
              <a:rPr lang="en-US" sz="2000" dirty="0" smtClean="0"/>
              <a:t>	</a:t>
            </a:r>
            <a:r>
              <a:rPr lang="id-ID" sz="2000" dirty="0" smtClean="0"/>
              <a:t>-     Penggunaan seluruh sumber-sumber yang tersedia.</a:t>
            </a:r>
          </a:p>
          <a:p>
            <a:r>
              <a:rPr lang="en-US" sz="2000" dirty="0" smtClean="0"/>
              <a:t>	</a:t>
            </a:r>
            <a:r>
              <a:rPr lang="id-ID" sz="2000" dirty="0" smtClean="0"/>
              <a:t>-     Pengembangan potensi manusia.</a:t>
            </a:r>
          </a:p>
          <a:p>
            <a:r>
              <a:rPr lang="en-US" sz="2000" dirty="0" smtClean="0"/>
              <a:t>	</a:t>
            </a:r>
            <a:r>
              <a:rPr lang="id-ID" sz="2000" dirty="0" smtClean="0"/>
              <a:t>-     Efektivitas dan kesehatan organisasi.</a:t>
            </a:r>
          </a:p>
          <a:p>
            <a:r>
              <a:rPr lang="en-US" sz="2000" dirty="0" smtClean="0"/>
              <a:t>	</a:t>
            </a:r>
            <a:r>
              <a:rPr lang="id-ID" sz="2000" dirty="0" smtClean="0"/>
              <a:t>-     Pekerjaan yang menarik dan menantang.</a:t>
            </a:r>
          </a:p>
          <a:p>
            <a:r>
              <a:rPr lang="en-US" sz="2000" dirty="0" smtClean="0"/>
              <a:t>	</a:t>
            </a:r>
            <a:r>
              <a:rPr lang="id-ID" sz="2000" dirty="0" smtClean="0"/>
              <a:t>-     Kesempatan untuk mempengaruhi lingkungan kerja.</a:t>
            </a:r>
          </a:p>
          <a:p>
            <a:r>
              <a:rPr lang="en-US" sz="2000" dirty="0" smtClean="0"/>
              <a:t>	</a:t>
            </a:r>
            <a:r>
              <a:rPr lang="id-ID" sz="2000" dirty="0" smtClean="0"/>
              <a:t>-     Penerimaan terhadap kemanusiaan.</a:t>
            </a:r>
            <a:endParaRPr lang="id-ID" sz="2000" dirty="0"/>
          </a:p>
        </p:txBody>
      </p:sp>
    </p:spTree>
    <p:extLst>
      <p:ext uri="{BB962C8B-B14F-4D97-AF65-F5344CB8AC3E}">
        <p14:creationId xmlns:p14="http://schemas.microsoft.com/office/powerpoint/2010/main" xmlns="" val="2932760259"/>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056" y="-17689"/>
            <a:ext cx="8856984" cy="6740307"/>
          </a:xfrm>
          <a:prstGeom prst="rect">
            <a:avLst/>
          </a:prstGeom>
        </p:spPr>
        <p:txBody>
          <a:bodyPr wrap="square">
            <a:spAutoFit/>
          </a:bodyPr>
          <a:lstStyle/>
          <a:p>
            <a:r>
              <a:rPr lang="id-ID" b="1" dirty="0" smtClean="0"/>
              <a:t>Nilai yang dicari untuk mengembangkan OD adalah nilai yang dianggap tepat, benar dan baik dalam pengelolaan SDM.</a:t>
            </a:r>
          </a:p>
          <a:p>
            <a:r>
              <a:rPr lang="en-US" dirty="0" smtClean="0"/>
              <a:t>	</a:t>
            </a:r>
            <a:r>
              <a:rPr lang="id-ID" dirty="0" smtClean="0"/>
              <a:t>b.      Geseran proses meliputi:</a:t>
            </a:r>
          </a:p>
          <a:p>
            <a:r>
              <a:rPr lang="en-US" dirty="0" smtClean="0"/>
              <a:t>	</a:t>
            </a:r>
            <a:r>
              <a:rPr lang="id-ID" dirty="0" smtClean="0"/>
              <a:t>-         Proses efektif</a:t>
            </a:r>
          </a:p>
          <a:p>
            <a:r>
              <a:rPr lang="en-US" dirty="0" smtClean="0"/>
              <a:t>	</a:t>
            </a:r>
            <a:r>
              <a:rPr lang="id-ID" dirty="0" smtClean="0"/>
              <a:t>-         Proses manajemen</a:t>
            </a:r>
          </a:p>
          <a:p>
            <a:r>
              <a:rPr lang="en-US" dirty="0" smtClean="0"/>
              <a:t>	</a:t>
            </a:r>
            <a:r>
              <a:rPr lang="id-ID" dirty="0" smtClean="0"/>
              <a:t>-         Proses pelaksanaan kerja</a:t>
            </a:r>
          </a:p>
          <a:p>
            <a:endParaRPr lang="id-ID" dirty="0" smtClean="0"/>
          </a:p>
          <a:p>
            <a:r>
              <a:rPr lang="en-US" dirty="0" smtClean="0"/>
              <a:t>	</a:t>
            </a:r>
            <a:r>
              <a:rPr lang="id-ID" dirty="0" smtClean="0"/>
              <a:t>c. Geseran teknologi yang diutamakan adalah teknologi yang bisa menjawab </a:t>
            </a:r>
            <a:r>
              <a:rPr lang="en-US" dirty="0" smtClean="0"/>
              <a:t>	</a:t>
            </a:r>
            <a:r>
              <a:rPr lang="id-ID" dirty="0" smtClean="0"/>
              <a:t>kualifikasi osisi manusia.</a:t>
            </a:r>
          </a:p>
          <a:p>
            <a:endParaRPr lang="id-ID" dirty="0" smtClean="0"/>
          </a:p>
          <a:p>
            <a:r>
              <a:rPr lang="id-ID" b="1" dirty="0" smtClean="0"/>
              <a:t>3.      Karakteristik Pengembangan Organisasi</a:t>
            </a:r>
          </a:p>
          <a:p>
            <a:r>
              <a:rPr lang="en-US" dirty="0" smtClean="0"/>
              <a:t>	</a:t>
            </a:r>
            <a:r>
              <a:rPr lang="id-ID" dirty="0" smtClean="0"/>
              <a:t>a.       Keputusan penuh dengan pertimbangan.</a:t>
            </a:r>
          </a:p>
          <a:p>
            <a:r>
              <a:rPr lang="en-US" dirty="0" smtClean="0"/>
              <a:t>	</a:t>
            </a:r>
            <a:r>
              <a:rPr lang="id-ID" dirty="0" smtClean="0"/>
              <a:t>b.      Diterapkan pada semua sub sistem manusia baik individu, kelompok dan </a:t>
            </a:r>
            <a:r>
              <a:rPr lang="en-US" dirty="0" smtClean="0"/>
              <a:t>	</a:t>
            </a:r>
            <a:r>
              <a:rPr lang="id-ID" dirty="0" smtClean="0"/>
              <a:t>organisasi.</a:t>
            </a:r>
          </a:p>
          <a:p>
            <a:r>
              <a:rPr lang="en-US" dirty="0" smtClean="0"/>
              <a:t>	</a:t>
            </a:r>
            <a:r>
              <a:rPr lang="id-ID" dirty="0" smtClean="0"/>
              <a:t>c.       Menerima intervensi baik dari luar maupun dalam organisasi yang </a:t>
            </a:r>
            <a:r>
              <a:rPr lang="en-US" dirty="0" smtClean="0"/>
              <a:t>	</a:t>
            </a:r>
            <a:r>
              <a:rPr lang="id-ID" dirty="0" smtClean="0"/>
              <a:t>mempunyai kedudukan di luar mekanisme organisasi.</a:t>
            </a:r>
          </a:p>
          <a:p>
            <a:r>
              <a:rPr lang="en-US" dirty="0" smtClean="0"/>
              <a:t>	</a:t>
            </a:r>
            <a:r>
              <a:rPr lang="id-ID" dirty="0" smtClean="0"/>
              <a:t>d.      Kolaborasi.</a:t>
            </a:r>
          </a:p>
          <a:p>
            <a:r>
              <a:rPr lang="en-US" dirty="0" smtClean="0"/>
              <a:t>	</a:t>
            </a:r>
            <a:r>
              <a:rPr lang="id-ID" dirty="0" smtClean="0"/>
              <a:t>e.       Teori sebagai alat analisis.</a:t>
            </a:r>
          </a:p>
          <a:p>
            <a:endParaRPr lang="id-ID" dirty="0" smtClean="0"/>
          </a:p>
          <a:p>
            <a:r>
              <a:rPr lang="id-ID" b="1" dirty="0" smtClean="0"/>
              <a:t>4.      Langkah-Langkah Pengembangan Organisasi</a:t>
            </a:r>
          </a:p>
          <a:p>
            <a:r>
              <a:rPr lang="en-US" dirty="0" smtClean="0"/>
              <a:t>	</a:t>
            </a:r>
            <a:r>
              <a:rPr lang="id-ID" dirty="0" smtClean="0"/>
              <a:t>a.       Penilaian keadaan.</a:t>
            </a:r>
          </a:p>
          <a:p>
            <a:r>
              <a:rPr lang="en-US" dirty="0" smtClean="0"/>
              <a:t>	</a:t>
            </a:r>
            <a:r>
              <a:rPr lang="id-ID" dirty="0" smtClean="0"/>
              <a:t>b.      Pemecahan masalah.</a:t>
            </a:r>
          </a:p>
          <a:p>
            <a:r>
              <a:rPr lang="en-US" dirty="0" smtClean="0"/>
              <a:t>	</a:t>
            </a:r>
            <a:r>
              <a:rPr lang="id-ID" dirty="0" smtClean="0"/>
              <a:t>c.       Implementasi.</a:t>
            </a:r>
          </a:p>
          <a:p>
            <a:r>
              <a:rPr lang="en-US" dirty="0" smtClean="0"/>
              <a:t>	</a:t>
            </a:r>
            <a:r>
              <a:rPr lang="id-ID" dirty="0" smtClean="0"/>
              <a:t>d.      Evaluasi.</a:t>
            </a:r>
            <a:endParaRPr lang="id-ID" dirty="0"/>
          </a:p>
        </p:txBody>
      </p:sp>
    </p:spTree>
    <p:extLst>
      <p:ext uri="{BB962C8B-B14F-4D97-AF65-F5344CB8AC3E}">
        <p14:creationId xmlns:p14="http://schemas.microsoft.com/office/powerpoint/2010/main" xmlns="" val="510567594"/>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TotalTime>
  <Words>311</Words>
  <Application>Microsoft Office PowerPoint</Application>
  <PresentationFormat>On-screen Show (4:3)</PresentationFormat>
  <Paragraphs>152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metro</dc:creator>
  <cp:lastModifiedBy>TOSHIBA</cp:lastModifiedBy>
  <cp:revision>7</cp:revision>
  <dcterms:created xsi:type="dcterms:W3CDTF">2012-11-28T01:41:27Z</dcterms:created>
  <dcterms:modified xsi:type="dcterms:W3CDTF">2008-10-13T07:27:39Z</dcterms:modified>
</cp:coreProperties>
</file>