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124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D29F4C9-E686-446F-A0B8-328190E8E033}" type="datetimeFigureOut">
              <a:rPr lang="id-ID" smtClean="0"/>
              <a:pPr/>
              <a:t>13/10/2008</a:t>
            </a:fld>
            <a:endParaRPr lang="id-ID"/>
          </a:p>
        </p:txBody>
      </p:sp>
      <p:sp>
        <p:nvSpPr>
          <p:cNvPr id="17" name="Footer Placeholder 16"/>
          <p:cNvSpPr>
            <a:spLocks noGrp="1"/>
          </p:cNvSpPr>
          <p:nvPr>
            <p:ph type="ftr" sz="quarter" idx="11"/>
          </p:nvPr>
        </p:nvSpPr>
        <p:spPr/>
        <p:txBody>
          <a:bodyPr/>
          <a:lstStyle/>
          <a:p>
            <a:endParaRPr lang="id-ID"/>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11038BF6-29E4-495B-9E90-67E53CAA0B7A}" type="slidenum">
              <a:rPr lang="id-ID" smtClean="0"/>
              <a:pPr/>
              <a:t>‹#›</a:t>
            </a:fld>
            <a:endParaRPr lang="id-ID"/>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29F4C9-E686-446F-A0B8-328190E8E033}" type="datetimeFigureOut">
              <a:rPr lang="id-ID" smtClean="0"/>
              <a:pPr/>
              <a:t>13/10/2008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1038BF6-29E4-495B-9E90-67E53CAA0B7A}" type="slidenum">
              <a:rPr lang="id-ID" smtClean="0"/>
              <a:pPr/>
              <a:t>‹#›</a:t>
            </a:fld>
            <a:endParaRPr lang="id-ID"/>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29F4C9-E686-446F-A0B8-328190E8E033}" type="datetimeFigureOut">
              <a:rPr lang="id-ID" smtClean="0"/>
              <a:pPr/>
              <a:t>13/10/2008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1038BF6-29E4-495B-9E90-67E53CAA0B7A}" type="slidenum">
              <a:rPr lang="id-ID" smtClean="0"/>
              <a:pPr/>
              <a:t>‹#›</a:t>
            </a:fld>
            <a:endParaRPr lang="id-ID"/>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D29F4C9-E686-446F-A0B8-328190E8E033}" type="datetimeFigureOut">
              <a:rPr lang="id-ID" smtClean="0"/>
              <a:pPr/>
              <a:t>13/10/2008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1038BF6-29E4-495B-9E90-67E53CAA0B7A}" type="slidenum">
              <a:rPr lang="id-ID" smtClean="0"/>
              <a:pPr/>
              <a:t>‹#›</a:t>
            </a:fld>
            <a:endParaRPr lang="id-ID"/>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D29F4C9-E686-446F-A0B8-328190E8E033}" type="datetimeFigureOut">
              <a:rPr lang="id-ID" smtClean="0"/>
              <a:pPr/>
              <a:t>13/10/2008</a:t>
            </a:fld>
            <a:endParaRPr lang="id-ID"/>
          </a:p>
        </p:txBody>
      </p:sp>
      <p:sp>
        <p:nvSpPr>
          <p:cNvPr id="5" name="Footer Placeholder 4"/>
          <p:cNvSpPr>
            <a:spLocks noGrp="1"/>
          </p:cNvSpPr>
          <p:nvPr>
            <p:ph type="ftr" sz="quarter" idx="11"/>
          </p:nvPr>
        </p:nvSpPr>
        <p:spPr>
          <a:xfrm>
            <a:off x="800100" y="6172200"/>
            <a:ext cx="4000500" cy="457200"/>
          </a:xfrm>
        </p:spPr>
        <p:txBody>
          <a:bodyPr/>
          <a:lstStyle/>
          <a:p>
            <a:endParaRPr lang="id-ID"/>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11038BF6-29E4-495B-9E90-67E53CAA0B7A}"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D29F4C9-E686-446F-A0B8-328190E8E033}" type="datetimeFigureOut">
              <a:rPr lang="id-ID" smtClean="0"/>
              <a:pPr/>
              <a:t>13/10/2008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1038BF6-29E4-495B-9E90-67E53CAA0B7A}" type="slidenum">
              <a:rPr lang="id-ID" smtClean="0"/>
              <a:pPr/>
              <a:t>‹#›</a:t>
            </a:fld>
            <a:endParaRPr lang="id-ID"/>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D29F4C9-E686-446F-A0B8-328190E8E033}" type="datetimeFigureOut">
              <a:rPr lang="id-ID" smtClean="0"/>
              <a:pPr/>
              <a:t>13/10/2008</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11038BF6-29E4-495B-9E90-67E53CAA0B7A}" type="slidenum">
              <a:rPr lang="id-ID" smtClean="0"/>
              <a:pPr/>
              <a:t>‹#›</a:t>
            </a:fld>
            <a:endParaRPr lang="id-ID"/>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D29F4C9-E686-446F-A0B8-328190E8E033}" type="datetimeFigureOut">
              <a:rPr lang="id-ID" smtClean="0"/>
              <a:pPr/>
              <a:t>13/10/2008</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11038BF6-29E4-495B-9E90-67E53CAA0B7A}" type="slidenum">
              <a:rPr lang="id-ID" smtClean="0"/>
              <a:pPr/>
              <a:t>‹#›</a:t>
            </a:fld>
            <a:endParaRPr lang="id-ID"/>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29F4C9-E686-446F-A0B8-328190E8E033}" type="datetimeFigureOut">
              <a:rPr lang="id-ID" smtClean="0"/>
              <a:pPr/>
              <a:t>13/10/2008</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11038BF6-29E4-495B-9E90-67E53CAA0B7A}" type="slidenum">
              <a:rPr lang="id-ID" smtClean="0"/>
              <a:pPr/>
              <a:t>‹#›</a:t>
            </a:fld>
            <a:endParaRPr lang="id-ID"/>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D29F4C9-E686-446F-A0B8-328190E8E033}" type="datetimeFigureOut">
              <a:rPr lang="id-ID" smtClean="0"/>
              <a:pPr/>
              <a:t>13/10/2008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1038BF6-29E4-495B-9E90-67E53CAA0B7A}" type="slidenum">
              <a:rPr lang="id-ID" smtClean="0"/>
              <a:pPr/>
              <a:t>‹#›</a:t>
            </a:fld>
            <a:endParaRPr lang="id-ID"/>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D29F4C9-E686-446F-A0B8-328190E8E033}" type="datetimeFigureOut">
              <a:rPr lang="id-ID" smtClean="0"/>
              <a:pPr/>
              <a:t>13/10/2008</a:t>
            </a:fld>
            <a:endParaRPr lang="id-ID"/>
          </a:p>
        </p:txBody>
      </p:sp>
      <p:sp>
        <p:nvSpPr>
          <p:cNvPr id="6" name="Footer Placeholder 5"/>
          <p:cNvSpPr>
            <a:spLocks noGrp="1"/>
          </p:cNvSpPr>
          <p:nvPr>
            <p:ph type="ftr" sz="quarter" idx="11"/>
          </p:nvPr>
        </p:nvSpPr>
        <p:spPr>
          <a:xfrm>
            <a:off x="914400" y="6172200"/>
            <a:ext cx="3886200" cy="457200"/>
          </a:xfrm>
        </p:spPr>
        <p:txBody>
          <a:bodyPr/>
          <a:lstStyle/>
          <a:p>
            <a:endParaRPr lang="id-ID"/>
          </a:p>
        </p:txBody>
      </p:sp>
      <p:sp>
        <p:nvSpPr>
          <p:cNvPr id="7" name="Slide Number Placeholder 6"/>
          <p:cNvSpPr>
            <a:spLocks noGrp="1"/>
          </p:cNvSpPr>
          <p:nvPr>
            <p:ph type="sldNum" sz="quarter" idx="12"/>
          </p:nvPr>
        </p:nvSpPr>
        <p:spPr>
          <a:xfrm>
            <a:off x="146304" y="6208776"/>
            <a:ext cx="457200" cy="457200"/>
          </a:xfrm>
        </p:spPr>
        <p:txBody>
          <a:bodyPr/>
          <a:lstStyle/>
          <a:p>
            <a:fld id="{11038BF6-29E4-495B-9E90-67E53CAA0B7A}" type="slidenum">
              <a:rPr lang="id-ID" smtClean="0"/>
              <a:pPr/>
              <a:t>‹#›</a:t>
            </a:fld>
            <a:endParaRPr lang="id-ID"/>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D29F4C9-E686-446F-A0B8-328190E8E033}" type="datetimeFigureOut">
              <a:rPr lang="id-ID" smtClean="0"/>
              <a:pPr/>
              <a:t>13/10/2008</a:t>
            </a:fld>
            <a:endParaRPr lang="id-ID"/>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id-ID"/>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1038BF6-29E4-495B-9E90-67E53CAA0B7A}"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fade thruBlk="1"/>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Presentasi Knowledge Management</a:t>
            </a:r>
            <a:endParaRPr lang="id-ID"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Pentingnya Knowledge Management</a:t>
            </a:r>
            <a:endParaRPr lang="id-ID" dirty="0"/>
          </a:p>
        </p:txBody>
      </p:sp>
      <p:sp>
        <p:nvSpPr>
          <p:cNvPr id="3" name="Content Placeholder 2"/>
          <p:cNvSpPr>
            <a:spLocks noGrp="1"/>
          </p:cNvSpPr>
          <p:nvPr>
            <p:ph sz="quarter" idx="1"/>
          </p:nvPr>
        </p:nvSpPr>
        <p:spPr/>
        <p:txBody>
          <a:bodyPr>
            <a:normAutofit fontScale="92500" lnSpcReduction="10000"/>
          </a:bodyPr>
          <a:lstStyle/>
          <a:p>
            <a:pPr marL="0" indent="0" algn="just">
              <a:buNone/>
            </a:pPr>
            <a:r>
              <a:rPr lang="id-ID" dirty="0" smtClean="0"/>
              <a:t>	KM dipandang penting, karena implementasinya memberi manfaat pada bidang  operasi dan pelayanan, dapat meningkatkan kompetensi personal, memelihara ketersediaan knowledge dan inovasi serta pengembangan produk. Sebuah contoh betapa pentingnya peran KM adalah apabila perusahaan menghadapi kasus pengunduran diri dari karyawan yang memiliki knowledge menonjol, sementara pada saat itu belum ada transfer knowledge bagi penggantinya. Bisa terjadi kepindahan karyawan itu diikuti dengan kepindahan pelanggan. Bagi organisasi yang ingin menerapkan manajemen pengetahuan dalam organisasinya perlu menyadari pertama, bahwa pengetahuan ada pada orang dan bukan pada sistem, meskipun sistem punya data dan informasi yang dapat membantu proses pengetahuan.</a:t>
            </a:r>
            <a:endParaRPr lang="id-ID" dirty="0"/>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Aplikasi Manajemen Pengetahuan</a:t>
            </a:r>
            <a:endParaRPr lang="id-ID" dirty="0"/>
          </a:p>
        </p:txBody>
      </p:sp>
      <p:sp>
        <p:nvSpPr>
          <p:cNvPr id="3" name="Content Placeholder 2"/>
          <p:cNvSpPr>
            <a:spLocks noGrp="1"/>
          </p:cNvSpPr>
          <p:nvPr>
            <p:ph sz="quarter" idx="1"/>
          </p:nvPr>
        </p:nvSpPr>
        <p:spPr/>
        <p:txBody>
          <a:bodyPr/>
          <a:lstStyle/>
          <a:p>
            <a:pPr marL="0" indent="0" algn="just">
              <a:buNone/>
            </a:pPr>
            <a:r>
              <a:rPr lang="id-ID" dirty="0" smtClean="0"/>
              <a:t>Aplikasi manajemen pengetahuan terhadap Perusahaan Pengetahuan-pengetahuan perusahaan dapat dikelola secara kontinu, produktif, dan efektif oleh aplikasi manajemen pengetahuan yang dibangun. Pengetahuan perusahaan dapat diperoleh dari dokumentasi, prosedur, proses, kebijakan, formulir, pekerja, prilaku,hubungan antar relasi, dan kultur organisasi. Pengetahuan dapat dikelola oleh systemmelalui setiap orang dan semua orang dalam perusahaan seperti direktur, administratif, para pekerja, tim proyek.</a:t>
            </a:r>
            <a:endParaRPr lang="id-ID" dirty="0"/>
          </a:p>
        </p:txBody>
      </p:sp>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Peran Para Ahli Dalam Manajemen Pengetahuan</a:t>
            </a:r>
            <a:endParaRPr lang="id-ID" dirty="0"/>
          </a:p>
        </p:txBody>
      </p:sp>
      <p:sp>
        <p:nvSpPr>
          <p:cNvPr id="3" name="Content Placeholder 2"/>
          <p:cNvSpPr>
            <a:spLocks noGrp="1"/>
          </p:cNvSpPr>
          <p:nvPr>
            <p:ph sz="quarter" idx="1"/>
          </p:nvPr>
        </p:nvSpPr>
        <p:spPr/>
        <p:txBody>
          <a:bodyPr>
            <a:normAutofit fontScale="92500" lnSpcReduction="10000"/>
          </a:bodyPr>
          <a:lstStyle/>
          <a:p>
            <a:pPr marL="0" indent="0" algn="just">
              <a:buNone/>
            </a:pPr>
            <a:r>
              <a:rPr lang="id-ID" dirty="0" smtClean="0"/>
              <a:t>Dalam manajemen pengetahuan peran para ahli sangat dibutuhkan untuk mengambil  keputusan. Para ahli bertugas untuk menentukan sistem pengetahuan mana yang sesuai dan cocok dengan karakteristik perusahaan. Dalam proses penentuan tersebut, informasi atau pengetahuan yang telah masuk ke peruasahaan akan mengalami proses penyaringan. Penilaian proses penyaringan diukur dari kebutuhan perusahaan dan manfaat apa yang akan</a:t>
            </a:r>
          </a:p>
          <a:p>
            <a:pPr marL="0" indent="0" algn="just">
              <a:buNone/>
            </a:pPr>
            <a:r>
              <a:rPr lang="id-ID" dirty="0" smtClean="0"/>
              <a:t>didapat perusahaan dari informasi tersebut. Setelah mengalami proses yang demikian dan informasi yang ada sudah sesuai maka informasi atau pengetahuan tersebut akan digunakan</a:t>
            </a:r>
          </a:p>
          <a:p>
            <a:pPr marL="0" indent="0" algn="just">
              <a:buNone/>
            </a:pPr>
            <a:r>
              <a:rPr lang="id-ID" dirty="0" smtClean="0"/>
              <a:t>oleh perusahaan untuk mencapai suatu hasil tertentu seperti pengetahuan bersama, peningkatan kinerja, keunggulan kompetitif, atau tingkat inovasi yang lebih tinggi.</a:t>
            </a:r>
            <a:endParaRPr lang="id-ID" dirty="0"/>
          </a:p>
        </p:txBody>
      </p:sp>
    </p:spTree>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428604"/>
            <a:ext cx="7772400" cy="2071702"/>
          </a:xfrm>
        </p:spPr>
        <p:txBody>
          <a:bodyPr>
            <a:normAutofit/>
          </a:bodyPr>
          <a:lstStyle/>
          <a:p>
            <a:r>
              <a:rPr lang="id-ID" dirty="0" smtClean="0"/>
              <a:t>Pengaruh yang diberikan Knowledge Manajemen terhadap proses bisnis organisasi</a:t>
            </a:r>
            <a:endParaRPr lang="id-ID" dirty="0"/>
          </a:p>
        </p:txBody>
      </p:sp>
      <p:sp>
        <p:nvSpPr>
          <p:cNvPr id="3" name="Content Placeholder 2"/>
          <p:cNvSpPr>
            <a:spLocks noGrp="1"/>
          </p:cNvSpPr>
          <p:nvPr>
            <p:ph sz="quarter" idx="1"/>
          </p:nvPr>
        </p:nvSpPr>
        <p:spPr>
          <a:xfrm>
            <a:off x="928662" y="2857496"/>
            <a:ext cx="6072230" cy="2786082"/>
          </a:xfrm>
        </p:spPr>
        <p:txBody>
          <a:bodyPr/>
          <a:lstStyle/>
          <a:p>
            <a:pPr algn="just">
              <a:buNone/>
            </a:pPr>
            <a:r>
              <a:rPr lang="id-ID" dirty="0" smtClean="0"/>
              <a:t>1) Penghematan waktu dan biaya </a:t>
            </a:r>
          </a:p>
          <a:p>
            <a:pPr algn="just">
              <a:buNone/>
            </a:pPr>
            <a:r>
              <a:rPr lang="id-ID" dirty="0" smtClean="0"/>
              <a:t>2) Peningkatan aset pengetahuan </a:t>
            </a:r>
          </a:p>
          <a:p>
            <a:pPr algn="just">
              <a:buNone/>
            </a:pPr>
            <a:r>
              <a:rPr lang="id-ID" dirty="0" smtClean="0"/>
              <a:t>3) Kemampuan beradaptasi </a:t>
            </a:r>
          </a:p>
          <a:p>
            <a:pPr algn="just">
              <a:buNone/>
            </a:pPr>
            <a:r>
              <a:rPr lang="id-ID" dirty="0" smtClean="0"/>
              <a:t>4) Peningkatan produktifitas</a:t>
            </a:r>
            <a:endParaRPr lang="id-ID" dirty="0"/>
          </a:p>
        </p:txBody>
      </p:sp>
    </p:spTree>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id-ID" dirty="0" smtClean="0"/>
              <a:t>Sekian dan Terima Kasih </a:t>
            </a:r>
            <a:r>
              <a:rPr lang="id-ID" dirty="0" smtClean="0">
                <a:sym typeface="Wingdings" pitchFamily="2" charset="2"/>
              </a:rPr>
              <a:t></a:t>
            </a:r>
            <a:endParaRPr lang="id-ID" dirty="0"/>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Definisi Knowlegde Management</a:t>
            </a:r>
            <a:endParaRPr lang="id-ID" dirty="0"/>
          </a:p>
        </p:txBody>
      </p:sp>
      <p:sp>
        <p:nvSpPr>
          <p:cNvPr id="3" name="Content Placeholder 2"/>
          <p:cNvSpPr>
            <a:spLocks noGrp="1"/>
          </p:cNvSpPr>
          <p:nvPr>
            <p:ph sz="quarter" idx="1"/>
          </p:nvPr>
        </p:nvSpPr>
        <p:spPr/>
        <p:txBody>
          <a:bodyPr/>
          <a:lstStyle/>
          <a:p>
            <a:pPr marL="0" indent="0" algn="just">
              <a:buNone/>
            </a:pPr>
            <a:r>
              <a:rPr lang="id-ID" dirty="0" smtClean="0"/>
              <a:t>	Definisi mengenai KM (</a:t>
            </a:r>
            <a:r>
              <a:rPr lang="id-ID" i="1" dirty="0" smtClean="0"/>
              <a:t>Knowledge Management</a:t>
            </a:r>
            <a:r>
              <a:rPr lang="id-ID" dirty="0" smtClean="0"/>
              <a:t>) tergantung dari cara organisasi menggunakan dan memanfaatkan pengetahuan. Salah satu definisi KM adalah </a:t>
            </a:r>
            <a:r>
              <a:rPr lang="id-ID" b="1" dirty="0" smtClean="0">
                <a:solidFill>
                  <a:srgbClr val="FF0000"/>
                </a:solidFill>
              </a:rPr>
              <a:t>proses</a:t>
            </a:r>
            <a:r>
              <a:rPr lang="id-ID" dirty="0" smtClean="0">
                <a:solidFill>
                  <a:srgbClr val="FF0000"/>
                </a:solidFill>
              </a:rPr>
              <a:t> </a:t>
            </a:r>
            <a:r>
              <a:rPr lang="id-ID" b="1" dirty="0" smtClean="0">
                <a:solidFill>
                  <a:srgbClr val="FF0000"/>
                </a:solidFill>
              </a:rPr>
              <a:t>sistematis untuk menemukan, memilih, mengorganisasikan, menyarikan dan menyajikan informasi dengan cara tertentu yang dapat meningkatkan penguasaan pengetahuan dalam suatu bidang kajian yang spesifik</a:t>
            </a:r>
            <a:r>
              <a:rPr lang="id-ID" dirty="0" smtClean="0"/>
              <a:t>. Atau secara umum KM adalah </a:t>
            </a:r>
            <a:r>
              <a:rPr lang="id-ID" b="1" dirty="0" smtClean="0">
                <a:solidFill>
                  <a:srgbClr val="FF0000"/>
                </a:solidFill>
              </a:rPr>
              <a:t>teknik untuk mengelola pengetahuan dalam organisasi untuk menciptakan nilai dan meningkatkan keunggulan kompetitif</a:t>
            </a:r>
            <a:r>
              <a:rPr lang="id-ID" dirty="0" smtClean="0"/>
              <a:t>.  </a:t>
            </a:r>
          </a:p>
          <a:p>
            <a:pPr marL="0" indent="0" algn="just">
              <a:buNone/>
            </a:pPr>
            <a:endParaRPr lang="id-ID"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Gambaran lingkup kegiatan manajemen pengetahuan</a:t>
            </a:r>
            <a:endParaRPr lang="id-ID" dirty="0"/>
          </a:p>
        </p:txBody>
      </p:sp>
      <p:sp>
        <p:nvSpPr>
          <p:cNvPr id="3" name="Content Placeholder 2"/>
          <p:cNvSpPr>
            <a:spLocks noGrp="1"/>
          </p:cNvSpPr>
          <p:nvPr>
            <p:ph sz="quarter" idx="1"/>
          </p:nvPr>
        </p:nvSpPr>
        <p:spPr/>
        <p:txBody>
          <a:bodyPr/>
          <a:lstStyle/>
          <a:p>
            <a:pPr marL="0" indent="0" algn="just">
              <a:buNone/>
            </a:pPr>
            <a:r>
              <a:rPr lang="id-ID" dirty="0" smtClean="0"/>
              <a:t>Gambaran lingkup kegiatan manajemen pengetahuan bagi pembelajaran organisasi</a:t>
            </a:r>
          </a:p>
          <a:p>
            <a:pPr marL="0" indent="0" algn="just">
              <a:buNone/>
            </a:pPr>
            <a:r>
              <a:rPr lang="id-ID" dirty="0" smtClean="0"/>
              <a:t>secara ringkas dapat dijelaskan dalam kegiatan berikut ini :</a:t>
            </a:r>
          </a:p>
          <a:p>
            <a:pPr marL="0" indent="0" algn="just">
              <a:buNone/>
            </a:pPr>
            <a:r>
              <a:rPr lang="id-ID" dirty="0" smtClean="0"/>
              <a:t>1. Membangun ruang penyimpanan pengetahuan (knowledge repository),</a:t>
            </a:r>
          </a:p>
          <a:p>
            <a:pPr marL="0" indent="0" algn="just">
              <a:buNone/>
            </a:pPr>
            <a:r>
              <a:rPr lang="id-ID" dirty="0" smtClean="0"/>
              <a:t>2. Menyempurnakan akses ke pengetahuan,</a:t>
            </a:r>
          </a:p>
          <a:p>
            <a:pPr marL="0" indent="0" algn="just">
              <a:buNone/>
            </a:pPr>
            <a:r>
              <a:rPr lang="id-ID" dirty="0" smtClean="0"/>
              <a:t>3. Memperbaiki lingkungan pengetahuan, dan</a:t>
            </a:r>
          </a:p>
          <a:p>
            <a:pPr marL="0" indent="0" algn="just">
              <a:buNone/>
            </a:pPr>
            <a:r>
              <a:rPr lang="id-ID" dirty="0" smtClean="0"/>
              <a:t>4. Mengelola pengetahuan sebagai kekayaan organisasi (aset). </a:t>
            </a:r>
          </a:p>
          <a:p>
            <a:pPr marL="0" indent="0" algn="just">
              <a:buNone/>
            </a:pPr>
            <a:endParaRPr lang="id-ID" dirty="0"/>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Tipe Kegiatan Manajemen Pengetahuan</a:t>
            </a:r>
            <a:endParaRPr lang="id-ID" dirty="0"/>
          </a:p>
        </p:txBody>
      </p:sp>
      <p:sp>
        <p:nvSpPr>
          <p:cNvPr id="3" name="Content Placeholder 2"/>
          <p:cNvSpPr>
            <a:spLocks noGrp="1"/>
          </p:cNvSpPr>
          <p:nvPr>
            <p:ph sz="quarter" idx="1"/>
          </p:nvPr>
        </p:nvSpPr>
        <p:spPr/>
        <p:txBody>
          <a:bodyPr>
            <a:normAutofit fontScale="85000" lnSpcReduction="10000"/>
          </a:bodyPr>
          <a:lstStyle/>
          <a:p>
            <a:pPr marL="0" indent="0" algn="just">
              <a:buNone/>
            </a:pPr>
            <a:r>
              <a:rPr lang="id-ID" dirty="0" smtClean="0"/>
              <a:t>Kegiatan manajemen pengetahuan dapat diklasifikasikan dalam beberapa tipe yaitu:</a:t>
            </a:r>
          </a:p>
          <a:p>
            <a:pPr marL="0" lvl="0" indent="0" algn="just">
              <a:buNone/>
            </a:pPr>
            <a:r>
              <a:rPr lang="id-ID" dirty="0" smtClean="0"/>
              <a:t>1. Mengumpulkan dan menggunakan ulang pengetahuan terstruktur. Pengetahuan sering tersimpan dalam beberapa bagian dari output yang dihasilkan organisasi, seperti disain produk, proposal dan laporan kegiatan, prosedur-prosedur yang sudah dimplementasikan dan terdokumentasikan dan kode-kode software yang semuanya dapat dipergunakan ulang untuk mengurangi waktu dan sumber yang diperlukan untuk membuatnya kembali. </a:t>
            </a:r>
          </a:p>
          <a:p>
            <a:pPr marL="0" indent="0" algn="just">
              <a:buNone/>
            </a:pPr>
            <a:r>
              <a:rPr lang="id-ID" dirty="0" smtClean="0"/>
              <a:t> </a:t>
            </a:r>
          </a:p>
          <a:p>
            <a:pPr marL="0" lvl="0" indent="0" algn="just">
              <a:buNone/>
            </a:pPr>
            <a:r>
              <a:rPr lang="id-ID" dirty="0" smtClean="0"/>
              <a:t>2. Mengumpulkan dan berbagi pelajaran yang sudah dipelajari (lessons learned) dari praktek-praktek. Tipe kegiatan ini mengumpulkan pengetahuan yang berasal dari pengalaman, yang harus diinterpretasikan dan diadopsi oleh user dalam konteks yang baru. </a:t>
            </a:r>
          </a:p>
          <a:p>
            <a:pPr marL="0" indent="0" algn="just">
              <a:buNone/>
            </a:pPr>
            <a:endParaRPr lang="id-ID" dirty="0"/>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Tipe Kegiatan Manajemen Pengetahuan</a:t>
            </a:r>
            <a:endParaRPr lang="id-ID" dirty="0"/>
          </a:p>
        </p:txBody>
      </p:sp>
      <p:sp>
        <p:nvSpPr>
          <p:cNvPr id="3" name="Content Placeholder 2"/>
          <p:cNvSpPr>
            <a:spLocks noGrp="1"/>
          </p:cNvSpPr>
          <p:nvPr>
            <p:ph sz="quarter" idx="1"/>
          </p:nvPr>
        </p:nvSpPr>
        <p:spPr/>
        <p:txBody>
          <a:bodyPr>
            <a:normAutofit fontScale="92500"/>
          </a:bodyPr>
          <a:lstStyle/>
          <a:p>
            <a:pPr marL="0" lvl="0" indent="0" algn="just">
              <a:buNone/>
            </a:pPr>
            <a:r>
              <a:rPr lang="id-ID" dirty="0" smtClean="0"/>
              <a:t>3. Mengidentifikasi sumber dan jaringan kepakaran. Kegiatan ini bermaksud untuk menjadikan kepakaran lebih mudah terlihat dan mudah diakses bagi setiap karyawan. Dalam hal ini adalah untuk membuat fasilitas koneksi antara orang yang mengetahui pengetahuan dan orang yang membutuhkan pengetahuan. </a:t>
            </a:r>
          </a:p>
          <a:p>
            <a:pPr marL="0" indent="0" algn="just">
              <a:buNone/>
            </a:pPr>
            <a:r>
              <a:rPr lang="id-ID" dirty="0" smtClean="0"/>
              <a:t> </a:t>
            </a:r>
          </a:p>
          <a:p>
            <a:pPr marL="0" indent="0" algn="just">
              <a:buNone/>
            </a:pPr>
            <a:r>
              <a:rPr lang="id-ID" dirty="0" smtClean="0"/>
              <a:t>4. Membuat struktur dan memetakan pengetahuan yang diperlukan untuk meningkatkan performansi. Kegiatan ini memberikan pengaruh seperti pada proses pengembangan produk baru atau disain ulang proses bisnis dengam menjadikan lebih eksplisit atauterbuka dari pengetahuan yang diperlukan pada tahap-tahap tertentu.</a:t>
            </a:r>
            <a:endParaRPr lang="id-ID" dirty="0"/>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Tipe Kegiatan Manajemen Pengetahuan</a:t>
            </a:r>
            <a:endParaRPr lang="id-ID" dirty="0"/>
          </a:p>
        </p:txBody>
      </p:sp>
      <p:sp>
        <p:nvSpPr>
          <p:cNvPr id="3" name="Content Placeholder 2"/>
          <p:cNvSpPr>
            <a:spLocks noGrp="1"/>
          </p:cNvSpPr>
          <p:nvPr>
            <p:ph sz="quarter" idx="1"/>
          </p:nvPr>
        </p:nvSpPr>
        <p:spPr/>
        <p:txBody>
          <a:bodyPr>
            <a:normAutofit fontScale="92500" lnSpcReduction="20000"/>
          </a:bodyPr>
          <a:lstStyle/>
          <a:p>
            <a:pPr marL="0" lvl="0" indent="0" algn="just">
              <a:buNone/>
            </a:pPr>
            <a:r>
              <a:rPr lang="id-ID" dirty="0" smtClean="0"/>
              <a:t>5. Mengukur dan mengelola nilai ekonomis dari pengetahuan. Banyak organisasi mempunyai aset intelektual yang terstuktur, seperti hak paten, copyright, software licenses dan database pelanggan. Dengan mengetahui semua aset-aset ini memungkinkan organisasi untuk membuat revenue dan biaya untuk organisasi. </a:t>
            </a:r>
          </a:p>
          <a:p>
            <a:pPr marL="0" indent="0" algn="just">
              <a:buNone/>
            </a:pPr>
            <a:r>
              <a:rPr lang="id-ID" dirty="0" smtClean="0"/>
              <a:t> </a:t>
            </a:r>
          </a:p>
          <a:p>
            <a:pPr marL="0" indent="0" algn="just">
              <a:buNone/>
            </a:pPr>
            <a:r>
              <a:rPr lang="id-ID" dirty="0" smtClean="0"/>
              <a:t> </a:t>
            </a:r>
          </a:p>
          <a:p>
            <a:pPr marL="0" lvl="0" indent="0" algn="just">
              <a:buNone/>
            </a:pPr>
            <a:r>
              <a:rPr lang="id-ID" dirty="0" smtClean="0"/>
              <a:t>6. Menyusun dan menyebarkan pengetahuan dari sumber-sumber eksternal. Perubahan lingkungan bisnis yang cepat dan tidak menentu telah meningkatkan kepentingan dan kesungguhan pada business intelligence system. Dalam kegiatan ini organisasi berusaha mengumpulkan semua laporan dari luar yang berhubungan dengan bisnis.</a:t>
            </a:r>
          </a:p>
          <a:p>
            <a:pPr marL="0" indent="0" algn="just">
              <a:buNone/>
            </a:pPr>
            <a:endParaRPr lang="id-ID" dirty="0"/>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Tujuan Penerapan Knowledge Management (KM)</a:t>
            </a:r>
            <a:endParaRPr lang="id-ID" dirty="0"/>
          </a:p>
        </p:txBody>
      </p:sp>
      <p:sp>
        <p:nvSpPr>
          <p:cNvPr id="3" name="Content Placeholder 2"/>
          <p:cNvSpPr>
            <a:spLocks noGrp="1"/>
          </p:cNvSpPr>
          <p:nvPr>
            <p:ph sz="quarter" idx="1"/>
          </p:nvPr>
        </p:nvSpPr>
        <p:spPr/>
        <p:txBody>
          <a:bodyPr>
            <a:normAutofit fontScale="92500" lnSpcReduction="20000"/>
          </a:bodyPr>
          <a:lstStyle/>
          <a:p>
            <a:pPr marL="0" indent="0" algn="just">
              <a:buNone/>
            </a:pPr>
            <a:r>
              <a:rPr lang="id-ID" dirty="0" smtClean="0"/>
              <a:t>Penerapan KM akan memberikan pengaruh terhadap proses bisnis organisasi:</a:t>
            </a:r>
          </a:p>
          <a:p>
            <a:pPr marL="0" lvl="0" indent="0" algn="just">
              <a:buNone/>
            </a:pPr>
            <a:r>
              <a:rPr lang="id-ID" dirty="0" smtClean="0"/>
              <a:t>1. Penghematan waktu dan biaya. Dengan adanya sumber pengetahuan yang terstruktur dengan baik, maka organisasi akan mudah untuk menggunakan pengetahuan tersebut untuk konteks yang lainnya, sehingga organisasi akan dapat menghemat waktu dan biaya. </a:t>
            </a:r>
          </a:p>
          <a:p>
            <a:pPr marL="0" indent="0" algn="just">
              <a:buNone/>
            </a:pPr>
            <a:r>
              <a:rPr lang="id-ID" dirty="0" smtClean="0"/>
              <a:t> </a:t>
            </a:r>
          </a:p>
          <a:p>
            <a:pPr marL="0" lvl="0" indent="0" algn="just">
              <a:buNone/>
            </a:pPr>
            <a:r>
              <a:rPr lang="id-ID" dirty="0" smtClean="0"/>
              <a:t>2. Peningkatan aset pengetahuan. Sumber pengetahuan akan memberikan kemudahaan kepada setiap karyawan untuk memanfaatkannya, sehingga proses pemanfaatan pengetahuan di lingkungan organisasi akan meningkat, yang akhirnya proses kreatifitas dan inovasi akan terdorong lebih luas dan setiap karyawan dapat meningkatkan kompetensinya. </a:t>
            </a:r>
          </a:p>
          <a:p>
            <a:pPr marL="0" indent="0" algn="just">
              <a:buNone/>
            </a:pPr>
            <a:endParaRPr lang="id-ID" dirty="0"/>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Tujuan Penerapan Knowledge Management (KM)</a:t>
            </a:r>
            <a:endParaRPr lang="id-ID" dirty="0"/>
          </a:p>
        </p:txBody>
      </p:sp>
      <p:sp>
        <p:nvSpPr>
          <p:cNvPr id="3" name="Content Placeholder 2"/>
          <p:cNvSpPr>
            <a:spLocks noGrp="1"/>
          </p:cNvSpPr>
          <p:nvPr>
            <p:ph sz="quarter" idx="1"/>
          </p:nvPr>
        </p:nvSpPr>
        <p:spPr/>
        <p:txBody>
          <a:bodyPr/>
          <a:lstStyle/>
          <a:p>
            <a:pPr marL="0" lvl="0" indent="0" algn="just">
              <a:buNone/>
            </a:pPr>
            <a:r>
              <a:rPr lang="id-ID" dirty="0" smtClean="0"/>
              <a:t>3. Kemampuan beradaptasi. Organisasi akan dapat dengan mudah beradaptasi dengan perubahan lingkungan bisnis yang terjadi. </a:t>
            </a:r>
          </a:p>
          <a:p>
            <a:pPr marL="0" indent="0" algn="just">
              <a:buNone/>
            </a:pPr>
            <a:r>
              <a:rPr lang="id-ID" dirty="0" smtClean="0"/>
              <a:t>	</a:t>
            </a:r>
          </a:p>
          <a:p>
            <a:pPr marL="0" lvl="0" indent="0" algn="just">
              <a:buNone/>
            </a:pPr>
            <a:r>
              <a:rPr lang="id-ID" dirty="0" smtClean="0"/>
              <a:t>4. Peningkatan produktfitas. Pengetahuan yang sudah ada dapat digunakan ulang untuk proses atau produk yang akan dikembangkan, sehingga produktifitas dari organisasi akan meningkat.  </a:t>
            </a:r>
          </a:p>
          <a:p>
            <a:pPr marL="0" indent="0" algn="just">
              <a:buNone/>
            </a:pPr>
            <a:endParaRPr lang="id-ID" dirty="0"/>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Tahapan Perkembangan Manajemen Pengetahuan Dalam Organisasi</a:t>
            </a:r>
            <a:endParaRPr lang="id-ID" dirty="0"/>
          </a:p>
        </p:txBody>
      </p:sp>
      <p:sp>
        <p:nvSpPr>
          <p:cNvPr id="3" name="Content Placeholder 2"/>
          <p:cNvSpPr>
            <a:spLocks noGrp="1"/>
          </p:cNvSpPr>
          <p:nvPr>
            <p:ph sz="quarter" idx="1"/>
          </p:nvPr>
        </p:nvSpPr>
        <p:spPr/>
        <p:txBody>
          <a:bodyPr>
            <a:normAutofit fontScale="77500" lnSpcReduction="20000"/>
          </a:bodyPr>
          <a:lstStyle/>
          <a:p>
            <a:pPr marL="0" indent="0" algn="just">
              <a:buNone/>
            </a:pPr>
            <a:r>
              <a:rPr lang="id-ID" i="1" dirty="0" smtClean="0"/>
              <a:t>1. Knowledge-chaotic </a:t>
            </a:r>
            <a:r>
              <a:rPr lang="id-ID" dirty="0" smtClean="0"/>
              <a:t>(tak sadar konsep, tak ada proses informasi, dan tak ada sharing informasi).</a:t>
            </a:r>
          </a:p>
          <a:p>
            <a:pPr marL="0" indent="0" algn="just">
              <a:buNone/>
            </a:pPr>
            <a:r>
              <a:rPr lang="id-ID" dirty="0" smtClean="0"/>
              <a:t>2. </a:t>
            </a:r>
            <a:r>
              <a:rPr lang="id-ID" i="1" dirty="0" smtClean="0"/>
              <a:t>Knowledge-aware</a:t>
            </a:r>
            <a:r>
              <a:rPr lang="id-ID" dirty="0" smtClean="0"/>
              <a:t> (sadar akan kebutuhan manajemen pengetahuan, adabeberapa proses </a:t>
            </a:r>
          </a:p>
          <a:p>
            <a:pPr marL="0" indent="0" algn="just">
              <a:buNone/>
            </a:pPr>
            <a:r>
              <a:rPr lang="id-ID" dirty="0" smtClean="0"/>
              <a:t>manajemen pengetahuan, ada teknologi, ada isu tentang sharing informasi).</a:t>
            </a:r>
          </a:p>
          <a:p>
            <a:pPr marL="0" indent="0" algn="just">
              <a:buNone/>
            </a:pPr>
            <a:r>
              <a:rPr lang="id-ID" dirty="0" smtClean="0"/>
              <a:t>3. </a:t>
            </a:r>
            <a:r>
              <a:rPr lang="id-ID" i="1" dirty="0" smtClean="0"/>
              <a:t>Knowledge-enabled</a:t>
            </a:r>
            <a:r>
              <a:rPr lang="id-ID" dirty="0" smtClean="0"/>
              <a:t> (memanfaatkan manajemen pengetahuan, mengadopsi standar, isu-</a:t>
            </a:r>
          </a:p>
          <a:p>
            <a:pPr marL="0" indent="0" algn="just">
              <a:buNone/>
            </a:pPr>
            <a:r>
              <a:rPr lang="id-ID" dirty="0" smtClean="0"/>
              <a:t>isu berkaitan dengan budaya dan teknologi).</a:t>
            </a:r>
          </a:p>
          <a:p>
            <a:pPr marL="0" indent="0" algn="just">
              <a:buNone/>
            </a:pPr>
            <a:r>
              <a:rPr lang="id-ID" dirty="0" smtClean="0"/>
              <a:t>4. </a:t>
            </a:r>
            <a:r>
              <a:rPr lang="id-ID" i="1" dirty="0" smtClean="0"/>
              <a:t>Knowledge-managed</a:t>
            </a:r>
            <a:r>
              <a:rPr lang="id-ID" dirty="0" smtClean="0"/>
              <a:t> (kerangka kerja yang terintegrasi, merealisasikan manfaat, isu-isu </a:t>
            </a:r>
          </a:p>
          <a:p>
            <a:pPr marL="0" indent="0" algn="just">
              <a:buNone/>
            </a:pPr>
            <a:r>
              <a:rPr lang="id-ID" dirty="0" smtClean="0"/>
              <a:t>pada tahap sebelumnya teratasi).</a:t>
            </a:r>
          </a:p>
          <a:p>
            <a:pPr marL="0" indent="0" algn="just">
              <a:buNone/>
            </a:pPr>
            <a:r>
              <a:rPr lang="id-ID" dirty="0" smtClean="0"/>
              <a:t>5. </a:t>
            </a:r>
            <a:r>
              <a:rPr lang="id-ID" i="1" dirty="0" smtClean="0"/>
              <a:t>Knowledge-centric</a:t>
            </a:r>
            <a:r>
              <a:rPr lang="id-ID" dirty="0" smtClean="0"/>
              <a:t> (manajemen pengetahuan merupakan bagian dari misi, nilai pengetahuan diakui dalam kapitalisasi pasar, manajemen pengetahuan terintegrasi dalam</a:t>
            </a:r>
          </a:p>
          <a:p>
            <a:pPr marL="0" indent="0" algn="just">
              <a:buNone/>
            </a:pPr>
            <a:r>
              <a:rPr lang="id-ID" dirty="0" smtClean="0"/>
              <a:t>budaya).  </a:t>
            </a:r>
          </a:p>
          <a:p>
            <a:pPr marL="0" indent="0" algn="just">
              <a:buNone/>
            </a:pPr>
            <a:endParaRPr lang="id-ID" dirty="0"/>
          </a:p>
        </p:txBody>
      </p:sp>
    </p:spTree>
  </p:cSld>
  <p:clrMapOvr>
    <a:masterClrMapping/>
  </p:clrMapOvr>
  <p:transition>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23</TotalTime>
  <Words>639</Words>
  <Application>Microsoft Office PowerPoint</Application>
  <PresentationFormat>On-screen Show (4:3)</PresentationFormat>
  <Paragraphs>57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Equity</vt:lpstr>
      <vt:lpstr>Presentasi Knowledge Management</vt:lpstr>
      <vt:lpstr>Definisi Knowlegde Management</vt:lpstr>
      <vt:lpstr>Gambaran lingkup kegiatan manajemen pengetahuan</vt:lpstr>
      <vt:lpstr>Tipe Kegiatan Manajemen Pengetahuan</vt:lpstr>
      <vt:lpstr>Tipe Kegiatan Manajemen Pengetahuan</vt:lpstr>
      <vt:lpstr>Tipe Kegiatan Manajemen Pengetahuan</vt:lpstr>
      <vt:lpstr>Tujuan Penerapan Knowledge Management (KM)</vt:lpstr>
      <vt:lpstr>Tujuan Penerapan Knowledge Management (KM)</vt:lpstr>
      <vt:lpstr>Tahapan Perkembangan Manajemen Pengetahuan Dalam Organisasi</vt:lpstr>
      <vt:lpstr>Pentingnya Knowledge Management</vt:lpstr>
      <vt:lpstr>Aplikasi Manajemen Pengetahuan</vt:lpstr>
      <vt:lpstr>Peran Para Ahli Dalam Manajemen Pengetahuan</vt:lpstr>
      <vt:lpstr>Pengaruh yang diberikan Knowledge Manajemen terhadap proses bisnis organisasi</vt:lpstr>
      <vt:lpstr>Sekian dan Terima Kasih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Presentasi Knowledge Management</dc:title>
  <dc:creator>XP</dc:creator>
  <cp:lastModifiedBy>TOSHIBA</cp:lastModifiedBy>
  <cp:revision>7</cp:revision>
  <dcterms:created xsi:type="dcterms:W3CDTF">2006-02-09T17:53:38Z</dcterms:created>
  <dcterms:modified xsi:type="dcterms:W3CDTF">2008-10-13T07:26:14Z</dcterms:modified>
</cp:coreProperties>
</file>