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1" r:id="rId3"/>
    <p:sldId id="262" r:id="rId4"/>
    <p:sldId id="264" r:id="rId5"/>
    <p:sldId id="265" r:id="rId6"/>
    <p:sldId id="266" r:id="rId7"/>
    <p:sldId id="263" r:id="rId8"/>
    <p:sldId id="267" r:id="rId9"/>
    <p:sldId id="268" r:id="rId10"/>
    <p:sldId id="269" r:id="rId11"/>
    <p:sldId id="270" r:id="rId12"/>
    <p:sldId id="271"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win Nugraha" initials="E N"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5C57F78-FC72-479D-9A59-8D9F0711A04A}" type="datetimeFigureOut">
              <a:rPr lang="id-ID" smtClean="0"/>
              <a:t>24/11/2012</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164B3A0-5224-4580-901B-3BF2B69672E9}"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C57F78-FC72-479D-9A59-8D9F0711A04A}" type="datetimeFigureOut">
              <a:rPr lang="id-ID" smtClean="0"/>
              <a:t>24/11/2012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C164B3A0-5224-4580-901B-3BF2B69672E9}"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C57F78-FC72-479D-9A59-8D9F0711A04A}" type="datetimeFigureOut">
              <a:rPr lang="id-ID" smtClean="0"/>
              <a:t>24/11/2012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C164B3A0-5224-4580-901B-3BF2B69672E9}"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C57F78-FC72-479D-9A59-8D9F0711A04A}" type="datetimeFigureOut">
              <a:rPr lang="id-ID" smtClean="0"/>
              <a:t>24/11/2012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C164B3A0-5224-4580-901B-3BF2B69672E9}" type="slidenum">
              <a:rPr lang="id-ID" smtClean="0"/>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5C57F78-FC72-479D-9A59-8D9F0711A04A}" type="datetimeFigureOut">
              <a:rPr lang="id-ID" smtClean="0"/>
              <a:t>24/11/2012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C164B3A0-5224-4580-901B-3BF2B69672E9}" type="slidenum">
              <a:rPr lang="id-ID" smtClean="0"/>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5C57F78-FC72-479D-9A59-8D9F0711A04A}" type="datetimeFigureOut">
              <a:rPr lang="id-ID" smtClean="0"/>
              <a:t>24/11/2012</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C164B3A0-5224-4580-901B-3BF2B69672E9}" type="slidenum">
              <a:rPr lang="id-ID" smtClean="0"/>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5C57F78-FC72-479D-9A59-8D9F0711A04A}" type="datetimeFigureOut">
              <a:rPr lang="id-ID" smtClean="0"/>
              <a:t>24/11/2012</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C164B3A0-5224-4580-901B-3BF2B69672E9}"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5C57F78-FC72-479D-9A59-8D9F0711A04A}" type="datetimeFigureOut">
              <a:rPr lang="id-ID" smtClean="0"/>
              <a:t>24/11/2012</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C164B3A0-5224-4580-901B-3BF2B69672E9}" type="slidenum">
              <a:rPr lang="id-ID" smtClean="0"/>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5C57F78-FC72-479D-9A59-8D9F0711A04A}" type="datetimeFigureOut">
              <a:rPr lang="id-ID" smtClean="0"/>
              <a:t>24/11/2012</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C164B3A0-5224-4580-901B-3BF2B69672E9}"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5C57F78-FC72-479D-9A59-8D9F0711A04A}" type="datetimeFigureOut">
              <a:rPr lang="id-ID" smtClean="0"/>
              <a:t>24/11/2012</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C164B3A0-5224-4580-901B-3BF2B69672E9}"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5C57F78-FC72-479D-9A59-8D9F0711A04A}" type="datetimeFigureOut">
              <a:rPr lang="id-ID" smtClean="0"/>
              <a:t>24/11/2012</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164B3A0-5224-4580-901B-3BF2B69672E9}" type="slidenum">
              <a:rPr lang="id-ID" smtClean="0"/>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8000"/>
            <a:lum/>
          </a:blip>
          <a:srcRect/>
          <a:stretch>
            <a:fillRect l="-11000" r="-11000"/>
          </a:stretch>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5C57F78-FC72-479D-9A59-8D9F0711A04A}" type="datetimeFigureOut">
              <a:rPr lang="id-ID" smtClean="0"/>
              <a:t>24/11/2012</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164B3A0-5224-4580-901B-3BF2B69672E9}"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23000"/>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67944" y="5229200"/>
            <a:ext cx="4896544" cy="936104"/>
          </a:xfrm>
        </p:spPr>
        <p:txBody>
          <a:bodyPr>
            <a:normAutofit/>
          </a:bodyPr>
          <a:lstStyle/>
          <a:p>
            <a:pPr algn="ctr"/>
            <a:r>
              <a:rPr lang="id-ID" sz="3600" dirty="0" smtClean="0">
                <a:solidFill>
                  <a:schemeClr val="tx1"/>
                </a:solidFill>
                <a:latin typeface="Times New Roman" pitchFamily="18" charset="0"/>
                <a:cs typeface="Times New Roman" pitchFamily="18" charset="0"/>
              </a:rPr>
              <a:t>IKLIM ORGANISASI</a:t>
            </a:r>
            <a:endParaRPr lang="id-ID" sz="36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769235695"/>
      </p:ext>
    </p:extLst>
  </p:cSld>
  <p:clrMapOvr>
    <a:masterClrMapping/>
  </p:clrMapOvr>
  <p:transition spd="slow">
    <p:push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a:spLocks noGrp="1"/>
          </p:cNvSpPr>
          <p:nvPr>
            <p:ph idx="1"/>
          </p:nvPr>
        </p:nvSpPr>
        <p:spPr>
          <a:xfrm>
            <a:off x="457200" y="548680"/>
            <a:ext cx="8229600" cy="5832648"/>
          </a:xfrm>
        </p:spPr>
        <p:txBody>
          <a:bodyPr>
            <a:normAutofit/>
          </a:bodyPr>
          <a:lstStyle/>
          <a:p>
            <a:pPr marL="0" indent="0">
              <a:buNone/>
            </a:pPr>
            <a:r>
              <a:rPr lang="id-ID" dirty="0"/>
              <a:t>c. </a:t>
            </a:r>
            <a:r>
              <a:rPr lang="id-ID" dirty="0" smtClean="0"/>
              <a:t>Tingkah  </a:t>
            </a:r>
            <a:r>
              <a:rPr lang="id-ID" dirty="0"/>
              <a:t>Laku Kelompok  </a:t>
            </a:r>
            <a:r>
              <a:rPr lang="id-ID" dirty="0" smtClean="0"/>
              <a:t>Kerja</a:t>
            </a:r>
          </a:p>
          <a:p>
            <a:pPr marL="0" indent="457200" algn="just">
              <a:spcBef>
                <a:spcPts val="0"/>
              </a:spcBef>
              <a:buNone/>
            </a:pPr>
            <a:r>
              <a:rPr lang="id-ID" dirty="0"/>
              <a:t>	</a:t>
            </a:r>
            <a:br>
              <a:rPr lang="id-ID" dirty="0"/>
            </a:br>
            <a:r>
              <a:rPr lang="id-ID" dirty="0" smtClean="0"/>
              <a:t>          Terdapat </a:t>
            </a:r>
            <a:r>
              <a:rPr lang="id-ID" dirty="0"/>
              <a:t>kebutuhan tertentu pada kebanyakan orang dalam hal hubungan persahabatan, suatu kebutuhan yang seringkali dipuaskan oleh kelompok dalam organisasi. Kelompok-kelompok berkembang dalam organisasi dengan dua cara, yaitu secara formal, utamanya pada kelompok kerja; dan informal, sebagai kelompok persahabatan atau  </a:t>
            </a:r>
            <a:r>
              <a:rPr lang="id-ID" dirty="0" smtClean="0"/>
              <a:t>kesamaan minat.							</a:t>
            </a:r>
            <a:r>
              <a:rPr lang="id-ID" dirty="0"/>
              <a:t>	</a:t>
            </a:r>
            <a:br>
              <a:rPr lang="id-ID" dirty="0"/>
            </a:br>
            <a:endParaRPr lang="id-ID" dirty="0"/>
          </a:p>
        </p:txBody>
      </p:sp>
    </p:spTree>
    <p:extLst>
      <p:ext uri="{BB962C8B-B14F-4D97-AF65-F5344CB8AC3E}">
        <p14:creationId xmlns:p14="http://schemas.microsoft.com/office/powerpoint/2010/main" val="1017765830"/>
      </p:ext>
    </p:extLst>
  </p:cSld>
  <p:clrMapOvr>
    <a:masterClrMapping/>
  </p:clrMapOvr>
  <p:transition spd="slow">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048672"/>
          </a:xfrm>
        </p:spPr>
        <p:txBody>
          <a:bodyPr>
            <a:normAutofit fontScale="92500" lnSpcReduction="10000"/>
          </a:bodyPr>
          <a:lstStyle/>
          <a:p>
            <a:pPr marL="0" indent="0">
              <a:buNone/>
            </a:pPr>
            <a:r>
              <a:rPr lang="id-ID" dirty="0" smtClean="0"/>
              <a:t>d. Faktor eksternal organisasi</a:t>
            </a:r>
          </a:p>
          <a:p>
            <a:pPr marL="0" indent="457200" algn="just">
              <a:spcBef>
                <a:spcPts val="0"/>
              </a:spcBef>
              <a:buNone/>
            </a:pPr>
            <a:r>
              <a:rPr lang="id-ID" sz="2800" dirty="0"/>
              <a:t>	</a:t>
            </a:r>
            <a:br>
              <a:rPr lang="id-ID" sz="2800" dirty="0"/>
            </a:br>
            <a:r>
              <a:rPr lang="id-ID" sz="2800" dirty="0" smtClean="0"/>
              <a:t>            Sejumlah </a:t>
            </a:r>
            <a:r>
              <a:rPr lang="id-ID" sz="2800" dirty="0"/>
              <a:t>faktor eksternal organisasi mempengaruhi iklim pada organisasi tersebut. Keadaan ekonomi adalah faktor utama yang mempengaruhi iklim. Contohnya dalam perekonomian dengan inflasi yang tinggi, organisasi berada dalam tekanan untuk memberikan peningkatan keuntungan sekurang-kurangnya sama dengan tingkat inflasi. Seandainya pemerintah telah menetapkan </a:t>
            </a:r>
            <a:r>
              <a:rPr lang="id-ID" sz="2800" dirty="0" smtClean="0"/>
              <a:t>aturan </a:t>
            </a:r>
            <a:r>
              <a:rPr lang="id-ID" sz="2800" dirty="0"/>
              <a:t>tentang pemberian upah dan harga yang dapat membatasi peningkatan keuntungan, karyawan mungkin menjadi tidak senang dan bisa keluar untuk mendapatkan pekerjaan pada perusahaan lain</a:t>
            </a:r>
            <a:r>
              <a:rPr lang="id-ID" sz="2800"/>
              <a:t>. </a:t>
            </a:r>
            <a:endParaRPr lang="id-ID" sz="2800" dirty="0"/>
          </a:p>
        </p:txBody>
      </p:sp>
    </p:spTree>
    <p:extLst>
      <p:ext uri="{BB962C8B-B14F-4D97-AF65-F5344CB8AC3E}">
        <p14:creationId xmlns:p14="http://schemas.microsoft.com/office/powerpoint/2010/main" val="3194227001"/>
      </p:ext>
    </p:extLst>
  </p:cSld>
  <p:clrMapOvr>
    <a:masterClrMapping/>
  </p:clrMapOvr>
  <p:transition spd="slow">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32648"/>
          </a:xfrm>
        </p:spPr>
        <p:txBody>
          <a:bodyPr/>
          <a:lstStyle/>
          <a:p>
            <a:pPr marL="0" indent="0" algn="ctr">
              <a:buNone/>
            </a:pPr>
            <a:endParaRPr lang="id-ID" dirty="0" smtClean="0"/>
          </a:p>
          <a:p>
            <a:pPr marL="0" indent="0" algn="ctr">
              <a:buNone/>
            </a:pPr>
            <a:endParaRPr lang="id-ID" dirty="0"/>
          </a:p>
          <a:p>
            <a:pPr marL="0" indent="0" algn="ctr">
              <a:buNone/>
            </a:pPr>
            <a:endParaRPr lang="id-ID" dirty="0" smtClean="0"/>
          </a:p>
          <a:p>
            <a:pPr marL="0" indent="0" algn="ctr">
              <a:buNone/>
            </a:pPr>
            <a:endParaRPr lang="id-ID" dirty="0"/>
          </a:p>
          <a:p>
            <a:pPr marL="0" indent="0" algn="ctr">
              <a:buNone/>
            </a:pPr>
            <a:r>
              <a:rPr lang="id-ID" sz="3200" dirty="0" smtClean="0"/>
              <a:t>Terimakasih...</a:t>
            </a:r>
            <a:endParaRPr lang="id-ID" sz="3200" dirty="0"/>
          </a:p>
        </p:txBody>
      </p:sp>
    </p:spTree>
    <p:extLst>
      <p:ext uri="{BB962C8B-B14F-4D97-AF65-F5344CB8AC3E}">
        <p14:creationId xmlns:p14="http://schemas.microsoft.com/office/powerpoint/2010/main" val="4241387121"/>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556792"/>
            <a:ext cx="8208912" cy="4464496"/>
          </a:xfrm>
        </p:spPr>
        <p:txBody>
          <a:bodyPr/>
          <a:lstStyle/>
          <a:p>
            <a:pPr marL="0" indent="0" algn="just">
              <a:spcBef>
                <a:spcPts val="0"/>
              </a:spcBef>
              <a:buNone/>
            </a:pPr>
            <a:r>
              <a:rPr lang="id-ID" sz="2800" dirty="0" smtClean="0">
                <a:latin typeface="Times New Roman" pitchFamily="18" charset="0"/>
                <a:cs typeface="Times New Roman" pitchFamily="18" charset="0"/>
              </a:rPr>
              <a:t>         </a:t>
            </a:r>
            <a:r>
              <a:rPr lang="id-ID" sz="2800" dirty="0" smtClean="0"/>
              <a:t>Iklim </a:t>
            </a:r>
            <a:r>
              <a:rPr lang="id-ID" sz="2800" dirty="0"/>
              <a:t>organisasi adalah serangkaian deskripsi dari karakteristik organisasi yang membedakan sebuah organisasi dengan organisasi lainnya yang mengarah pada persepsi	masing-masing anggota dalam memandang organisasi.</a:t>
            </a:r>
          </a:p>
          <a:p>
            <a:pPr marL="0" indent="0" algn="just">
              <a:spcBef>
                <a:spcPts val="0"/>
              </a:spcBef>
              <a:buNone/>
            </a:pPr>
            <a:endParaRPr lang="id-ID" dirty="0">
              <a:latin typeface="Times New Roman" pitchFamily="18" charset="0"/>
              <a:cs typeface="Times New Roman" pitchFamily="18" charset="0"/>
            </a:endParaRPr>
          </a:p>
        </p:txBody>
      </p:sp>
      <p:sp>
        <p:nvSpPr>
          <p:cNvPr id="2" name="Title 1"/>
          <p:cNvSpPr>
            <a:spLocks noGrp="1"/>
          </p:cNvSpPr>
          <p:nvPr>
            <p:ph type="title"/>
          </p:nvPr>
        </p:nvSpPr>
        <p:spPr>
          <a:xfrm>
            <a:off x="457200" y="548680"/>
            <a:ext cx="8229600" cy="1080120"/>
          </a:xfrm>
        </p:spPr>
        <p:txBody>
          <a:bodyPr>
            <a:normAutofit fontScale="90000"/>
          </a:bodyPr>
          <a:lstStyle/>
          <a:p>
            <a:pPr algn="ctr"/>
            <a:r>
              <a:rPr lang="id-ID" sz="4000" b="1" dirty="0">
                <a:solidFill>
                  <a:schemeClr val="tx1"/>
                </a:solidFill>
              </a:rPr>
              <a:t>Pengertian Iklim Organisasi</a:t>
            </a:r>
            <a:r>
              <a:rPr lang="id-ID" dirty="0"/>
              <a:t/>
            </a:r>
            <a:br>
              <a:rPr lang="id-ID" dirty="0"/>
            </a:br>
            <a:endParaRPr lang="id-ID" dirty="0"/>
          </a:p>
        </p:txBody>
      </p:sp>
    </p:spTree>
    <p:extLst>
      <p:ext uri="{BB962C8B-B14F-4D97-AF65-F5344CB8AC3E}">
        <p14:creationId xmlns:p14="http://schemas.microsoft.com/office/powerpoint/2010/main" val="1383207820"/>
      </p:ext>
    </p:extLst>
  </p:cSld>
  <p:clrMapOvr>
    <a:masterClrMapping/>
  </p:clrMapOvr>
  <p:transition spd="slow">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91264" cy="4968552"/>
          </a:xfrm>
        </p:spPr>
        <p:txBody>
          <a:bodyPr>
            <a:normAutofit fontScale="92500" lnSpcReduction="10000"/>
          </a:bodyPr>
          <a:lstStyle/>
          <a:p>
            <a:pPr marL="0" indent="457200" algn="just">
              <a:spcBef>
                <a:spcPts val="0"/>
              </a:spcBef>
              <a:buNone/>
            </a:pPr>
            <a:r>
              <a:rPr lang="id-ID" dirty="0" smtClean="0"/>
              <a:t>     </a:t>
            </a:r>
          </a:p>
          <a:p>
            <a:pPr marL="0" indent="457200" algn="just">
              <a:spcBef>
                <a:spcPts val="0"/>
              </a:spcBef>
              <a:buNone/>
            </a:pPr>
            <a:r>
              <a:rPr lang="id-ID" dirty="0" smtClean="0"/>
              <a:t> Toulson </a:t>
            </a:r>
            <a:r>
              <a:rPr lang="id-ID" dirty="0"/>
              <a:t>dan Smith (1994:457) menerangkan dalam jurnalnya bahwa konsep iklim organisasi pertama kali dikemukakan oleh Litwin dan Stringer pada tahun 1968. Iklim organisasi oleh Litwin dan Stringer, dijabarkan atau diukur melalui lima </a:t>
            </a:r>
            <a:r>
              <a:rPr lang="id-ID" dirty="0" smtClean="0"/>
              <a:t>dimensi</a:t>
            </a:r>
            <a:r>
              <a:rPr lang="id-ID" dirty="0"/>
              <a:t>, </a:t>
            </a:r>
            <a:r>
              <a:rPr lang="id-ID" dirty="0" smtClean="0"/>
              <a:t>	yaitu:	</a:t>
            </a:r>
          </a:p>
          <a:p>
            <a:pPr marL="449263" indent="711200">
              <a:buNone/>
            </a:pPr>
            <a:r>
              <a:rPr lang="id-ID" dirty="0"/>
              <a:t/>
            </a:r>
            <a:br>
              <a:rPr lang="id-ID" dirty="0"/>
            </a:br>
            <a:r>
              <a:rPr lang="id-ID" dirty="0"/>
              <a:t>a. 	</a:t>
            </a:r>
            <a:r>
              <a:rPr lang="id-ID" i="1" dirty="0" smtClean="0"/>
              <a:t>Responsibility (</a:t>
            </a:r>
            <a:r>
              <a:rPr lang="id-ID" i="1" dirty="0"/>
              <a:t>tanggung jawab)	</a:t>
            </a:r>
            <a:br>
              <a:rPr lang="id-ID" i="1" dirty="0"/>
            </a:br>
            <a:r>
              <a:rPr lang="id-ID" i="1" dirty="0"/>
              <a:t>b. 	Identity (identitas)	</a:t>
            </a:r>
            <a:br>
              <a:rPr lang="id-ID" i="1" dirty="0"/>
            </a:br>
            <a:r>
              <a:rPr lang="id-ID" i="1" dirty="0"/>
              <a:t>c. 	Warmth (kehangatan)	</a:t>
            </a:r>
            <a:br>
              <a:rPr lang="id-ID" i="1" dirty="0"/>
            </a:br>
            <a:r>
              <a:rPr lang="id-ID" i="1" dirty="0"/>
              <a:t>d. 	Support (dukungan)	</a:t>
            </a:r>
            <a:br>
              <a:rPr lang="id-ID" i="1" dirty="0"/>
            </a:br>
            <a:r>
              <a:rPr lang="id-ID" i="1" dirty="0"/>
              <a:t>e. 	Conflict (konflik)	</a:t>
            </a:r>
            <a:br>
              <a:rPr lang="id-ID" i="1" dirty="0"/>
            </a:br>
            <a:endParaRPr lang="id-ID" dirty="0"/>
          </a:p>
        </p:txBody>
      </p:sp>
      <p:sp>
        <p:nvSpPr>
          <p:cNvPr id="2" name="Title 1"/>
          <p:cNvSpPr>
            <a:spLocks noGrp="1"/>
          </p:cNvSpPr>
          <p:nvPr>
            <p:ph type="title"/>
          </p:nvPr>
        </p:nvSpPr>
        <p:spPr/>
        <p:txBody>
          <a:bodyPr>
            <a:normAutofit/>
          </a:bodyPr>
          <a:lstStyle/>
          <a:p>
            <a:pPr algn="ctr"/>
            <a:r>
              <a:rPr lang="id-ID" sz="4000" b="1" dirty="0">
                <a:solidFill>
                  <a:schemeClr val="tx1"/>
                </a:solidFill>
              </a:rPr>
              <a:t>Dimensi Iklim Organisasi</a:t>
            </a:r>
            <a:endParaRPr lang="id-ID" sz="4000" dirty="0">
              <a:solidFill>
                <a:schemeClr val="tx1"/>
              </a:solidFill>
            </a:endParaRPr>
          </a:p>
        </p:txBody>
      </p:sp>
    </p:spTree>
    <p:extLst>
      <p:ext uri="{BB962C8B-B14F-4D97-AF65-F5344CB8AC3E}">
        <p14:creationId xmlns:p14="http://schemas.microsoft.com/office/powerpoint/2010/main" val="3665668710"/>
      </p:ext>
    </p:extLst>
  </p:cSld>
  <p:clrMapOvr>
    <a:masterClrMapping/>
  </p:clrMapOvr>
  <p:transition spd="slow">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19256" cy="6264696"/>
          </a:xfrm>
        </p:spPr>
        <p:txBody>
          <a:bodyPr>
            <a:normAutofit/>
          </a:bodyPr>
          <a:lstStyle/>
          <a:p>
            <a:pPr marL="0" indent="0">
              <a:buNone/>
            </a:pPr>
            <a:r>
              <a:rPr lang="id-ID" i="1" dirty="0" smtClean="0"/>
              <a:t>a. </a:t>
            </a:r>
            <a:r>
              <a:rPr lang="id-ID" sz="2500" i="1" dirty="0" smtClean="0"/>
              <a:t>Responsibility (tanggung jawab) </a:t>
            </a:r>
          </a:p>
          <a:p>
            <a:pPr marL="0" indent="-457200" algn="just">
              <a:spcBef>
                <a:spcPts val="0"/>
              </a:spcBef>
              <a:buNone/>
            </a:pPr>
            <a:r>
              <a:rPr lang="id-ID" sz="2500" dirty="0"/>
              <a:t>	</a:t>
            </a:r>
            <a:r>
              <a:rPr lang="id-ID" sz="2500" dirty="0" smtClean="0"/>
              <a:t>Kewajiban seseorang untuk </a:t>
            </a:r>
            <a:r>
              <a:rPr lang="id-ID" sz="2500" dirty="0"/>
              <a:t>melaksanakan fungsi yang ditugaskan dengan </a:t>
            </a:r>
            <a:r>
              <a:rPr lang="id-ID" sz="2500" dirty="0" smtClean="0"/>
              <a:t>sebaik-baiknya, </a:t>
            </a:r>
            <a:r>
              <a:rPr lang="id-ID" sz="2500" dirty="0"/>
              <a:t>sesuai dengan pengarahan </a:t>
            </a:r>
            <a:r>
              <a:rPr lang="id-ID" sz="2500" dirty="0" smtClean="0"/>
              <a:t>atau </a:t>
            </a:r>
            <a:r>
              <a:rPr lang="id-ID" sz="2500" dirty="0"/>
              <a:t>tingkatan sejauh mana anggota organisasi bertanggung jawab  terhadap  pekerjaan  yang  </a:t>
            </a:r>
            <a:r>
              <a:rPr lang="id-ID" sz="2500" dirty="0" smtClean="0"/>
              <a:t>dibebankan </a:t>
            </a:r>
            <a:r>
              <a:rPr lang="id-ID" sz="2500" dirty="0"/>
              <a:t>(Toulson &amp; Smith, 1994:457). </a:t>
            </a:r>
            <a:endParaRPr lang="id-ID" sz="2500" dirty="0" smtClean="0"/>
          </a:p>
          <a:p>
            <a:pPr marL="0" indent="-457200">
              <a:spcBef>
                <a:spcPts val="0"/>
              </a:spcBef>
              <a:buNone/>
            </a:pPr>
            <a:endParaRPr lang="id-ID" sz="2500" dirty="0"/>
          </a:p>
          <a:p>
            <a:pPr marL="0" indent="0">
              <a:spcBef>
                <a:spcPts val="0"/>
              </a:spcBef>
              <a:buNone/>
            </a:pPr>
            <a:r>
              <a:rPr lang="id-ID" sz="2500" i="1" dirty="0" smtClean="0"/>
              <a:t>b. Identity </a:t>
            </a:r>
            <a:r>
              <a:rPr lang="id-ID" sz="2500" i="1" dirty="0"/>
              <a:t>(identitas</a:t>
            </a:r>
            <a:r>
              <a:rPr lang="id-ID" sz="2500" i="1" dirty="0" smtClean="0"/>
              <a:t>)</a:t>
            </a:r>
          </a:p>
          <a:p>
            <a:pPr marL="0" indent="457200" algn="just">
              <a:spcBef>
                <a:spcPts val="0"/>
              </a:spcBef>
              <a:buNone/>
            </a:pPr>
            <a:r>
              <a:rPr lang="id-ID" sz="2500" dirty="0" smtClean="0"/>
              <a:t>      Perasaaan </a:t>
            </a:r>
            <a:r>
              <a:rPr lang="id-ID" sz="2500" dirty="0"/>
              <a:t>memiliki (sense of belonging) terhadap perusahaan dan diterima dalam  kelompok  (Toulson  &amp;  Smith,  1994:457).	</a:t>
            </a:r>
          </a:p>
        </p:txBody>
      </p:sp>
    </p:spTree>
    <p:extLst>
      <p:ext uri="{BB962C8B-B14F-4D97-AF65-F5344CB8AC3E}">
        <p14:creationId xmlns:p14="http://schemas.microsoft.com/office/powerpoint/2010/main" val="3562407085"/>
      </p:ext>
    </p:extLst>
  </p:cSld>
  <p:clrMapOvr>
    <a:masterClrMapping/>
  </p:clrMapOvr>
  <p:transition spd="slow">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147248" cy="6120680"/>
          </a:xfrm>
        </p:spPr>
        <p:txBody>
          <a:bodyPr>
            <a:normAutofit fontScale="92500" lnSpcReduction="20000"/>
          </a:bodyPr>
          <a:lstStyle/>
          <a:p>
            <a:pPr marL="0" indent="0">
              <a:buNone/>
            </a:pPr>
            <a:r>
              <a:rPr lang="id-ID" i="1" dirty="0"/>
              <a:t>c. </a:t>
            </a:r>
            <a:r>
              <a:rPr lang="id-ID" i="1" dirty="0" smtClean="0"/>
              <a:t>Warmth </a:t>
            </a:r>
            <a:r>
              <a:rPr lang="id-ID" i="1" dirty="0"/>
              <a:t>(kehangatan)	</a:t>
            </a:r>
            <a:endParaRPr lang="id-ID" i="1" dirty="0" smtClean="0"/>
          </a:p>
          <a:p>
            <a:pPr marL="0" indent="457200" algn="just">
              <a:spcBef>
                <a:spcPts val="0"/>
              </a:spcBef>
              <a:buNone/>
            </a:pPr>
            <a:r>
              <a:rPr lang="id-ID" sz="2800" dirty="0" smtClean="0"/>
              <a:t>       Perasaan </a:t>
            </a:r>
            <a:r>
              <a:rPr lang="id-ID" sz="2800" dirty="0"/>
              <a:t>terhadap suasana kerja yang bersahabat dan lebih ditekankan pada kondisi keramahan atau persahabatan dalam kelompok yang informal, serta hubungan yang baik antar rekan kerja, penekanan pada pengaruh persahabatan dan kelompok sosial  </a:t>
            </a:r>
            <a:r>
              <a:rPr lang="id-ID" sz="2800" dirty="0" smtClean="0"/>
              <a:t>yang informal (</a:t>
            </a:r>
            <a:r>
              <a:rPr lang="id-ID" sz="2800" dirty="0"/>
              <a:t>Toulson  &amp;  Smith,  1994:457</a:t>
            </a:r>
            <a:r>
              <a:rPr lang="id-ID" sz="2800" dirty="0" smtClean="0"/>
              <a:t>).</a:t>
            </a:r>
          </a:p>
          <a:p>
            <a:pPr marL="0" indent="457200" algn="just">
              <a:spcBef>
                <a:spcPts val="0"/>
              </a:spcBef>
              <a:buNone/>
            </a:pPr>
            <a:endParaRPr lang="id-ID" sz="2800" dirty="0" smtClean="0"/>
          </a:p>
          <a:p>
            <a:pPr marL="0" indent="0">
              <a:spcBef>
                <a:spcPts val="0"/>
              </a:spcBef>
              <a:buNone/>
            </a:pPr>
            <a:r>
              <a:rPr lang="id-ID" sz="2800" i="1" dirty="0" smtClean="0"/>
              <a:t>d. Support </a:t>
            </a:r>
            <a:r>
              <a:rPr lang="id-ID" sz="2800" i="1" dirty="0"/>
              <a:t>(dukungan)	</a:t>
            </a:r>
            <a:endParaRPr lang="id-ID" sz="2800" i="1" dirty="0" smtClean="0"/>
          </a:p>
          <a:p>
            <a:pPr marL="0" indent="0" algn="just">
              <a:spcBef>
                <a:spcPts val="0"/>
              </a:spcBef>
              <a:buNone/>
            </a:pPr>
            <a:r>
              <a:rPr lang="id-ID" sz="2800" i="1" dirty="0" smtClean="0"/>
              <a:t>	  </a:t>
            </a:r>
            <a:r>
              <a:rPr lang="id-ID" sz="2800" dirty="0" smtClean="0"/>
              <a:t>Hal-hal </a:t>
            </a:r>
            <a:r>
              <a:rPr lang="id-ID" sz="2800" dirty="0"/>
              <a:t>yang terkait dengan dukungan dan hubungan antar sesama rekan kerja yaitu perasaan saling menolong antara manajer dan karyawan, lebih ditekankan pada dukungan yang saling membutuhkan antara atasan dan </a:t>
            </a:r>
            <a:r>
              <a:rPr lang="id-ID" sz="2800" dirty="0" smtClean="0"/>
              <a:t>bawahan (Toulson  </a:t>
            </a:r>
            <a:r>
              <a:rPr lang="id-ID" sz="2800" dirty="0"/>
              <a:t>&amp; Smith,  1994:457</a:t>
            </a:r>
            <a:r>
              <a:rPr lang="id-ID" sz="2800" dirty="0" smtClean="0"/>
              <a:t>).  </a:t>
            </a:r>
          </a:p>
          <a:p>
            <a:pPr marL="0" indent="0" algn="just">
              <a:spcBef>
                <a:spcPts val="0"/>
              </a:spcBef>
              <a:buNone/>
            </a:pPr>
            <a:r>
              <a:rPr lang="id-ID" sz="2800" dirty="0" smtClean="0"/>
              <a:t>	</a:t>
            </a:r>
            <a:r>
              <a:rPr lang="id-ID" sz="2800" dirty="0"/>
              <a:t>	</a:t>
            </a:r>
            <a:br>
              <a:rPr lang="id-ID" sz="2800" dirty="0"/>
            </a:br>
            <a:endParaRPr lang="id-ID" sz="2800" dirty="0"/>
          </a:p>
        </p:txBody>
      </p:sp>
    </p:spTree>
    <p:extLst>
      <p:ext uri="{BB962C8B-B14F-4D97-AF65-F5344CB8AC3E}">
        <p14:creationId xmlns:p14="http://schemas.microsoft.com/office/powerpoint/2010/main" val="3804158810"/>
      </p:ext>
    </p:extLst>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1"/>
          <p:cNvSpPr>
            <a:spLocks noGrp="1"/>
          </p:cNvSpPr>
          <p:nvPr>
            <p:ph idx="1"/>
          </p:nvPr>
        </p:nvSpPr>
        <p:spPr>
          <a:xfrm>
            <a:off x="467544" y="620689"/>
            <a:ext cx="8208912" cy="4968552"/>
          </a:xfrm>
        </p:spPr>
        <p:txBody>
          <a:bodyPr>
            <a:normAutofit fontScale="70000" lnSpcReduction="20000"/>
          </a:bodyPr>
          <a:lstStyle/>
          <a:p>
            <a:pPr marL="0" indent="0">
              <a:buNone/>
            </a:pPr>
            <a:r>
              <a:rPr lang="id-ID" sz="4300" i="1" dirty="0" smtClean="0"/>
              <a:t>e. Conflict </a:t>
            </a:r>
            <a:r>
              <a:rPr lang="id-ID" sz="4300" i="1" dirty="0"/>
              <a:t>(</a:t>
            </a:r>
            <a:r>
              <a:rPr lang="id-ID" sz="4300" i="1" dirty="0" smtClean="0"/>
              <a:t>konflik)</a:t>
            </a:r>
          </a:p>
          <a:p>
            <a:pPr marL="0" indent="0">
              <a:buNone/>
            </a:pPr>
            <a:endParaRPr lang="id-ID" sz="4300" i="1" dirty="0" smtClean="0"/>
          </a:p>
          <a:p>
            <a:pPr marL="0" indent="457200" algn="just">
              <a:spcBef>
                <a:spcPts val="0"/>
              </a:spcBef>
              <a:buNone/>
            </a:pPr>
            <a:r>
              <a:rPr lang="id-ID" sz="4300" i="1" dirty="0"/>
              <a:t> </a:t>
            </a:r>
            <a:r>
              <a:rPr lang="id-ID" sz="4300" i="1" dirty="0" smtClean="0"/>
              <a:t>     </a:t>
            </a:r>
            <a:r>
              <a:rPr lang="id-ID" sz="3600" dirty="0" smtClean="0"/>
              <a:t>Merupakan </a:t>
            </a:r>
            <a:r>
              <a:rPr lang="id-ID" sz="3600" dirty="0"/>
              <a:t>situasi terjadi pertentangan atau perbedaan pendapat antara bawahan dengan pimpinan dan bawahan dengan bawahan. Ditekankan pada kondisi dimana manajer dan para pekerja mau mendengarkan pendapat yang berbeda. Kedua belah pihak bersedia menempatan masalah secara terbuka dan mencari solusinya daripada </a:t>
            </a:r>
            <a:r>
              <a:rPr lang="id-ID" sz="3600" dirty="0" smtClean="0"/>
              <a:t>menghindarinya (Toulson &amp; Smith,1994:457).				</a:t>
            </a:r>
          </a:p>
          <a:p>
            <a:pPr marL="0" indent="0" algn="just">
              <a:buNone/>
            </a:pPr>
            <a:endParaRPr lang="id-ID" dirty="0"/>
          </a:p>
          <a:p>
            <a:pPr marL="0" indent="0" algn="just">
              <a:buNone/>
            </a:pPr>
            <a:endParaRPr lang="id-ID" dirty="0" smtClean="0"/>
          </a:p>
          <a:p>
            <a:pPr marL="0" indent="0" algn="just">
              <a:buNone/>
            </a:pPr>
            <a:r>
              <a:rPr lang="id-ID" dirty="0"/>
              <a:t>	</a:t>
            </a:r>
            <a:br>
              <a:rPr lang="id-ID" dirty="0"/>
            </a:br>
            <a:endParaRPr lang="id-ID" dirty="0"/>
          </a:p>
        </p:txBody>
      </p:sp>
    </p:spTree>
    <p:extLst>
      <p:ext uri="{BB962C8B-B14F-4D97-AF65-F5344CB8AC3E}">
        <p14:creationId xmlns:p14="http://schemas.microsoft.com/office/powerpoint/2010/main" val="688602638"/>
      </p:ext>
    </p:extLst>
  </p:cSld>
  <p:clrMapOvr>
    <a:masterClrMapping/>
  </p:clrMapOvr>
  <p:transition spd="slow">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628800"/>
            <a:ext cx="7920880" cy="4608512"/>
          </a:xfrm>
        </p:spPr>
        <p:txBody>
          <a:bodyPr/>
          <a:lstStyle/>
          <a:p>
            <a:pPr marL="0" indent="0" algn="just">
              <a:spcBef>
                <a:spcPts val="0"/>
              </a:spcBef>
              <a:buNone/>
            </a:pPr>
            <a:r>
              <a:rPr lang="id-ID" dirty="0" smtClean="0"/>
              <a:t>          Menurut </a:t>
            </a:r>
            <a:r>
              <a:rPr lang="id-ID" dirty="0"/>
              <a:t>Higgins (1994:477-478) ada </a:t>
            </a:r>
            <a:r>
              <a:rPr lang="id-ID" dirty="0" smtClean="0"/>
              <a:t>4 prinsip  faktor-faktor	 yang mempengaruhi iklim Organisasi, yaitu :	</a:t>
            </a:r>
          </a:p>
          <a:p>
            <a:pPr marL="363538" indent="0" algn="just">
              <a:spcBef>
                <a:spcPts val="0"/>
              </a:spcBef>
              <a:buNone/>
            </a:pPr>
            <a:r>
              <a:rPr lang="id-ID" dirty="0" smtClean="0"/>
              <a:t>	</a:t>
            </a:r>
            <a:r>
              <a:rPr lang="id-ID" dirty="0"/>
              <a:t>	</a:t>
            </a:r>
            <a:br>
              <a:rPr lang="id-ID" dirty="0"/>
            </a:br>
            <a:r>
              <a:rPr lang="id-ID" dirty="0"/>
              <a:t>a.	</a:t>
            </a:r>
            <a:r>
              <a:rPr lang="id-ID" dirty="0" smtClean="0"/>
              <a:t>Manajer </a:t>
            </a:r>
            <a:r>
              <a:rPr lang="id-ID" dirty="0"/>
              <a:t>/ Pimpinan	</a:t>
            </a:r>
            <a:endParaRPr lang="id-ID" dirty="0" smtClean="0"/>
          </a:p>
          <a:p>
            <a:pPr marL="363538" indent="0">
              <a:buNone/>
            </a:pPr>
            <a:r>
              <a:rPr lang="id-ID" dirty="0" smtClean="0"/>
              <a:t>b.  Tingkah  </a:t>
            </a:r>
            <a:r>
              <a:rPr lang="id-ID" dirty="0"/>
              <a:t>Laku </a:t>
            </a:r>
            <a:r>
              <a:rPr lang="id-ID" dirty="0" smtClean="0"/>
              <a:t>Karyawan</a:t>
            </a:r>
          </a:p>
          <a:p>
            <a:pPr marL="363538" indent="0">
              <a:buNone/>
            </a:pPr>
            <a:r>
              <a:rPr lang="id-ID" dirty="0" smtClean="0"/>
              <a:t>c.  Tingkah  </a:t>
            </a:r>
            <a:r>
              <a:rPr lang="id-ID" dirty="0"/>
              <a:t>Laku Kelompok  </a:t>
            </a:r>
            <a:r>
              <a:rPr lang="id-ID" dirty="0" smtClean="0"/>
              <a:t>Kerja</a:t>
            </a:r>
          </a:p>
          <a:p>
            <a:pPr marL="363538" indent="0">
              <a:buNone/>
            </a:pPr>
            <a:r>
              <a:rPr lang="id-ID" dirty="0" smtClean="0"/>
              <a:t>d.  Faktor Eksternal Organisasi</a:t>
            </a:r>
            <a:r>
              <a:rPr lang="id-ID" dirty="0"/>
              <a:t>	</a:t>
            </a:r>
          </a:p>
        </p:txBody>
      </p:sp>
      <p:sp>
        <p:nvSpPr>
          <p:cNvPr id="2" name="Title 1"/>
          <p:cNvSpPr>
            <a:spLocks noGrp="1"/>
          </p:cNvSpPr>
          <p:nvPr>
            <p:ph type="title"/>
          </p:nvPr>
        </p:nvSpPr>
        <p:spPr>
          <a:xfrm>
            <a:off x="467544" y="260648"/>
            <a:ext cx="8229600" cy="1143000"/>
          </a:xfrm>
        </p:spPr>
        <p:txBody>
          <a:bodyPr>
            <a:normAutofit fontScale="90000"/>
          </a:bodyPr>
          <a:lstStyle/>
          <a:p>
            <a:pPr algn="ctr"/>
            <a:r>
              <a:rPr lang="id-ID" sz="4000" b="1" dirty="0" smtClean="0"/>
              <a:t/>
            </a:r>
            <a:br>
              <a:rPr lang="id-ID" sz="4000" b="1" dirty="0" smtClean="0"/>
            </a:br>
            <a:r>
              <a:rPr lang="id-ID" sz="4000" b="1" dirty="0" smtClean="0">
                <a:solidFill>
                  <a:schemeClr val="tx1"/>
                </a:solidFill>
              </a:rPr>
              <a:t>Faktor-Faktor  Yang	 Mempengaruhi  Iklim  Organisasi</a:t>
            </a:r>
            <a:r>
              <a:rPr lang="id-ID" sz="4000" b="1" dirty="0" smtClean="0"/>
              <a:t>	</a:t>
            </a:r>
            <a:r>
              <a:rPr lang="id-ID" dirty="0"/>
              <a:t/>
            </a:r>
            <a:br>
              <a:rPr lang="id-ID" dirty="0"/>
            </a:br>
            <a:endParaRPr lang="id-ID" dirty="0"/>
          </a:p>
        </p:txBody>
      </p:sp>
    </p:spTree>
    <p:extLst>
      <p:ext uri="{BB962C8B-B14F-4D97-AF65-F5344CB8AC3E}">
        <p14:creationId xmlns:p14="http://schemas.microsoft.com/office/powerpoint/2010/main" val="202732960"/>
      </p:ext>
    </p:extLst>
  </p:cSld>
  <p:clrMapOvr>
    <a:masterClrMapping/>
  </p:clrMapOvr>
  <p:transition spd="slow">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a:spLocks noGrp="1"/>
          </p:cNvSpPr>
          <p:nvPr>
            <p:ph idx="1"/>
          </p:nvPr>
        </p:nvSpPr>
        <p:spPr>
          <a:xfrm>
            <a:off x="457200" y="260648"/>
            <a:ext cx="8229600" cy="5865515"/>
          </a:xfrm>
        </p:spPr>
        <p:txBody>
          <a:bodyPr>
            <a:normAutofit fontScale="77500" lnSpcReduction="20000"/>
          </a:bodyPr>
          <a:lstStyle/>
          <a:p>
            <a:pPr marL="0" indent="0">
              <a:buNone/>
            </a:pPr>
            <a:r>
              <a:rPr lang="id-ID" sz="3800" dirty="0" smtClean="0"/>
              <a:t>a. Manajer </a:t>
            </a:r>
            <a:r>
              <a:rPr lang="id-ID" sz="3800" dirty="0"/>
              <a:t>/ </a:t>
            </a:r>
            <a:r>
              <a:rPr lang="id-ID" sz="3800" dirty="0" smtClean="0"/>
              <a:t>Pimpinan</a:t>
            </a:r>
          </a:p>
          <a:p>
            <a:pPr marL="0" indent="457200" algn="just">
              <a:spcBef>
                <a:spcPts val="0"/>
              </a:spcBef>
              <a:buNone/>
            </a:pPr>
            <a:r>
              <a:rPr lang="id-ID" dirty="0"/>
              <a:t>	</a:t>
            </a:r>
            <a:br>
              <a:rPr lang="id-ID" dirty="0"/>
            </a:br>
            <a:r>
              <a:rPr lang="id-ID" dirty="0" smtClean="0"/>
              <a:t>              </a:t>
            </a:r>
            <a:r>
              <a:rPr lang="id-ID" sz="3300" dirty="0" smtClean="0"/>
              <a:t>Pada </a:t>
            </a:r>
            <a:r>
              <a:rPr lang="id-ID" sz="3300" dirty="0"/>
              <a:t>dasarnya setiap tindakan yang diambil oleh pimpinan atau manajer mempengaruhi iklim dalam beberapa hal, seperti aturan-aturan, kebijakan-kebijakan, dan prosedur-prosedur organisasi terutama masalah-masalah yang berhubungan dengan masalah personalia, distribusi imbalan, </a:t>
            </a:r>
            <a:r>
              <a:rPr lang="id-ID" sz="3300" dirty="0" smtClean="0"/>
              <a:t>gaya komunikasi, </a:t>
            </a:r>
            <a:r>
              <a:rPr lang="id-ID" sz="3300" dirty="0"/>
              <a:t>cara-cara yang digunakan untuk memotivasi, teknik-teknik dan tindakan pendisiplinan, interaksi antara manajemen dan kelompok, interaksi antar kelompok, perhatian pada permasalahan yang dimiliki karyawan dari waktu ke waktu, serta kebutuhan  akan  kepuasan  dan  kesejahteraan </a:t>
            </a:r>
            <a:r>
              <a:rPr lang="id-ID" sz="3300" dirty="0" smtClean="0"/>
              <a:t>karyawan.				</a:t>
            </a:r>
            <a:r>
              <a:rPr lang="id-ID" sz="3300" dirty="0"/>
              <a:t>	</a:t>
            </a:r>
            <a:br>
              <a:rPr lang="id-ID" sz="3300" dirty="0"/>
            </a:br>
            <a:endParaRPr lang="id-ID" sz="3300" dirty="0"/>
          </a:p>
        </p:txBody>
      </p:sp>
    </p:spTree>
    <p:extLst>
      <p:ext uri="{BB962C8B-B14F-4D97-AF65-F5344CB8AC3E}">
        <p14:creationId xmlns:p14="http://schemas.microsoft.com/office/powerpoint/2010/main" val="3793812909"/>
      </p:ext>
    </p:extLst>
  </p:cSld>
  <p:clrMapOvr>
    <a:masterClrMapping/>
  </p:clrMapOvr>
  <p:transition spd="slow">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688632"/>
          </a:xfrm>
        </p:spPr>
        <p:txBody>
          <a:bodyPr>
            <a:normAutofit fontScale="77500" lnSpcReduction="20000"/>
          </a:bodyPr>
          <a:lstStyle/>
          <a:p>
            <a:pPr marL="0" indent="0">
              <a:buNone/>
            </a:pPr>
            <a:r>
              <a:rPr lang="id-ID" sz="3800" dirty="0" smtClean="0"/>
              <a:t>b. Tingkah  </a:t>
            </a:r>
            <a:r>
              <a:rPr lang="id-ID" sz="3800" dirty="0"/>
              <a:t>Laku Karyawan	</a:t>
            </a:r>
            <a:r>
              <a:rPr lang="id-ID" dirty="0"/>
              <a:t>		</a:t>
            </a:r>
            <a:br>
              <a:rPr lang="id-ID" dirty="0"/>
            </a:br>
            <a:endParaRPr lang="id-ID" dirty="0" smtClean="0"/>
          </a:p>
          <a:p>
            <a:pPr marL="0" indent="457200" algn="just">
              <a:spcBef>
                <a:spcPts val="0"/>
              </a:spcBef>
              <a:buNone/>
            </a:pPr>
            <a:r>
              <a:rPr lang="id-ID" sz="3300" dirty="0" smtClean="0"/>
              <a:t>     Tingkah </a:t>
            </a:r>
            <a:r>
              <a:rPr lang="id-ID" sz="3300" dirty="0"/>
              <a:t>laku karyawan mempengaruhi iklim melalui kepribadian mereka, terutama kebutuhan mereka dan tindakan-tindakan yang mereka lakukan untuk memuaskan kebutuhan tersebut. </a:t>
            </a:r>
            <a:r>
              <a:rPr lang="id-ID" sz="3300" dirty="0" smtClean="0"/>
              <a:t>Komunikasi karyawan </a:t>
            </a:r>
            <a:r>
              <a:rPr lang="id-ID" sz="3300" dirty="0"/>
              <a:t>memainkan bagian penting dalam membentuk iklim. Cara seseorang berkomunikasi menentukan tingkat sukses atau gagalnya  hubungan  antar  </a:t>
            </a:r>
            <a:r>
              <a:rPr lang="id-ID" sz="3300" dirty="0" smtClean="0"/>
              <a:t>manusia. Berdasarkan </a:t>
            </a:r>
            <a:r>
              <a:rPr lang="id-ID" sz="3300" dirty="0"/>
              <a:t>gaya normal seseorang dalam hidup atau mengatur sesuatu, dapat menambahnya menjadi iklim yang positif atau dapat </a:t>
            </a:r>
            <a:r>
              <a:rPr lang="id-ID" sz="3300" dirty="0" smtClean="0"/>
              <a:t>juga menguranginya menjadi  negatif.</a:t>
            </a:r>
          </a:p>
          <a:p>
            <a:pPr marL="0" indent="457200" algn="just">
              <a:spcBef>
                <a:spcPts val="0"/>
              </a:spcBef>
              <a:buNone/>
            </a:pPr>
            <a:r>
              <a:rPr lang="id-ID" sz="3300" dirty="0" smtClean="0"/>
              <a:t>	</a:t>
            </a:r>
            <a:r>
              <a:rPr lang="id-ID" sz="3300" dirty="0"/>
              <a:t>	</a:t>
            </a:r>
            <a:r>
              <a:rPr lang="id-ID" dirty="0"/>
              <a:t/>
            </a:r>
            <a:br>
              <a:rPr lang="id-ID" dirty="0"/>
            </a:br>
            <a:endParaRPr lang="id-ID" dirty="0"/>
          </a:p>
        </p:txBody>
      </p:sp>
    </p:spTree>
    <p:extLst>
      <p:ext uri="{BB962C8B-B14F-4D97-AF65-F5344CB8AC3E}">
        <p14:creationId xmlns:p14="http://schemas.microsoft.com/office/powerpoint/2010/main" val="2140963831"/>
      </p:ext>
    </p:extLst>
  </p:cSld>
  <p:clrMapOvr>
    <a:masterClrMapping/>
  </p:clrMapOvr>
  <p:transition spd="slow">
    <p:pu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289</TotalTime>
  <Words>169</Words>
  <Application>Microsoft Office PowerPoint</Application>
  <PresentationFormat>On-screen Show (4:3)</PresentationFormat>
  <Paragraphs>44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IKLIM ORGANISASI</vt:lpstr>
      <vt:lpstr>Pengertian Iklim Organisasi </vt:lpstr>
      <vt:lpstr>Dimensi Iklim Organisasi</vt:lpstr>
      <vt:lpstr>PowerPoint Presentation</vt:lpstr>
      <vt:lpstr>PowerPoint Presentation</vt:lpstr>
      <vt:lpstr>PowerPoint Presentation</vt:lpstr>
      <vt:lpstr> Faktor-Faktor  Yang  Mempengaruhi  Iklim  Organisasi  </vt:lpstr>
      <vt:lpstr>PowerPoint Presentation</vt:lpstr>
      <vt:lpstr>PowerPoint Presentation</vt:lpstr>
      <vt:lpstr>PowerPoint Presentation</vt:lpstr>
      <vt:lpstr>PowerPoint Presentation</vt:lpstr>
      <vt:lpstr>PowerPoint Presentation</vt:lpstr>
    </vt:vector>
  </TitlesOfParts>
  <Company>Erwin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IKLIM ORGANISASI</dc:title>
  <dc:creator>Erwin Nugraha</dc:creator>
  <cp:lastModifiedBy>Erwin Nugraha</cp:lastModifiedBy>
  <cp:revision>16</cp:revision>
  <dcterms:created xsi:type="dcterms:W3CDTF">2012-11-23T15:06:07Z</dcterms:created>
  <dcterms:modified xsi:type="dcterms:W3CDTF">2012-11-24T03:42:58Z</dcterms:modified>
</cp:coreProperties>
</file>