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5" autoAdjust="0"/>
    <p:restoredTop sz="94660"/>
  </p:normalViewPr>
  <p:slideViewPr>
    <p:cSldViewPr>
      <p:cViewPr varScale="1">
        <p:scale>
          <a:sx n="73" d="100"/>
          <a:sy n="73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7873460-6B7A-4B31-8C9D-9810320846DD}" type="datetimeFigureOut">
              <a:rPr lang="en-US" smtClean="0"/>
              <a:t>11/23/2012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A6BAB8-0C5C-4250-89B2-BD05E1661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amidum.wordpress.com/2007/11/27/produktivitas-kerja-2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-cara-mudah-meningkatkan-produktivit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hlinkClick r:id="rId3" tooltip="Permanent Link to PRODUKTIVITAS KERJA"/>
              </a:rPr>
              <a:t>PRODUKTIVITAS </a:t>
            </a:r>
            <a:r>
              <a:rPr lang="id-ID" dirty="0" smtClean="0">
                <a:hlinkClick r:id="rId3" tooltip="Permanent Link to PRODUKTIVITAS KERJA"/>
              </a:rPr>
              <a:t>KERJA</a:t>
            </a: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nilaian_kerj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350008"/>
            <a:ext cx="4419600" cy="45079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>
            <a:normAutofit fontScale="90000"/>
          </a:bodyPr>
          <a:lstStyle/>
          <a:p>
            <a:r>
              <a:rPr lang="id-ID" i="1" dirty="0" smtClean="0"/>
              <a:t>Produktivitas parsial </a:t>
            </a:r>
            <a:r>
              <a:rPr lang="id-ID" dirty="0" smtClean="0"/>
              <a:t>adalah perbandingan dari keluaran dengan satu jenis masukan atau input persatuan waktu, seperti upah tenaga kerja, kapital, bahan, energi, beban kerja, dll. 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id-ID" dirty="0" smtClean="0"/>
              <a:t>modal (Perlengkapan, material, energi, tanah dan bangunan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id-ID" dirty="0" smtClean="0"/>
              <a:t>Tenaga kerja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Manjemen dan organisasi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Kata Kata Hidup Terbar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2">
                    <a:lumMod val="50000"/>
                  </a:schemeClr>
                </a:solidFill>
              </a:rPr>
              <a:t>peningkatan produktivitas terutama berkaitan dengan tiga jenis </a:t>
            </a:r>
            <a:r>
              <a:rPr lang="id-ID" dirty="0" smtClean="0">
                <a:solidFill>
                  <a:schemeClr val="bg2">
                    <a:lumMod val="50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d-ID" dirty="0" smtClean="0">
                <a:solidFill>
                  <a:schemeClr val="bg2">
                    <a:lumMod val="50000"/>
                  </a:schemeClr>
                </a:solidFill>
              </a:rPr>
              <a:t>   modal (Perlengkapan, material, energi, tanah dan bangunan)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d-ID" dirty="0" smtClean="0">
                <a:solidFill>
                  <a:schemeClr val="bg2">
                    <a:lumMod val="50000"/>
                  </a:schemeClr>
                </a:solidFill>
              </a:rPr>
              <a:t>   Tenaga kerja.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id-ID" dirty="0" smtClean="0">
                <a:solidFill>
                  <a:schemeClr val="bg2">
                    <a:lumMod val="50000"/>
                  </a:schemeClr>
                </a:solidFill>
              </a:rPr>
              <a:t>   Manjemen dan organisasi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Struktur Waktu </a:t>
            </a:r>
            <a:r>
              <a:rPr lang="id-ID" dirty="0" smtClean="0"/>
              <a:t>Kerja</a:t>
            </a:r>
            <a:endParaRPr lang="en-US" dirty="0" smtClean="0"/>
          </a:p>
          <a:p>
            <a:r>
              <a:rPr lang="id-ID" dirty="0" smtClean="0"/>
              <a:t>Peningkatan Efektifitas Dari Waktu Kerja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Angkatan Kerja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 descr="C:\Program Files\Microsoft Office\MEDIA\CAGCAT10\j029718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7200" y="2707995"/>
            <a:ext cx="3876599" cy="2854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i="1" dirty="0" smtClean="0"/>
              <a:t>Yang pertama sedikitnya meliputi:</a:t>
            </a:r>
            <a:endParaRPr lang="en-US" dirty="0" smtClean="0"/>
          </a:p>
          <a:p>
            <a:r>
              <a:rPr lang="id-ID" dirty="0" smtClean="0"/>
              <a:t>       Tingkat pendidikan dan keahlian.</a:t>
            </a:r>
            <a:endParaRPr lang="en-US" dirty="0" smtClean="0"/>
          </a:p>
          <a:p>
            <a:r>
              <a:rPr lang="id-ID" dirty="0" smtClean="0"/>
              <a:t>       Jenis teknologi dan hasil produksi.</a:t>
            </a:r>
            <a:endParaRPr lang="en-US" dirty="0" smtClean="0"/>
          </a:p>
          <a:p>
            <a:r>
              <a:rPr lang="id-ID" dirty="0" smtClean="0"/>
              <a:t>       Kondisi kerja.</a:t>
            </a:r>
            <a:endParaRPr lang="en-US" dirty="0" smtClean="0"/>
          </a:p>
          <a:p>
            <a:r>
              <a:rPr lang="id-ID" dirty="0" smtClean="0"/>
              <a:t>       Kesehatan, kemampuan fisik dan mental.</a:t>
            </a:r>
            <a:endParaRPr lang="en-US" dirty="0" smtClean="0"/>
          </a:p>
          <a:p>
            <a:r>
              <a:rPr lang="id-ID" i="1" dirty="0" smtClean="0"/>
              <a:t>Kelompok kedua mencakup:</a:t>
            </a:r>
            <a:endParaRPr lang="en-US" dirty="0" smtClean="0"/>
          </a:p>
          <a:p>
            <a:r>
              <a:rPr lang="id-ID" dirty="0" smtClean="0"/>
              <a:t>       Sikap (terhadap tugas), teman sejawat dan pengawas).</a:t>
            </a:r>
            <a:endParaRPr lang="en-US" dirty="0" smtClean="0"/>
          </a:p>
          <a:p>
            <a:r>
              <a:rPr lang="id-ID" dirty="0" smtClean="0"/>
              <a:t>       Keaneka ragaman tugas.</a:t>
            </a:r>
            <a:endParaRPr lang="en-US" dirty="0" smtClean="0"/>
          </a:p>
          <a:p>
            <a:r>
              <a:rPr lang="id-ID" dirty="0" smtClean="0"/>
              <a:t>       Sistem insentif (sistem upah dan bonus).</a:t>
            </a:r>
            <a:endParaRPr lang="en-US" dirty="0" smtClean="0"/>
          </a:p>
          <a:p>
            <a:r>
              <a:rPr lang="id-ID" dirty="0" smtClean="0"/>
              <a:t>       Kepuasan kerja keamanan kerja.</a:t>
            </a:r>
            <a:endParaRPr lang="en-US" dirty="0" smtClean="0"/>
          </a:p>
          <a:p>
            <a:r>
              <a:rPr lang="id-ID" dirty="0" smtClean="0"/>
              <a:t>       Kepastian pekerjaan.</a:t>
            </a:r>
            <a:endParaRPr lang="en-US" dirty="0" smtClean="0"/>
          </a:p>
          <a:p>
            <a:r>
              <a:rPr lang="id-ID" dirty="0" smtClean="0"/>
              <a:t>       Perspektif dari ambisi dan promosi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syarat bagi produktivitas perorangan yang tinggi.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066800"/>
            <a:ext cx="2133600" cy="18254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Penghargaan terhadap pencapaian tugas dan sasaran yang telah ditetapkan.</a:t>
            </a:r>
            <a:endParaRPr lang="en-US" dirty="0" smtClean="0"/>
          </a:p>
          <a:p>
            <a:r>
              <a:rPr lang="id-ID" dirty="0" smtClean="0"/>
              <a:t>         Sifat dan ruang lingkup pekerjaan itu sendiri (pekerjaan yang menarik dan memberi harapan ).</a:t>
            </a:r>
            <a:endParaRPr lang="en-US" dirty="0" smtClean="0"/>
          </a:p>
          <a:p>
            <a:r>
              <a:rPr lang="id-ID" dirty="0" smtClean="0"/>
              <a:t>         Adanya peningkatan (kemajuan).</a:t>
            </a:r>
            <a:endParaRPr lang="en-US" dirty="0" smtClean="0"/>
          </a:p>
          <a:p>
            <a:r>
              <a:rPr lang="id-ID" dirty="0" smtClean="0"/>
              <a:t>         Adanya tanggung jawab.</a:t>
            </a:r>
            <a:endParaRPr lang="en-US" dirty="0" smtClean="0"/>
          </a:p>
          <a:p>
            <a:r>
              <a:rPr lang="id-ID" dirty="0" smtClean="0"/>
              <a:t>         Adanya administrasi dan manajemen serta kebijaksanaan pemerintah.</a:t>
            </a:r>
            <a:endParaRPr lang="en-US" dirty="0" smtClean="0"/>
          </a:p>
          <a:p>
            <a:r>
              <a:rPr lang="id-ID" dirty="0" smtClean="0"/>
              <a:t>         </a:t>
            </a:r>
            <a:r>
              <a:rPr lang="id-ID" dirty="0" smtClean="0"/>
              <a:t>Hubungan </a:t>
            </a:r>
            <a:r>
              <a:rPr lang="id-ID" dirty="0" smtClean="0"/>
              <a:t>antara perseorangan.</a:t>
            </a:r>
            <a:endParaRPr lang="en-US" dirty="0" smtClean="0"/>
          </a:p>
          <a:p>
            <a:r>
              <a:rPr lang="id-ID" dirty="0" smtClean="0"/>
              <a:t>         Kondisi kerja</a:t>
            </a:r>
            <a:endParaRPr lang="en-US" dirty="0" smtClean="0"/>
          </a:p>
          <a:p>
            <a:r>
              <a:rPr lang="id-ID" dirty="0" smtClean="0"/>
              <a:t>         Gaji</a:t>
            </a:r>
            <a:endParaRPr lang="en-US" dirty="0" smtClean="0"/>
          </a:p>
          <a:p>
            <a:r>
              <a:rPr lang="id-ID" dirty="0" smtClean="0"/>
              <a:t>         Status</a:t>
            </a:r>
            <a:endParaRPr lang="en-US" dirty="0" smtClean="0"/>
          </a:p>
          <a:p>
            <a:r>
              <a:rPr lang="id-ID" dirty="0" smtClean="0"/>
              <a:t>         Keselamatan dan Kesehatan kerja.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YANG MEMPENGARUHI PRODUKTIVITAS KERJA.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22_7_jenis_motivasi_mana_yang_menginspirasi_an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1881" y="0"/>
            <a:ext cx="9195881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Intern Perusahaan</a:t>
            </a:r>
            <a:endParaRPr lang="en-US" i="1" dirty="0" smtClean="0"/>
          </a:p>
          <a:p>
            <a:r>
              <a:rPr lang="id-ID" b="1" dirty="0" smtClean="0"/>
              <a:t>Kedisplinan</a:t>
            </a:r>
            <a:endParaRPr lang="en-US" b="1" dirty="0" smtClean="0"/>
          </a:p>
          <a:p>
            <a:r>
              <a:rPr lang="id-ID" b="1" dirty="0" smtClean="0"/>
              <a:t>Etos </a:t>
            </a:r>
            <a:r>
              <a:rPr lang="id-ID" b="1" dirty="0" smtClean="0"/>
              <a:t>Kerja</a:t>
            </a:r>
            <a:endParaRPr lang="en-US" b="1" dirty="0" smtClean="0"/>
          </a:p>
          <a:p>
            <a:r>
              <a:rPr lang="id-ID" b="1" dirty="0" smtClean="0"/>
              <a:t>Keterampilan</a:t>
            </a:r>
            <a:endParaRPr lang="en-US" b="1" dirty="0" smtClean="0"/>
          </a:p>
          <a:p>
            <a:r>
              <a:rPr lang="id-ID" b="1" dirty="0" smtClean="0"/>
              <a:t>Pendidikan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Usaha-usaha Peningkatan Motivasi Kerja</a:t>
            </a:r>
            <a:endParaRPr lang="en-US" dirty="0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978" y="4876800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-pla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336"/>
            <a:ext cx="9144000" cy="6879336"/>
          </a:xfrm>
          <a:prstGeom prst="rect">
            <a:avLst/>
          </a:prstGeom>
        </p:spPr>
      </p:pic>
      <p:pic>
        <p:nvPicPr>
          <p:cNvPr id="4" name="Content Placeholder 3" descr="thankyougraphics-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4572000"/>
            <a:ext cx="5943600" cy="173910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697"/>
            <a:ext cx="9144000" cy="682630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Secara umum, produktivitas diartikan sebagai hubungan antara hasil </a:t>
            </a:r>
            <a:r>
              <a:rPr lang="id-ID" dirty="0" smtClean="0"/>
              <a:t>nyata </a:t>
            </a:r>
            <a:r>
              <a:rPr lang="id-ID" dirty="0" smtClean="0"/>
              <a:t>maupun fisik </a:t>
            </a:r>
            <a:endParaRPr lang="en-US" dirty="0" smtClean="0"/>
          </a:p>
          <a:p>
            <a:r>
              <a:rPr lang="id-ID" dirty="0" smtClean="0"/>
              <a:t>Pengertian lain produktivitas  adalah sebagai tingkatan efisiensi dalam memproduksi barang-barang atau </a:t>
            </a:r>
            <a:r>
              <a:rPr lang="id-ID" dirty="0" smtClean="0"/>
              <a:t>jasa-jasa</a:t>
            </a:r>
            <a:endParaRPr lang="en-US" dirty="0" smtClean="0"/>
          </a:p>
          <a:p>
            <a:r>
              <a:rPr lang="id-ID" dirty="0" smtClean="0"/>
              <a:t>Ukuran produktivitas yang paling terkenal berkaitan dengan tenaga kerja yang dapat dihitung dengan membagi pengeluaran oleh jumlah yang digunakan atau jam-jam kerja orang.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a.       perbandingan ukuran harga bagi masukan dan hasil.</a:t>
            </a:r>
            <a:endParaRPr lang="en-US" dirty="0" smtClean="0"/>
          </a:p>
          <a:p>
            <a:r>
              <a:rPr lang="id-ID" dirty="0" smtClean="0"/>
              <a:t>b.      Perbedaan antara  kumpulan jumlah pengeluaran dan masukan yang dinyatakan dalam satu-satuan (unit) umum.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Produktivitas juga diartikan sebagai </a:t>
            </a:r>
            <a:endParaRPr lang="en-US" dirty="0"/>
          </a:p>
        </p:txBody>
      </p:sp>
      <p:pic>
        <p:nvPicPr>
          <p:cNvPr id="2050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95300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a.       Rumusan tradisional bagi keseluruhan produktivitas tidak lain ialah </a:t>
            </a:r>
            <a:r>
              <a:rPr lang="id-ID" i="1" dirty="0" smtClean="0"/>
              <a:t>ratio</a:t>
            </a:r>
            <a:r>
              <a:rPr lang="id-ID" dirty="0" smtClean="0"/>
              <a:t> dari pada apa yang dihasilkan (out put) terhadap keseluruhan peralatan produksi yang dipergunakan (input).</a:t>
            </a:r>
            <a:endParaRPr lang="en-US" dirty="0" smtClean="0"/>
          </a:p>
          <a:p>
            <a:r>
              <a:rPr lang="id-ID" dirty="0" smtClean="0"/>
              <a:t>b.      </a:t>
            </a:r>
            <a:r>
              <a:rPr lang="id-ID" i="1" dirty="0" smtClean="0"/>
              <a:t>Produktivitas </a:t>
            </a:r>
            <a:r>
              <a:rPr lang="id-ID" dirty="0" smtClean="0"/>
              <a:t>pada dasarnya adalah suatu sikap mental yang selalu mempunyai pandangan bahwa mutu kehidupan hari ini lebih baik dari pada kemarin, dan hari esok lebih baik dari hari ini.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pengertian mengenai produktivitas, yang dapat kita kelompokkan menjadi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tiga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JohntheAnim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1" y="5181601"/>
            <a:ext cx="1752600" cy="16764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i="1" dirty="0" smtClean="0"/>
              <a:t>c.</a:t>
            </a:r>
            <a:r>
              <a:rPr lang="id-ID" dirty="0" smtClean="0"/>
              <a:t>       </a:t>
            </a:r>
            <a:r>
              <a:rPr lang="id-ID" i="1" dirty="0" smtClean="0"/>
              <a:t>Produktivitas merupakan interaksi terpadu </a:t>
            </a:r>
            <a:r>
              <a:rPr lang="id-ID" dirty="0" smtClean="0"/>
              <a:t> secara serasi dari tiga faktor esensial, yakni: investasi termasuk penggunaan pengetahuan dan teknologi serta riset; manajemen; dan tenaga kerja.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038600"/>
            <a:ext cx="2574202" cy="26149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1" y="2209800"/>
            <a:ext cx="5257799" cy="4990278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      Jumlah produksi/keluaran meningkat dengan jumlah masukan/sumber daya yang sama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2.      Jumlah produksi/keluaran sama atau meningkat dengan jumlah masukan/sumber daya lebih </a:t>
            </a:r>
            <a:r>
              <a:rPr lang="id-ID" dirty="0" smtClean="0"/>
              <a:t>kecil</a:t>
            </a:r>
            <a:endParaRPr lang="en-US" dirty="0" smtClean="0"/>
          </a:p>
          <a:p>
            <a:r>
              <a:rPr lang="id-ID" dirty="0" smtClean="0"/>
              <a:t>3.      Produksi/keluaran meningkat diperoleh dengan penambahan sumber daya yang relatif kecil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Produktivitas dapat dikatakan meningkat </a:t>
            </a:r>
            <a:endParaRPr lang="en-US" dirty="0"/>
          </a:p>
        </p:txBody>
      </p:sp>
    </p:spTree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038600"/>
            <a:ext cx="2590800" cy="2557387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digunakan sebagai sarana manajemen untuk menganalisa dan memdorong efisiensi produksi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 smtClean="0"/>
              <a:t>Manfaat lain yang diperoleh dari pengukuran produktivitas mungkin terlihat pada penempatan perusahaan yang tetap seperti dalam menentukan target/sasaran tujuan yang nyata dan pertukaran informasi antara tenaga kerja dan manajemen secara periodik terhadap masalah-masalah yang saling berkaitan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Mengapa Mengukur </a:t>
            </a:r>
            <a:r>
              <a:rPr lang="id-ID" dirty="0" smtClean="0"/>
              <a:t>Produktivitas</a:t>
            </a:r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200400"/>
            <a:ext cx="3048000" cy="3517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1.      Perbandingan-perbandingan antara pelaksanaan sekarang dengan pelaksanaan secara historis yang tidak menunjukkan apakah pelaksanaan sekarang ini memuaskan, namun hanya mengetengahkan apakah meningkat atau berkurang serta tingkatannya.</a:t>
            </a:r>
            <a:endParaRPr lang="en-US" dirty="0" smtClean="0"/>
          </a:p>
          <a:p>
            <a:r>
              <a:rPr lang="id-ID" dirty="0" smtClean="0"/>
              <a:t>2.      Perbandingan pelakasanaan antara satu unit (perorangan tugas, seksi, proses) dengan lainnya. Pengukuran seperti itu menunjukkan pencapaian relatif.</a:t>
            </a:r>
            <a:endParaRPr lang="en-US" dirty="0" smtClean="0"/>
          </a:p>
          <a:p>
            <a:r>
              <a:rPr lang="id-ID" dirty="0" smtClean="0"/>
              <a:t>3.      perbandingan pelaksanaan sekarang dengan targetnya, dan inilah yang terbaik sebagai memusatkan perhatian pada sasaran/tujuan.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pengukuran produktivitas dibedakan dalam tiga jenis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tal_essence_petrole_baril_inflation_crise_petroli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124200"/>
            <a:ext cx="4553146" cy="3299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048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.      Produktivitas Total adalah perbandingan antara total keluaran (</a:t>
            </a:r>
            <a:r>
              <a:rPr lang="id-ID" i="1" dirty="0" smtClean="0"/>
              <a:t>output</a:t>
            </a:r>
            <a:r>
              <a:rPr lang="id-ID" dirty="0" smtClean="0"/>
              <a:t>) dengan total masukan (</a:t>
            </a:r>
            <a:r>
              <a:rPr lang="id-ID" i="1" dirty="0" smtClean="0"/>
              <a:t>input</a:t>
            </a:r>
            <a:r>
              <a:rPr lang="id-ID" dirty="0" smtClean="0"/>
              <a:t>) persatuan waktu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165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PRODUKTIVITAS KERJA</vt:lpstr>
      <vt:lpstr>Slide 2</vt:lpstr>
      <vt:lpstr>Produktivitas juga diartikan sebagai </vt:lpstr>
      <vt:lpstr>pengertian mengenai produktivitas, yang dapat kita kelompokkan menjadi tiga </vt:lpstr>
      <vt:lpstr>Slide 5</vt:lpstr>
      <vt:lpstr>Produktivitas dapat dikatakan meningkat </vt:lpstr>
      <vt:lpstr>Mengapa Mengukur Produktivitas??</vt:lpstr>
      <vt:lpstr>pengukuran produktivitas dibedakan dalam tiga jenis</vt:lpstr>
      <vt:lpstr>.      Produktivitas Total adalah perbandingan antara total keluaran (output) dengan total masukan (input) persatuan waktu</vt:lpstr>
      <vt:lpstr>Produktivitas parsial adalah perbandingan dari keluaran dengan satu jenis masukan atau input persatuan waktu, seperti upah tenaga kerja, kapital, bahan, energi, beban kerja, dll.   </vt:lpstr>
      <vt:lpstr>peningkatan produktivitas terutama berkaitan dengan tiga jenis sumber    modal (Perlengkapan, material, energi, tanah dan bangunan)    Tenaga kerja.    Manjemen dan organisasi </vt:lpstr>
      <vt:lpstr>Angkatan Kerja </vt:lpstr>
      <vt:lpstr>syarat bagi produktivitas perorangan yang tinggi. </vt:lpstr>
      <vt:lpstr>FAKTOR YANG MEMPENGARUHI PRODUKTIVITAS KERJA.</vt:lpstr>
      <vt:lpstr>Usaha-usaha Peningkatan Motivasi Kerja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PRODUKTIVITAS KERJA</dc:title>
  <dc:creator>Okto</dc:creator>
  <cp:lastModifiedBy>Okto</cp:lastModifiedBy>
  <cp:revision>8</cp:revision>
  <dcterms:created xsi:type="dcterms:W3CDTF">2012-11-23T09:18:02Z</dcterms:created>
  <dcterms:modified xsi:type="dcterms:W3CDTF">2012-11-23T10:34:57Z</dcterms:modified>
</cp:coreProperties>
</file>