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6CC74F-6394-4FC3-8FAC-7D9A0E9A8A10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6471FE-C3EE-44DF-8E02-CA96233C1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Relatif</a:t>
            </a:r>
            <a:r>
              <a:rPr lang="en-US" dirty="0" smtClean="0"/>
              <a:t> Prima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err="1" smtClean="0"/>
              <a:t>relatif</a:t>
            </a:r>
            <a:r>
              <a:rPr lang="en-US" i="1" dirty="0" smtClean="0"/>
              <a:t> prima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PBB(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1. </a:t>
            </a:r>
          </a:p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ma</a:t>
            </a:r>
            <a:r>
              <a:rPr lang="en-US" dirty="0" smtClean="0"/>
              <a:t> + </a:t>
            </a:r>
            <a:r>
              <a:rPr lang="en-US" i="1" dirty="0" err="1" smtClean="0"/>
              <a:t>nb</a:t>
            </a:r>
            <a:r>
              <a:rPr lang="en-US" i="1" dirty="0" smtClean="0"/>
              <a:t> </a:t>
            </a:r>
            <a:r>
              <a:rPr lang="en-US" dirty="0" smtClean="0"/>
              <a:t>= 1						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b="1" dirty="0" err="1" smtClean="0"/>
              <a:t>Contoh</a:t>
            </a:r>
            <a:endParaRPr lang="en-US" b="1" dirty="0" smtClean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Bilangan</a:t>
            </a:r>
            <a:r>
              <a:rPr lang="en-US" dirty="0" smtClean="0"/>
              <a:t> 20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 </a:t>
            </a:r>
            <a:r>
              <a:rPr lang="en-US" dirty="0" err="1" smtClean="0"/>
              <a:t>karena</a:t>
            </a:r>
            <a:r>
              <a:rPr lang="en-US" dirty="0" smtClean="0"/>
              <a:t> PBB(20, 3) =1,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 2 . 20 + (–13) . 3 = 1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=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= –13.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20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 </a:t>
            </a:r>
            <a:r>
              <a:rPr lang="en-US" dirty="0" err="1" smtClean="0"/>
              <a:t>karena</a:t>
            </a:r>
            <a:r>
              <a:rPr lang="en-US" dirty="0" smtClean="0"/>
              <a:t> PBB(20, 5) = 5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 </a:t>
            </a:r>
            <a:r>
              <a:rPr lang="en-US" dirty="0" err="1" smtClean="0"/>
              <a:t>sehingga</a:t>
            </a:r>
            <a:r>
              <a:rPr lang="en-US" dirty="0" smtClean="0"/>
              <a:t> 20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. 20 + </a:t>
            </a:r>
            <a:r>
              <a:rPr lang="en-US" i="1" dirty="0" smtClean="0"/>
              <a:t>n </a:t>
            </a:r>
            <a:r>
              <a:rPr lang="en-US" dirty="0" smtClean="0"/>
              <a:t>. 5 = 1.					                       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Aritmetika</a:t>
            </a:r>
            <a:r>
              <a:rPr lang="en-US" dirty="0" smtClean="0"/>
              <a:t> Modulo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&gt; 0.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(</a:t>
            </a:r>
            <a:r>
              <a:rPr lang="en-US" dirty="0" err="1" smtClean="0"/>
              <a:t>dibaca</a:t>
            </a:r>
            <a:r>
              <a:rPr lang="en-US" dirty="0" smtClean="0"/>
              <a:t> “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”)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/>
              <a:t>mq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modulus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modulo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{0, 1, 2, …, </a:t>
            </a:r>
            <a:r>
              <a:rPr lang="en-US" i="1" dirty="0" smtClean="0"/>
              <a:t>m</a:t>
            </a:r>
            <a:r>
              <a:rPr lang="en-US" dirty="0" smtClean="0"/>
              <a:t> – 1} (</a:t>
            </a:r>
            <a:r>
              <a:rPr lang="en-US" dirty="0" err="1" smtClean="0"/>
              <a:t>mengapa</a:t>
            </a:r>
            <a:r>
              <a:rPr lang="en-US" dirty="0" smtClean="0"/>
              <a:t>?).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Aritmetika</a:t>
            </a:r>
            <a:r>
              <a:rPr lang="en-US" dirty="0" smtClean="0"/>
              <a:t> Modulo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modulo: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23 mod 5 = 3		(23 = 5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+  3)</a:t>
            </a:r>
          </a:p>
          <a:p>
            <a:pPr>
              <a:buNone/>
            </a:pPr>
            <a:r>
              <a:rPr lang="en-US" dirty="0" smtClean="0"/>
              <a:t>	(ii)  27 mod 3 = 0		(27 = 3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9 + 0)</a:t>
            </a:r>
          </a:p>
          <a:p>
            <a:pPr>
              <a:buNone/>
            </a:pPr>
            <a:r>
              <a:rPr lang="en-US" dirty="0" smtClean="0"/>
              <a:t>	(iii) 6 mod 8 = 6		(6 = 8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0 + 6)	</a:t>
            </a:r>
          </a:p>
          <a:p>
            <a:pPr>
              <a:buNone/>
            </a:pPr>
            <a:r>
              <a:rPr lang="en-US" dirty="0" smtClean="0"/>
              <a:t>	(iv)  0 mod 12 = 0		(0 = 12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0 + 0)</a:t>
            </a:r>
          </a:p>
          <a:p>
            <a:pPr>
              <a:buNone/>
            </a:pPr>
            <a:r>
              <a:rPr lang="en-US" dirty="0" smtClean="0"/>
              <a:t>	(v) – 41 mod 9 = 4	(–41 = 9 (–5) + 4)</a:t>
            </a:r>
          </a:p>
          <a:p>
            <a:pPr>
              <a:buNone/>
            </a:pPr>
            <a:r>
              <a:rPr lang="en-US" dirty="0" smtClean="0"/>
              <a:t>	(vi) – 39 mod 13 = 0	(–39 = 13(–3) + 0)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P</a:t>
            </a:r>
            <a:r>
              <a:rPr lang="en-US" i="1" dirty="0" err="1" smtClean="0"/>
              <a:t>enjelasan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(v):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|</a:t>
            </a:r>
            <a:r>
              <a:rPr lang="en-US" i="1" dirty="0" smtClean="0"/>
              <a:t>a</a:t>
            </a:r>
            <a:r>
              <a:rPr lang="en-US" dirty="0" smtClean="0"/>
              <a:t>|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’.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 – </a:t>
            </a:r>
            <a:r>
              <a:rPr lang="en-US" i="1" dirty="0" smtClean="0"/>
              <a:t>r</a:t>
            </a:r>
            <a:r>
              <a:rPr lang="en-US" dirty="0" smtClean="0"/>
              <a:t>’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’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0. </a:t>
            </a:r>
            <a:r>
              <a:rPr lang="en-US" dirty="0" err="1" smtClean="0"/>
              <a:t>Jadi</a:t>
            </a:r>
            <a:r>
              <a:rPr lang="en-US" dirty="0" smtClean="0"/>
              <a:t> |– 41| mod 9 = 5, </a:t>
            </a:r>
            <a:r>
              <a:rPr lang="en-US" dirty="0" err="1" smtClean="0"/>
              <a:t>sehingga</a:t>
            </a:r>
            <a:r>
              <a:rPr lang="en-US" dirty="0" smtClean="0"/>
              <a:t>  –41 mod 9 = 9 – 5 = 4.		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Kongruen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&gt; 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–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kongruen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modulus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n-US" dirty="0" smtClean="0">
                <a:sym typeface="Symbol"/>
              </a:rPr>
              <a:t></a:t>
            </a:r>
            <a:r>
              <a:rPr lang="en-US" i="1" dirty="0" smtClean="0"/>
              <a:t>/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.</a:t>
            </a:r>
          </a:p>
          <a:p>
            <a:pPr lvl="0" algn="just"/>
            <a:r>
              <a:rPr lang="en-US" dirty="0" err="1" smtClean="0"/>
              <a:t>Kekongruenan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km </a:t>
            </a:r>
            <a:r>
              <a:rPr lang="en-US" dirty="0" smtClean="0"/>
              <a:t>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 </a:t>
            </a:r>
          </a:p>
          <a:p>
            <a:pPr lvl="0" algn="just"/>
            <a:endParaRPr lang="en-US" dirty="0" smtClean="0"/>
          </a:p>
          <a:p>
            <a:pPr lvl="0"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2 (mod 3)	( 3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17 – 2 = 15)</a:t>
            </a:r>
          </a:p>
          <a:p>
            <a:pPr>
              <a:buNone/>
            </a:pPr>
            <a:r>
              <a:rPr lang="en-US" dirty="0" smtClean="0"/>
              <a:t>	 –7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15 (mod 11)	(11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–7 – 15 = –22)</a:t>
            </a:r>
          </a:p>
          <a:p>
            <a:pPr>
              <a:buNone/>
            </a:pPr>
            <a:r>
              <a:rPr lang="en-US" dirty="0" smtClean="0"/>
              <a:t>	12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/ 2 (mod 7)	(7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12 – 2 = 10 )</a:t>
            </a:r>
          </a:p>
          <a:p>
            <a:pPr>
              <a:buNone/>
            </a:pPr>
            <a:r>
              <a:rPr lang="en-US" dirty="0" smtClean="0"/>
              <a:t>	–7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/ 15 (mod 3)	(3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–7 – 15 = –22)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 smtClean="0"/>
              <a:t> modulo,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i="1" dirty="0" smtClean="0"/>
              <a:t>	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modulo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 23 mod 5 = 3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23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3 (mod 5)</a:t>
            </a:r>
          </a:p>
          <a:p>
            <a:pPr>
              <a:buNone/>
            </a:pPr>
            <a:r>
              <a:rPr lang="en-US" dirty="0" smtClean="0"/>
              <a:t>	(ii)  27 mod 3 = 0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27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0 (mod 3)</a:t>
            </a:r>
          </a:p>
          <a:p>
            <a:pPr>
              <a:buNone/>
            </a:pPr>
            <a:r>
              <a:rPr lang="en-US" dirty="0" smtClean="0"/>
              <a:t>	(iii) 6 mod 8 = 6	</a:t>
            </a:r>
            <a:r>
              <a:rPr lang="en-US" dirty="0" err="1" smtClean="0"/>
              <a:t>dapat</a:t>
            </a:r>
            <a:r>
              <a:rPr lang="en-US" dirty="0" smtClean="0"/>
              <a:t>	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6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6 (mod 8)</a:t>
            </a:r>
          </a:p>
          <a:p>
            <a:pPr>
              <a:buNone/>
            </a:pPr>
            <a:r>
              <a:rPr lang="en-US" dirty="0" smtClean="0"/>
              <a:t>	(iv)  0 mod 12 = 0 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0 (mod 12)</a:t>
            </a:r>
          </a:p>
          <a:p>
            <a:pPr>
              <a:buNone/>
            </a:pPr>
            <a:r>
              <a:rPr lang="en-US" dirty="0" smtClean="0"/>
              <a:t>	(v) – 41 mod 9 = 4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–41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4 (mod 9)</a:t>
            </a:r>
          </a:p>
          <a:p>
            <a:pPr>
              <a:buNone/>
            </a:pPr>
            <a:r>
              <a:rPr lang="en-US" dirty="0" smtClean="0"/>
              <a:t>	(vi) – 39 mod 13 = 0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– 39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0 (mod 13)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(</a:t>
            </a:r>
            <a:r>
              <a:rPr lang="en-US" dirty="0" err="1" smtClean="0"/>
              <a:t>i</a:t>
            </a:r>
            <a:r>
              <a:rPr lang="en-US" dirty="0" smtClean="0"/>
              <a:t>) 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(ii) </a:t>
            </a:r>
            <a:r>
              <a:rPr lang="en-US" i="1" dirty="0" smtClean="0"/>
              <a:t>ac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err="1" smtClean="0"/>
              <a:t>bc</a:t>
            </a:r>
            <a:r>
              <a:rPr lang="en-US" i="1" dirty="0" smtClean="0"/>
              <a:t> </a:t>
            </a:r>
            <a:r>
              <a:rPr lang="en-US" dirty="0" smtClean="0"/>
              <a:t>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(iii)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p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	      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(</a:t>
            </a:r>
            <a:r>
              <a:rPr lang="en-US" dirty="0" err="1" smtClean="0"/>
              <a:t>i</a:t>
            </a:r>
            <a:r>
              <a:rPr lang="en-US" dirty="0" smtClean="0"/>
              <a:t>) 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  <a:r>
              <a:rPr lang="en-US" dirty="0" smtClean="0"/>
              <a:t>)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(ii) </a:t>
            </a:r>
            <a:r>
              <a:rPr lang="en-US" i="1" dirty="0" smtClean="0"/>
              <a:t>ac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err="1" smtClean="0"/>
              <a:t>bd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Balikan</a:t>
            </a:r>
            <a:r>
              <a:rPr lang="en-US" dirty="0" smtClean="0"/>
              <a:t> Modulo (modulo </a:t>
            </a:r>
            <a:r>
              <a:rPr lang="en-US" dirty="0" err="1" smtClean="0"/>
              <a:t>invers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&gt; 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(</a:t>
            </a:r>
            <a:r>
              <a:rPr lang="en-US" i="1" dirty="0" err="1" smtClean="0"/>
              <a:t>invers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(mod 9)</a:t>
            </a:r>
          </a:p>
          <a:p>
            <a:pPr algn="just">
              <a:buNone/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PBB(4, 9) = 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(mod 9)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algoritma</a:t>
            </a:r>
            <a:r>
              <a:rPr lang="en-US" dirty="0" smtClean="0"/>
              <a:t> Euclidean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 9 = 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+ 1 </a:t>
            </a:r>
          </a:p>
          <a:p>
            <a:pPr algn="just">
              <a:buNone/>
            </a:pPr>
            <a:r>
              <a:rPr lang="en-US" dirty="0" smtClean="0"/>
              <a:t> 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 –2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+ 1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9 = 1	</a:t>
            </a:r>
          </a:p>
          <a:p>
            <a:pPr algn="just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–2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modulo 9. </a:t>
            </a:r>
          </a:p>
          <a:p>
            <a:pPr algn="just">
              <a:buNone/>
            </a:pPr>
            <a:r>
              <a:rPr lang="en-US" dirty="0" err="1" smtClean="0"/>
              <a:t>Periksalah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–2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9)	(9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–2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– 1 = –9)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Kekongruenan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Kekongruenan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kongruen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      </a:t>
            </a:r>
            <a:r>
              <a:rPr lang="en-US" i="1" dirty="0" smtClean="0"/>
              <a:t>ax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   </a:t>
            </a:r>
            <a:r>
              <a:rPr lang="en-US" i="1" dirty="0" smtClean="0"/>
              <a:t>ax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km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 </a:t>
            </a:r>
            <a:r>
              <a:rPr lang="en-US" dirty="0" err="1" smtClean="0"/>
              <a:t>Cobakan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= 0, 1, 2, …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= –1, –2, …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105400" y="4191000"/>
          <a:ext cx="1534064" cy="838200"/>
        </p:xfrm>
        <a:graphic>
          <a:graphicData uri="http://schemas.openxmlformats.org/presentationml/2006/ole">
            <p:oleObj spid="_x0000_s21508" name="Equation" r:id="rId3" imgW="9271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8, 21, 8765, -34, 0</a:t>
            </a:r>
          </a:p>
          <a:p>
            <a:pPr lvl="0"/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8.0, 34.25, 0.02.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0. Kita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b="1" dirty="0" err="1"/>
              <a:t>habis</a:t>
            </a:r>
            <a:r>
              <a:rPr lang="en-US" dirty="0"/>
              <a:t> </a:t>
            </a:r>
            <a:r>
              <a:rPr lang="en-US" b="1" dirty="0" err="1"/>
              <a:t>membagi</a:t>
            </a:r>
            <a:r>
              <a:rPr lang="en-US" i="1" dirty="0"/>
              <a:t> b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“b </a:t>
            </a:r>
            <a:r>
              <a:rPr lang="en-US" i="1" dirty="0" err="1" smtClean="0"/>
              <a:t>kelipatan</a:t>
            </a:r>
            <a:r>
              <a:rPr lang="en-US" i="1" dirty="0" smtClean="0"/>
              <a:t> a”</a:t>
            </a:r>
            <a:r>
              <a:rPr lang="en-US" dirty="0" smtClean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ac</a:t>
            </a:r>
            <a:r>
              <a:rPr lang="en-US" dirty="0"/>
              <a:t>. </a:t>
            </a:r>
          </a:p>
          <a:p>
            <a:pPr lvl="0"/>
            <a:r>
              <a:rPr lang="en-US" dirty="0" err="1" smtClean="0"/>
              <a:t>Notasi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 | </a:t>
            </a:r>
            <a:r>
              <a:rPr lang="en-US" i="1" dirty="0"/>
              <a:t>b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ac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b="1" dirty="0"/>
              <a:t>Z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0.	(</a:t>
            </a:r>
            <a:r>
              <a:rPr lang="en-US" b="1" dirty="0"/>
              <a:t>Z</a:t>
            </a:r>
            <a:r>
              <a:rPr lang="en-US" dirty="0"/>
              <a:t>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/>
              <a:t>1</a:t>
            </a:r>
            <a:r>
              <a:rPr lang="en-US" dirty="0"/>
              <a:t>: 4 | 12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smtClean="0"/>
              <a:t>12/4 </a:t>
            </a:r>
            <a:r>
              <a:rPr lang="en-US" dirty="0"/>
              <a:t>= 3 (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12 = 4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3. </a:t>
            </a:r>
            <a:r>
              <a:rPr lang="en-US" dirty="0" err="1"/>
              <a:t>Tetapi</a:t>
            </a:r>
            <a:r>
              <a:rPr lang="en-US" dirty="0"/>
              <a:t> 4 | 13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smtClean="0"/>
              <a:t>13/4 </a:t>
            </a:r>
            <a:r>
              <a:rPr lang="en-US" dirty="0"/>
              <a:t>= 3.25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Teorema</a:t>
            </a:r>
            <a:r>
              <a:rPr lang="en-US" b="1" dirty="0" smtClean="0"/>
              <a:t> 1 (</a:t>
            </a:r>
            <a:r>
              <a:rPr lang="en-US" b="1" dirty="0" err="1" smtClean="0"/>
              <a:t>Teorema</a:t>
            </a:r>
            <a:r>
              <a:rPr lang="en-US" b="1" dirty="0" smtClean="0"/>
              <a:t> Euclidean)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&gt; 0.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(</a:t>
            </a:r>
            <a:r>
              <a:rPr lang="en-US" i="1" dirty="0" smtClean="0"/>
              <a:t>quotient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(</a:t>
            </a:r>
            <a:r>
              <a:rPr lang="en-US" i="1" dirty="0" smtClean="0"/>
              <a:t>remainder</a:t>
            </a:r>
            <a:r>
              <a:rPr lang="en-US" dirty="0" smtClean="0"/>
              <a:t>),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i="1" dirty="0" smtClean="0"/>
              <a:t>  m</a:t>
            </a:r>
            <a:r>
              <a:rPr lang="en-US" dirty="0" smtClean="0"/>
              <a:t> = </a:t>
            </a:r>
            <a:r>
              <a:rPr lang="en-US" i="1" dirty="0" err="1" smtClean="0"/>
              <a:t>nq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Contoh</a:t>
            </a:r>
            <a:endParaRPr lang="en-US" dirty="0" smtClean="0"/>
          </a:p>
          <a:p>
            <a:pPr lvl="1" algn="just"/>
            <a:r>
              <a:rPr lang="en-US" dirty="0" smtClean="0"/>
              <a:t>1987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97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20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47: </a:t>
            </a:r>
          </a:p>
          <a:p>
            <a:pPr lvl="1" algn="just">
              <a:buNone/>
            </a:pPr>
            <a:r>
              <a:rPr lang="en-US" dirty="0" smtClean="0"/>
              <a:t>			</a:t>
            </a:r>
            <a:r>
              <a:rPr lang="en-US" dirty="0" smtClean="0"/>
              <a:t>19`87 </a:t>
            </a:r>
            <a:r>
              <a:rPr lang="en-US" dirty="0" smtClean="0"/>
              <a:t>= 97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20 + 47</a:t>
            </a:r>
          </a:p>
          <a:p>
            <a:pPr lvl="1" algn="just"/>
            <a:r>
              <a:rPr lang="en-US" dirty="0" smtClean="0"/>
              <a:t>–22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–8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2:	</a:t>
            </a:r>
          </a:p>
          <a:p>
            <a:pPr lvl="1" algn="just">
              <a:buNone/>
            </a:pPr>
            <a:r>
              <a:rPr lang="en-US" dirty="0" smtClean="0"/>
              <a:t>			–22 = 3(–8) + 2	</a:t>
            </a:r>
          </a:p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–22 = 3(–7)  – 1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= –1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r>
              <a:rPr lang="en-US" b="1" dirty="0" smtClean="0"/>
              <a:t> (PBB)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nol. </a:t>
            </a:r>
            <a:r>
              <a:rPr lang="en-US" dirty="0" err="1" smtClean="0"/>
              <a:t>Pembagi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(PBB – </a:t>
            </a:r>
            <a:r>
              <a:rPr lang="en-US" b="1" dirty="0" smtClean="0"/>
              <a:t>greatest common divisor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PBB(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d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Contoh</a:t>
            </a:r>
            <a:endParaRPr lang="en-US" dirty="0" smtClean="0"/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45: 1, 3, 5, 9, 15, 45; 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36: 1, 2, 3, 4, 9, 12, 18, 36;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45 </a:t>
            </a:r>
            <a:r>
              <a:rPr lang="en-US" dirty="0" err="1" smtClean="0"/>
              <a:t>dan</a:t>
            </a:r>
            <a:r>
              <a:rPr lang="en-US" dirty="0" smtClean="0"/>
              <a:t> 36 </a:t>
            </a:r>
            <a:r>
              <a:rPr lang="en-US" dirty="0" err="1" smtClean="0"/>
              <a:t>adalah</a:t>
            </a:r>
            <a:r>
              <a:rPr lang="en-US" dirty="0" smtClean="0"/>
              <a:t> 1, 3, 9</a:t>
            </a:r>
          </a:p>
          <a:p>
            <a:pPr lvl="1"/>
            <a:r>
              <a:rPr lang="en-US" dirty="0" smtClean="0"/>
              <a:t>PBB(45, 36) = 9.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r>
              <a:rPr lang="en-US" b="1" dirty="0" smtClean="0"/>
              <a:t> (PBB)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Teorema</a:t>
            </a:r>
            <a:r>
              <a:rPr lang="en-US" b="1" dirty="0" smtClean="0"/>
              <a:t> 2.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&gt; 0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i="1" dirty="0" smtClean="0"/>
              <a:t>     m</a:t>
            </a:r>
            <a:r>
              <a:rPr lang="en-US" dirty="0" smtClean="0"/>
              <a:t> = </a:t>
            </a:r>
            <a:r>
              <a:rPr lang="en-US" i="1" dirty="0" err="1" smtClean="0"/>
              <a:t>nq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	,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PBB(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) = PBB(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3</a:t>
            </a:r>
            <a:r>
              <a:rPr lang="en-US" dirty="0" smtClean="0"/>
              <a:t>: 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= 60, </a:t>
            </a:r>
            <a:r>
              <a:rPr lang="en-US" i="1" dirty="0" smtClean="0"/>
              <a:t>n</a:t>
            </a:r>
            <a:r>
              <a:rPr lang="en-US" dirty="0" smtClean="0"/>
              <a:t> = 18,</a:t>
            </a:r>
          </a:p>
          <a:p>
            <a:pPr lvl="1">
              <a:buNone/>
            </a:pPr>
            <a:r>
              <a:rPr lang="en-US" dirty="0" smtClean="0"/>
              <a:t>	60 = 18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3  + 12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maka</a:t>
            </a:r>
            <a:r>
              <a:rPr lang="en-US" dirty="0" smtClean="0"/>
              <a:t> PBB(60, 18) = PBB(18, 12) = 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r>
              <a:rPr lang="en-US" b="1" dirty="0" smtClean="0"/>
              <a:t> (PBB)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u="sng" dirty="0" smtClean="0"/>
              <a:t>procedure</a:t>
            </a:r>
            <a:r>
              <a:rPr lang="en-US" dirty="0" smtClean="0"/>
              <a:t> Euclidean(</a:t>
            </a:r>
            <a:r>
              <a:rPr lang="en-US" u="sng" dirty="0" smtClean="0"/>
              <a:t>input</a:t>
            </a:r>
            <a:r>
              <a:rPr lang="en-US" dirty="0" smtClean="0"/>
              <a:t> m, n : </a:t>
            </a:r>
            <a:r>
              <a:rPr lang="en-US" u="sng" dirty="0" smtClean="0"/>
              <a:t>integer</a:t>
            </a:r>
            <a:r>
              <a:rPr lang="en-US" dirty="0" smtClean="0"/>
              <a:t>, </a:t>
            </a:r>
          </a:p>
          <a:p>
            <a:pPr lvl="1">
              <a:buNone/>
            </a:pPr>
            <a:r>
              <a:rPr lang="en-US" dirty="0" smtClean="0"/>
              <a:t>                    </a:t>
            </a:r>
            <a:r>
              <a:rPr lang="en-US" u="sng" dirty="0" smtClean="0"/>
              <a:t>output</a:t>
            </a:r>
            <a:r>
              <a:rPr lang="en-US" dirty="0" smtClean="0"/>
              <a:t> PBB : </a:t>
            </a:r>
            <a:r>
              <a:rPr lang="en-US" u="sng" dirty="0" smtClean="0"/>
              <a:t>integer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{ </a:t>
            </a:r>
            <a:r>
              <a:rPr lang="en-US" i="1" dirty="0" err="1" smtClean="0"/>
              <a:t>Mencari</a:t>
            </a:r>
            <a:r>
              <a:rPr lang="en-US" i="1" dirty="0" smtClean="0"/>
              <a:t> PBB(m, n)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syarat</a:t>
            </a:r>
            <a:r>
              <a:rPr lang="en-US" i="1" dirty="0" smtClean="0"/>
              <a:t> m </a:t>
            </a:r>
            <a:r>
              <a:rPr lang="en-US" i="1" dirty="0" err="1" smtClean="0"/>
              <a:t>dan</a:t>
            </a:r>
            <a:r>
              <a:rPr lang="en-US" i="1" dirty="0" smtClean="0"/>
              <a:t> n </a:t>
            </a:r>
            <a:r>
              <a:rPr lang="en-US" i="1" dirty="0" err="1" smtClean="0"/>
              <a:t>bilangan</a:t>
            </a:r>
            <a:r>
              <a:rPr lang="en-US" i="1" dirty="0" smtClean="0"/>
              <a:t> </a:t>
            </a:r>
            <a:r>
              <a:rPr lang="en-US" i="1" dirty="0" err="1" smtClean="0"/>
              <a:t>tak-negatif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m </a:t>
            </a:r>
            <a:r>
              <a:rPr lang="en-US" i="1" dirty="0" smtClean="0">
                <a:sym typeface="Symbol"/>
              </a:rPr>
              <a:t></a:t>
            </a:r>
            <a:r>
              <a:rPr lang="en-US" i="1" dirty="0" smtClean="0"/>
              <a:t> n </a:t>
            </a:r>
          </a:p>
          <a:p>
            <a:pPr lvl="1">
              <a:buNone/>
            </a:pPr>
            <a:r>
              <a:rPr lang="en-US" b="1" i="1" dirty="0" smtClean="0"/>
              <a:t>  </a:t>
            </a:r>
            <a:r>
              <a:rPr lang="en-US" b="1" i="1" dirty="0" err="1" smtClean="0"/>
              <a:t>Masukan</a:t>
            </a:r>
            <a:r>
              <a:rPr lang="en-US" b="1" i="1" dirty="0" smtClean="0"/>
              <a:t>: m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n, m </a:t>
            </a:r>
            <a:r>
              <a:rPr lang="en-US" b="1" i="1" dirty="0" smtClean="0">
                <a:sym typeface="Symbol"/>
              </a:rPr>
              <a:t></a:t>
            </a:r>
            <a:r>
              <a:rPr lang="en-US" b="1" i="1" dirty="0" smtClean="0"/>
              <a:t> n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m, n </a:t>
            </a:r>
            <a:r>
              <a:rPr lang="en-US" b="1" i="1" dirty="0" smtClean="0">
                <a:sym typeface="Symbol"/>
              </a:rPr>
              <a:t></a:t>
            </a:r>
            <a:r>
              <a:rPr lang="en-US" b="1" i="1" dirty="0" smtClean="0"/>
              <a:t> 0 </a:t>
            </a:r>
          </a:p>
          <a:p>
            <a:pPr lvl="1">
              <a:buNone/>
            </a:pPr>
            <a:r>
              <a:rPr lang="en-US" i="1" dirty="0" smtClean="0"/>
              <a:t>  </a:t>
            </a:r>
            <a:r>
              <a:rPr lang="en-US" i="1" dirty="0" err="1" smtClean="0"/>
              <a:t>Keluaran</a:t>
            </a:r>
            <a:r>
              <a:rPr lang="en-US" i="1" dirty="0" smtClean="0"/>
              <a:t>: PBB(m, n)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}</a:t>
            </a:r>
            <a:endParaRPr lang="en-US" dirty="0" smtClean="0"/>
          </a:p>
          <a:p>
            <a:pPr lvl="1">
              <a:buNone/>
            </a:pPr>
            <a:r>
              <a:rPr lang="en-US" b="1" dirty="0" err="1" smtClean="0"/>
              <a:t>Deklarasi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   r : </a:t>
            </a:r>
            <a:r>
              <a:rPr lang="en-US" u="sng" dirty="0" smtClean="0"/>
              <a:t>integer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err="1" smtClean="0"/>
              <a:t>Algoritma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u="sng" dirty="0" smtClean="0"/>
              <a:t>while</a:t>
            </a:r>
            <a:r>
              <a:rPr lang="en-US" dirty="0" smtClean="0"/>
              <a:t> n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 </a:t>
            </a:r>
            <a:r>
              <a:rPr lang="en-US" u="sng" dirty="0" smtClean="0"/>
              <a:t>do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r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u="sng" dirty="0" smtClean="0"/>
              <a:t>mod</a:t>
            </a:r>
            <a:r>
              <a:rPr lang="en-US" dirty="0" smtClean="0"/>
              <a:t> n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u="sng" dirty="0" err="1" smtClean="0"/>
              <a:t>endwhile</a:t>
            </a:r>
            <a:r>
              <a:rPr lang="en-US" u="sng" dirty="0" smtClean="0"/>
              <a:t> 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i="1" dirty="0" smtClean="0"/>
              <a:t>{ n = 0, </a:t>
            </a:r>
            <a:r>
              <a:rPr lang="en-US" i="1" dirty="0" err="1" smtClean="0"/>
              <a:t>maka</a:t>
            </a:r>
            <a:r>
              <a:rPr lang="en-US" i="1" dirty="0" smtClean="0"/>
              <a:t> PBB(</a:t>
            </a:r>
            <a:r>
              <a:rPr lang="en-US" i="1" dirty="0" err="1" smtClean="0"/>
              <a:t>m,n</a:t>
            </a:r>
            <a:r>
              <a:rPr lang="en-US" i="1" dirty="0" smtClean="0"/>
              <a:t>) = m }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PBB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m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4. </a:t>
            </a:r>
            <a:r>
              <a:rPr lang="en-US" i="1" dirty="0" smtClean="0"/>
              <a:t>m</a:t>
            </a:r>
            <a:r>
              <a:rPr lang="en-US" dirty="0" smtClean="0"/>
              <a:t> = 80, </a:t>
            </a:r>
            <a:r>
              <a:rPr lang="en-US" i="1" dirty="0" smtClean="0"/>
              <a:t>n</a:t>
            </a:r>
            <a:r>
              <a:rPr lang="en-US" dirty="0" smtClean="0"/>
              <a:t> = 12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0 </a:t>
            </a:r>
            <a:r>
              <a:rPr lang="en-US" dirty="0" err="1" smtClean="0"/>
              <a:t>adalah</a:t>
            </a:r>
            <a:r>
              <a:rPr lang="en-US" dirty="0" smtClean="0"/>
              <a:t> 4, </a:t>
            </a:r>
            <a:r>
              <a:rPr lang="en-US" dirty="0" err="1" smtClean="0"/>
              <a:t>maka</a:t>
            </a:r>
            <a:r>
              <a:rPr lang="en-US" dirty="0" smtClean="0"/>
              <a:t> PBB(80, 12) = 4.				         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95600" y="2209800"/>
          <a:ext cx="1524000" cy="2938162"/>
        </p:xfrm>
        <a:graphic>
          <a:graphicData uri="http://schemas.openxmlformats.org/presentationml/2006/ole">
            <p:oleObj spid="_x0000_s1025" name="Visio" r:id="rId3" imgW="720852" imgH="1380744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PBB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b="1" dirty="0" smtClean="0"/>
              <a:t> </a:t>
            </a:r>
            <a:r>
              <a:rPr lang="en-US" b="1" dirty="0" err="1" smtClean="0"/>
              <a:t>lanjar</a:t>
            </a:r>
            <a:r>
              <a:rPr lang="en-US" dirty="0" smtClean="0"/>
              <a:t> (</a:t>
            </a:r>
            <a:r>
              <a:rPr lang="en-US" i="1" dirty="0" smtClean="0"/>
              <a:t>linear combination</a:t>
            </a:r>
            <a:r>
              <a:rPr lang="en-US" dirty="0" smtClean="0"/>
              <a:t>)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koefisien-koefisennya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Teorema</a:t>
            </a:r>
            <a:r>
              <a:rPr lang="en-US" b="1" dirty="0" smtClean="0"/>
              <a:t> 3.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PBB(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ma</a:t>
            </a:r>
            <a:r>
              <a:rPr lang="en-US" dirty="0" smtClean="0"/>
              <a:t> + </a:t>
            </a:r>
            <a:r>
              <a:rPr lang="en-US" i="1" dirty="0" err="1" smtClean="0"/>
              <a:t>nb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PBB(80, 12) = 4 , </a:t>
            </a:r>
            <a:r>
              <a:rPr lang="en-US" dirty="0" err="1" smtClean="0"/>
              <a:t>dan</a:t>
            </a:r>
            <a:r>
              <a:rPr lang="en-US" dirty="0" smtClean="0"/>
              <a:t> 4 = (-1)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80 + 7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12.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5. </a:t>
            </a:r>
            <a:r>
              <a:rPr lang="en-US" dirty="0" err="1" smtClean="0"/>
              <a:t>Nyatakan</a:t>
            </a:r>
            <a:r>
              <a:rPr lang="en-US" dirty="0" smtClean="0"/>
              <a:t> PBB(60, 18) = 6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dan</a:t>
            </a:r>
            <a:r>
              <a:rPr lang="en-US" dirty="0" smtClean="0"/>
              <a:t> 18.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235</TotalTime>
  <Words>840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Oriel</vt:lpstr>
      <vt:lpstr>Visio</vt:lpstr>
      <vt:lpstr>Equation</vt:lpstr>
      <vt:lpstr>Teori Bilangan Bulat</vt:lpstr>
      <vt:lpstr>Bilangan Bulat</vt:lpstr>
      <vt:lpstr>Sifat Pembagian Bilangan Bulat</vt:lpstr>
      <vt:lpstr>Teorema 1 (Teorema Euclidean)</vt:lpstr>
      <vt:lpstr>Pembagi Bersama Terbesar (PBB) (1) </vt:lpstr>
      <vt:lpstr>Pembagi Bersama Terbesar (PBB) (2) </vt:lpstr>
      <vt:lpstr>Pembagi Bersama Terbesar (PBB) (3) </vt:lpstr>
      <vt:lpstr>Slide 8</vt:lpstr>
      <vt:lpstr>Kombinasi Lanjar</vt:lpstr>
      <vt:lpstr>Relatif Prima</vt:lpstr>
      <vt:lpstr>Aritmetika Modulo (1)</vt:lpstr>
      <vt:lpstr>Aritmetika Modulo (2)</vt:lpstr>
      <vt:lpstr>Kongruen (1)</vt:lpstr>
      <vt:lpstr>Slide 14</vt:lpstr>
      <vt:lpstr>Slide 15</vt:lpstr>
      <vt:lpstr>Teorema</vt:lpstr>
      <vt:lpstr>Balikan Modulo (modulo invers)</vt:lpstr>
      <vt:lpstr>Slide 18</vt:lpstr>
      <vt:lpstr>Kekongruenan Lanjar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Bilangan Bulat</dc:title>
  <dc:creator>Sri Nurhayati</dc:creator>
  <cp:lastModifiedBy>Slamet</cp:lastModifiedBy>
  <cp:revision>9</cp:revision>
  <dcterms:created xsi:type="dcterms:W3CDTF">2010-05-17T02:45:36Z</dcterms:created>
  <dcterms:modified xsi:type="dcterms:W3CDTF">2011-05-26T07:23:18Z</dcterms:modified>
</cp:coreProperties>
</file>