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tags/tag9.xml" ContentType="application/vnd.openxmlformats-officedocument.presentationml.tags+xml"/>
  <Override PartName="/ppt/notesSlides/notesSlide15.xml" ContentType="application/vnd.openxmlformats-officedocument.presentationml.notesSlide+xml"/>
  <Override PartName="/ppt/tags/tag10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1.xml" ContentType="application/vnd.openxmlformats-officedocument.presentationml.tags+xml"/>
  <Override PartName="/ppt/notesSlides/notesSlide20.xml" ContentType="application/vnd.openxmlformats-officedocument.presentationml.notesSlide+xml"/>
  <Override PartName="/ppt/tags/tag12.xml" ContentType="application/vnd.openxmlformats-officedocument.presentationml.tags+xml"/>
  <Override PartName="/ppt/notesSlides/notesSlide21.xml" ContentType="application/vnd.openxmlformats-officedocument.presentationml.notesSlide+xml"/>
  <Override PartName="/ppt/tags/tag13.xml" ContentType="application/vnd.openxmlformats-officedocument.presentationml.tags+xml"/>
  <Override PartName="/ppt/notesSlides/notesSlide22.xml" ContentType="application/vnd.openxmlformats-officedocument.presentationml.notesSlide+xml"/>
  <Override PartName="/ppt/tags/tag14.xml" ContentType="application/vnd.openxmlformats-officedocument.presentationml.tags+xml"/>
  <Override PartName="/ppt/notesSlides/notesSlide23.xml" ContentType="application/vnd.openxmlformats-officedocument.presentationml.notesSlide+xml"/>
  <Override PartName="/ppt/tags/tag15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8"/>
  </p:notesMasterIdLst>
  <p:sldIdLst>
    <p:sldId id="277" r:id="rId3"/>
    <p:sldId id="258" r:id="rId4"/>
    <p:sldId id="278" r:id="rId5"/>
    <p:sldId id="435" r:id="rId6"/>
    <p:sldId id="556" r:id="rId7"/>
    <p:sldId id="263" r:id="rId8"/>
    <p:sldId id="439" r:id="rId9"/>
    <p:sldId id="495" r:id="rId10"/>
    <p:sldId id="557" r:id="rId11"/>
    <p:sldId id="558" r:id="rId12"/>
    <p:sldId id="559" r:id="rId13"/>
    <p:sldId id="496" r:id="rId14"/>
    <p:sldId id="560" r:id="rId15"/>
    <p:sldId id="561" r:id="rId16"/>
    <p:sldId id="562" r:id="rId17"/>
    <p:sldId id="563" r:id="rId18"/>
    <p:sldId id="270" r:id="rId19"/>
    <p:sldId id="486" r:id="rId20"/>
    <p:sldId id="564" r:id="rId21"/>
    <p:sldId id="565" r:id="rId22"/>
    <p:sldId id="566" r:id="rId23"/>
    <p:sldId id="567" r:id="rId24"/>
    <p:sldId id="568" r:id="rId25"/>
    <p:sldId id="569" r:id="rId26"/>
    <p:sldId id="27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2" autoAdjust="0"/>
    <p:restoredTop sz="89825" autoAdjust="0"/>
  </p:normalViewPr>
  <p:slideViewPr>
    <p:cSldViewPr>
      <p:cViewPr>
        <p:scale>
          <a:sx n="66" d="100"/>
          <a:sy n="66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6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          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1/12/2012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Relationship Id="rId4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adfbipotter.wordpress.com/" TargetMode="External"/><Relationship Id="rId4" Type="http://schemas.openxmlformats.org/officeDocument/2006/relationships/hyperlink" Target="mailto:adfbipotter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1316420"/>
            <a:ext cx="4953000" cy="1416269"/>
          </a:xfrm>
        </p:spPr>
        <p:txBody>
          <a:bodyPr>
            <a:normAutofit/>
          </a:bodyPr>
          <a:lstStyle/>
          <a:p>
            <a:r>
              <a:rPr lang="id-ID" dirty="0" smtClean="0"/>
              <a:t>Adam Mukharil Bachtiar</a:t>
            </a:r>
          </a:p>
          <a:p>
            <a:r>
              <a:rPr lang="id-ID" dirty="0" smtClean="0"/>
              <a:t>English Class</a:t>
            </a:r>
          </a:p>
          <a:p>
            <a:r>
              <a:rPr lang="id-ID" dirty="0" smtClean="0"/>
              <a:t>Informatics Engineering 2011</a:t>
            </a: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2895600"/>
            <a:ext cx="7391400" cy="1600200"/>
          </a:xfrm>
        </p:spPr>
        <p:txBody>
          <a:bodyPr>
            <a:normAutofit/>
          </a:bodyPr>
          <a:lstStyle/>
          <a:p>
            <a:pPr algn="l"/>
            <a:r>
              <a:rPr lang="id-ID" sz="2400" b="0" dirty="0" smtClean="0">
                <a:solidFill>
                  <a:srgbClr val="7BCF27"/>
                </a:solidFill>
                <a:latin typeface="Calibri" pitchFamily="34" charset="0"/>
              </a:rPr>
              <a:t>Algorithms and Programming</a:t>
            </a:r>
            <a:r>
              <a:rPr lang="en-US" sz="2400" b="0" dirty="0">
                <a:solidFill>
                  <a:srgbClr val="262626"/>
                </a:solidFill>
              </a:rPr>
              <a:t/>
            </a:r>
            <a:br>
              <a:rPr lang="en-US" sz="2400" b="0" dirty="0">
                <a:solidFill>
                  <a:srgbClr val="262626"/>
                </a:solidFill>
              </a:rPr>
            </a:br>
            <a:r>
              <a:rPr lang="id-ID" sz="4800" b="0" dirty="0" smtClean="0">
                <a:solidFill>
                  <a:prstClr val="white"/>
                </a:solidFill>
              </a:rPr>
              <a:t>Sorting</a:t>
            </a:r>
            <a:endParaRPr lang="en-US" sz="5600" b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Bubble Sort (Ascending)</a:t>
            </a:r>
            <a:endParaRPr lang="en-US" dirty="0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6629400" cy="3886200"/>
          </a:xfrm>
        </p:spPr>
        <p:txBody>
          <a:bodyPr>
            <a:normAutofit/>
          </a:bodyPr>
          <a:lstStyle/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 : 	 1	6	3	9	5</a:t>
            </a:r>
          </a:p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en-US" sz="2400" dirty="0" smtClean="0"/>
              <a:t>		 1	6	3	5	9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1	6	3	5	9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</a:t>
            </a:r>
            <a:r>
              <a:rPr lang="en-US" sz="2400" b="1" dirty="0" smtClean="0">
                <a:solidFill>
                  <a:srgbClr val="FF0000"/>
                </a:solidFill>
              </a:rPr>
              <a:t>1	3	6	</a:t>
            </a:r>
            <a:r>
              <a:rPr lang="id-ID" sz="2400" b="1" dirty="0" smtClean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id-ID" sz="2400" b="1" dirty="0" smtClean="0">
                <a:solidFill>
                  <a:srgbClr val="FF0000"/>
                </a:solidFill>
              </a:rPr>
              <a:t>9</a:t>
            </a:r>
            <a:endParaRPr lang="en-US" sz="2400" dirty="0"/>
          </a:p>
        </p:txBody>
      </p:sp>
      <p:grpSp>
        <p:nvGrpSpPr>
          <p:cNvPr id="39" name="Group 13"/>
          <p:cNvGrpSpPr/>
          <p:nvPr/>
        </p:nvGrpSpPr>
        <p:grpSpPr>
          <a:xfrm>
            <a:off x="5943600" y="2544580"/>
            <a:ext cx="914400" cy="152400"/>
            <a:chOff x="4114800" y="3352800"/>
            <a:chExt cx="914400" cy="152400"/>
          </a:xfrm>
        </p:grpSpPr>
        <p:cxnSp>
          <p:nvCxnSpPr>
            <p:cNvPr id="40" name="Straight Connector 39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14"/>
          <p:cNvGrpSpPr/>
          <p:nvPr/>
        </p:nvGrpSpPr>
        <p:grpSpPr>
          <a:xfrm>
            <a:off x="5029200" y="3473970"/>
            <a:ext cx="914400" cy="152400"/>
            <a:chOff x="4114800" y="3352800"/>
            <a:chExt cx="914400" cy="152400"/>
          </a:xfrm>
        </p:grpSpPr>
        <p:cxnSp>
          <p:nvCxnSpPr>
            <p:cNvPr id="44" name="Straight Connector 43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821180" y="284688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8" name="Group 19"/>
          <p:cNvGrpSpPr/>
          <p:nvPr/>
        </p:nvGrpSpPr>
        <p:grpSpPr>
          <a:xfrm>
            <a:off x="4114800" y="4340899"/>
            <a:ext cx="914400" cy="152400"/>
            <a:chOff x="4114800" y="3352800"/>
            <a:chExt cx="914400" cy="152400"/>
          </a:xfrm>
        </p:grpSpPr>
        <p:cxnSp>
          <p:nvCxnSpPr>
            <p:cNvPr id="49" name="Straight Connector 4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4921770" y="373130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705600" y="19662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3505199" y="242216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505199" y="416851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3505199" y="331782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 flipV="1">
            <a:off x="6019800" y="2558320"/>
            <a:ext cx="823210" cy="5658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928610" y="2558320"/>
            <a:ext cx="853190" cy="5658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0800000" flipV="1">
            <a:off x="4191000" y="4342148"/>
            <a:ext cx="838200" cy="5346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114800" y="4342149"/>
            <a:ext cx="838200" cy="53465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8196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2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Bubble Sort (Ascending)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6858000" cy="5562600"/>
          </a:xfrm>
        </p:spPr>
        <p:txBody>
          <a:bodyPr>
            <a:noAutofit/>
          </a:bodyPr>
          <a:lstStyle/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 : 	 1	3	6	5	9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1	3	6	5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</a:t>
            </a:r>
            <a:r>
              <a:rPr lang="en-US" sz="2400" b="1" dirty="0" smtClean="0">
                <a:solidFill>
                  <a:srgbClr val="FF0000"/>
                </a:solidFill>
              </a:rPr>
              <a:t>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b="1" dirty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: 	 1	3	5	6	9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 algn="just">
              <a:spcBef>
                <a:spcPts val="0"/>
              </a:spcBef>
              <a:buNone/>
            </a:pPr>
            <a:r>
              <a:rPr lang="id-ID" sz="2400" b="1" dirty="0" smtClean="0"/>
              <a:t>Array after sorted in ascending ways</a:t>
            </a:r>
            <a:r>
              <a:rPr lang="en-US" sz="2400" dirty="0" smtClean="0"/>
              <a:t>:		</a:t>
            </a:r>
          </a:p>
          <a:p>
            <a:pPr marL="0" lvl="1" indent="6350" algn="ju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400" dirty="0"/>
          </a:p>
        </p:txBody>
      </p:sp>
      <p:grpSp>
        <p:nvGrpSpPr>
          <p:cNvPr id="28" name="Group 13"/>
          <p:cNvGrpSpPr/>
          <p:nvPr/>
        </p:nvGrpSpPr>
        <p:grpSpPr>
          <a:xfrm>
            <a:off x="6096000" y="1767590"/>
            <a:ext cx="914400" cy="152400"/>
            <a:chOff x="4114800" y="3352800"/>
            <a:chExt cx="914400" cy="152400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14"/>
          <p:cNvGrpSpPr/>
          <p:nvPr/>
        </p:nvGrpSpPr>
        <p:grpSpPr>
          <a:xfrm>
            <a:off x="5181590" y="2544580"/>
            <a:ext cx="914400" cy="152400"/>
            <a:chOff x="4114800" y="3352800"/>
            <a:chExt cx="914400" cy="152400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6002415" y="1999825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495800" y="166391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495799" y="315668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4495800" y="240967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5410200" y="420599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5410200" y="497049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889230" y="384373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6" name="Group 14"/>
          <p:cNvGrpSpPr/>
          <p:nvPr/>
        </p:nvGrpSpPr>
        <p:grpSpPr>
          <a:xfrm>
            <a:off x="6096000" y="4359640"/>
            <a:ext cx="914400" cy="152400"/>
            <a:chOff x="4114800" y="3352800"/>
            <a:chExt cx="914400" cy="152400"/>
          </a:xfrm>
        </p:grpSpPr>
        <p:cxnSp>
          <p:nvCxnSpPr>
            <p:cNvPr id="67" name="Straight Connector 6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Straight Connector 69"/>
          <p:cNvCxnSpPr/>
          <p:nvPr/>
        </p:nvCxnSpPr>
        <p:spPr>
          <a:xfrm rot="10800000" flipV="1">
            <a:off x="5257800" y="2547080"/>
            <a:ext cx="838200" cy="381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181600" y="2547080"/>
            <a:ext cx="838200" cy="381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934200" y="121920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059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500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500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500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500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500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500"/>
                                        <p:tgtEl>
                                          <p:spTgt spid="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500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500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500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500"/>
                                        <p:tgtEl>
                                          <p:spTgt spid="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500"/>
                                        <p:tgtEl>
                                          <p:spTgt spid="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500"/>
                                        <p:tgtEl>
                                          <p:spTgt spid="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5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 smtClean="0">
                <a:solidFill>
                  <a:prstClr val="white"/>
                </a:solidFill>
                <a:ea typeface="+mn-ea"/>
                <a:cs typeface="+mn-cs"/>
              </a:rPr>
              <a:t>G</a:t>
            </a: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eneral Format for Bubble Sort Ascending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10275"/>
              </p:ext>
            </p:extLst>
          </p:nvPr>
        </p:nvGraphicFramePr>
        <p:xfrm>
          <a:off x="291664" y="1143000"/>
          <a:ext cx="8610600" cy="54102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518851"/>
                <a:gridCol w="8091749"/>
              </a:tblGrid>
              <a:tr h="5410200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18</a:t>
                      </a:r>
                      <a:endParaRPr lang="id-ID" sz="1600" b="1" dirty="0">
                        <a:effectLst/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Procedure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BubbleSortAsc(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I/O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nama_var_array : nama_tipe_array</a:t>
                      </a:r>
                      <a:r>
                        <a:rPr lang="id-ID" sz="1600" b="1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              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Input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N :</a:t>
                      </a:r>
                      <a:r>
                        <a:rPr lang="id-ID" sz="1600" b="1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{I.S. : array[1..N] sudah terdefinisi}</a:t>
                      </a:r>
                    </a:p>
                    <a:p>
                      <a:pPr marL="688975" indent="-688975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{F.S. : menghasilkan array[1..N] yang tersusun secara ascending}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Kamus: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  i, j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	temp : tipedata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Algoritma:</a:t>
                      </a:r>
                      <a:endParaRPr lang="id-ID" sz="1600" b="1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for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  i  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  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N-1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for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j     n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downto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i+1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if</a:t>
                      </a:r>
                      <a:r>
                        <a:rPr lang="id-ID" sz="1600" b="1" u="none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(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nama_var_array[j] &lt; nama_var_array[j-1])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then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temp  nama_var_array[j]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nama_var_array[j]  nama_var_array[j-1]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nama_var_array[j-1]    temp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endif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	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EndProcedure</a:t>
                      </a:r>
                      <a:endParaRPr lang="id-ID" sz="1600" b="1" u="sng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6348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Bubble Sort (Descending)</a:t>
            </a:r>
            <a:endParaRPr lang="en-US" dirty="0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924800" cy="5334000"/>
          </a:xfrm>
        </p:spPr>
        <p:txBody>
          <a:bodyPr>
            <a:noAutofit/>
          </a:bodyPr>
          <a:lstStyle/>
          <a:p>
            <a:pPr marL="0" indent="6350">
              <a:buNone/>
            </a:pPr>
            <a:r>
              <a:rPr lang="id-ID" sz="2400" dirty="0" smtClean="0"/>
              <a:t>This is an array that will be sorted in Descending way</a:t>
            </a:r>
            <a:r>
              <a:rPr lang="en-US" sz="2400" dirty="0" smtClean="0"/>
              <a:t> : </a:t>
            </a:r>
          </a:p>
          <a:p>
            <a:pPr marL="0" lvl="1" indent="6350">
              <a:buAutoNum type="arabicPlain" startAt="6"/>
            </a:pPr>
            <a:r>
              <a:rPr lang="en-US" sz="2400" b="1" dirty="0" smtClean="0">
                <a:solidFill>
                  <a:srgbClr val="FF0000"/>
                </a:solidFill>
              </a:rPr>
              <a:t>       	3	9	1	5</a:t>
            </a:r>
          </a:p>
          <a:p>
            <a:pPr marL="0" lvl="1" indent="6350">
              <a:buNone/>
            </a:pPr>
            <a:r>
              <a:rPr lang="en-US" sz="2400" dirty="0" smtClean="0"/>
              <a:t>	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: 	6	3	9	1	5</a:t>
            </a:r>
          </a:p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en-US" sz="2400" dirty="0" smtClean="0"/>
              <a:t>		6	3	9	1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6	9	3	1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6	9	3	1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6	9	3	5	1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endParaRPr lang="en-US" sz="2400" dirty="0" smtClean="0"/>
          </a:p>
          <a:p>
            <a:pPr marL="457200" indent="635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  <p:grpSp>
        <p:nvGrpSpPr>
          <p:cNvPr id="39" name="Group 13"/>
          <p:cNvGrpSpPr/>
          <p:nvPr/>
        </p:nvGrpSpPr>
        <p:grpSpPr>
          <a:xfrm>
            <a:off x="2895600" y="2835640"/>
            <a:ext cx="914400" cy="152400"/>
            <a:chOff x="4114800" y="3352800"/>
            <a:chExt cx="914400" cy="152400"/>
          </a:xfrm>
        </p:grpSpPr>
        <p:cxnSp>
          <p:nvCxnSpPr>
            <p:cNvPr id="40" name="Straight Connector 39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14"/>
          <p:cNvGrpSpPr/>
          <p:nvPr/>
        </p:nvGrpSpPr>
        <p:grpSpPr>
          <a:xfrm>
            <a:off x="3810000" y="3687580"/>
            <a:ext cx="914400" cy="152400"/>
            <a:chOff x="4114800" y="3352800"/>
            <a:chExt cx="914400" cy="152400"/>
          </a:xfrm>
        </p:grpSpPr>
        <p:cxnSp>
          <p:nvCxnSpPr>
            <p:cNvPr id="44" name="Straight Connector 43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3687580" y="3155315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8" name="Group 19"/>
          <p:cNvGrpSpPr/>
          <p:nvPr/>
        </p:nvGrpSpPr>
        <p:grpSpPr>
          <a:xfrm>
            <a:off x="4724400" y="4593460"/>
            <a:ext cx="914400" cy="152400"/>
            <a:chOff x="4114800" y="3352800"/>
            <a:chExt cx="914400" cy="152400"/>
          </a:xfrm>
        </p:grpSpPr>
        <p:cxnSp>
          <p:nvCxnSpPr>
            <p:cNvPr id="49" name="Straight Connector 4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4618220" y="4020995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3" name="Group 28"/>
          <p:cNvGrpSpPr/>
          <p:nvPr/>
        </p:nvGrpSpPr>
        <p:grpSpPr>
          <a:xfrm>
            <a:off x="5638800" y="5450170"/>
            <a:ext cx="914400" cy="152400"/>
            <a:chOff x="4114800" y="3352800"/>
            <a:chExt cx="914400" cy="152400"/>
          </a:xfrm>
        </p:grpSpPr>
        <p:cxnSp>
          <p:nvCxnSpPr>
            <p:cNvPr id="54" name="Straight Connector 53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Rectangle 56"/>
          <p:cNvSpPr/>
          <p:nvPr/>
        </p:nvSpPr>
        <p:spPr>
          <a:xfrm>
            <a:off x="5576340" y="48543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788170" y="231848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rot="10800000" flipV="1">
            <a:off x="3886200" y="3732550"/>
            <a:ext cx="836950" cy="5346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808750" y="3732550"/>
            <a:ext cx="839450" cy="5346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 flipV="1">
            <a:off x="5715000" y="5526368"/>
            <a:ext cx="838200" cy="49343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38800" y="5526369"/>
            <a:ext cx="838200" cy="49343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8295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500"/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500"/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500"/>
                                        <p:tgtEl>
                                          <p:spTgt spid="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2" grpId="0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Bubble Sort (Descending)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1295400" y="1905000"/>
            <a:ext cx="6477000" cy="3886200"/>
          </a:xfrm>
        </p:spPr>
        <p:txBody>
          <a:bodyPr>
            <a:normAutofit/>
          </a:bodyPr>
          <a:lstStyle/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 : 	 6	9	3	5	1</a:t>
            </a:r>
          </a:p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en-US" sz="2400" dirty="0" smtClean="0"/>
              <a:t>		 9	6	3	5	1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9	6	3	5	1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9	6	5	3	1</a:t>
            </a:r>
            <a:endParaRPr lang="en-US" sz="2400" dirty="0" smtClean="0"/>
          </a:p>
          <a:p>
            <a:pPr marL="0" lvl="1" indent="6350">
              <a:buNone/>
            </a:pPr>
            <a:endParaRPr lang="en-US" sz="2400" dirty="0" smtClean="0"/>
          </a:p>
          <a:p>
            <a:pPr marL="457200" indent="635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  <p:grpSp>
        <p:nvGrpSpPr>
          <p:cNvPr id="28" name="Group 13"/>
          <p:cNvGrpSpPr/>
          <p:nvPr/>
        </p:nvGrpSpPr>
        <p:grpSpPr>
          <a:xfrm>
            <a:off x="3306580" y="2696980"/>
            <a:ext cx="914400" cy="152400"/>
            <a:chOff x="4114800" y="3352800"/>
            <a:chExt cx="914400" cy="152400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14"/>
          <p:cNvGrpSpPr/>
          <p:nvPr/>
        </p:nvGrpSpPr>
        <p:grpSpPr>
          <a:xfrm>
            <a:off x="4176010" y="3621370"/>
            <a:ext cx="914400" cy="152400"/>
            <a:chOff x="4114800" y="3352800"/>
            <a:chExt cx="914400" cy="152400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4114800" y="303176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37" name="Group 19"/>
          <p:cNvGrpSpPr/>
          <p:nvPr/>
        </p:nvGrpSpPr>
        <p:grpSpPr>
          <a:xfrm>
            <a:off x="5090410" y="4419600"/>
            <a:ext cx="914400" cy="152400"/>
            <a:chOff x="4114800" y="3352800"/>
            <a:chExt cx="914400" cy="152400"/>
          </a:xfrm>
        </p:grpSpPr>
        <p:cxnSp>
          <p:nvCxnSpPr>
            <p:cNvPr id="61" name="Straight Connector 6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4997970" y="388620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257860" y="216483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rot="5400000">
            <a:off x="6248400" y="257581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248400" y="435714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6248400" y="347147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0800000" flipV="1">
            <a:off x="3352800" y="2756940"/>
            <a:ext cx="868180" cy="5196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306580" y="2756940"/>
            <a:ext cx="884420" cy="51966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105400" y="4510790"/>
            <a:ext cx="838200" cy="51841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V="1">
            <a:off x="5181600" y="4495800"/>
            <a:ext cx="776990" cy="533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7517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4" grpId="0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Bubble Sort (Descending)</a:t>
            </a:r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6629400" cy="5486400"/>
          </a:xfrm>
        </p:spPr>
        <p:txBody>
          <a:bodyPr>
            <a:noAutofit/>
          </a:bodyPr>
          <a:lstStyle/>
          <a:p>
            <a:pPr marL="0" lvl="1" indent="6350">
              <a:spcBef>
                <a:spcPts val="0"/>
              </a:spcBef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 : 	 9	6	5	3	1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9	6	5	3	1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9	6	5	3	1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b="1" dirty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: 	 9	6	5	3	1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9	6	5	3	1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/>
              <a:t>Array after sorted in descending ways</a:t>
            </a:r>
            <a:r>
              <a:rPr lang="en-US" sz="2400" b="1" dirty="0" smtClean="0"/>
              <a:t>:</a:t>
            </a:r>
            <a:r>
              <a:rPr lang="en-US" sz="2400" dirty="0" smtClean="0"/>
              <a:t>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 9	6	5	3	1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400" dirty="0"/>
          </a:p>
        </p:txBody>
      </p:sp>
      <p:grpSp>
        <p:nvGrpSpPr>
          <p:cNvPr id="38" name="Group 13"/>
          <p:cNvGrpSpPr/>
          <p:nvPr/>
        </p:nvGrpSpPr>
        <p:grpSpPr>
          <a:xfrm>
            <a:off x="3322820" y="1861280"/>
            <a:ext cx="914400" cy="152400"/>
            <a:chOff x="4114800" y="3352800"/>
            <a:chExt cx="914400" cy="152400"/>
          </a:xfrm>
        </p:grpSpPr>
        <p:cxnSp>
          <p:nvCxnSpPr>
            <p:cNvPr id="39" name="Straight Connector 3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14"/>
          <p:cNvGrpSpPr/>
          <p:nvPr/>
        </p:nvGrpSpPr>
        <p:grpSpPr>
          <a:xfrm>
            <a:off x="4189750" y="2620780"/>
            <a:ext cx="914400" cy="152400"/>
            <a:chOff x="4114800" y="3352800"/>
            <a:chExt cx="914400" cy="152400"/>
          </a:xfrm>
        </p:grpSpPr>
        <p:cxnSp>
          <p:nvCxnSpPr>
            <p:cNvPr id="43" name="Straight Connector 42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4083570" y="2076025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>
            <a:off x="5334000" y="177134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5334000" y="250086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419600" y="428469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245370" y="390369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1" name="Group 14"/>
          <p:cNvGrpSpPr/>
          <p:nvPr/>
        </p:nvGrpSpPr>
        <p:grpSpPr>
          <a:xfrm>
            <a:off x="3336560" y="4435840"/>
            <a:ext cx="914400" cy="152400"/>
            <a:chOff x="4114800" y="3352800"/>
            <a:chExt cx="914400" cy="152400"/>
          </a:xfrm>
        </p:grpSpPr>
        <p:cxnSp>
          <p:nvCxnSpPr>
            <p:cNvPr id="52" name="Straight Connector 51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3276600" y="129540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704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prstClr val="white"/>
                </a:solidFill>
              </a:rPr>
              <a:t>G</a:t>
            </a:r>
            <a:r>
              <a:rPr lang="id-ID" b="1" dirty="0">
                <a:solidFill>
                  <a:prstClr val="white"/>
                </a:solidFill>
              </a:rPr>
              <a:t>eneral Format for Bubble Sort </a:t>
            </a:r>
            <a:r>
              <a:rPr lang="id-ID" b="1" dirty="0" smtClean="0">
                <a:solidFill>
                  <a:prstClr val="white"/>
                </a:solidFill>
              </a:rPr>
              <a:t>Descending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522522"/>
              </p:ext>
            </p:extLst>
          </p:nvPr>
        </p:nvGraphicFramePr>
        <p:xfrm>
          <a:off x="291664" y="1081314"/>
          <a:ext cx="8610600" cy="56388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518851"/>
                <a:gridCol w="8091749"/>
              </a:tblGrid>
              <a:tr h="5638800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18</a:t>
                      </a:r>
                      <a:endParaRPr lang="id-ID" sz="1600" b="1" dirty="0">
                        <a:effectLst/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087688" indent="-3087688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Procedure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BubbleSortDesc (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I/O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nama_var_array : nama_tipe_array,  </a:t>
                      </a:r>
                    </a:p>
                    <a:p>
                      <a:pPr marL="3087688" indent="-3087688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                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Input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N </a:t>
                      </a:r>
                      <a:r>
                        <a:rPr lang="id-ID" sz="1600" b="1" noProof="0" dirty="0" smtClean="0">
                          <a:latin typeface="Courier New" pitchFamily="49" charset="0"/>
                          <a:cs typeface="Courier New" pitchFamily="49" charset="0"/>
                        </a:rPr>
                        <a:t>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{I.S. : array[1..N] sudah terdefinisi}</a:t>
                      </a:r>
                    </a:p>
                    <a:p>
                      <a:pPr marL="688975" indent="-688975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{F.S. : menghasilkan array[1..N] yang tersusun secara descending}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Kamus: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i,j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	temp : tipedata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Algoritma:</a:t>
                      </a:r>
                      <a:endParaRPr lang="id-ID" sz="1600" b="1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for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i 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  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N-1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  </a:t>
                      </a:r>
                      <a:r>
                        <a:rPr lang="id-ID" sz="1600" baseline="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for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j     1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(N - i)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if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(nama_var_array[j] &lt; nama_var_array[j+1])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then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temp  nama_var_array[j]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nama_var_array[j]  nama_var_array[j+1]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nama_var_array[j+1]  temp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endif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	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3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EndProcedure</a:t>
                      </a:r>
                      <a:endParaRPr lang="id-ID" sz="1600" b="1" u="sng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1577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5000">
                <a:srgbClr val="84D830"/>
              </a:gs>
              <a:gs pos="48000">
                <a:srgbClr val="7BCF27"/>
              </a:gs>
              <a:gs pos="100000">
                <a:srgbClr val="56901C"/>
              </a:gs>
            </a:gsLst>
            <a:path path="circle">
              <a:fillToRect l="50000" t="50000" r="50000" b="50000"/>
            </a:path>
            <a:tileRect/>
          </a:gradFill>
          <a:ln w="5080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7868" y="159276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 smtClean="0">
                <a:solidFill>
                  <a:srgbClr val="65B131">
                    <a:alpha val="64000"/>
                  </a:srgbClr>
                </a:solidFill>
                <a:cs typeface="Arial" pitchFamily="34" charset="0"/>
              </a:rPr>
              <a:t>3</a:t>
            </a:r>
            <a:endParaRPr lang="en-US" sz="17000" b="1" dirty="0">
              <a:solidFill>
                <a:srgbClr val="65B131">
                  <a:alpha val="64000"/>
                </a:srgbClr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id-ID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Selection Sort</a:t>
            </a:r>
            <a:endParaRPr lang="en-US" sz="28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ts val="0"/>
              </a:spcBef>
            </a:pPr>
            <a:r>
              <a:rPr lang="id-ID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Definition </a:t>
            </a:r>
            <a:r>
              <a:rPr lang="en-US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and Structures of </a:t>
            </a:r>
            <a:r>
              <a:rPr lang="id-ID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Selection Sort</a:t>
            </a:r>
            <a:endParaRPr lang="en-US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2146014" y="2450815"/>
            <a:ext cx="5486400" cy="104196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id-ID" sz="3200" b="1" dirty="0" smtClean="0">
                <a:solidFill>
                  <a:prstClr val="white"/>
                </a:solidFill>
              </a:rPr>
              <a:t>What is Selection Sort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0993" y="926224"/>
            <a:ext cx="6705600" cy="257897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id-ID" sz="2800" dirty="0" smtClean="0"/>
              <a:t>Sorting algorithm that arranges random data by </a:t>
            </a:r>
            <a:r>
              <a:rPr lang="id-ID" sz="2800" b="1" dirty="0" smtClean="0">
                <a:solidFill>
                  <a:srgbClr val="FF0000"/>
                </a:solidFill>
              </a:rPr>
              <a:t>selecting the biggest data </a:t>
            </a:r>
            <a:r>
              <a:rPr lang="id-ID" sz="2800" dirty="0" smtClean="0"/>
              <a:t>or </a:t>
            </a:r>
            <a:r>
              <a:rPr lang="id-ID" sz="2800" b="1" dirty="0" smtClean="0">
                <a:solidFill>
                  <a:srgbClr val="FF0000"/>
                </a:solidFill>
              </a:rPr>
              <a:t>the smallest one</a:t>
            </a:r>
            <a:r>
              <a:rPr lang="id-ID" sz="2800" dirty="0" smtClean="0"/>
              <a:t>.</a:t>
            </a:r>
            <a:endParaRPr lang="en-US" sz="4000" dirty="0"/>
          </a:p>
        </p:txBody>
      </p:sp>
      <p:pic>
        <p:nvPicPr>
          <p:cNvPr id="4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4077072"/>
            <a:ext cx="2016224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906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2146014" y="2450815"/>
            <a:ext cx="5486400" cy="104196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id-ID" sz="3200" b="1" dirty="0" smtClean="0">
                <a:solidFill>
                  <a:prstClr val="white"/>
                </a:solidFill>
              </a:rPr>
              <a:t>Methods in  Selection Sort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9136" y="1905000"/>
            <a:ext cx="6705600" cy="25789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571500" indent="-5715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4000" dirty="0" smtClean="0"/>
              <a:t>Maximum Sort</a:t>
            </a:r>
          </a:p>
          <a:p>
            <a:pPr marL="571500" indent="-5715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4000" dirty="0" smtClean="0"/>
              <a:t>Minimum Sort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3850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70788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id-ID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Steps of the Day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29368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0711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Let’s Start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6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           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62000" y="1557456"/>
            <a:ext cx="2057400" cy="2708434"/>
            <a:chOff x="762000" y="1557456"/>
            <a:chExt cx="2057400" cy="2708434"/>
          </a:xfrm>
        </p:grpSpPr>
        <p:sp>
          <p:nvSpPr>
            <p:cNvPr id="6" name="Oval 5"/>
            <p:cNvSpPr/>
            <p:nvPr/>
          </p:nvSpPr>
          <p:spPr>
            <a:xfrm>
              <a:off x="762000" y="1946209"/>
              <a:ext cx="2057400" cy="2057400"/>
            </a:xfrm>
            <a:prstGeom prst="ellipse">
              <a:avLst/>
            </a:prstGeom>
            <a:gradFill flip="none" rotWithShape="1">
              <a:gsLst>
                <a:gs pos="0">
                  <a:srgbClr val="F39C29"/>
                </a:gs>
                <a:gs pos="50000">
                  <a:srgbClr val="F7931D"/>
                </a:gs>
                <a:gs pos="100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  <a:ln w="8255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      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21392" y="1557456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 smtClean="0">
                  <a:solidFill>
                    <a:srgbClr val="F26200">
                      <a:alpha val="40000"/>
                    </a:srgbClr>
                  </a:solidFill>
                  <a:latin typeface="+mj-lt"/>
                  <a:cs typeface="Arial" pitchFamily="34" charset="0"/>
                </a:rPr>
                <a:t>1</a:t>
              </a:r>
              <a:endParaRPr lang="en-US" sz="17000" b="1" dirty="0">
                <a:solidFill>
                  <a:srgbClr val="F26200">
                    <a:alpha val="40000"/>
                  </a:srgbClr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3416" y="2632744"/>
              <a:ext cx="1931160" cy="683264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>
                <a:lnSpc>
                  <a:spcPct val="80000"/>
                </a:lnSpc>
              </a:pPr>
              <a:r>
                <a:rPr lang="id-ID" sz="2400" b="1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Definition of Sorting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007328" y="199235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05200" y="1591943"/>
            <a:ext cx="2171700" cy="2708434"/>
            <a:chOff x="3505200" y="1591943"/>
            <a:chExt cx="2171700" cy="2708434"/>
          </a:xfrm>
        </p:grpSpPr>
        <p:sp>
          <p:nvSpPr>
            <p:cNvPr id="4" name="Oval 3"/>
            <p:cNvSpPr/>
            <p:nvPr/>
          </p:nvSpPr>
          <p:spPr>
            <a:xfrm>
              <a:off x="3543300" y="1946209"/>
              <a:ext cx="2057400" cy="2057400"/>
            </a:xfrm>
            <a:prstGeom prst="ellipse">
              <a:avLst/>
            </a:prstGeom>
            <a:gradFill>
              <a:gsLst>
                <a:gs pos="0">
                  <a:srgbClr val="00B0F0"/>
                </a:gs>
                <a:gs pos="50000">
                  <a:srgbClr val="399ECB"/>
                </a:gs>
                <a:gs pos="100000">
                  <a:srgbClr val="0077D0"/>
                </a:gs>
              </a:gsLst>
              <a:path path="circle">
                <a:fillToRect l="50000" t="50000" r="50000" b="50000"/>
              </a:path>
            </a:gradFill>
            <a:ln w="82550">
              <a:noFill/>
            </a:ln>
            <a:effectLst>
              <a:outerShdw blurRad="1270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      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33968" y="1591943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 smtClean="0">
                  <a:solidFill>
                    <a:srgbClr val="2A7A9E">
                      <a:alpha val="40000"/>
                    </a:srgbClr>
                  </a:solidFill>
                  <a:latin typeface="+mj-lt"/>
                  <a:cs typeface="Arial" pitchFamily="34" charset="0"/>
                </a:rPr>
                <a:t>2</a:t>
              </a:r>
              <a:endParaRPr lang="en-US" sz="17000" b="1" dirty="0">
                <a:solidFill>
                  <a:srgbClr val="2A7A9E">
                    <a:alpha val="40000"/>
                  </a:srgbClr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05200" y="2743200"/>
              <a:ext cx="2171700" cy="332847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pPr algn="ctr">
                <a:lnSpc>
                  <a:spcPct val="80000"/>
                </a:lnSpc>
              </a:pPr>
              <a:r>
                <a:rPr lang="id-ID" sz="23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Bubble Sort</a:t>
              </a:r>
              <a:endParaRPr lang="en-US" sz="23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782124" y="1988634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24600" y="1587511"/>
            <a:ext cx="2057400" cy="2708434"/>
            <a:chOff x="6324600" y="1587511"/>
            <a:chExt cx="2057400" cy="2708434"/>
          </a:xfrm>
        </p:grpSpPr>
        <p:sp>
          <p:nvSpPr>
            <p:cNvPr id="5" name="Oval 4"/>
            <p:cNvSpPr/>
            <p:nvPr/>
          </p:nvSpPr>
          <p:spPr>
            <a:xfrm>
              <a:off x="6324600" y="1953643"/>
              <a:ext cx="2057400" cy="2057400"/>
            </a:xfrm>
            <a:prstGeom prst="ellipse">
              <a:avLst/>
            </a:prstGeom>
            <a:gradFill flip="none" rotWithShape="1">
              <a:gsLst>
                <a:gs pos="5000">
                  <a:srgbClr val="84D830"/>
                </a:gs>
                <a:gs pos="48000">
                  <a:srgbClr val="7BCF27"/>
                </a:gs>
                <a:gs pos="100000">
                  <a:srgbClr val="56901C"/>
                </a:gs>
              </a:gsLst>
              <a:path path="circle">
                <a:fillToRect l="50000" t="50000" r="50000" b="50000"/>
              </a:path>
              <a:tileRect/>
            </a:gradFill>
            <a:ln w="50800">
              <a:noFill/>
            </a:ln>
            <a:effectLst>
              <a:outerShdw blurRad="152400" dist="165100" dir="5400000" sx="90000" sy="-19000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      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21604" y="1587511"/>
              <a:ext cx="12192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0" b="1" dirty="0" smtClean="0">
                  <a:solidFill>
                    <a:srgbClr val="65B131">
                      <a:alpha val="64000"/>
                    </a:srgbClr>
                  </a:solidFill>
                  <a:latin typeface="+mj-lt"/>
                  <a:cs typeface="Arial" pitchFamily="34" charset="0"/>
                </a:rPr>
                <a:t>3</a:t>
              </a:r>
              <a:endParaRPr lang="en-US" sz="17000" b="1" dirty="0">
                <a:solidFill>
                  <a:srgbClr val="65B131">
                    <a:alpha val="64000"/>
                  </a:srgbClr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1810" y="2672075"/>
              <a:ext cx="1931160" cy="604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id-ID" sz="2400" b="1" spc="60" dirty="0" smtClean="0">
                  <a:solidFill>
                    <a:schemeClr val="bg1"/>
                  </a:solidFill>
                  <a:effectLst>
                    <a:outerShdw blurRad="50800" dist="25400" dir="5400000" algn="t" rotWithShape="0">
                      <a:prstClr val="black">
                        <a:alpha val="15000"/>
                      </a:prstClr>
                    </a:outerShdw>
                  </a:effectLst>
                </a:rPr>
                <a:t>Selection Sort</a:t>
              </a:r>
              <a:endParaRPr lang="en-US" sz="2400" b="1" dirty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15000"/>
                    </a:prstClr>
                  </a:outerShdw>
                </a:effectLst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6569928" y="2005362"/>
              <a:ext cx="1583472" cy="1295400"/>
            </a:xfrm>
            <a:prstGeom prst="ellipse">
              <a:avLst/>
            </a:prstGeom>
            <a:gradFill flip="none" rotWithShape="1">
              <a:gsLst>
                <a:gs pos="63000">
                  <a:schemeClr val="bg1">
                    <a:alpha val="7000"/>
                  </a:schemeClr>
                </a:gs>
                <a:gs pos="72000">
                  <a:schemeClr val="bg1">
                    <a:alpha val="15000"/>
                  </a:schemeClr>
                </a:gs>
                <a:gs pos="91000">
                  <a:schemeClr val="bg1">
                    <a:alpha val="28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</a:t>
              </a:r>
              <a:endParaRPr lang="en-US" dirty="0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Maximum Sort (Ascending)</a:t>
            </a:r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010400" cy="5181600"/>
          </a:xfrm>
        </p:spPr>
        <p:txBody>
          <a:bodyPr>
            <a:noAutofit/>
          </a:bodyPr>
          <a:lstStyle/>
          <a:p>
            <a:pPr marL="0" indent="6350">
              <a:spcBef>
                <a:spcPts val="0"/>
              </a:spcBef>
              <a:buNone/>
            </a:pPr>
            <a:r>
              <a:rPr lang="id-ID" sz="2400" dirty="0"/>
              <a:t>This is an array that will be sorted in </a:t>
            </a:r>
            <a:r>
              <a:rPr lang="id-ID" sz="2400" dirty="0" smtClean="0"/>
              <a:t>Ascending way</a:t>
            </a:r>
            <a:r>
              <a:rPr lang="en-US" sz="2400" dirty="0" smtClean="0"/>
              <a:t> </a:t>
            </a:r>
            <a:r>
              <a:rPr lang="en-US" sz="2400" dirty="0"/>
              <a:t>: </a:t>
            </a:r>
            <a:endParaRPr lang="en-US" sz="2400" dirty="0" smtClean="0"/>
          </a:p>
          <a:p>
            <a:pPr marL="0" lvl="1" indent="6350">
              <a:spcBef>
                <a:spcPts val="0"/>
              </a:spcBef>
              <a:buAutoNum type="arabicPlain" startAt="6"/>
            </a:pPr>
            <a:r>
              <a:rPr lang="en-US" sz="2400" b="1" dirty="0" smtClean="0">
                <a:solidFill>
                  <a:srgbClr val="FF0000"/>
                </a:solidFill>
              </a:rPr>
              <a:t>       	3	9	1	5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: 	6	3	9	1	5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6	3	9	1	5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6	3	5	1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400" dirty="0"/>
          </a:p>
        </p:txBody>
      </p:sp>
      <p:grpSp>
        <p:nvGrpSpPr>
          <p:cNvPr id="30" name="Group 13"/>
          <p:cNvGrpSpPr/>
          <p:nvPr/>
        </p:nvGrpSpPr>
        <p:grpSpPr>
          <a:xfrm>
            <a:off x="3246620" y="2737410"/>
            <a:ext cx="914400" cy="152400"/>
            <a:chOff x="4114800" y="3352800"/>
            <a:chExt cx="914400" cy="152400"/>
          </a:xfrm>
        </p:grpSpPr>
        <p:cxnSp>
          <p:nvCxnSpPr>
            <p:cNvPr id="31" name="Straight Connector 30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14"/>
          <p:cNvGrpSpPr/>
          <p:nvPr/>
        </p:nvGrpSpPr>
        <p:grpSpPr>
          <a:xfrm>
            <a:off x="3260360" y="3505858"/>
            <a:ext cx="1828800" cy="135502"/>
            <a:chOff x="4114800" y="3352800"/>
            <a:chExt cx="914400" cy="152400"/>
          </a:xfrm>
        </p:grpSpPr>
        <p:cxnSp>
          <p:nvCxnSpPr>
            <p:cNvPr id="35" name="Straight Connector 34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ectangle 62"/>
          <p:cNvSpPr/>
          <p:nvPr/>
        </p:nvSpPr>
        <p:spPr>
          <a:xfrm>
            <a:off x="4967990" y="294057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4" name="Group 19"/>
          <p:cNvGrpSpPr/>
          <p:nvPr/>
        </p:nvGrpSpPr>
        <p:grpSpPr>
          <a:xfrm>
            <a:off x="5114274" y="4218960"/>
            <a:ext cx="914400" cy="109450"/>
            <a:chOff x="4114800" y="3352800"/>
            <a:chExt cx="914400" cy="152400"/>
          </a:xfrm>
        </p:grpSpPr>
        <p:cxnSp>
          <p:nvCxnSpPr>
            <p:cNvPr id="65" name="Straight Connector 64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5912370" y="37188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9" name="Group 28"/>
          <p:cNvGrpSpPr/>
          <p:nvPr/>
        </p:nvGrpSpPr>
        <p:grpSpPr>
          <a:xfrm>
            <a:off x="5105400" y="4937894"/>
            <a:ext cx="1828800" cy="91306"/>
            <a:chOff x="4114800" y="3352800"/>
            <a:chExt cx="914400" cy="152400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 72"/>
          <p:cNvSpPr/>
          <p:nvPr/>
        </p:nvSpPr>
        <p:spPr>
          <a:xfrm>
            <a:off x="6817896" y="4419600"/>
            <a:ext cx="26870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068580" y="224103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819400" y="2286000"/>
            <a:ext cx="838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916706" y="3018020"/>
            <a:ext cx="72590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665098" y="3718810"/>
            <a:ext cx="866272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706076" y="4449580"/>
            <a:ext cx="794064" cy="280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724400" y="5229070"/>
            <a:ext cx="747010" cy="181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776718" y="5148878"/>
            <a:ext cx="268704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5105400" y="5638800"/>
            <a:ext cx="17526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 flipV="1">
            <a:off x="5181600" y="5638800"/>
            <a:ext cx="16764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3611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2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8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>
                <a:solidFill>
                  <a:prstClr val="white"/>
                </a:solidFill>
              </a:rPr>
              <a:t>Process of Maximum Sort (Ascending)</a:t>
            </a:r>
            <a:endParaRPr lang="en-US" dirty="0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1371600" y="1524000"/>
            <a:ext cx="6629400" cy="4572000"/>
          </a:xfrm>
        </p:spPr>
        <p:txBody>
          <a:bodyPr>
            <a:noAutofit/>
          </a:bodyPr>
          <a:lstStyle/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 : 	 6	3	5	1	9</a:t>
            </a:r>
          </a:p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en-US" sz="2400" dirty="0" smtClean="0"/>
              <a:t>		 6	3	5	1	9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6	3	5	1	9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6	3	5	1	9</a:t>
            </a:r>
          </a:p>
          <a:p>
            <a:pPr marL="0" lvl="1" indent="6350">
              <a:buNone/>
            </a:pPr>
            <a:r>
              <a:rPr lang="en-US" sz="2400" dirty="0" smtClean="0"/>
              <a:t>		</a:t>
            </a:r>
          </a:p>
          <a:p>
            <a:pPr marL="0" lvl="1" indent="6350"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1	3	5	6	9</a:t>
            </a:r>
            <a:r>
              <a:rPr lang="en-US" sz="2400" dirty="0" smtClean="0"/>
              <a:t>	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endParaRPr lang="en-US" sz="2400" dirty="0" smtClean="0"/>
          </a:p>
          <a:p>
            <a:pPr marL="457200" indent="635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  <p:grpSp>
        <p:nvGrpSpPr>
          <p:cNvPr id="39" name="Group 13"/>
          <p:cNvGrpSpPr/>
          <p:nvPr/>
        </p:nvGrpSpPr>
        <p:grpSpPr>
          <a:xfrm>
            <a:off x="3399020" y="2298490"/>
            <a:ext cx="914400" cy="152400"/>
            <a:chOff x="4114800" y="3352800"/>
            <a:chExt cx="914400" cy="152400"/>
          </a:xfrm>
        </p:grpSpPr>
        <p:cxnSp>
          <p:nvCxnSpPr>
            <p:cNvPr id="40" name="Straight Connector 39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14"/>
          <p:cNvGrpSpPr/>
          <p:nvPr/>
        </p:nvGrpSpPr>
        <p:grpSpPr>
          <a:xfrm>
            <a:off x="3377520" y="3186984"/>
            <a:ext cx="1828800" cy="152400"/>
            <a:chOff x="4114800" y="3352800"/>
            <a:chExt cx="914400" cy="152400"/>
          </a:xfrm>
        </p:grpSpPr>
        <p:cxnSp>
          <p:nvCxnSpPr>
            <p:cNvPr id="44" name="Straight Connector 43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5060430" y="2678125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8" name="Group 19"/>
          <p:cNvGrpSpPr/>
          <p:nvPr/>
        </p:nvGrpSpPr>
        <p:grpSpPr>
          <a:xfrm>
            <a:off x="3392904" y="4077320"/>
            <a:ext cx="2743200" cy="152400"/>
            <a:chOff x="4114800" y="3352800"/>
            <a:chExt cx="914400" cy="152400"/>
          </a:xfrm>
        </p:grpSpPr>
        <p:cxnSp>
          <p:nvCxnSpPr>
            <p:cNvPr id="49" name="Straight Connector 4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51"/>
          <p:cNvSpPr/>
          <p:nvPr/>
        </p:nvSpPr>
        <p:spPr>
          <a:xfrm>
            <a:off x="6004810" y="3560848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76010" y="178133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6324600" y="217732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6324600" y="483682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6324600" y="394116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6324600" y="3075480"/>
            <a:ext cx="457200" cy="0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141306" y="1801386"/>
            <a:ext cx="653704" cy="208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056480" y="2736950"/>
            <a:ext cx="653712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113210" y="3593298"/>
            <a:ext cx="645704" cy="244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90012" y="4373246"/>
            <a:ext cx="713872" cy="268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3536430" y="5029199"/>
            <a:ext cx="24384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 flipV="1">
            <a:off x="3505200" y="5029199"/>
            <a:ext cx="251460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007310" y="442085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466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2" grpId="0"/>
      <p:bldP spid="53" grpId="0"/>
      <p:bldP spid="58" grpId="0"/>
      <p:bldP spid="59" grpId="0"/>
      <p:bldP spid="60" grpId="0"/>
      <p:bldP spid="73" grpId="0"/>
      <p:bldP spid="7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>
                <a:solidFill>
                  <a:prstClr val="white"/>
                </a:solidFill>
              </a:rPr>
              <a:t>Process of Maximum Sort (Ascending)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6934200" cy="5562600"/>
          </a:xfrm>
        </p:spPr>
        <p:txBody>
          <a:bodyPr>
            <a:noAutofit/>
          </a:bodyPr>
          <a:lstStyle/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 : 	 1	3	5	6	9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</a:t>
            </a:r>
            <a:r>
              <a:rPr lang="en-US" sz="2400" b="1" dirty="0" smtClean="0">
                <a:solidFill>
                  <a:srgbClr val="FF0000"/>
                </a:solidFill>
              </a:rPr>
              <a:t>1	3	5	6	9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 : 	 1 	 3	5	6	9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id-ID" sz="2400" dirty="0" smtClean="0"/>
              <a:t>Array after sorted in descending way:</a:t>
            </a: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 1	3	5	6	9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0" lvl="1" indent="6350">
              <a:spcBef>
                <a:spcPts val="0"/>
              </a:spcBef>
              <a:buNone/>
            </a:pPr>
            <a:r>
              <a:rPr lang="en-US" sz="2400" dirty="0" smtClean="0"/>
              <a:t>		</a:t>
            </a:r>
          </a:p>
          <a:p>
            <a:pPr marL="0" lvl="1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6350">
              <a:spcBef>
                <a:spcPts val="0"/>
              </a:spcBef>
              <a:buNone/>
            </a:pPr>
            <a:endParaRPr lang="en-US" sz="24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400" dirty="0"/>
          </a:p>
        </p:txBody>
      </p:sp>
      <p:grpSp>
        <p:nvGrpSpPr>
          <p:cNvPr id="23" name="Group 13"/>
          <p:cNvGrpSpPr/>
          <p:nvPr/>
        </p:nvGrpSpPr>
        <p:grpSpPr>
          <a:xfrm>
            <a:off x="3412760" y="1719004"/>
            <a:ext cx="914400" cy="152400"/>
            <a:chOff x="4114800" y="3352800"/>
            <a:chExt cx="914400" cy="152400"/>
          </a:xfrm>
        </p:grpSpPr>
        <p:cxnSp>
          <p:nvCxnSpPr>
            <p:cNvPr id="24" name="Straight Connector 23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14"/>
          <p:cNvGrpSpPr/>
          <p:nvPr/>
        </p:nvGrpSpPr>
        <p:grpSpPr>
          <a:xfrm>
            <a:off x="4265950" y="2454440"/>
            <a:ext cx="914400" cy="136360"/>
            <a:chOff x="4114800" y="3352800"/>
            <a:chExt cx="914400" cy="152400"/>
          </a:xfrm>
        </p:grpSpPr>
        <p:cxnSp>
          <p:nvCxnSpPr>
            <p:cNvPr id="29" name="Straight Connector 28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5074170" y="1963729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5410200" y="161894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410200" y="304800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5410200" y="231848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480810" y="449580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480809" y="5240310"/>
            <a:ext cx="457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4235970" y="4128674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56" name="Group 14"/>
          <p:cNvGrpSpPr/>
          <p:nvPr/>
        </p:nvGrpSpPr>
        <p:grpSpPr>
          <a:xfrm>
            <a:off x="3448824" y="4650700"/>
            <a:ext cx="914400" cy="152400"/>
            <a:chOff x="4114800" y="3352800"/>
            <a:chExt cx="914400" cy="152400"/>
          </a:xfrm>
        </p:grpSpPr>
        <p:cxnSp>
          <p:nvCxnSpPr>
            <p:cNvPr id="57" name="Straight Connector 5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3937310" y="1975484"/>
            <a:ext cx="649680" cy="22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648200" y="2743200"/>
            <a:ext cx="6858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078332" y="4145772"/>
            <a:ext cx="753992" cy="272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47540" y="4905272"/>
            <a:ext cx="737936" cy="232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181600" y="271197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313420" y="48643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068580" y="5334000"/>
            <a:ext cx="383382" cy="230188"/>
            <a:chOff x="7694612" y="3352800"/>
            <a:chExt cx="383382" cy="230188"/>
          </a:xfrm>
        </p:grpSpPr>
        <p:cxnSp>
          <p:nvCxnSpPr>
            <p:cNvPr id="67" name="Straight Connector 66"/>
            <p:cNvCxnSpPr/>
            <p:nvPr/>
          </p:nvCxnSpPr>
          <p:spPr>
            <a:xfrm rot="5400000">
              <a:off x="7696200" y="3429000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772400" y="3505200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7924006" y="3428206"/>
              <a:ext cx="152400" cy="1588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69"/>
            <p:cNvGrpSpPr/>
            <p:nvPr/>
          </p:nvGrpSpPr>
          <p:grpSpPr>
            <a:xfrm>
              <a:off x="7694612" y="3352800"/>
              <a:ext cx="383382" cy="230188"/>
              <a:chOff x="7694612" y="3429000"/>
              <a:chExt cx="383382" cy="230188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 rot="5400000">
                <a:off x="7962900" y="3543300"/>
                <a:ext cx="228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7696200" y="3656541"/>
                <a:ext cx="381000" cy="26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7581106" y="3542506"/>
                <a:ext cx="228600" cy="1588"/>
              </a:xfrm>
              <a:prstGeom prst="line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Group 73"/>
          <p:cNvGrpSpPr/>
          <p:nvPr/>
        </p:nvGrpSpPr>
        <p:grpSpPr>
          <a:xfrm>
            <a:off x="5011828" y="3200400"/>
            <a:ext cx="383382" cy="230188"/>
            <a:chOff x="7694612" y="3352800"/>
            <a:chExt cx="383382" cy="230188"/>
          </a:xfrm>
        </p:grpSpPr>
        <p:cxnSp>
          <p:nvCxnSpPr>
            <p:cNvPr id="75" name="Straight Connector 74"/>
            <p:cNvCxnSpPr/>
            <p:nvPr/>
          </p:nvCxnSpPr>
          <p:spPr>
            <a:xfrm rot="5400000">
              <a:off x="7696200" y="3429000"/>
              <a:ext cx="152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7772400" y="3505200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7924006" y="3428206"/>
              <a:ext cx="152400" cy="1588"/>
            </a:xfrm>
            <a:prstGeom prst="lin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Group 60"/>
            <p:cNvGrpSpPr/>
            <p:nvPr/>
          </p:nvGrpSpPr>
          <p:grpSpPr>
            <a:xfrm>
              <a:off x="7694612" y="3352800"/>
              <a:ext cx="383382" cy="230188"/>
              <a:chOff x="7694612" y="3429000"/>
              <a:chExt cx="383382" cy="230188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 rot="5400000">
                <a:off x="7962900" y="3543300"/>
                <a:ext cx="228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7696200" y="3656541"/>
                <a:ext cx="381000" cy="26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7581106" y="3542506"/>
                <a:ext cx="228600" cy="1588"/>
              </a:xfrm>
              <a:prstGeom prst="line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Rectangle 44"/>
          <p:cNvSpPr/>
          <p:nvPr/>
        </p:nvSpPr>
        <p:spPr>
          <a:xfrm>
            <a:off x="3141306" y="1163056"/>
            <a:ext cx="653704" cy="208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max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81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80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80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80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5" dur="80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6" dur="80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80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55" grpId="0"/>
      <p:bldP spid="60" grpId="0"/>
      <p:bldP spid="61" grpId="0"/>
      <p:bldP spid="62" grpId="0"/>
      <p:bldP spid="63" grpId="0"/>
      <p:bldP spid="64" grpId="0"/>
      <p:bldP spid="65" grpId="0"/>
      <p:bldP spid="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8805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prstClr val="white"/>
                </a:solidFill>
              </a:rPr>
              <a:t>G</a:t>
            </a:r>
            <a:r>
              <a:rPr lang="id-ID" b="1" dirty="0">
                <a:solidFill>
                  <a:prstClr val="white"/>
                </a:solidFill>
              </a:rPr>
              <a:t>eneral Format for </a:t>
            </a:r>
            <a:r>
              <a:rPr lang="id-ID" b="1" dirty="0" smtClean="0">
                <a:solidFill>
                  <a:prstClr val="white"/>
                </a:solidFill>
              </a:rPr>
              <a:t>Maximum Sort Ascending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354692"/>
              </p:ext>
            </p:extLst>
          </p:nvPr>
        </p:nvGraphicFramePr>
        <p:xfrm>
          <a:off x="291664" y="965202"/>
          <a:ext cx="8610600" cy="58420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518851"/>
                <a:gridCol w="8091749"/>
              </a:tblGrid>
              <a:tr h="563880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18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19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20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21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Procedure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Maximum</a:t>
                      </a:r>
                      <a:r>
                        <a:rPr lang="id-ID" sz="1600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SortAsc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I/O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nama_var_array : nama_tipe_array,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 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               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Input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N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{I.S. : array</a:t>
                      </a:r>
                      <a:r>
                        <a:rPr lang="id-ID" sz="1600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[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1..N] sudah terdefinisi}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{F.S. : menghasilkan array [1..N] yang tersusun secara ascending}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Kamus: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i, j, max, x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	temp : tipedata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Algoritma:</a:t>
                      </a:r>
                      <a:endParaRPr lang="id-ID" sz="1600" b="1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	x 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  n</a:t>
                      </a:r>
                      <a:endParaRPr lang="id-ID" sz="1600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for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i 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  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N-1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max  1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for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j     2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x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</a:t>
                      </a:r>
                      <a:r>
                        <a:rPr lang="id-ID" sz="1600" baseline="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if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(nama_var_array[j] &gt; nama_var_array[max])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then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   max  j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endif</a:t>
                      </a:r>
                    </a:p>
                    <a:p>
                      <a:pPr marL="457200" indent="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temp  nama_var_array[max]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	    nama_var_array[max]  nama_var_array[j]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nama_var_array[j]    temp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x  x - 1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EndProcedure</a:t>
                      </a:r>
                      <a:endParaRPr lang="id-ID" sz="1600" noProof="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8552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04800" y="76200"/>
            <a:ext cx="6934200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prstClr val="white"/>
                </a:solidFill>
              </a:rPr>
              <a:t>G</a:t>
            </a:r>
            <a:r>
              <a:rPr lang="id-ID" b="1" dirty="0">
                <a:solidFill>
                  <a:prstClr val="white"/>
                </a:solidFill>
              </a:rPr>
              <a:t>eneral Format for </a:t>
            </a:r>
            <a:r>
              <a:rPr lang="id-ID" b="1" dirty="0" smtClean="0">
                <a:solidFill>
                  <a:prstClr val="white"/>
                </a:solidFill>
              </a:rPr>
              <a:t>Minimum Sort </a:t>
            </a:r>
            <a:r>
              <a:rPr lang="id-ID" b="1" dirty="0">
                <a:solidFill>
                  <a:prstClr val="white"/>
                </a:solidFill>
              </a:rPr>
              <a:t>Ascending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23855"/>
              </p:ext>
            </p:extLst>
          </p:nvPr>
        </p:nvGraphicFramePr>
        <p:xfrm>
          <a:off x="291664" y="965202"/>
          <a:ext cx="8610600" cy="5867400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518851"/>
                <a:gridCol w="8091749"/>
              </a:tblGrid>
              <a:tr h="5638800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4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9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12</a:t>
                      </a:r>
                      <a:endParaRPr lang="id-ID" sz="1600" b="1" dirty="0" smtClean="0"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13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14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15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16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17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18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19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id-ID" sz="1600" b="1" dirty="0" smtClean="0">
                          <a:effectLst/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Procedure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MinimumSortAsc(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I/O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nama_var_array : nama_tipe_array, </a:t>
                      </a:r>
                    </a:p>
                    <a:p>
                      <a:pPr marL="2870200" indent="7938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none" baseline="0" noProof="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Input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N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{I.S. : array[1..n] sudah terdefinisi}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{F.S. : menghasilkan array [1..n] yang tersusun secara ascending}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Kamus: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  i, j, min :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integer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	temp  :  tipedata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Algoritma:</a:t>
                      </a:r>
                      <a:endParaRPr lang="id-ID" sz="1600" b="1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</a:rPr>
                        <a:t>for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</a:rPr>
                        <a:t>  i  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  1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(N – 1)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 min  i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 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for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j     i+1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to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N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do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if</a:t>
                      </a: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(nama_var_array[j] &lt; nama_var_array[min])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then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    min  j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	   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endif</a:t>
                      </a:r>
                    </a:p>
                    <a:p>
                      <a:pPr marL="457200" indent="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   </a:t>
                      </a:r>
                      <a:r>
                        <a:rPr lang="id-ID" sz="1600" baseline="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temp  nama_var_array[min]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 	    nama_var_array[min]  nama_var_array[i]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    nama_var_array[i]    temp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	</a:t>
                      </a: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endfor</a:t>
                      </a:r>
                    </a:p>
                    <a:p>
                      <a:pPr marL="457200" indent="-457200">
                        <a:lnSpc>
                          <a:spcPts val="22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id-ID" sz="1600" b="1" u="sng" noProof="0" dirty="0" smtClean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EndProcedure</a:t>
                      </a:r>
                      <a:endParaRPr lang="id-ID" sz="1600" b="1" u="sng" noProof="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827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800601"/>
            <a:ext cx="7743825" cy="1981200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r"/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				</a:t>
            </a:r>
            <a:r>
              <a:rPr lang="id-ID" b="1" dirty="0" smtClean="0"/>
              <a:t>Contact Person: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Adam Mukharil Bachtiar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Informatics Engineering UNIKOM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Jalan Dipati Ukur Nomor. 112-114 Bandung 40132</a:t>
            </a: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Email: </a:t>
            </a:r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  <a:hlinkClick r:id="rId4"/>
              </a:rPr>
              <a:t>adfbipotter@gmail.com</a:t>
            </a:r>
            <a:endParaRPr lang="id-ID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/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Blog: </a:t>
            </a:r>
            <a:r>
              <a:rPr lang="id-ID" dirty="0" smtClean="0">
                <a:solidFill>
                  <a:prstClr val="black">
                    <a:lumMod val="65000"/>
                    <a:lumOff val="35000"/>
                  </a:prstClr>
                </a:solidFill>
                <a:hlinkClick r:id="rId5"/>
              </a:rPr>
              <a:t>http://adfbipotter.wordpress.com</a:t>
            </a:r>
            <a:endParaRPr lang="id-ID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/>
            <a:endParaRPr lang="en-US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r">
              <a:lnSpc>
                <a:spcPct val="120000"/>
              </a:lnSpc>
            </a:pPr>
            <a:endParaRPr lang="en-US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algn="r">
              <a:lnSpc>
                <a:spcPct val="120000"/>
              </a:lnSpc>
            </a:pPr>
            <a:r>
              <a:rPr lang="id-ID" sz="22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Copyright © Adam Mukharil Bachtiar 2011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0400" y="3304950"/>
            <a:ext cx="8686800" cy="1095600"/>
          </a:xfrm>
        </p:spPr>
        <p:txBody>
          <a:bodyPr>
            <a:noAutofit/>
          </a:bodyPr>
          <a:lstStyle/>
          <a:p>
            <a:pPr lvl="0" algn="ctr">
              <a:lnSpc>
                <a:spcPct val="80000"/>
              </a:lnSpc>
              <a:spcBef>
                <a:spcPts val="0"/>
              </a:spcBef>
            </a:pPr>
            <a:r>
              <a:rPr lang="id-ID" sz="7200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GRACIAS</a:t>
            </a:r>
            <a:endParaRPr lang="en-US" sz="4000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97600" y="2286000"/>
            <a:ext cx="8694000" cy="639762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0"/>
              </a:spcBef>
            </a:pPr>
            <a:r>
              <a:rPr lang="id-ID" sz="3600" dirty="0" smtClean="0"/>
              <a:t>THANK YOU</a:t>
            </a:r>
            <a:endParaRPr lang="en-US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id-ID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Definition of Sorting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id-ID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All About Sorting</a:t>
            </a:r>
            <a:endParaRPr lang="en-US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1392" y="1557456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 smtClean="0">
                <a:solidFill>
                  <a:srgbClr val="F26200">
                    <a:alpha val="40000"/>
                  </a:srgbClr>
                </a:solidFill>
                <a:cs typeface="Arial" pitchFamily="34" charset="0"/>
              </a:rPr>
              <a:t>1</a:t>
            </a:r>
            <a:endParaRPr lang="en-US" sz="17000" b="1" dirty="0">
              <a:solidFill>
                <a:srgbClr val="F26200">
                  <a:alpha val="40000"/>
                </a:srgbClr>
              </a:solidFill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2146014" y="2450815"/>
            <a:ext cx="5486400" cy="104196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id-ID" sz="3200" b="1" dirty="0" smtClean="0">
                <a:solidFill>
                  <a:prstClr val="white"/>
                </a:solidFill>
              </a:rPr>
              <a:t>What is Sorting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6943" y="990600"/>
            <a:ext cx="6705600" cy="2438400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P</a:t>
            </a:r>
            <a:r>
              <a:rPr lang="id-ID" sz="2800" dirty="0" smtClean="0"/>
              <a:t>rocess that </a:t>
            </a:r>
            <a:r>
              <a:rPr lang="id-ID" sz="2800" b="1" dirty="0" smtClean="0">
                <a:solidFill>
                  <a:srgbClr val="FF0000"/>
                </a:solidFill>
              </a:rPr>
              <a:t>arranges random data</a:t>
            </a:r>
            <a:r>
              <a:rPr lang="id-ID" sz="2800" dirty="0" smtClean="0"/>
              <a:t> into </a:t>
            </a:r>
            <a:r>
              <a:rPr lang="id-ID" sz="2800" b="1" dirty="0" smtClean="0">
                <a:solidFill>
                  <a:srgbClr val="FF0000"/>
                </a:solidFill>
              </a:rPr>
              <a:t>sorted data</a:t>
            </a:r>
            <a:r>
              <a:rPr lang="id-ID" sz="2800" dirty="0" smtClean="0"/>
              <a:t>. Data can be sorted into </a:t>
            </a:r>
            <a:r>
              <a:rPr lang="id-ID" sz="2800" b="1" dirty="0" smtClean="0">
                <a:solidFill>
                  <a:srgbClr val="FF0000"/>
                </a:solidFill>
              </a:rPr>
              <a:t>ascending</a:t>
            </a:r>
            <a:r>
              <a:rPr lang="id-ID" sz="2800" dirty="0" smtClean="0"/>
              <a:t> or </a:t>
            </a:r>
            <a:r>
              <a:rPr lang="id-ID" sz="2800" b="1" dirty="0" smtClean="0">
                <a:solidFill>
                  <a:srgbClr val="FF0000"/>
                </a:solidFill>
              </a:rPr>
              <a:t>descending</a:t>
            </a:r>
            <a:r>
              <a:rPr lang="id-ID" sz="2800" dirty="0" smtClean="0"/>
              <a:t>.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8494" y="4038600"/>
            <a:ext cx="2016224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365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2146014" y="2450815"/>
            <a:ext cx="5486400" cy="104196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id-ID" sz="3200" b="1" dirty="0" smtClean="0">
                <a:solidFill>
                  <a:prstClr val="white"/>
                </a:solidFill>
              </a:rPr>
              <a:t>Algorithms of Sorting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6943" y="1295400"/>
            <a:ext cx="6705600" cy="2438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/>
              <a:t>B</a:t>
            </a:r>
            <a:r>
              <a:rPr lang="id-ID" sz="2800" dirty="0" smtClean="0"/>
              <a:t>ubble Sort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2800" dirty="0" smtClean="0"/>
              <a:t>Selection Sort</a:t>
            </a:r>
            <a:endParaRPr lang="en-US" sz="4000" dirty="0"/>
          </a:p>
        </p:txBody>
      </p:sp>
      <p:pic>
        <p:nvPicPr>
          <p:cNvPr id="4" name="Picture 2" descr="E:\Adam Baru\Modul Adam\Struktur Data\Gambar\albert_einstein-300x300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8494" y="4038600"/>
            <a:ext cx="2016224" cy="2016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453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1946209"/>
            <a:ext cx="2057400" cy="2057400"/>
          </a:xfrm>
          <a:prstGeom prst="ellipse">
            <a:avLst/>
          </a:prstGeom>
          <a:gradFill>
            <a:gsLst>
              <a:gs pos="0">
                <a:srgbClr val="00B0F0"/>
              </a:gs>
              <a:gs pos="50000">
                <a:srgbClr val="399ECB"/>
              </a:gs>
              <a:gs pos="100000">
                <a:srgbClr val="0077D0"/>
              </a:gs>
            </a:gsLst>
            <a:path path="circle">
              <a:fillToRect l="50000" t="50000" r="50000" b="50000"/>
            </a:path>
          </a:gradFill>
          <a:ln w="82550">
            <a:noFill/>
          </a:ln>
          <a:effectLst>
            <a:outerShdw blurRad="1270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      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59728" y="1531434"/>
            <a:ext cx="12192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0" b="1" dirty="0" smtClean="0">
                <a:solidFill>
                  <a:srgbClr val="2A7A9E">
                    <a:alpha val="40000"/>
                  </a:srgbClr>
                </a:solidFill>
                <a:cs typeface="Arial" pitchFamily="34" charset="0"/>
              </a:rPr>
              <a:t>2</a:t>
            </a:r>
            <a:endParaRPr lang="en-US" sz="17000" b="1" dirty="0">
              <a:solidFill>
                <a:srgbClr val="2A7A9E">
                  <a:alpha val="40000"/>
                </a:srgbClr>
              </a:solidFill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971800" y="2057400"/>
            <a:ext cx="5867400" cy="197004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B</a:t>
            </a:r>
            <a:r>
              <a:rPr lang="id-ID" sz="4000" cap="none" dirty="0" smtClean="0"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>ubble Sort</a:t>
            </a:r>
            <a:endParaRPr lang="en-US" sz="4000" b="0" cap="none" dirty="0">
              <a:solidFill>
                <a:prstClr val="black">
                  <a:lumMod val="50000"/>
                  <a:lumOff val="50000"/>
                </a:prstClr>
              </a:solidFill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id-ID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Definition </a:t>
            </a:r>
            <a:r>
              <a:rPr lang="en-US" sz="17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and Structures of </a:t>
            </a:r>
            <a:r>
              <a:rPr lang="id-ID" sz="17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Bubble Sort</a:t>
            </a:r>
            <a:endParaRPr lang="en-US" sz="17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16200000">
            <a:off x="-2146014" y="2450815"/>
            <a:ext cx="5486400" cy="104196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r>
              <a:rPr lang="id-ID" sz="3200" b="1" dirty="0" smtClean="0">
                <a:solidFill>
                  <a:prstClr val="white"/>
                </a:solidFill>
              </a:rPr>
              <a:t>What is Bubble Sort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3824" y="914400"/>
            <a:ext cx="6705600" cy="51816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2800" dirty="0" smtClean="0"/>
              <a:t>Sorting algorithm which was inspired by </a:t>
            </a:r>
            <a:r>
              <a:rPr lang="id-ID" sz="2800" b="1" dirty="0" smtClean="0">
                <a:solidFill>
                  <a:srgbClr val="FF0000"/>
                </a:solidFill>
              </a:rPr>
              <a:t>bubble soap</a:t>
            </a:r>
            <a:r>
              <a:rPr lang="id-ID" sz="2800" dirty="0" smtClean="0"/>
              <a:t>. 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2800" dirty="0" smtClean="0"/>
              <a:t>Comparing </a:t>
            </a:r>
            <a:r>
              <a:rPr lang="id-ID" sz="2800" b="1" dirty="0" smtClean="0">
                <a:solidFill>
                  <a:srgbClr val="FF0000"/>
                </a:solidFill>
              </a:rPr>
              <a:t>element of array (i) </a:t>
            </a:r>
            <a:r>
              <a:rPr lang="id-ID" sz="2800" dirty="0" smtClean="0"/>
              <a:t>with </a:t>
            </a:r>
            <a:r>
              <a:rPr lang="id-ID" sz="2800" b="1" dirty="0" smtClean="0">
                <a:solidFill>
                  <a:srgbClr val="FF0000"/>
                </a:solidFill>
              </a:rPr>
              <a:t>next element of it (i+1)</a:t>
            </a:r>
            <a:r>
              <a:rPr lang="id-ID" sz="2800" dirty="0" smtClean="0"/>
              <a:t>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id-ID" sz="2800" dirty="0" smtClean="0"/>
              <a:t>If i is </a:t>
            </a:r>
            <a:r>
              <a:rPr lang="id-ID" sz="2800" b="1" dirty="0" smtClean="0">
                <a:solidFill>
                  <a:srgbClr val="FF0000"/>
                </a:solidFill>
              </a:rPr>
              <a:t>bigger than </a:t>
            </a:r>
            <a:r>
              <a:rPr lang="id-ID" sz="2800" dirty="0" smtClean="0"/>
              <a:t>i+1 then </a:t>
            </a:r>
            <a:r>
              <a:rPr lang="id-ID" sz="2800" b="1" dirty="0" smtClean="0">
                <a:solidFill>
                  <a:srgbClr val="FF0000"/>
                </a:solidFill>
              </a:rPr>
              <a:t>swap value </a:t>
            </a:r>
            <a:r>
              <a:rPr lang="id-ID" sz="2800" dirty="0" smtClean="0"/>
              <a:t>of each element.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12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en-US" b="1" dirty="0" smtClean="0">
                <a:solidFill>
                  <a:prstClr val="white"/>
                </a:solidFill>
                <a:ea typeface="+mn-ea"/>
                <a:cs typeface="+mn-cs"/>
              </a:rPr>
              <a:t>I</a:t>
            </a: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lustration of Bubble Sort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9184865"/>
              </p:ext>
            </p:extLst>
          </p:nvPr>
        </p:nvGraphicFramePr>
        <p:xfrm>
          <a:off x="533400" y="1676400"/>
          <a:ext cx="8208915" cy="4490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0085"/>
                <a:gridCol w="732445"/>
                <a:gridCol w="746265"/>
                <a:gridCol w="746265"/>
                <a:gridCol w="746265"/>
                <a:gridCol w="746265"/>
                <a:gridCol w="746265"/>
                <a:gridCol w="746265"/>
                <a:gridCol w="746265"/>
                <a:gridCol w="746265"/>
                <a:gridCol w="746265"/>
              </a:tblGrid>
              <a:tr h="4490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d-ID" sz="1800" dirty="0" smtClean="0">
                          <a:effectLst/>
                        </a:rPr>
                        <a:t>Array: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5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7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9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6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4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642870"/>
              </p:ext>
            </p:extLst>
          </p:nvPr>
        </p:nvGraphicFramePr>
        <p:xfrm>
          <a:off x="533400" y="2612504"/>
          <a:ext cx="8280919" cy="33843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874599"/>
                <a:gridCol w="740632"/>
                <a:gridCol w="740632"/>
                <a:gridCol w="740632"/>
                <a:gridCol w="740632"/>
                <a:gridCol w="740632"/>
                <a:gridCol w="740632"/>
                <a:gridCol w="740632"/>
                <a:gridCol w="740632"/>
                <a:gridCol w="740632"/>
                <a:gridCol w="740632"/>
              </a:tblGrid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1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2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3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4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5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6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8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1</a:t>
                      </a:r>
                      <a:endParaRPr lang="id-ID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L. 9</a:t>
                      </a:r>
                      <a:endParaRPr lang="id-ID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id-ID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id-ID" sz="18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6626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622" y="76200"/>
            <a:ext cx="6651978" cy="734291"/>
          </a:xfrm>
        </p:spPr>
        <p:txBody>
          <a:bodyPr anchor="b">
            <a:normAutofit/>
          </a:bodyPr>
          <a:lstStyle/>
          <a:p>
            <a:pPr lvl="0">
              <a:spcBef>
                <a:spcPts val="0"/>
              </a:spcBef>
            </a:pPr>
            <a:r>
              <a:rPr lang="id-ID" b="1" dirty="0" smtClean="0">
                <a:solidFill>
                  <a:prstClr val="white"/>
                </a:solidFill>
                <a:ea typeface="+mn-ea"/>
                <a:cs typeface="+mn-cs"/>
              </a:rPr>
              <a:t>Process of Bubble Sort (Ascending)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3340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id-ID" sz="2400" dirty="0" smtClean="0"/>
              <a:t>This is an array that will be sorted in Ascending way</a:t>
            </a:r>
            <a:r>
              <a:rPr lang="en-US" sz="2400" dirty="0" smtClean="0"/>
              <a:t>: </a:t>
            </a:r>
          </a:p>
          <a:p>
            <a:pPr marL="0" lvl="1" indent="6350">
              <a:buAutoNum type="arabicPlain" startAt="6"/>
            </a:pPr>
            <a:r>
              <a:rPr lang="en-US" sz="2400" b="1" dirty="0" smtClean="0"/>
              <a:t>       	3	9	1	5</a:t>
            </a:r>
          </a:p>
          <a:p>
            <a:pPr marL="0" lvl="1" indent="6350">
              <a:buNone/>
            </a:pPr>
            <a:r>
              <a:rPr lang="en-US" sz="2400" dirty="0" smtClean="0"/>
              <a:t>					</a:t>
            </a:r>
          </a:p>
          <a:p>
            <a:pPr marL="0" lvl="1" indent="6350">
              <a:buNone/>
            </a:pPr>
            <a:r>
              <a:rPr lang="id-ID" sz="2400" b="1" dirty="0" smtClean="0">
                <a:solidFill>
                  <a:srgbClr val="FF0000"/>
                </a:solidFill>
              </a:rPr>
              <a:t>Step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: 	6	3	9	1	5</a:t>
            </a:r>
          </a:p>
          <a:p>
            <a:pPr marL="0" lvl="1" indent="6350">
              <a:buNone/>
            </a:pPr>
            <a:r>
              <a:rPr lang="en-US" sz="2400" dirty="0" smtClean="0"/>
              <a:t>				</a:t>
            </a:r>
          </a:p>
          <a:p>
            <a:pPr marL="0" lvl="1" indent="6350">
              <a:buNone/>
            </a:pPr>
            <a:r>
              <a:rPr lang="en-US" sz="2400" dirty="0" smtClean="0"/>
              <a:t>		6	3	9	1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6	3	1	9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 6	1	3	9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 1	6	3	9	5</a:t>
            </a:r>
          </a:p>
          <a:p>
            <a:pPr marL="0" lvl="1" indent="6350">
              <a:buNone/>
            </a:pPr>
            <a:endParaRPr lang="en-US" sz="2400" dirty="0" smtClean="0"/>
          </a:p>
          <a:p>
            <a:pPr marL="0" lvl="1" indent="6350">
              <a:buNone/>
            </a:pPr>
            <a:endParaRPr lang="en-US" sz="2400" dirty="0" smtClean="0"/>
          </a:p>
          <a:p>
            <a:pPr marL="457200" indent="6350">
              <a:buNone/>
            </a:pPr>
            <a:endParaRPr lang="en-US" sz="2400" dirty="0" smtClean="0"/>
          </a:p>
          <a:p>
            <a:pPr marL="457200" indent="-457200">
              <a:buNone/>
            </a:pPr>
            <a:endParaRPr lang="en-US" sz="2400" dirty="0"/>
          </a:p>
        </p:txBody>
      </p:sp>
      <p:grpSp>
        <p:nvGrpSpPr>
          <p:cNvPr id="12" name="Group 13"/>
          <p:cNvGrpSpPr/>
          <p:nvPr/>
        </p:nvGrpSpPr>
        <p:grpSpPr>
          <a:xfrm>
            <a:off x="5410200" y="2896850"/>
            <a:ext cx="914400" cy="152400"/>
            <a:chOff x="4114800" y="3352800"/>
            <a:chExt cx="914400" cy="152400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4"/>
          <p:cNvGrpSpPr/>
          <p:nvPr/>
        </p:nvGrpSpPr>
        <p:grpSpPr>
          <a:xfrm>
            <a:off x="4495800" y="3839980"/>
            <a:ext cx="914400" cy="152400"/>
            <a:chOff x="4114800" y="3352800"/>
            <a:chExt cx="914400" cy="152400"/>
          </a:xfrm>
        </p:grpSpPr>
        <p:cxnSp>
          <p:nvCxnSpPr>
            <p:cNvPr id="17" name="Straight Connector 1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17760" y="326161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Group 19"/>
          <p:cNvGrpSpPr/>
          <p:nvPr/>
        </p:nvGrpSpPr>
        <p:grpSpPr>
          <a:xfrm>
            <a:off x="3611380" y="4711910"/>
            <a:ext cx="914400" cy="152400"/>
            <a:chOff x="4114800" y="3352800"/>
            <a:chExt cx="914400" cy="152400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373380" y="416227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6" name="Group 28"/>
          <p:cNvGrpSpPr/>
          <p:nvPr/>
        </p:nvGrpSpPr>
        <p:grpSpPr>
          <a:xfrm>
            <a:off x="2726960" y="5563849"/>
            <a:ext cx="914400" cy="152400"/>
            <a:chOff x="4114800" y="3352800"/>
            <a:chExt cx="914400" cy="152400"/>
          </a:xfrm>
        </p:grpSpPr>
        <p:cxnSp>
          <p:nvCxnSpPr>
            <p:cNvPr id="27" name="Straight Connector 26"/>
            <p:cNvCxnSpPr/>
            <p:nvPr/>
          </p:nvCxnSpPr>
          <p:spPr>
            <a:xfrm rot="5400000">
              <a:off x="49530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4114800" y="3505200"/>
              <a:ext cx="914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038600" y="3429000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3488960" y="5014209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02180" y="2378440"/>
            <a:ext cx="228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10800000" flipV="1">
            <a:off x="4572000" y="3839980"/>
            <a:ext cx="838200" cy="57962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95800" y="3839980"/>
            <a:ext cx="838200" cy="50342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3733800" y="4710658"/>
            <a:ext cx="790730" cy="5471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130" y="4710660"/>
            <a:ext cx="809470" cy="5471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 flipV="1">
            <a:off x="2819400" y="5562598"/>
            <a:ext cx="808220" cy="53340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713220" y="5562599"/>
            <a:ext cx="791980" cy="53340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0940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0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VENTTIMING" val="|m0;0;26;0|m0;8.2;28;0|m1;8.4;26;0|m1;14.9;28;0|m1;15.9;26;0|m1;15.9;28;0"/>
</p:tagLst>
</file>

<file path=ppt/theme/theme1.xml><?xml version="1.0" encoding="utf-8"?>
<a:theme xmlns:a="http://schemas.openxmlformats.org/drawingml/2006/main" name="TS10167455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8AD14C5-6E05-4732-8930-CBD406590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TS101674551</Template>
  <TotalTime>0</TotalTime>
  <Words>773</Words>
  <Application>Microsoft Office PowerPoint</Application>
  <PresentationFormat>On-screen Show (4:3)</PresentationFormat>
  <Paragraphs>540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TS101674551</vt:lpstr>
      <vt:lpstr>Algorithms and Programming Sorting</vt:lpstr>
      <vt:lpstr>PowerPoint Presentation</vt:lpstr>
      <vt:lpstr>Definition of Sorting</vt:lpstr>
      <vt:lpstr>PowerPoint Presentation</vt:lpstr>
      <vt:lpstr>PowerPoint Presentation</vt:lpstr>
      <vt:lpstr>Bubble Sort</vt:lpstr>
      <vt:lpstr>PowerPoint Presentation</vt:lpstr>
      <vt:lpstr>Ilustration of Bubble Sort</vt:lpstr>
      <vt:lpstr>Process of Bubble Sort (Ascending)</vt:lpstr>
      <vt:lpstr>Process of Bubble Sort (Ascending)</vt:lpstr>
      <vt:lpstr>Process of Bubble Sort (Ascending)</vt:lpstr>
      <vt:lpstr>General Format for Bubble Sort Ascending</vt:lpstr>
      <vt:lpstr>Process of Bubble Sort (Descending)</vt:lpstr>
      <vt:lpstr>Process of Bubble Sort (Descending)</vt:lpstr>
      <vt:lpstr>Process of Bubble Sort (Descending)</vt:lpstr>
      <vt:lpstr>General Format for Bubble Sort Descending</vt:lpstr>
      <vt:lpstr>Selection Sort</vt:lpstr>
      <vt:lpstr>PowerPoint Presentation</vt:lpstr>
      <vt:lpstr>PowerPoint Presentation</vt:lpstr>
      <vt:lpstr>Process of Maximum Sort (Ascending)</vt:lpstr>
      <vt:lpstr>Process of Maximum Sort (Ascending)</vt:lpstr>
      <vt:lpstr>Process of Maximum Sort (Ascending)</vt:lpstr>
      <vt:lpstr>General Format for Maximum Sort Ascending</vt:lpstr>
      <vt:lpstr>General Format for Minimum Sort Ascending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Algorithms</dc:title>
  <dc:creator/>
  <cp:keywords>Algorithm; Programming</cp:keywords>
  <cp:lastModifiedBy/>
  <cp:revision>1</cp:revision>
  <dcterms:created xsi:type="dcterms:W3CDTF">2011-09-27T01:00:08Z</dcterms:created>
  <dcterms:modified xsi:type="dcterms:W3CDTF">2012-01-12T02:21:48Z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