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sldIdLst>
    <p:sldId id="256" r:id="rId2"/>
    <p:sldId id="257" r:id="rId3"/>
    <p:sldId id="260" r:id="rId4"/>
    <p:sldId id="259" r:id="rId5"/>
    <p:sldId id="261" r:id="rId6"/>
    <p:sldId id="263" r:id="rId7"/>
    <p:sldId id="264" r:id="rId8"/>
    <p:sldId id="265" r:id="rId9"/>
    <p:sldId id="262"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1" r:id="rId24"/>
    <p:sldId id="280" r:id="rId25"/>
    <p:sldId id="282" r:id="rId26"/>
    <p:sldId id="283" r:id="rId27"/>
    <p:sldId id="258" r:id="rId28"/>
    <p:sldId id="284" r:id="rId29"/>
    <p:sldId id="28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DF503B05-AB91-4863-AE2B-9C81999DE6C0}" type="datetimeFigureOut">
              <a:rPr lang="en-US" smtClean="0"/>
              <a:pPr/>
              <a:t>12/27/2012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259F1A72-F4AD-43BC-BDCE-D5D86C22E1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Activities list what is done to exercise the IT Governance responsibilities and the</a:t>
            </a:r>
          </a:p>
          <a:p>
            <a:r>
              <a:rPr lang="en-US" sz="1200" i="1" kern="1200" baseline="0" dirty="0" smtClean="0">
                <a:solidFill>
                  <a:schemeClr val="tx1"/>
                </a:solidFill>
                <a:latin typeface="+mn-lt"/>
                <a:ea typeface="+mn-ea"/>
                <a:cs typeface="+mn-cs"/>
              </a:rPr>
              <a:t>subjects identify those items that typically get onto an IT Governance agenda.</a:t>
            </a:r>
          </a:p>
          <a:p>
            <a:r>
              <a:rPr lang="en-US" sz="1200" i="1" kern="1200" baseline="0" dirty="0" smtClean="0">
                <a:solidFill>
                  <a:schemeClr val="tx1"/>
                </a:solidFill>
                <a:latin typeface="+mn-lt"/>
                <a:ea typeface="+mn-ea"/>
                <a:cs typeface="+mn-cs"/>
              </a:rPr>
              <a:t>• Outcome measures relate directly to the subjects of IT Governance, such as the</a:t>
            </a:r>
          </a:p>
          <a:p>
            <a:r>
              <a:rPr lang="en-US" sz="1200" kern="1200" baseline="0" dirty="0" smtClean="0">
                <a:solidFill>
                  <a:schemeClr val="tx1"/>
                </a:solidFill>
                <a:latin typeface="+mn-lt"/>
                <a:ea typeface="+mn-ea"/>
                <a:cs typeface="+mn-cs"/>
              </a:rPr>
              <a:t>alignment of business and IT objectives, cost-efficiencies </a:t>
            </a:r>
            <a:r>
              <a:rPr lang="en-US" sz="1200" kern="1200" baseline="0" dirty="0" err="1" smtClean="0">
                <a:solidFill>
                  <a:schemeClr val="tx1"/>
                </a:solidFill>
                <a:latin typeface="+mn-lt"/>
                <a:ea typeface="+mn-ea"/>
                <a:cs typeface="+mn-cs"/>
              </a:rPr>
              <a:t>realised</a:t>
            </a:r>
            <a:r>
              <a:rPr lang="en-US" sz="1200" kern="1200" baseline="0" dirty="0" smtClean="0">
                <a:solidFill>
                  <a:schemeClr val="tx1"/>
                </a:solidFill>
                <a:latin typeface="+mn-lt"/>
                <a:ea typeface="+mn-ea"/>
                <a:cs typeface="+mn-cs"/>
              </a:rPr>
              <a:t> by IT, capabilities</a:t>
            </a:r>
          </a:p>
          <a:p>
            <a:r>
              <a:rPr lang="en-US" sz="1200" kern="1200" baseline="0" dirty="0" smtClean="0">
                <a:solidFill>
                  <a:schemeClr val="tx1"/>
                </a:solidFill>
                <a:latin typeface="+mn-lt"/>
                <a:ea typeface="+mn-ea"/>
                <a:cs typeface="+mn-cs"/>
              </a:rPr>
              <a:t>and competencies generated and risks and opportunities addressed.</a:t>
            </a:r>
          </a:p>
          <a:p>
            <a:r>
              <a:rPr lang="en-US" sz="1200" i="1" kern="1200" baseline="0" dirty="0" smtClean="0">
                <a:solidFill>
                  <a:schemeClr val="tx1"/>
                </a:solidFill>
                <a:latin typeface="+mn-lt"/>
                <a:ea typeface="+mn-ea"/>
                <a:cs typeface="+mn-cs"/>
              </a:rPr>
              <a:t>• Best practices list examples of how the activities are being performed by those who</a:t>
            </a:r>
          </a:p>
          <a:p>
            <a:r>
              <a:rPr lang="en-US" sz="1200" kern="1200" baseline="0" dirty="0" smtClean="0">
                <a:solidFill>
                  <a:schemeClr val="tx1"/>
                </a:solidFill>
                <a:latin typeface="+mn-lt"/>
                <a:ea typeface="+mn-ea"/>
                <a:cs typeface="+mn-cs"/>
              </a:rPr>
              <a:t>have established leadership in governance of technology.</a:t>
            </a:r>
          </a:p>
          <a:p>
            <a:r>
              <a:rPr lang="en-US" sz="1200" i="1" kern="1200" baseline="0" dirty="0" smtClean="0">
                <a:solidFill>
                  <a:schemeClr val="tx1"/>
                </a:solidFill>
                <a:latin typeface="+mn-lt"/>
                <a:ea typeface="+mn-ea"/>
                <a:cs typeface="+mn-cs"/>
              </a:rPr>
              <a:t>• Critical success factors are conditions, competencies and attitudes that are critical</a:t>
            </a:r>
          </a:p>
          <a:p>
            <a:r>
              <a:rPr lang="en-US" sz="1200" kern="1200" baseline="0" dirty="0" smtClean="0">
                <a:solidFill>
                  <a:schemeClr val="tx1"/>
                </a:solidFill>
                <a:latin typeface="+mn-lt"/>
                <a:ea typeface="+mn-ea"/>
                <a:cs typeface="+mn-cs"/>
              </a:rPr>
              <a:t>to being successful in the practices.</a:t>
            </a:r>
          </a:p>
          <a:p>
            <a:r>
              <a:rPr lang="en-US" sz="1200" i="1" kern="1200" baseline="0" dirty="0" smtClean="0">
                <a:solidFill>
                  <a:schemeClr val="tx1"/>
                </a:solidFill>
                <a:latin typeface="+mn-lt"/>
                <a:ea typeface="+mn-ea"/>
                <a:cs typeface="+mn-cs"/>
              </a:rPr>
              <a:t>• Performance drivers provide indicators on how IT Governance is achieving, as</a:t>
            </a:r>
          </a:p>
          <a:p>
            <a:r>
              <a:rPr lang="en-US" sz="1200" kern="1200" baseline="0" dirty="0" smtClean="0">
                <a:solidFill>
                  <a:schemeClr val="tx1"/>
                </a:solidFill>
                <a:latin typeface="+mn-lt"/>
                <a:ea typeface="+mn-ea"/>
                <a:cs typeface="+mn-cs"/>
              </a:rPr>
              <a:t>opposed to the outcome measures that measure </a:t>
            </a:r>
            <a:r>
              <a:rPr lang="en-US" sz="1200" i="1" kern="1200" baseline="0" dirty="0" smtClean="0">
                <a:solidFill>
                  <a:schemeClr val="tx1"/>
                </a:solidFill>
                <a:latin typeface="+mn-lt"/>
                <a:ea typeface="+mn-ea"/>
                <a:cs typeface="+mn-cs"/>
              </a:rPr>
              <a:t>what is being achieved. They often</a:t>
            </a:r>
          </a:p>
          <a:p>
            <a:r>
              <a:rPr lang="en-US" sz="1200" kern="1200" baseline="0" dirty="0" smtClean="0">
                <a:solidFill>
                  <a:schemeClr val="tx1"/>
                </a:solidFill>
                <a:latin typeface="+mn-lt"/>
                <a:ea typeface="+mn-ea"/>
                <a:cs typeface="+mn-cs"/>
              </a:rPr>
              <a:t>relate to the critical success factors</a:t>
            </a:r>
            <a:endParaRPr lang="en-US" dirty="0"/>
          </a:p>
        </p:txBody>
      </p:sp>
      <p:sp>
        <p:nvSpPr>
          <p:cNvPr id="4" name="Slide Number Placeholder 3"/>
          <p:cNvSpPr>
            <a:spLocks noGrp="1"/>
          </p:cNvSpPr>
          <p:nvPr>
            <p:ph type="sldNum" sz="quarter" idx="10"/>
          </p:nvPr>
        </p:nvSpPr>
        <p:spPr/>
        <p:txBody>
          <a:bodyPr/>
          <a:lstStyle/>
          <a:p>
            <a:fld id="{259F1A72-F4AD-43BC-BDCE-D5D86C22E1C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9F1A72-F4AD-43BC-BDCE-D5D86C22E1CF}"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9F1A72-F4AD-43BC-BDCE-D5D86C22E1CF}"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Picture 1" descr="H:\Kampuz\IMG_0809.jpg"/>
          <p:cNvPicPr>
            <a:picLocks noChangeAspect="1" noChangeArrowheads="1"/>
          </p:cNvPicPr>
          <p:nvPr/>
        </p:nvPicPr>
        <p:blipFill>
          <a:blip r:embed="rId4" cstate="print"/>
          <a:srcRect/>
          <a:stretch>
            <a:fillRect/>
          </a:stretch>
        </p:blipFill>
        <p:spPr bwMode="auto">
          <a:xfrm>
            <a:off x="0" y="1066800"/>
            <a:ext cx="9144000" cy="3048000"/>
          </a:xfrm>
          <a:prstGeom prst="rect">
            <a:avLst/>
          </a:prstGeom>
          <a:noFill/>
        </p:spPr>
      </p:pic>
      <p:sp>
        <p:nvSpPr>
          <p:cNvPr id="3076" name="Rectangle 4"/>
          <p:cNvSpPr>
            <a:spLocks noGrp="1" noChangeArrowheads="1"/>
          </p:cNvSpPr>
          <p:nvPr>
            <p:ph type="dt" sz="half" idx="2"/>
          </p:nvPr>
        </p:nvSpPr>
        <p:spPr>
          <a:xfrm>
            <a:off x="6572250" y="6381750"/>
            <a:ext cx="2133600" cy="244475"/>
          </a:xfrm>
        </p:spPr>
        <p:txBody>
          <a:bodyPr/>
          <a:lstStyle>
            <a:lvl1pPr algn="r">
              <a:defRPr sz="1200"/>
            </a:lvl1pPr>
          </a:lstStyle>
          <a:p>
            <a:fld id="{056EDF9A-6068-4324-A48B-589BA6FAA585}" type="datetime1">
              <a:rPr lang="en-US" smtClean="0"/>
              <a:pPr/>
              <a:t>12/27/2012</a:t>
            </a:fld>
            <a:endParaRPr lang="en-US"/>
          </a:p>
        </p:txBody>
      </p:sp>
      <p:sp>
        <p:nvSpPr>
          <p:cNvPr id="3077" name="Rectangle 5"/>
          <p:cNvSpPr>
            <a:spLocks noGrp="1" noChangeArrowheads="1"/>
          </p:cNvSpPr>
          <p:nvPr>
            <p:ph type="ftr" sz="quarter" idx="3"/>
          </p:nvPr>
        </p:nvSpPr>
        <p:spPr>
          <a:xfrm>
            <a:off x="1066800" y="152400"/>
            <a:ext cx="3135313" cy="244475"/>
          </a:xfrm>
        </p:spPr>
        <p:txBody>
          <a:bodyPr/>
          <a:lstStyle>
            <a:lvl1pPr algn="l">
              <a:defRPr sz="2000" b="1" i="1">
                <a:solidFill>
                  <a:schemeClr val="tx2"/>
                </a:solidFill>
              </a:defRPr>
            </a:lvl1pPr>
          </a:lstStyle>
          <a:p>
            <a:endParaRPr lang="en-US"/>
          </a:p>
        </p:txBody>
      </p:sp>
      <p:sp>
        <p:nvSpPr>
          <p:cNvPr id="3078" name="Rectangle 6"/>
          <p:cNvSpPr>
            <a:spLocks noGrp="1" noChangeArrowheads="1"/>
          </p:cNvSpPr>
          <p:nvPr>
            <p:ph type="sldNum" sz="quarter" idx="4"/>
          </p:nvPr>
        </p:nvSpPr>
        <p:spPr>
          <a:xfrm>
            <a:off x="3505200" y="6400800"/>
            <a:ext cx="2133600" cy="244475"/>
          </a:xfrm>
        </p:spPr>
        <p:txBody>
          <a:bodyPr/>
          <a:lstStyle>
            <a:lvl1pPr>
              <a:defRPr sz="1200"/>
            </a:lvl1pPr>
          </a:lstStyle>
          <a:p>
            <a:fld id="{80149717-288A-4A14-8950-C0BE7DE4E281}" type="slidenum">
              <a:rPr lang="en-US" smtClean="0"/>
              <a:pPr/>
              <a:t>‹#›</a:t>
            </a:fld>
            <a:endParaRPr lang="en-US"/>
          </a:p>
        </p:txBody>
      </p:sp>
      <p:sp>
        <p:nvSpPr>
          <p:cNvPr id="3074" name="Rectangle 2"/>
          <p:cNvSpPr>
            <a:spLocks noGrp="1" noChangeArrowheads="1"/>
          </p:cNvSpPr>
          <p:nvPr>
            <p:ph type="ctrTitle"/>
          </p:nvPr>
        </p:nvSpPr>
        <p:spPr>
          <a:xfrm>
            <a:off x="2819400" y="4343400"/>
            <a:ext cx="5943600" cy="942975"/>
          </a:xfrm>
          <a:effectLst>
            <a:outerShdw dist="53882" dir="2700000" algn="ctr" rotWithShape="0">
              <a:schemeClr val="tx1">
                <a:alpha val="50000"/>
              </a:schemeClr>
            </a:outerShdw>
          </a:effectLst>
        </p:spPr>
        <p:txBody>
          <a:bodyPr/>
          <a:lstStyle>
            <a:lvl1pPr algn="r">
              <a:defRPr sz="4400"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133600" y="3733800"/>
            <a:ext cx="5791200" cy="304800"/>
          </a:xfrm>
        </p:spPr>
        <p:txBody>
          <a:bodyPr/>
          <a:lstStyle>
            <a:lvl1pPr marL="0" indent="0" algn="r">
              <a:buFont typeface="Wingdings" pitchFamily="2" charset="2"/>
              <a:buNone/>
              <a:defRPr sz="1800">
                <a:solidFill>
                  <a:schemeClr val="bg1"/>
                </a:solidFill>
              </a:defRPr>
            </a:lvl1pPr>
          </a:lstStyle>
          <a:p>
            <a:r>
              <a:rPr lang="en-US" smtClean="0"/>
              <a:t>Click to edit Master subtitle style</a:t>
            </a:r>
            <a:endParaRPr lang="en-US"/>
          </a:p>
        </p:txBody>
      </p:sp>
      <p:sp>
        <p:nvSpPr>
          <p:cNvPr id="3107" name="Line 35"/>
          <p:cNvSpPr>
            <a:spLocks noChangeShapeType="1"/>
          </p:cNvSpPr>
          <p:nvPr/>
        </p:nvSpPr>
        <p:spPr bwMode="auto">
          <a:xfrm>
            <a:off x="0" y="4171950"/>
            <a:ext cx="9144000" cy="0"/>
          </a:xfrm>
          <a:prstGeom prst="line">
            <a:avLst/>
          </a:prstGeom>
          <a:noFill/>
          <a:ln w="9525">
            <a:solidFill>
              <a:schemeClr val="bg1"/>
            </a:solidFill>
            <a:round/>
            <a:headEnd/>
            <a:tailEnd/>
          </a:ln>
          <a:effectLst/>
        </p:spPr>
        <p:txBody>
          <a:bodyPr/>
          <a:lstStyle/>
          <a:p>
            <a:endParaRPr lang="en-US"/>
          </a:p>
        </p:txBody>
      </p:sp>
      <p:sp>
        <p:nvSpPr>
          <p:cNvPr id="3109" name="Rectangle 37"/>
          <p:cNvSpPr>
            <a:spLocks noChangeArrowheads="1"/>
          </p:cNvSpPr>
          <p:nvPr/>
        </p:nvSpPr>
        <p:spPr bwMode="gray">
          <a:xfrm>
            <a:off x="-9525" y="914400"/>
            <a:ext cx="9153525" cy="74613"/>
          </a:xfrm>
          <a:prstGeom prst="rect">
            <a:avLst/>
          </a:prstGeom>
          <a:gradFill rotWithShape="1">
            <a:gsLst>
              <a:gs pos="0">
                <a:schemeClr val="accent1"/>
              </a:gs>
              <a:gs pos="50000">
                <a:schemeClr val="accent1">
                  <a:gamma/>
                  <a:tint val="33725"/>
                  <a:invGamma/>
                </a:schemeClr>
              </a:gs>
              <a:gs pos="100000">
                <a:schemeClr val="accent1"/>
              </a:gs>
            </a:gsLst>
            <a:lin ang="0" scaled="1"/>
          </a:gradFill>
          <a:ln w="9525">
            <a:noFill/>
            <a:miter lim="800000"/>
            <a:headEnd/>
            <a:tailEnd/>
          </a:ln>
          <a:effectLst/>
        </p:spPr>
        <p:txBody>
          <a:bodyPr wrap="none" anchor="ctr"/>
          <a:lstStyle/>
          <a:p>
            <a:endParaRPr lang="en-US"/>
          </a:p>
        </p:txBody>
      </p:sp>
      <p:graphicFrame>
        <p:nvGraphicFramePr>
          <p:cNvPr id="3110" name="Object 3"/>
          <p:cNvGraphicFramePr>
            <a:graphicFrameLocks noChangeAspect="1"/>
          </p:cNvGraphicFramePr>
          <p:nvPr/>
        </p:nvGraphicFramePr>
        <p:xfrm>
          <a:off x="0" y="0"/>
          <a:ext cx="914400" cy="1028700"/>
        </p:xfrm>
        <a:graphic>
          <a:graphicData uri="http://schemas.openxmlformats.org/presentationml/2006/ole">
            <p:oleObj spid="_x0000_s3074" name="Document" r:id="rId5" imgW="2229197" imgH="2506770" progId="Word.Document.12">
              <p:embed/>
            </p:oleObj>
          </a:graphicData>
        </a:graphic>
      </p:graphicFrame>
      <p:sp>
        <p:nvSpPr>
          <p:cNvPr id="11" name="Rectangle 5"/>
          <p:cNvSpPr txBox="1">
            <a:spLocks noChangeArrowheads="1"/>
          </p:cNvSpPr>
          <p:nvPr userDrawn="1"/>
        </p:nvSpPr>
        <p:spPr bwMode="auto">
          <a:xfrm>
            <a:off x="1143000" y="152400"/>
            <a:ext cx="3135313"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000" b="1" i="1">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UNIVERSITAS KOMPUTER INDONESIA</a:t>
            </a:r>
            <a:endParaRPr kumimoji="0" lang="en-US" sz="2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A5A2E87-AAAC-46E9-8192-A04806EE6342}" type="datetime1">
              <a:rPr lang="en-US" smtClean="0"/>
              <a:pPr/>
              <a:t>12/27/2012</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930275"/>
            <a:ext cx="2066925"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30275"/>
            <a:ext cx="6048375"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CA0DD43D-B702-470B-B594-61D53322B5F6}" type="datetime1">
              <a:rPr lang="en-US" smtClean="0"/>
              <a:pPr/>
              <a:t>12/27/2012</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30275"/>
            <a:ext cx="7467600" cy="487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76400"/>
            <a:ext cx="8267700" cy="4648200"/>
          </a:xfrm>
        </p:spPr>
        <p:txBody>
          <a:bodyPr/>
          <a:lstStyle/>
          <a:p>
            <a:r>
              <a:rPr lang="en-US" smtClean="0"/>
              <a:t>Click icon to add chart</a:t>
            </a:r>
            <a:endParaRPr lang="en-US"/>
          </a:p>
        </p:txBody>
      </p:sp>
      <p:sp>
        <p:nvSpPr>
          <p:cNvPr id="4" name="Footer Placeholder 3"/>
          <p:cNvSpPr>
            <a:spLocks noGrp="1"/>
          </p:cNvSpPr>
          <p:nvPr>
            <p:ph type="ftr" sz="quarter" idx="10"/>
          </p:nvPr>
        </p:nvSpPr>
        <p:spPr>
          <a:xfrm>
            <a:off x="6553200" y="6553200"/>
            <a:ext cx="2133600" cy="244475"/>
          </a:xfrm>
        </p:spPr>
        <p:txBody>
          <a:bodyPr/>
          <a:lstStyle>
            <a:lvl1pPr>
              <a:defRPr/>
            </a:lvl1pPr>
          </a:lstStyle>
          <a:p>
            <a:endParaRPr lang="en-US"/>
          </a:p>
        </p:txBody>
      </p:sp>
      <p:sp>
        <p:nvSpPr>
          <p:cNvPr id="5" name="Slide Number Placeholder 4"/>
          <p:cNvSpPr>
            <a:spLocks noGrp="1"/>
          </p:cNvSpPr>
          <p:nvPr>
            <p:ph type="sldNum" sz="quarter" idx="11"/>
          </p:nvPr>
        </p:nvSpPr>
        <p:spPr>
          <a:xfrm>
            <a:off x="4191000" y="6534150"/>
            <a:ext cx="838200" cy="261938"/>
          </a:xfrm>
        </p:spPr>
        <p:txBody>
          <a:bodyPr/>
          <a:lstStyle>
            <a:lvl1pPr>
              <a:defRPr/>
            </a:lvl1pPr>
          </a:lstStyle>
          <a:p>
            <a:fld id="{80149717-288A-4A14-8950-C0BE7DE4E281}" type="slidenum">
              <a:rPr lang="en-US" smtClean="0"/>
              <a:pPr/>
              <a:t>‹#›</a:t>
            </a:fld>
            <a:endParaRPr lang="en-US"/>
          </a:p>
        </p:txBody>
      </p:sp>
      <p:sp>
        <p:nvSpPr>
          <p:cNvPr id="6" name="Date Placeholder 5"/>
          <p:cNvSpPr>
            <a:spLocks noGrp="1"/>
          </p:cNvSpPr>
          <p:nvPr>
            <p:ph type="dt" sz="half" idx="12"/>
          </p:nvPr>
        </p:nvSpPr>
        <p:spPr>
          <a:xfrm>
            <a:off x="381000" y="6534150"/>
            <a:ext cx="1905000" cy="261938"/>
          </a:xfrm>
        </p:spPr>
        <p:txBody>
          <a:bodyPr/>
          <a:lstStyle>
            <a:lvl1pPr>
              <a:defRPr/>
            </a:lvl1pPr>
          </a:lstStyle>
          <a:p>
            <a:fld id="{8CF2D86B-C67A-4B1E-82A5-A189DC795E30}" type="datetime1">
              <a:rPr lang="en-US" smtClean="0"/>
              <a:pPr/>
              <a:t>12/27/2012</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30275"/>
            <a:ext cx="74676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67700" cy="46482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6553200" y="6553200"/>
            <a:ext cx="2133600" cy="244475"/>
          </a:xfrm>
        </p:spPr>
        <p:txBody>
          <a:bodyPr/>
          <a:lstStyle>
            <a:lvl1pPr>
              <a:defRPr/>
            </a:lvl1pPr>
          </a:lstStyle>
          <a:p>
            <a:endParaRPr lang="en-US"/>
          </a:p>
        </p:txBody>
      </p:sp>
      <p:sp>
        <p:nvSpPr>
          <p:cNvPr id="5" name="Slide Number Placeholder 4"/>
          <p:cNvSpPr>
            <a:spLocks noGrp="1"/>
          </p:cNvSpPr>
          <p:nvPr>
            <p:ph type="sldNum" sz="quarter" idx="11"/>
          </p:nvPr>
        </p:nvSpPr>
        <p:spPr>
          <a:xfrm>
            <a:off x="4191000" y="6534150"/>
            <a:ext cx="838200" cy="261938"/>
          </a:xfrm>
        </p:spPr>
        <p:txBody>
          <a:bodyPr/>
          <a:lstStyle>
            <a:lvl1pPr>
              <a:defRPr/>
            </a:lvl1pPr>
          </a:lstStyle>
          <a:p>
            <a:fld id="{80149717-288A-4A14-8950-C0BE7DE4E281}" type="slidenum">
              <a:rPr lang="en-US" smtClean="0"/>
              <a:pPr/>
              <a:t>‹#›</a:t>
            </a:fld>
            <a:endParaRPr lang="en-US"/>
          </a:p>
        </p:txBody>
      </p:sp>
      <p:sp>
        <p:nvSpPr>
          <p:cNvPr id="6" name="Date Placeholder 5"/>
          <p:cNvSpPr>
            <a:spLocks noGrp="1"/>
          </p:cNvSpPr>
          <p:nvPr>
            <p:ph type="dt" sz="half" idx="12"/>
          </p:nvPr>
        </p:nvSpPr>
        <p:spPr>
          <a:xfrm>
            <a:off x="381000" y="6534150"/>
            <a:ext cx="1905000" cy="261938"/>
          </a:xfrm>
        </p:spPr>
        <p:txBody>
          <a:bodyPr/>
          <a:lstStyle>
            <a:lvl1pPr>
              <a:defRPr/>
            </a:lvl1pPr>
          </a:lstStyle>
          <a:p>
            <a:fld id="{0F51E0B1-D2C2-4A7E-9C00-9057A5BBCE8F}" type="datetime1">
              <a:rPr lang="en-US" smtClean="0"/>
              <a:pPr/>
              <a:t>12/27/2012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F270648-AF17-4D68-907A-799C51071931}" type="datetime1">
              <a:rPr lang="en-US" smtClean="0"/>
              <a:pPr/>
              <a:t>12/27/2012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6D77580F-B5F3-43EF-B49D-C3373015F1E2}" type="datetime1">
              <a:rPr lang="en-US" smtClean="0"/>
              <a:pPr/>
              <a:t>12/27/2012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D42370AB-3BD3-4C30-873C-7F00E1BD4B67}" type="datetime1">
              <a:rPr lang="en-US" smtClean="0"/>
              <a:pPr/>
              <a:t>12/27/2012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9C086A22-CE6D-485C-8121-7196A2D25FF3}" type="datetime1">
              <a:rPr lang="en-US" smtClean="0"/>
              <a:pPr/>
              <a:t>12/27/2012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3286327C-F8FA-43AE-9249-9A557653683A}" type="datetime1">
              <a:rPr lang="en-US" smtClean="0"/>
              <a:pPr/>
              <a:t>12/27/2012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577E253A-C3E0-4D6D-9011-D458E9152C35}" type="datetime1">
              <a:rPr lang="en-US" smtClean="0"/>
              <a:pPr/>
              <a:t>12/27/2012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EF8D8B2-8F3B-49E6-9B79-0BC0C8DE5C90}" type="datetime1">
              <a:rPr lang="en-US" smtClean="0"/>
              <a:pPr/>
              <a:t>12/27/2012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0149717-288A-4A14-8950-C0BE7DE4E281}"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33B23A8-318F-4014-A27A-F05AF417063B}" type="datetime1">
              <a:rPr lang="en-US" smtClean="0"/>
              <a:pPr/>
              <a:t>12/27/2012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package" Target="../embeddings/Microsoft_Office_Word_Document1.docx"/><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6"/>
          <a:srcRect/>
          <a:stretch>
            <a:fillRect/>
          </a:stretch>
        </a:blipFill>
        <a:effectLst/>
      </p:bgPr>
    </p:bg>
    <p:spTree>
      <p:nvGrpSpPr>
        <p:cNvPr id="1" name=""/>
        <p:cNvGrpSpPr/>
        <p:nvPr/>
      </p:nvGrpSpPr>
      <p:grpSpPr>
        <a:xfrm>
          <a:off x="0" y="0"/>
          <a:ext cx="0" cy="0"/>
          <a:chOff x="0" y="0"/>
          <a:chExt cx="0" cy="0"/>
        </a:xfrm>
      </p:grpSpPr>
      <p:graphicFrame>
        <p:nvGraphicFramePr>
          <p:cNvPr id="1127" name="Object 103"/>
          <p:cNvGraphicFramePr>
            <a:graphicFrameLocks noChangeAspect="1"/>
          </p:cNvGraphicFramePr>
          <p:nvPr/>
        </p:nvGraphicFramePr>
        <p:xfrm>
          <a:off x="0" y="701675"/>
          <a:ext cx="9144000" cy="822325"/>
        </p:xfrm>
        <a:graphic>
          <a:graphicData uri="http://schemas.openxmlformats.org/presentationml/2006/ole">
            <p:oleObj spid="_x0000_s2050" name="Image" r:id="rId17" imgW="12990476" imgH="1752381" progId="">
              <p:embed/>
            </p:oleObj>
          </a:graphicData>
        </a:graphic>
      </p:graphicFrame>
      <p:sp>
        <p:nvSpPr>
          <p:cNvPr id="1027" name="Rectangle 3"/>
          <p:cNvSpPr>
            <a:spLocks noGrp="1" noChangeArrowheads="1"/>
          </p:cNvSpPr>
          <p:nvPr>
            <p:ph type="body" idx="1"/>
          </p:nvPr>
        </p:nvSpPr>
        <p:spPr bwMode="gray">
          <a:xfrm>
            <a:off x="457200" y="1676400"/>
            <a:ext cx="82677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endParaRPr lang="en-US"/>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fld id="{80149717-288A-4A14-8950-C0BE7DE4E281}" type="slidenum">
              <a:rPr lang="en-US" smtClean="0"/>
              <a:pPr/>
              <a:t>‹#›</a:t>
            </a:fld>
            <a:endParaRPr lang="en-US"/>
          </a:p>
        </p:txBody>
      </p:sp>
      <p:sp>
        <p:nvSpPr>
          <p:cNvPr id="1026" name="Rectangle 2"/>
          <p:cNvSpPr>
            <a:spLocks noGrp="1" noChangeArrowheads="1"/>
          </p:cNvSpPr>
          <p:nvPr>
            <p:ph type="title"/>
          </p:nvPr>
        </p:nvSpPr>
        <p:spPr bwMode="gray">
          <a:xfrm>
            <a:off x="381000" y="838201"/>
            <a:ext cx="8382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vl1pPr>
          </a:lstStyle>
          <a:p>
            <a:fld id="{7D6D4D6F-0E1F-48C4-A1F0-8802DF8823E1}" type="datetime1">
              <a:rPr lang="en-US" smtClean="0"/>
              <a:pPr/>
              <a:t>12/27/2012</a:t>
            </a:fld>
            <a:endParaRPr lang="en-US"/>
          </a:p>
        </p:txBody>
      </p:sp>
      <p:graphicFrame>
        <p:nvGraphicFramePr>
          <p:cNvPr id="1130" name="Object 3"/>
          <p:cNvGraphicFramePr>
            <a:graphicFrameLocks noChangeAspect="1"/>
          </p:cNvGraphicFramePr>
          <p:nvPr/>
        </p:nvGraphicFramePr>
        <p:xfrm>
          <a:off x="8229600" y="-38100"/>
          <a:ext cx="914400" cy="1028700"/>
        </p:xfrm>
        <a:graphic>
          <a:graphicData uri="http://schemas.openxmlformats.org/presentationml/2006/ole">
            <p:oleObj spid="_x0000_s2051" name="Document" r:id="rId18" imgW="2229197" imgH="2506770" progId="Word.Document.12">
              <p:embed/>
            </p:oleObj>
          </a:graphicData>
        </a:graphic>
      </p:graphicFrame>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3400"/>
            <a:ext cx="8382000" cy="2514600"/>
          </a:xfrm>
        </p:spPr>
        <p:txBody>
          <a:bodyPr/>
          <a:lstStyle/>
          <a:p>
            <a:r>
              <a:rPr lang="en-US" dirty="0" smtClean="0"/>
              <a:t>Chapter 9: </a:t>
            </a:r>
            <a:r>
              <a:rPr lang="en-US" smtClean="0"/>
              <a:t>Monitoring </a:t>
            </a:r>
            <a:br>
              <a:rPr lang="en-US" smtClean="0"/>
            </a:br>
            <a:r>
              <a:rPr lang="en-US" smtClean="0"/>
              <a:t>IT Governance </a:t>
            </a:r>
            <a:r>
              <a:rPr lang="en-US" dirty="0" smtClean="0"/>
              <a:t/>
            </a:r>
            <a:br>
              <a:rPr lang="en-US" dirty="0" smtClean="0"/>
            </a:br>
            <a:r>
              <a:rPr lang="en-US" sz="3200" dirty="0" smtClean="0"/>
              <a:t>Dr. Ir. </a:t>
            </a:r>
            <a:r>
              <a:rPr lang="en-US" sz="3200" dirty="0" err="1" smtClean="0"/>
              <a:t>Yeffry</a:t>
            </a:r>
            <a:r>
              <a:rPr lang="en-US" sz="3200" dirty="0" smtClean="0"/>
              <a:t> </a:t>
            </a:r>
            <a:r>
              <a:rPr lang="en-US" sz="3200" dirty="0" err="1" smtClean="0"/>
              <a:t>Handoko</a:t>
            </a:r>
            <a:r>
              <a:rPr lang="en-US" sz="3200" dirty="0" smtClean="0"/>
              <a:t> Putra, M.T</a:t>
            </a:r>
            <a:endParaRPr lang="en-US" dirty="0"/>
          </a:p>
        </p:txBody>
      </p:sp>
      <p:sp>
        <p:nvSpPr>
          <p:cNvPr id="3" name="Subtitle 2"/>
          <p:cNvSpPr>
            <a:spLocks noGrp="1"/>
          </p:cNvSpPr>
          <p:nvPr>
            <p:ph type="subTitle" idx="1"/>
          </p:nvPr>
        </p:nvSpPr>
        <p:spPr>
          <a:xfrm>
            <a:off x="2895600" y="4191000"/>
            <a:ext cx="5791200" cy="304800"/>
          </a:xfrm>
        </p:spPr>
        <p:txBody>
          <a:bodyPr/>
          <a:lstStyle/>
          <a:p>
            <a:r>
              <a:rPr lang="en-US" sz="2800" b="1" smtClean="0"/>
              <a:t>[GREM] </a:t>
            </a:r>
            <a:r>
              <a:rPr lang="en-US" sz="2800" b="1" dirty="0" smtClean="0"/>
              <a:t>Chap 11 </a:t>
            </a:r>
            <a:endParaRPr lang="en-US" sz="2800" b="1" dirty="0"/>
          </a:p>
        </p:txBody>
      </p:sp>
      <p:sp>
        <p:nvSpPr>
          <p:cNvPr id="4" name="Slide Number Placeholder 3"/>
          <p:cNvSpPr>
            <a:spLocks noGrp="1"/>
          </p:cNvSpPr>
          <p:nvPr>
            <p:ph type="sldNum" sz="quarter" idx="4"/>
          </p:nvPr>
        </p:nvSpPr>
        <p:spPr/>
        <p:txBody>
          <a:bodyPr/>
          <a:lstStyle/>
          <a:p>
            <a:fld id="{80149717-288A-4A14-8950-C0BE7DE4E28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WHOM DOES IT CONCERN?</a:t>
            </a:r>
            <a:endParaRPr lang="en-US" dirty="0"/>
          </a:p>
        </p:txBody>
      </p:sp>
      <p:sp>
        <p:nvSpPr>
          <p:cNvPr id="3" name="Content Placeholder 2"/>
          <p:cNvSpPr>
            <a:spLocks noGrp="1"/>
          </p:cNvSpPr>
          <p:nvPr>
            <p:ph idx="1"/>
          </p:nvPr>
        </p:nvSpPr>
        <p:spPr/>
        <p:txBody>
          <a:bodyPr/>
          <a:lstStyle/>
          <a:p>
            <a:r>
              <a:rPr lang="en-US" sz="2000" dirty="0" smtClean="0"/>
              <a:t>Like most other governance activities, IT Governance intensively engages both board and executive management in a cooperative manner.</a:t>
            </a:r>
          </a:p>
          <a:p>
            <a:r>
              <a:rPr lang="en-US" sz="2000" dirty="0" smtClean="0"/>
              <a:t>However, due to complexity and </a:t>
            </a:r>
            <a:r>
              <a:rPr lang="en-US" sz="2000" dirty="0" err="1" smtClean="0"/>
              <a:t>specialisation</a:t>
            </a:r>
            <a:r>
              <a:rPr lang="en-US" sz="2000" dirty="0" smtClean="0"/>
              <a:t>, this governance layer must rely heavily on the lower layers in the enterprise to provide the information needed in its decision-making and evaluation activities. </a:t>
            </a:r>
          </a:p>
          <a:p>
            <a:r>
              <a:rPr lang="en-US" sz="2000" dirty="0" smtClean="0"/>
              <a:t>To have effective IT Governance in the enterprise, the lower layers need to apply the same principles of setting objectives, providing and getting direction, and providing and evaluating performance measures. As a result, good practices in IT Governance need to be applied throughout the enterprise.</a:t>
            </a:r>
            <a:endParaRPr lang="en-US" sz="2000"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the Board Address the Challenges?</a:t>
            </a:r>
            <a:endParaRPr lang="en-US" dirty="0"/>
          </a:p>
        </p:txBody>
      </p:sp>
      <p:sp>
        <p:nvSpPr>
          <p:cNvPr id="3" name="Content Placeholder 2"/>
          <p:cNvSpPr>
            <a:spLocks noGrp="1"/>
          </p:cNvSpPr>
          <p:nvPr>
            <p:ph idx="1"/>
          </p:nvPr>
        </p:nvSpPr>
        <p:spPr/>
        <p:txBody>
          <a:bodyPr/>
          <a:lstStyle/>
          <a:p>
            <a:pPr>
              <a:buNone/>
            </a:pPr>
            <a:r>
              <a:rPr lang="en-US" dirty="0" smtClean="0"/>
              <a:t>The board should </a:t>
            </a:r>
            <a:r>
              <a:rPr lang="en-US" i="1" dirty="0" smtClean="0"/>
              <a:t>drive enterprise alignment by:</a:t>
            </a:r>
          </a:p>
          <a:p>
            <a:r>
              <a:rPr lang="en-US" dirty="0" smtClean="0"/>
              <a:t>Ascertaining that IT strategy is aligned with enterprise strategy</a:t>
            </a:r>
          </a:p>
          <a:p>
            <a:r>
              <a:rPr lang="en-US" dirty="0" smtClean="0"/>
              <a:t>Ascertaining that IT delivers against the strategy through clear expectations and measurement</a:t>
            </a:r>
          </a:p>
          <a:p>
            <a:r>
              <a:rPr lang="en-US" dirty="0" smtClean="0"/>
              <a:t>Directing IT strategy to balance investments between supporting and growing the enterprise</a:t>
            </a:r>
          </a:p>
          <a:p>
            <a:r>
              <a:rPr lang="en-US" dirty="0" smtClean="0"/>
              <a:t>Making considered decisions about where IT resources should be focused</a:t>
            </a:r>
          </a:p>
          <a:p>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the Board Address the Challenges?</a:t>
            </a:r>
            <a:endParaRPr lang="en-US" dirty="0"/>
          </a:p>
        </p:txBody>
      </p:sp>
      <p:sp>
        <p:nvSpPr>
          <p:cNvPr id="3" name="Content Placeholder 2"/>
          <p:cNvSpPr>
            <a:spLocks noGrp="1"/>
          </p:cNvSpPr>
          <p:nvPr>
            <p:ph idx="1"/>
          </p:nvPr>
        </p:nvSpPr>
        <p:spPr/>
        <p:txBody>
          <a:bodyPr/>
          <a:lstStyle/>
          <a:p>
            <a:pPr>
              <a:buNone/>
            </a:pPr>
            <a:r>
              <a:rPr lang="en-US" dirty="0" smtClean="0"/>
              <a:t>The board should direct management to </a:t>
            </a:r>
            <a:r>
              <a:rPr lang="en-US" i="1" dirty="0" smtClean="0"/>
              <a:t>deliver measurable value through IT by:</a:t>
            </a:r>
          </a:p>
          <a:p>
            <a:r>
              <a:rPr lang="en-US" dirty="0" smtClean="0"/>
              <a:t>Delivering on time and on budget</a:t>
            </a:r>
          </a:p>
          <a:p>
            <a:r>
              <a:rPr lang="en-US" dirty="0" smtClean="0"/>
              <a:t>Enhancing reputation, product leadership and cost-efficiency</a:t>
            </a:r>
          </a:p>
          <a:p>
            <a:r>
              <a:rPr lang="en-US" dirty="0" smtClean="0"/>
              <a:t>Providing customer trust and competitive time-to-market</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the Board Address the Challenges?</a:t>
            </a:r>
            <a:endParaRPr lang="en-US" dirty="0"/>
          </a:p>
        </p:txBody>
      </p:sp>
      <p:sp>
        <p:nvSpPr>
          <p:cNvPr id="3" name="Content Placeholder 2"/>
          <p:cNvSpPr>
            <a:spLocks noGrp="1"/>
          </p:cNvSpPr>
          <p:nvPr>
            <p:ph idx="1"/>
          </p:nvPr>
        </p:nvSpPr>
        <p:spPr/>
        <p:txBody>
          <a:bodyPr/>
          <a:lstStyle/>
          <a:p>
            <a:pPr>
              <a:buNone/>
            </a:pPr>
            <a:r>
              <a:rPr lang="en-US" dirty="0" smtClean="0"/>
              <a:t>The board should also </a:t>
            </a:r>
            <a:r>
              <a:rPr lang="en-US" i="1" dirty="0" smtClean="0"/>
              <a:t>measure performance </a:t>
            </a:r>
            <a:r>
              <a:rPr lang="en-US" i="1" dirty="0" err="1" smtClean="0"/>
              <a:t>by:</a:t>
            </a:r>
            <a:r>
              <a:rPr lang="en-US" dirty="0" err="1" smtClean="0"/>
              <a:t>Delivering</a:t>
            </a:r>
            <a:r>
              <a:rPr lang="en-US" dirty="0" smtClean="0"/>
              <a:t> on time and on budget</a:t>
            </a:r>
          </a:p>
          <a:p>
            <a:r>
              <a:rPr lang="en-US" dirty="0" smtClean="0"/>
              <a:t>Defining and monitoring measures together with management to verify that objectives are achieved and to measure performance to eliminate surprises</a:t>
            </a:r>
          </a:p>
          <a:p>
            <a:r>
              <a:rPr lang="en-US" dirty="0" smtClean="0"/>
              <a:t>Leveraging a system of Balanced Business Scorecards maintained by management that form the basis for executive management compensation</a:t>
            </a:r>
          </a:p>
        </p:txBody>
      </p:sp>
      <p:sp>
        <p:nvSpPr>
          <p:cNvPr id="4" name="Slide Number Placeholder 3"/>
          <p:cNvSpPr>
            <a:spLocks noGrp="1"/>
          </p:cNvSpPr>
          <p:nvPr>
            <p:ph type="sldNum" sz="quarter" idx="11"/>
          </p:nvPr>
        </p:nvSpPr>
        <p:spPr/>
        <p:txBody>
          <a:bodyPr/>
          <a:lstStyle/>
          <a:p>
            <a:fld id="{80149717-288A-4A14-8950-C0BE7DE4E28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the Board Address the Challenges?</a:t>
            </a:r>
            <a:endParaRPr lang="en-US" dirty="0"/>
          </a:p>
        </p:txBody>
      </p:sp>
      <p:sp>
        <p:nvSpPr>
          <p:cNvPr id="3" name="Content Placeholder 2"/>
          <p:cNvSpPr>
            <a:spLocks noGrp="1"/>
          </p:cNvSpPr>
          <p:nvPr>
            <p:ph idx="1"/>
          </p:nvPr>
        </p:nvSpPr>
        <p:spPr>
          <a:xfrm>
            <a:off x="0" y="1676400"/>
            <a:ext cx="9144000" cy="4648200"/>
          </a:xfrm>
        </p:spPr>
        <p:txBody>
          <a:bodyPr/>
          <a:lstStyle/>
          <a:p>
            <a:pPr>
              <a:buNone/>
            </a:pPr>
            <a:r>
              <a:rPr lang="en-US" sz="2000" dirty="0" smtClean="0"/>
              <a:t>The board should </a:t>
            </a:r>
            <a:r>
              <a:rPr lang="en-US" sz="2000" i="1" dirty="0" smtClean="0"/>
              <a:t>manage enterprise risk by</a:t>
            </a:r>
          </a:p>
          <a:p>
            <a:r>
              <a:rPr lang="en-US" sz="2000" dirty="0" smtClean="0"/>
              <a:t>Ascertaining that there is transparency about the significant risks to the </a:t>
            </a:r>
            <a:r>
              <a:rPr lang="en-US" sz="2000" dirty="0" err="1" smtClean="0"/>
              <a:t>organisation</a:t>
            </a:r>
            <a:endParaRPr lang="en-US" sz="2000" dirty="0" smtClean="0"/>
          </a:p>
          <a:p>
            <a:r>
              <a:rPr lang="en-US" sz="2000" dirty="0" smtClean="0"/>
              <a:t>Being aware that the final responsibility for risk management rests with the board</a:t>
            </a:r>
          </a:p>
          <a:p>
            <a:r>
              <a:rPr lang="en-US" sz="2000" dirty="0" smtClean="0"/>
              <a:t>Being conscious that risk mitigation can generate cost-efficiencies</a:t>
            </a:r>
          </a:p>
          <a:p>
            <a:r>
              <a:rPr lang="en-US" sz="2000" dirty="0" smtClean="0"/>
              <a:t>Considering that a proactive risk management approach can create competitive advantage</a:t>
            </a:r>
          </a:p>
          <a:p>
            <a:r>
              <a:rPr lang="en-US" sz="2000" dirty="0" smtClean="0"/>
              <a:t>Insisting that risk management be embedded in the operation of the enterprise</a:t>
            </a:r>
          </a:p>
          <a:p>
            <a:r>
              <a:rPr lang="en-US" sz="2000" dirty="0" smtClean="0"/>
              <a:t>Ascertaining that management has put processes, technology and assurance in place for information security to ensure that:</a:t>
            </a:r>
          </a:p>
          <a:p>
            <a:pPr lvl="1"/>
            <a:r>
              <a:rPr lang="en-US" sz="1800" dirty="0" smtClean="0"/>
              <a:t>Business transactions can be trusted</a:t>
            </a:r>
          </a:p>
          <a:p>
            <a:pPr lvl="1"/>
            <a:r>
              <a:rPr lang="en-US" sz="1800" dirty="0" smtClean="0"/>
              <a:t>IT services are usable, can appropriately resist attacks and recover from failures</a:t>
            </a:r>
          </a:p>
          <a:p>
            <a:pPr lvl="1"/>
            <a:r>
              <a:rPr lang="en-US" sz="1800" dirty="0" smtClean="0"/>
              <a:t>Critical information is withheld from those who should not have access to it</a:t>
            </a:r>
            <a:endParaRPr lang="en-US" sz="1800" i="1" dirty="0" smtClean="0"/>
          </a:p>
        </p:txBody>
      </p:sp>
      <p:sp>
        <p:nvSpPr>
          <p:cNvPr id="4" name="Slide Number Placeholder 3"/>
          <p:cNvSpPr>
            <a:spLocks noGrp="1"/>
          </p:cNvSpPr>
          <p:nvPr>
            <p:ph type="sldNum" sz="quarter" idx="11"/>
          </p:nvPr>
        </p:nvSpPr>
        <p:spPr/>
        <p:txBody>
          <a:bodyPr/>
          <a:lstStyle/>
          <a:p>
            <a:fld id="{80149717-288A-4A14-8950-C0BE7DE4E28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Executive Management Address the Expectations?</a:t>
            </a:r>
            <a:endParaRPr lang="en-US" dirty="0"/>
          </a:p>
        </p:txBody>
      </p:sp>
      <p:sp>
        <p:nvSpPr>
          <p:cNvPr id="3" name="Content Placeholder 2"/>
          <p:cNvSpPr>
            <a:spLocks noGrp="1"/>
          </p:cNvSpPr>
          <p:nvPr>
            <p:ph idx="1"/>
          </p:nvPr>
        </p:nvSpPr>
        <p:spPr/>
        <p:txBody>
          <a:bodyPr/>
          <a:lstStyle/>
          <a:p>
            <a:r>
              <a:rPr lang="en-US" dirty="0" smtClean="0"/>
              <a:t>The executive’s focus is generally on cost-efficiency, revenue enhancement and building capabilities, all of which are enabled by information, knowledge and the IT infrastructure. Because IT is an integral part of the enterprise, and as its solutions become more and more complex (outsourcing, third-party contracts, networking, etc.), adequate governance becomes a critical factor for success. To this end, management should</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Executive Management Address the Expectations?</a:t>
            </a:r>
            <a:endParaRPr lang="en-US" dirty="0"/>
          </a:p>
        </p:txBody>
      </p:sp>
      <p:sp>
        <p:nvSpPr>
          <p:cNvPr id="3" name="Content Placeholder 2"/>
          <p:cNvSpPr>
            <a:spLocks noGrp="1"/>
          </p:cNvSpPr>
          <p:nvPr>
            <p:ph idx="1"/>
          </p:nvPr>
        </p:nvSpPr>
        <p:spPr/>
        <p:txBody>
          <a:bodyPr/>
          <a:lstStyle/>
          <a:p>
            <a:pPr>
              <a:buNone/>
            </a:pPr>
            <a:r>
              <a:rPr lang="en-US" sz="2000" dirty="0" smtClean="0"/>
              <a:t>To this end, management should</a:t>
            </a:r>
          </a:p>
          <a:p>
            <a:r>
              <a:rPr lang="en-US" sz="2000" i="1" dirty="0" smtClean="0"/>
              <a:t>Embed clear accountabilities for risk management and control over IT into the </a:t>
            </a:r>
            <a:r>
              <a:rPr lang="en-US" sz="2000" dirty="0" err="1" smtClean="0"/>
              <a:t>organisation</a:t>
            </a:r>
            <a:endParaRPr lang="en-US" sz="2000" dirty="0" smtClean="0"/>
          </a:p>
          <a:p>
            <a:r>
              <a:rPr lang="en-US" sz="2000" i="1" dirty="0" smtClean="0"/>
              <a:t>Cascade strategy, policies and goals down into the enterprise and align the IT </a:t>
            </a:r>
            <a:r>
              <a:rPr lang="en-US" sz="2000" i="1" dirty="0" err="1" smtClean="0"/>
              <a:t>organisation</a:t>
            </a:r>
            <a:r>
              <a:rPr lang="en-US" sz="2000" i="1" dirty="0" smtClean="0"/>
              <a:t> with the enterprise goals</a:t>
            </a:r>
          </a:p>
          <a:p>
            <a:r>
              <a:rPr lang="en-US" sz="2000" i="1" dirty="0" smtClean="0"/>
              <a:t>Provide </a:t>
            </a:r>
            <a:r>
              <a:rPr lang="en-US" sz="2000" i="1" dirty="0" err="1" smtClean="0"/>
              <a:t>organisational</a:t>
            </a:r>
            <a:r>
              <a:rPr lang="en-US" sz="2000" i="1" dirty="0" smtClean="0"/>
              <a:t> structures to support the implementation of IT strategies </a:t>
            </a:r>
            <a:r>
              <a:rPr lang="en-US" sz="2000" dirty="0" smtClean="0"/>
              <a:t>and an </a:t>
            </a:r>
            <a:r>
              <a:rPr lang="en-US" sz="2000" i="1" dirty="0" smtClean="0"/>
              <a:t>IT infrastructure to facilitate the creation and sharing of business information</a:t>
            </a:r>
          </a:p>
          <a:p>
            <a:r>
              <a:rPr lang="en-US" sz="2000" i="1" dirty="0" smtClean="0"/>
              <a:t>Measure performance by having outcome measures3 for business value and </a:t>
            </a:r>
            <a:r>
              <a:rPr lang="en-US" sz="2000" dirty="0" smtClean="0"/>
              <a:t>competitive advantage that IT delivers and performance drivers to show how well IT performs</a:t>
            </a:r>
            <a:endParaRPr lang="en-US" sz="2000"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Executive Management Address the Expectations?</a:t>
            </a:r>
            <a:endParaRPr lang="en-US" dirty="0"/>
          </a:p>
        </p:txBody>
      </p:sp>
      <p:sp>
        <p:nvSpPr>
          <p:cNvPr id="3" name="Content Placeholder 2"/>
          <p:cNvSpPr>
            <a:spLocks noGrp="1"/>
          </p:cNvSpPr>
          <p:nvPr>
            <p:ph idx="1"/>
          </p:nvPr>
        </p:nvSpPr>
        <p:spPr/>
        <p:txBody>
          <a:bodyPr/>
          <a:lstStyle/>
          <a:p>
            <a:r>
              <a:rPr lang="en-US" sz="2000" i="1" dirty="0" smtClean="0"/>
              <a:t>Focus on core business competencies IT must support, i.e., those that add customer </a:t>
            </a:r>
            <a:r>
              <a:rPr lang="en-US" sz="2000" dirty="0" smtClean="0"/>
              <a:t>value, differentiate the enterprise’s products and services in the marketplace, and add value across multiple products and services over time</a:t>
            </a:r>
          </a:p>
          <a:p>
            <a:r>
              <a:rPr lang="en-US" sz="2000" i="1" dirty="0" smtClean="0"/>
              <a:t>Focus on important IT processes that improve business value, such as change, </a:t>
            </a:r>
            <a:r>
              <a:rPr lang="en-US" sz="2000" dirty="0" smtClean="0"/>
              <a:t>applications and problem management. Management must become aggressive in defining these processes and their associated responsibilities.</a:t>
            </a:r>
          </a:p>
          <a:p>
            <a:r>
              <a:rPr lang="en-US" sz="2000" i="1" dirty="0" smtClean="0"/>
              <a:t>Focus on core IT competencies that usually relate to planning and overseeing the </a:t>
            </a:r>
            <a:r>
              <a:rPr lang="en-US" sz="2000" dirty="0" smtClean="0"/>
              <a:t>management of IT assets, risks, projects, customers and vendors</a:t>
            </a:r>
          </a:p>
          <a:p>
            <a:r>
              <a:rPr lang="en-US" sz="2000" i="1" dirty="0" smtClean="0"/>
              <a:t>Have clear external sourcing strategies, </a:t>
            </a:r>
            <a:r>
              <a:rPr lang="en-US" sz="2000" i="1" dirty="0" err="1" smtClean="0"/>
              <a:t>focussing</a:t>
            </a:r>
            <a:r>
              <a:rPr lang="en-US" sz="2000" i="1" dirty="0" smtClean="0"/>
              <a:t> on the management of </a:t>
            </a:r>
            <a:r>
              <a:rPr lang="en-US" sz="2000" i="1" dirty="0" err="1" smtClean="0"/>
              <a:t>thirdparty</a:t>
            </a:r>
            <a:r>
              <a:rPr lang="en-US" sz="2000" i="1" dirty="0" smtClean="0"/>
              <a:t> </a:t>
            </a:r>
            <a:r>
              <a:rPr lang="en-US" sz="2000" dirty="0" smtClean="0"/>
              <a:t>contracts and associated service level and on building trust between </a:t>
            </a:r>
            <a:r>
              <a:rPr lang="en-US" sz="2000" dirty="0" err="1" smtClean="0"/>
              <a:t>organisations</a:t>
            </a:r>
            <a:r>
              <a:rPr lang="en-US" sz="2000" dirty="0" smtClean="0"/>
              <a:t>, enabling interconnectivity and information sharing</a:t>
            </a:r>
            <a:endParaRPr lang="en-US" sz="2000"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COVER?</a:t>
            </a:r>
            <a:endParaRPr lang="en-US" dirty="0"/>
          </a:p>
        </p:txBody>
      </p:sp>
      <p:sp>
        <p:nvSpPr>
          <p:cNvPr id="3" name="Content Placeholder 2"/>
          <p:cNvSpPr>
            <a:spLocks noGrp="1"/>
          </p:cNvSpPr>
          <p:nvPr>
            <p:ph idx="1"/>
          </p:nvPr>
        </p:nvSpPr>
        <p:spPr/>
        <p:txBody>
          <a:bodyPr/>
          <a:lstStyle/>
          <a:p>
            <a:r>
              <a:rPr lang="en-US" dirty="0" smtClean="0"/>
              <a:t>Fundamentally, IT Governance is concerned about two things: that IT delivers value to the business and that IT risks are mitigated. </a:t>
            </a:r>
          </a:p>
          <a:p>
            <a:r>
              <a:rPr lang="en-US" dirty="0" smtClean="0"/>
              <a:t>The first is driven by strategic alignment of IT with the business. The second is driven by embedding accountability into the enterprise. </a:t>
            </a:r>
          </a:p>
          <a:p>
            <a:r>
              <a:rPr lang="en-US" dirty="0" smtClean="0"/>
              <a:t>Both need measurement, for example, by a Balanced Scorecard. This leads to the four main focus areas for IT Governance, all driven by stakeholder value. Two of them are outcomes: value delivery and risk mitigation. Two of them are drivers: strategic alignment and performance measurement.</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COVER?</a:t>
            </a:r>
            <a:endParaRPr lang="en-US" dirty="0"/>
          </a:p>
        </p:txBody>
      </p:sp>
      <p:sp>
        <p:nvSpPr>
          <p:cNvPr id="3" name="Content Placeholder 2"/>
          <p:cNvSpPr>
            <a:spLocks noGrp="1"/>
          </p:cNvSpPr>
          <p:nvPr>
            <p:ph idx="1"/>
          </p:nvPr>
        </p:nvSpPr>
        <p:spPr>
          <a:xfrm>
            <a:off x="457200" y="1524000"/>
            <a:ext cx="8686800" cy="4648200"/>
          </a:xfrm>
        </p:spPr>
        <p:txBody>
          <a:bodyPr/>
          <a:lstStyle/>
          <a:p>
            <a:r>
              <a:rPr lang="en-US" b="1" dirty="0" smtClean="0"/>
              <a:t>IT Strategic Alignment: “IT Alignment is a Journey, Not a Destination.”</a:t>
            </a:r>
          </a:p>
          <a:p>
            <a:r>
              <a:rPr lang="en-US" b="1" dirty="0" smtClean="0"/>
              <a:t>IT Value Delivery: “IT Value is in the Eye of the Beholder.”</a:t>
            </a:r>
          </a:p>
          <a:p>
            <a:r>
              <a:rPr lang="en-US" dirty="0" smtClean="0"/>
              <a:t>The value that IT adds to the business is a function of the degree to which the IT </a:t>
            </a:r>
            <a:r>
              <a:rPr lang="en-US" dirty="0" err="1" smtClean="0"/>
              <a:t>organisation</a:t>
            </a:r>
            <a:r>
              <a:rPr lang="en-US" dirty="0" smtClean="0"/>
              <a:t> is aligned with the business and meets the expectations of the business. The business has expectations relative to the contents of the IT deliverable:</a:t>
            </a:r>
          </a:p>
          <a:p>
            <a:pPr lvl="1"/>
            <a:r>
              <a:rPr lang="en-US" dirty="0" smtClean="0"/>
              <a:t>Fit for purpose, meeting business requirements</a:t>
            </a:r>
          </a:p>
          <a:p>
            <a:pPr lvl="1"/>
            <a:r>
              <a:rPr lang="en-US" dirty="0" smtClean="0"/>
              <a:t>Flexibility to adopt future requirements</a:t>
            </a:r>
          </a:p>
          <a:p>
            <a:pPr lvl="1"/>
            <a:r>
              <a:rPr lang="en-US" dirty="0" smtClean="0"/>
              <a:t>Throughput and response times</a:t>
            </a:r>
          </a:p>
          <a:p>
            <a:pPr lvl="1"/>
            <a:r>
              <a:rPr lang="en-US" dirty="0" smtClean="0"/>
              <a:t>Ease of use, resiliency and security</a:t>
            </a:r>
          </a:p>
          <a:p>
            <a:pPr lvl="1"/>
            <a:r>
              <a:rPr lang="en-US" dirty="0" smtClean="0"/>
              <a:t>Integrity, accuracy and currency of information</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Main Focus Area of IT Governance</a:t>
            </a:r>
            <a:br>
              <a:rPr lang="en-US" dirty="0" smtClean="0"/>
            </a:br>
            <a:r>
              <a:rPr lang="en-US" dirty="0" smtClean="0"/>
              <a:t>driven by stakeholder value</a:t>
            </a:r>
            <a:endParaRPr lang="en-US" dirty="0"/>
          </a:p>
        </p:txBody>
      </p:sp>
      <p:sp>
        <p:nvSpPr>
          <p:cNvPr id="3" name="Content Placeholder 2"/>
          <p:cNvSpPr>
            <a:spLocks noGrp="1"/>
          </p:cNvSpPr>
          <p:nvPr>
            <p:ph idx="1"/>
          </p:nvPr>
        </p:nvSpPr>
        <p:spPr/>
        <p:txBody>
          <a:bodyPr/>
          <a:lstStyle/>
          <a:p>
            <a:r>
              <a:rPr lang="en-US" dirty="0" smtClean="0"/>
              <a:t>Two are outcomes : </a:t>
            </a:r>
          </a:p>
          <a:p>
            <a:pPr lvl="1"/>
            <a:r>
              <a:rPr lang="en-US" dirty="0" smtClean="0"/>
              <a:t>Value Delivery</a:t>
            </a:r>
          </a:p>
          <a:p>
            <a:pPr lvl="1"/>
            <a:r>
              <a:rPr lang="en-US" dirty="0" smtClean="0"/>
              <a:t>Risk Mitigation</a:t>
            </a:r>
          </a:p>
          <a:p>
            <a:r>
              <a:rPr lang="en-US" dirty="0" smtClean="0"/>
              <a:t>Two are drivers :</a:t>
            </a:r>
          </a:p>
          <a:p>
            <a:pPr lvl="1"/>
            <a:r>
              <a:rPr lang="en-US" dirty="0" smtClean="0"/>
              <a:t>Strategic Alignment</a:t>
            </a:r>
          </a:p>
          <a:p>
            <a:pPr lvl="1"/>
            <a:r>
              <a:rPr lang="en-US" dirty="0" smtClean="0"/>
              <a:t>Performance Measurement</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COVER?</a:t>
            </a:r>
            <a:endParaRPr lang="en-US" dirty="0"/>
          </a:p>
        </p:txBody>
      </p:sp>
      <p:sp>
        <p:nvSpPr>
          <p:cNvPr id="3" name="Content Placeholder 2"/>
          <p:cNvSpPr>
            <a:spLocks noGrp="1"/>
          </p:cNvSpPr>
          <p:nvPr>
            <p:ph idx="1"/>
          </p:nvPr>
        </p:nvSpPr>
        <p:spPr>
          <a:xfrm>
            <a:off x="457200" y="1524000"/>
            <a:ext cx="8686800" cy="4648200"/>
          </a:xfrm>
        </p:spPr>
        <p:txBody>
          <a:bodyPr/>
          <a:lstStyle/>
          <a:p>
            <a:r>
              <a:rPr lang="en-US" dirty="0" smtClean="0"/>
              <a:t>The business also has expectations regarding the method of working:</a:t>
            </a:r>
          </a:p>
          <a:p>
            <a:pPr lvl="1"/>
            <a:r>
              <a:rPr lang="en-US" dirty="0" smtClean="0"/>
              <a:t>Time-to-market</a:t>
            </a:r>
          </a:p>
          <a:p>
            <a:pPr lvl="1"/>
            <a:r>
              <a:rPr lang="en-US" dirty="0" smtClean="0"/>
              <a:t>Cost and time management</a:t>
            </a:r>
          </a:p>
          <a:p>
            <a:pPr lvl="1"/>
            <a:r>
              <a:rPr lang="en-US" dirty="0" smtClean="0"/>
              <a:t>Partnering success</a:t>
            </a:r>
          </a:p>
          <a:p>
            <a:pPr lvl="1"/>
            <a:r>
              <a:rPr lang="en-US" dirty="0" smtClean="0"/>
              <a:t>Skill set of IT staff</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COVER?</a:t>
            </a:r>
            <a:endParaRPr lang="en-US" dirty="0"/>
          </a:p>
        </p:txBody>
      </p:sp>
      <p:sp>
        <p:nvSpPr>
          <p:cNvPr id="3" name="Content Placeholder 2"/>
          <p:cNvSpPr>
            <a:spLocks noGrp="1"/>
          </p:cNvSpPr>
          <p:nvPr>
            <p:ph idx="1"/>
          </p:nvPr>
        </p:nvSpPr>
        <p:spPr>
          <a:xfrm>
            <a:off x="457200" y="1524000"/>
            <a:ext cx="8686800" cy="4648200"/>
          </a:xfrm>
        </p:spPr>
        <p:txBody>
          <a:bodyPr/>
          <a:lstStyle/>
          <a:p>
            <a:r>
              <a:rPr lang="en-US" b="1" dirty="0" smtClean="0"/>
              <a:t>Performance Measurement: “In IT, if You’re Playing the Game and Not Keeping Score, You’re Just </a:t>
            </a:r>
            <a:r>
              <a:rPr lang="en-US" b="1" dirty="0" err="1" smtClean="0"/>
              <a:t>Practising</a:t>
            </a:r>
            <a:r>
              <a:rPr lang="en-US" b="1" dirty="0" smtClean="0"/>
              <a:t>.”</a:t>
            </a:r>
          </a:p>
          <a:p>
            <a:r>
              <a:rPr lang="en-US" b="1" dirty="0" smtClean="0"/>
              <a:t>Risk Management: “It’s the IT Alligators You Don’t See that Will Get You.”</a:t>
            </a:r>
          </a:p>
          <a:p>
            <a:pPr lvl="1"/>
            <a:r>
              <a:rPr lang="en-US" dirty="0" smtClean="0"/>
              <a:t>The first recommendation these initiatives make is for risk awareness of senior corporate officers. Therefore, the board should manage enterprise risk by: </a:t>
            </a:r>
          </a:p>
          <a:p>
            <a:pPr lvl="1"/>
            <a:r>
              <a:rPr lang="en-US" dirty="0" smtClean="0"/>
              <a:t>Ascertaining that there is </a:t>
            </a:r>
            <a:r>
              <a:rPr lang="en-US" i="1" dirty="0" smtClean="0"/>
              <a:t>transparency about the significant risks to the </a:t>
            </a:r>
            <a:r>
              <a:rPr lang="en-US" i="1" dirty="0" err="1" smtClean="0"/>
              <a:t>organisation</a:t>
            </a:r>
            <a:r>
              <a:rPr lang="en-US" i="1" dirty="0" smtClean="0"/>
              <a:t> </a:t>
            </a:r>
            <a:r>
              <a:rPr lang="en-US" dirty="0" smtClean="0"/>
              <a:t>and clarifying the risk-taking or risk-avoidance policies of the enterprise</a:t>
            </a:r>
          </a:p>
          <a:p>
            <a:pPr lvl="1"/>
            <a:r>
              <a:rPr lang="en-US" dirty="0" smtClean="0"/>
              <a:t>Being aware that the final </a:t>
            </a:r>
            <a:r>
              <a:rPr lang="en-US" i="1" dirty="0" smtClean="0"/>
              <a:t>responsibility for risk management rests with the board, </a:t>
            </a:r>
            <a:r>
              <a:rPr lang="en-US" dirty="0" smtClean="0"/>
              <a:t>so, when delegating to executive management, making sure the constraints of that delegation are communicated and clearly understood (cont. to </a:t>
            </a:r>
            <a:r>
              <a:rPr lang="en-US" smtClean="0"/>
              <a:t>next page)</a:t>
            </a:r>
            <a:endParaRPr lang="en-US" b="1" dirty="0" smtClean="0"/>
          </a:p>
          <a:p>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Being conscious that the system of internal control put in place to manage risks often has the capacity to generate </a:t>
            </a:r>
            <a:r>
              <a:rPr lang="en-US" i="1" dirty="0" smtClean="0"/>
              <a:t>cost-efficiency</a:t>
            </a:r>
          </a:p>
          <a:p>
            <a:pPr lvl="1"/>
            <a:r>
              <a:rPr lang="en-US" dirty="0" smtClean="0"/>
              <a:t>Considering that a transparent and proactive risk management approach can create </a:t>
            </a:r>
            <a:r>
              <a:rPr lang="en-US" i="1" dirty="0" smtClean="0"/>
              <a:t>competitive advantage that can be exploited</a:t>
            </a:r>
          </a:p>
          <a:p>
            <a:pPr lvl="1"/>
            <a:r>
              <a:rPr lang="en-US" dirty="0" smtClean="0"/>
              <a:t>Insisting that risk management is </a:t>
            </a:r>
            <a:r>
              <a:rPr lang="en-US" i="1" dirty="0" smtClean="0"/>
              <a:t>embedded in the operation of the enterprise, </a:t>
            </a:r>
            <a:r>
              <a:rPr lang="en-US" dirty="0" smtClean="0"/>
              <a:t>responds quickly to changing risks and reports immediately to appropriate levels of management, supported by agreed principles of escalation (what to report, when, where and how)</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 Should Be Asked?</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23</a:t>
            </a:fld>
            <a:endParaRPr lang="en-US"/>
          </a:p>
        </p:txBody>
      </p:sp>
      <p:sp>
        <p:nvSpPr>
          <p:cNvPr id="5" name="Pentagon 4"/>
          <p:cNvSpPr/>
          <p:nvPr/>
        </p:nvSpPr>
        <p:spPr bwMode="auto">
          <a:xfrm>
            <a:off x="990600" y="1828800"/>
            <a:ext cx="7772400" cy="266700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smtClean="0"/>
              <a:t>While it is not the most efficient IT Governance process, </a:t>
            </a:r>
          </a:p>
          <a:p>
            <a:r>
              <a:rPr lang="en-US" sz="2000" dirty="0" smtClean="0"/>
              <a:t>asking  tough questions is an effective way to get started. Of course, those responsible for governance want good answers to these questions. Then they want action. Then they need follow-up. It is essential to determine, along with the action, </a:t>
            </a:r>
            <a:r>
              <a:rPr lang="en-US" sz="2000" i="1" dirty="0" smtClean="0"/>
              <a:t>who is responsible to deliver what by when.</a:t>
            </a:r>
            <a:endParaRPr kumimoji="0" lang="en-US" sz="20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0-ppt_w/2"/>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 Should Be Asked?</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24</a:t>
            </a:fld>
            <a:endParaRPr lang="en-US"/>
          </a:p>
        </p:txBody>
      </p:sp>
      <p:sp>
        <p:nvSpPr>
          <p:cNvPr id="6" name="Content Placeholder 5"/>
          <p:cNvSpPr>
            <a:spLocks noGrp="1"/>
          </p:cNvSpPr>
          <p:nvPr>
            <p:ph idx="1"/>
          </p:nvPr>
        </p:nvSpPr>
        <p:spPr/>
        <p:txBody>
          <a:bodyPr/>
          <a:lstStyle/>
          <a:p>
            <a:pPr>
              <a:buNone/>
            </a:pPr>
            <a:r>
              <a:rPr lang="en-US" b="1" dirty="0" smtClean="0"/>
              <a:t>To Uncover IT Issues</a:t>
            </a:r>
          </a:p>
          <a:p>
            <a:r>
              <a:rPr lang="en-US" dirty="0" smtClean="0"/>
              <a:t>How often do IT projects fail to deliver what they promised?</a:t>
            </a:r>
          </a:p>
          <a:p>
            <a:r>
              <a:rPr lang="en-US" dirty="0" smtClean="0"/>
              <a:t>Are end users satisfied with the quality of the IT service?</a:t>
            </a:r>
          </a:p>
          <a:p>
            <a:r>
              <a:rPr lang="en-US" dirty="0" smtClean="0"/>
              <a:t>Are sufficient IT resources, infrastructure and competencies available to meet strategic objectives?</a:t>
            </a:r>
            <a:endParaRPr lang="en-US" b="1" dirty="0" smtClean="0"/>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 Should Be Asked?</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25</a:t>
            </a:fld>
            <a:endParaRPr lang="en-US"/>
          </a:p>
        </p:txBody>
      </p:sp>
      <p:sp>
        <p:nvSpPr>
          <p:cNvPr id="6" name="Content Placeholder 5"/>
          <p:cNvSpPr>
            <a:spLocks noGrp="1"/>
          </p:cNvSpPr>
          <p:nvPr>
            <p:ph idx="1"/>
          </p:nvPr>
        </p:nvSpPr>
        <p:spPr/>
        <p:txBody>
          <a:bodyPr/>
          <a:lstStyle/>
          <a:p>
            <a:pPr>
              <a:buNone/>
            </a:pPr>
            <a:r>
              <a:rPr lang="en-US" b="1" dirty="0" smtClean="0"/>
              <a:t>To Find Out How Management Addresses the IT Issues</a:t>
            </a:r>
          </a:p>
          <a:p>
            <a:r>
              <a:rPr lang="en-US" dirty="0" smtClean="0"/>
              <a:t>How well are enterprise and IT objectives aligned?</a:t>
            </a:r>
          </a:p>
          <a:p>
            <a:r>
              <a:rPr lang="en-US" dirty="0" smtClean="0"/>
              <a:t>How is the value delivered by IT being measured?</a:t>
            </a:r>
          </a:p>
          <a:p>
            <a:r>
              <a:rPr lang="en-US" dirty="0" smtClean="0"/>
              <a:t>What strategic initiatives has executive management taken to manage IT’s criticality relative to maintenance and growth of the enterprise, and are they appropriate?</a:t>
            </a:r>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 Should Be Asked?</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26</a:t>
            </a:fld>
            <a:endParaRPr lang="en-US"/>
          </a:p>
        </p:txBody>
      </p:sp>
      <p:sp>
        <p:nvSpPr>
          <p:cNvPr id="6" name="Content Placeholder 5"/>
          <p:cNvSpPr>
            <a:spLocks noGrp="1"/>
          </p:cNvSpPr>
          <p:nvPr>
            <p:ph idx="1"/>
          </p:nvPr>
        </p:nvSpPr>
        <p:spPr/>
        <p:txBody>
          <a:bodyPr/>
          <a:lstStyle/>
          <a:p>
            <a:pPr>
              <a:buNone/>
            </a:pPr>
            <a:r>
              <a:rPr lang="en-US" b="1" dirty="0" smtClean="0"/>
              <a:t>To Self-Assess IT Governance Practices</a:t>
            </a:r>
          </a:p>
          <a:p>
            <a:r>
              <a:rPr lang="en-US" dirty="0" smtClean="0"/>
              <a:t>Is the board regularly briefed on IT risks to which the enterprise is exposed?</a:t>
            </a:r>
          </a:p>
          <a:p>
            <a:r>
              <a:rPr lang="en-US" dirty="0" smtClean="0"/>
              <a:t>Is IT a regular item on the agenda of the board and is it addressed in a structured manner?</a:t>
            </a:r>
          </a:p>
          <a:p>
            <a:r>
              <a:rPr lang="en-US" dirty="0" smtClean="0"/>
              <a:t>Does the board articulate and communicate the business objectives for IT alignment?</a:t>
            </a:r>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Is It </a:t>
            </a:r>
            <a:r>
              <a:rPr lang="en-US" sz="2800" dirty="0" err="1" smtClean="0"/>
              <a:t>Accomplised</a:t>
            </a:r>
            <a:r>
              <a:rPr lang="en-US" sz="2800" dirty="0" smtClean="0"/>
              <a:t>?</a:t>
            </a:r>
            <a:endParaRPr lang="en-US" sz="2800" dirty="0"/>
          </a:p>
        </p:txBody>
      </p:sp>
      <p:sp>
        <p:nvSpPr>
          <p:cNvPr id="3" name="Content Placeholder 2"/>
          <p:cNvSpPr>
            <a:spLocks noGrp="1"/>
          </p:cNvSpPr>
          <p:nvPr>
            <p:ph idx="1"/>
          </p:nvPr>
        </p:nvSpPr>
        <p:spPr/>
        <p:txBody>
          <a:bodyPr/>
          <a:lstStyle/>
          <a:p>
            <a:r>
              <a:rPr lang="en-US" dirty="0" smtClean="0"/>
              <a:t>Activities</a:t>
            </a:r>
          </a:p>
          <a:p>
            <a:r>
              <a:rPr lang="en-US" dirty="0" smtClean="0"/>
              <a:t>Outcome measures</a:t>
            </a:r>
          </a:p>
          <a:p>
            <a:r>
              <a:rPr lang="en-US" dirty="0" smtClean="0"/>
              <a:t>Best Practice</a:t>
            </a:r>
          </a:p>
          <a:p>
            <a:r>
              <a:rPr lang="en-US" dirty="0" smtClean="0"/>
              <a:t>Critical Success Factor (CSF)</a:t>
            </a:r>
          </a:p>
          <a:p>
            <a:r>
              <a:rPr lang="en-US" dirty="0" smtClean="0"/>
              <a:t>Performance Drivers</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Does Your Organization Compared ?</a:t>
            </a:r>
            <a:endParaRPr lang="en-US" sz="2800" dirty="0"/>
          </a:p>
        </p:txBody>
      </p:sp>
      <p:sp>
        <p:nvSpPr>
          <p:cNvPr id="3" name="Content Placeholder 2"/>
          <p:cNvSpPr>
            <a:spLocks noGrp="1"/>
          </p:cNvSpPr>
          <p:nvPr>
            <p:ph idx="1"/>
          </p:nvPr>
        </p:nvSpPr>
        <p:spPr/>
        <p:txBody>
          <a:bodyPr/>
          <a:lstStyle/>
          <a:p>
            <a:pPr>
              <a:buNone/>
            </a:pPr>
            <a:r>
              <a:rPr lang="en-US" dirty="0" smtClean="0"/>
              <a:t>Using Maturity Level</a:t>
            </a:r>
          </a:p>
          <a:p>
            <a:r>
              <a:rPr lang="en-US" dirty="0" smtClean="0"/>
              <a:t>0 = Non-existent. Management processes are not applied at all.</a:t>
            </a:r>
          </a:p>
          <a:p>
            <a:r>
              <a:rPr lang="en-US" dirty="0" smtClean="0"/>
              <a:t>1 = Initial. Processes are ad hoc and </a:t>
            </a:r>
            <a:r>
              <a:rPr lang="en-US" dirty="0" err="1" smtClean="0"/>
              <a:t>disorganised</a:t>
            </a:r>
            <a:r>
              <a:rPr lang="en-US" dirty="0" smtClean="0"/>
              <a:t>.</a:t>
            </a:r>
          </a:p>
          <a:p>
            <a:r>
              <a:rPr lang="en-US" dirty="0" smtClean="0"/>
              <a:t>2 = Repeatable. Processes follow a regular pattern.</a:t>
            </a:r>
          </a:p>
          <a:p>
            <a:r>
              <a:rPr lang="en-US" dirty="0" smtClean="0"/>
              <a:t>3 = Defined. Processes are documented and communicated.</a:t>
            </a:r>
          </a:p>
          <a:p>
            <a:r>
              <a:rPr lang="en-US" dirty="0" smtClean="0"/>
              <a:t>4 = Managed. Processes are monitored and measured.</a:t>
            </a:r>
          </a:p>
          <a:p>
            <a:r>
              <a:rPr lang="en-US" dirty="0" smtClean="0"/>
              <a:t>5 = </a:t>
            </a:r>
            <a:r>
              <a:rPr lang="en-US" dirty="0" err="1" smtClean="0"/>
              <a:t>Optimised</a:t>
            </a:r>
            <a:r>
              <a:rPr lang="en-US" dirty="0" smtClean="0"/>
              <a:t>. Best practices are followed and automated.</a:t>
            </a:r>
          </a:p>
        </p:txBody>
      </p:sp>
      <p:sp>
        <p:nvSpPr>
          <p:cNvPr id="4" name="Slide Number Placeholder 3"/>
          <p:cNvSpPr>
            <a:spLocks noGrp="1"/>
          </p:cNvSpPr>
          <p:nvPr>
            <p:ph type="sldNum" sz="quarter" idx="11"/>
          </p:nvPr>
        </p:nvSpPr>
        <p:spPr/>
        <p:txBody>
          <a:bodyPr/>
          <a:lstStyle/>
          <a:p>
            <a:fld id="{80149717-288A-4A14-8950-C0BE7DE4E281}" type="slidenum">
              <a:rPr lang="en-US" smtClean="0"/>
              <a:pPr/>
              <a:t>28</a:t>
            </a:fld>
            <a:endParaRPr lang="en-US"/>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Does Your Organization Compared ?</a:t>
            </a:r>
            <a:endParaRPr lang="en-US" sz="2800" dirty="0"/>
          </a:p>
        </p:txBody>
      </p:sp>
      <p:sp>
        <p:nvSpPr>
          <p:cNvPr id="3" name="Content Placeholder 2"/>
          <p:cNvSpPr>
            <a:spLocks noGrp="1"/>
          </p:cNvSpPr>
          <p:nvPr>
            <p:ph idx="1"/>
          </p:nvPr>
        </p:nvSpPr>
        <p:spPr/>
        <p:txBody>
          <a:bodyPr/>
          <a:lstStyle/>
          <a:p>
            <a:pPr>
              <a:buNone/>
            </a:pPr>
            <a:r>
              <a:rPr lang="en-US" dirty="0" smtClean="0"/>
              <a:t>Using this technique the </a:t>
            </a:r>
            <a:r>
              <a:rPr lang="en-US" dirty="0" err="1" smtClean="0"/>
              <a:t>organisation</a:t>
            </a:r>
            <a:r>
              <a:rPr lang="en-US" dirty="0" smtClean="0"/>
              <a:t> can </a:t>
            </a:r>
          </a:p>
          <a:p>
            <a:r>
              <a:rPr lang="en-US" dirty="0" smtClean="0"/>
              <a:t>Build a view of current practices by discussing them in workshops and comparing to example models</a:t>
            </a:r>
          </a:p>
          <a:p>
            <a:r>
              <a:rPr lang="en-US" dirty="0" smtClean="0"/>
              <a:t>Set targets for future development by considering model descriptions higher up the scale and comparing to best practices</a:t>
            </a:r>
          </a:p>
          <a:p>
            <a:r>
              <a:rPr lang="en-US" dirty="0" smtClean="0"/>
              <a:t>Plan projects to reach the targets by defining the specific changes required to improve management</a:t>
            </a:r>
          </a:p>
          <a:p>
            <a:r>
              <a:rPr lang="en-US" dirty="0" err="1" smtClean="0"/>
              <a:t>Prioritise</a:t>
            </a:r>
            <a:r>
              <a:rPr lang="en-US" dirty="0" smtClean="0"/>
              <a:t> project work by identifying where the greatest impact will be made and where it is easiest to implement</a:t>
            </a:r>
          </a:p>
        </p:txBody>
      </p:sp>
      <p:sp>
        <p:nvSpPr>
          <p:cNvPr id="4" name="Slide Number Placeholder 3"/>
          <p:cNvSpPr>
            <a:spLocks noGrp="1"/>
          </p:cNvSpPr>
          <p:nvPr>
            <p:ph type="sldNum" sz="quarter" idx="11"/>
          </p:nvPr>
        </p:nvSpPr>
        <p:spPr/>
        <p:txBody>
          <a:bodyPr/>
          <a:lstStyle/>
          <a:p>
            <a:fld id="{80149717-288A-4A14-8950-C0BE7DE4E281}" type="slidenum">
              <a:rPr lang="en-US" smtClean="0"/>
              <a:pPr/>
              <a:t>29</a:t>
            </a:fld>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Model</a:t>
            </a:r>
            <a:endParaRPr lang="en-US" dirty="0"/>
          </a:p>
        </p:txBody>
      </p:sp>
      <p:sp>
        <p:nvSpPr>
          <p:cNvPr id="3" name="Content Placeholder 2"/>
          <p:cNvSpPr>
            <a:spLocks noGrp="1"/>
          </p:cNvSpPr>
          <p:nvPr>
            <p:ph idx="1"/>
          </p:nvPr>
        </p:nvSpPr>
        <p:spPr/>
        <p:txBody>
          <a:bodyPr/>
          <a:lstStyle/>
          <a:p>
            <a:r>
              <a:rPr lang="en-US" i="1" dirty="0" smtClean="0"/>
              <a:t>In addition, </a:t>
            </a:r>
            <a:r>
              <a:rPr lang="en-US" i="1" dirty="0" err="1" smtClean="0"/>
              <a:t>organisations</a:t>
            </a:r>
            <a:r>
              <a:rPr lang="en-US" i="1" dirty="0" smtClean="0"/>
              <a:t> must assess how well they are currently performing and be able to identify where and how improvements can be made. The use of maturity models simplifies this task and provides a pragmatic, structured approach for measurement</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Arrow Callout 6"/>
          <p:cNvSpPr/>
          <p:nvPr/>
        </p:nvSpPr>
        <p:spPr bwMode="auto">
          <a:xfrm>
            <a:off x="457200" y="5257800"/>
            <a:ext cx="8686800" cy="1600200"/>
          </a:xfrm>
          <a:prstGeom prst="upArrowCallout">
            <a:avLst>
              <a:gd name="adj1" fmla="val 231685"/>
              <a:gd name="adj2" fmla="val 140751"/>
              <a:gd name="adj3" fmla="val 25000"/>
              <a:gd name="adj4" fmla="val 64977"/>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COBIT</a:t>
            </a:r>
            <a:endParaRPr lang="en-US" dirty="0"/>
          </a:p>
        </p:txBody>
      </p:sp>
      <p:sp>
        <p:nvSpPr>
          <p:cNvPr id="3" name="Content Placeholder 2"/>
          <p:cNvSpPr>
            <a:spLocks noGrp="1"/>
          </p:cNvSpPr>
          <p:nvPr>
            <p:ph idx="1"/>
          </p:nvPr>
        </p:nvSpPr>
        <p:spPr/>
        <p:txBody>
          <a:bodyPr/>
          <a:lstStyle/>
          <a:p>
            <a:r>
              <a:rPr lang="en-US" i="1" dirty="0" smtClean="0"/>
              <a:t>Control Objectives for Information and related Technology (COBIT), a third edition of which was issued by the IT Governance Institute in 2000, incorporates material on</a:t>
            </a:r>
          </a:p>
          <a:p>
            <a:pPr lvl="1"/>
            <a:r>
              <a:rPr lang="en-US" i="1" dirty="0" smtClean="0"/>
              <a:t>IT Governance; and </a:t>
            </a:r>
          </a:p>
          <a:p>
            <a:pPr lvl="1"/>
            <a:r>
              <a:rPr lang="en-US" i="1" dirty="0" smtClean="0">
                <a:solidFill>
                  <a:schemeClr val="tx2">
                    <a:lumMod val="75000"/>
                  </a:schemeClr>
                </a:solidFill>
              </a:rPr>
              <a:t>Management Guidelines component</a:t>
            </a:r>
            <a:r>
              <a:rPr lang="en-US" i="1" dirty="0" smtClean="0"/>
              <a:t>. </a:t>
            </a:r>
            <a:br>
              <a:rPr lang="en-US" i="1" dirty="0" smtClean="0"/>
            </a:br>
            <a:endParaRPr lang="en-US" i="1" dirty="0" smtClean="0"/>
          </a:p>
          <a:p>
            <a:r>
              <a:rPr lang="en-US" i="1" dirty="0" smtClean="0"/>
              <a:t>COBIT presents an international and generally accepted IT control framework enabling </a:t>
            </a:r>
            <a:r>
              <a:rPr lang="en-US" i="1" dirty="0" err="1" smtClean="0"/>
              <a:t>organisations</a:t>
            </a:r>
            <a:r>
              <a:rPr lang="en-US" i="1" dirty="0" smtClean="0"/>
              <a:t> to implement an </a:t>
            </a:r>
            <a:r>
              <a:rPr lang="en-US" b="1" i="1" dirty="0" smtClean="0">
                <a:solidFill>
                  <a:srgbClr val="FF0000"/>
                </a:solidFill>
              </a:rPr>
              <a:t>IT Governance structure </a:t>
            </a:r>
            <a:r>
              <a:rPr lang="en-US" i="1" dirty="0" smtClean="0"/>
              <a:t>throughout the enterprise</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4</a:t>
            </a:fld>
            <a:endParaRPr lang="en-US"/>
          </a:p>
        </p:txBody>
      </p:sp>
      <p:sp>
        <p:nvSpPr>
          <p:cNvPr id="5" name="Rectangle 4"/>
          <p:cNvSpPr/>
          <p:nvPr/>
        </p:nvSpPr>
        <p:spPr>
          <a:xfrm>
            <a:off x="457200" y="5867400"/>
            <a:ext cx="8915400" cy="923330"/>
          </a:xfrm>
          <a:prstGeom prst="rect">
            <a:avLst/>
          </a:prstGeom>
        </p:spPr>
        <p:txBody>
          <a:bodyPr wrap="square">
            <a:spAutoFit/>
          </a:bodyPr>
          <a:lstStyle/>
          <a:p>
            <a:r>
              <a:rPr lang="en-US" b="1" i="1" dirty="0" smtClean="0">
                <a:solidFill>
                  <a:srgbClr val="FF0000"/>
                </a:solidFill>
              </a:rPr>
              <a:t>This structure delivers a significantly  Improved framework responding to management’s need for control and measurability of IT by providing tools to assess and measure the </a:t>
            </a:r>
            <a:r>
              <a:rPr lang="en-US" b="1" i="1" dirty="0" err="1" smtClean="0">
                <a:solidFill>
                  <a:srgbClr val="FF0000"/>
                </a:solidFill>
              </a:rPr>
              <a:t>organisation’s</a:t>
            </a:r>
            <a:r>
              <a:rPr lang="en-US" b="1" i="1" dirty="0" smtClean="0">
                <a:solidFill>
                  <a:srgbClr val="FF0000"/>
                </a:solidFill>
              </a:rPr>
              <a:t> IT environment  against COBIT’s 34 IT processes.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Guidelines</a:t>
            </a:r>
            <a:endParaRPr lang="en-US" dirty="0"/>
          </a:p>
        </p:txBody>
      </p:sp>
      <p:sp>
        <p:nvSpPr>
          <p:cNvPr id="3" name="Content Placeholder 2"/>
          <p:cNvSpPr>
            <a:spLocks noGrp="1"/>
          </p:cNvSpPr>
          <p:nvPr>
            <p:ph idx="1"/>
          </p:nvPr>
        </p:nvSpPr>
        <p:spPr/>
        <p:txBody>
          <a:bodyPr/>
          <a:lstStyle/>
          <a:p>
            <a:r>
              <a:rPr lang="en-US" dirty="0" smtClean="0"/>
              <a:t>Maturity Model </a:t>
            </a:r>
          </a:p>
          <a:p>
            <a:r>
              <a:rPr lang="en-US" dirty="0" smtClean="0"/>
              <a:t>Critical Success Factors (CSF), </a:t>
            </a:r>
          </a:p>
          <a:p>
            <a:r>
              <a:rPr lang="en-US" dirty="0" smtClean="0"/>
              <a:t>Key Goal Indicators (KGI)</a:t>
            </a:r>
          </a:p>
          <a:p>
            <a:r>
              <a:rPr lang="en-US" dirty="0" smtClean="0"/>
              <a:t>Key Performance Indicators (KPI)</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GOVERNANCE</a:t>
            </a:r>
            <a:br>
              <a:rPr lang="en-US" dirty="0" smtClean="0"/>
            </a:br>
            <a:r>
              <a:rPr lang="en-US" dirty="0" smtClean="0"/>
              <a:t>AND WHY IS IT IMPORTANT?</a:t>
            </a:r>
            <a:endParaRPr lang="en-US" dirty="0"/>
          </a:p>
        </p:txBody>
      </p:sp>
      <p:sp>
        <p:nvSpPr>
          <p:cNvPr id="3" name="Content Placeholder 2"/>
          <p:cNvSpPr>
            <a:spLocks noGrp="1"/>
          </p:cNvSpPr>
          <p:nvPr>
            <p:ph idx="1"/>
          </p:nvPr>
        </p:nvSpPr>
        <p:spPr/>
        <p:txBody>
          <a:bodyPr/>
          <a:lstStyle/>
          <a:p>
            <a:r>
              <a:rPr lang="en-US" dirty="0" smtClean="0"/>
              <a:t>As information technology has become a critical driver of business success, boards of directors have not kept pace. IT demands thorough and thoughtful board governance, yet such oversight has often been lacking because IT has been seen as an operations matter best left to management, and board members lacked interest or expertise in technology issues.</a:t>
            </a:r>
          </a:p>
          <a:p>
            <a:r>
              <a:rPr lang="en-US" dirty="0" smtClean="0"/>
              <a:t>While boards have always scrutinized business strategy and strategic risks, IT has tended to be overlooked, despite the fact that it involves large investments and huge risks.</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p:txBody>
          <a:bodyPr/>
          <a:lstStyle/>
          <a:p>
            <a:r>
              <a:rPr lang="en-US" sz="2000" dirty="0" smtClean="0"/>
              <a:t>Closing the IT Governance gap has become imperative as it becomes more difficult to separate an </a:t>
            </a:r>
            <a:r>
              <a:rPr lang="en-US" sz="2000" dirty="0" err="1" smtClean="0"/>
              <a:t>organisation’s</a:t>
            </a:r>
            <a:r>
              <a:rPr lang="en-US" sz="2000" dirty="0" smtClean="0"/>
              <a:t> overall strategic mission from the underlying IT strategy that enables that mission to be fulfilled.</a:t>
            </a:r>
          </a:p>
          <a:p>
            <a:r>
              <a:rPr lang="en-US" sz="2000" dirty="0" smtClean="0"/>
              <a:t>IT Governance is ultimately important because expectations and reality often do not match. Boards expect management to juggle a myriad of responsibilities: deliver quality IT solutions on time and on budget, harness and exploit IT to return business value and leverage IT to increase efficiency and productivity while managing IT risks</a:t>
            </a:r>
          </a:p>
          <a:p>
            <a:r>
              <a:rPr lang="en-US" sz="2000" dirty="0" smtClean="0"/>
              <a:t>However, boards frequently see business losses, damaged reputations or weakened competitive positions, unmet deadlines, higher-than-expected costs, lower-than-expected quality and failures of IT initiatives to deliver promised benefits.</a:t>
            </a:r>
            <a:endParaRPr lang="en-US" sz="2000"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Governance extends the board’s mission of defining strategic direction and ensuring that objectives are met, risks are managed and resources are used responsibly.</a:t>
            </a:r>
          </a:p>
          <a:p>
            <a:r>
              <a:rPr lang="en-US" dirty="0" smtClean="0"/>
              <a:t> Pervasive use of technology has created a critical dependency on IT that calls for a specific focus on IT Governance. Such governance should ensure that an organization’s IT sustains and extends its strategies and objectives </a:t>
            </a:r>
            <a:r>
              <a:rPr lang="en-US" dirty="0" smtClean="0">
                <a:sym typeface="Wingdings" pitchFamily="2" charset="2"/>
              </a:rPr>
              <a:t> Effective IT Governance</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IT Governance</a:t>
            </a:r>
            <a:endParaRPr lang="en-US" dirty="0"/>
          </a:p>
        </p:txBody>
      </p:sp>
      <p:sp>
        <p:nvSpPr>
          <p:cNvPr id="3" name="Content Placeholder 2"/>
          <p:cNvSpPr>
            <a:spLocks noGrp="1"/>
          </p:cNvSpPr>
          <p:nvPr>
            <p:ph idx="1"/>
          </p:nvPr>
        </p:nvSpPr>
        <p:spPr/>
        <p:txBody>
          <a:bodyPr/>
          <a:lstStyle/>
          <a:p>
            <a:r>
              <a:rPr lang="en-US" dirty="0" smtClean="0"/>
              <a:t>Protects shareholder value</a:t>
            </a:r>
          </a:p>
          <a:p>
            <a:r>
              <a:rPr lang="en-US" dirty="0" smtClean="0"/>
              <a:t>Makes clear that IT risks are quantified and understood</a:t>
            </a:r>
          </a:p>
          <a:p>
            <a:r>
              <a:rPr lang="en-US" dirty="0" smtClean="0"/>
              <a:t>Directs and controls IT investment, opportunity, benefits and risks</a:t>
            </a:r>
          </a:p>
          <a:p>
            <a:r>
              <a:rPr lang="en-US" dirty="0" smtClean="0"/>
              <a:t>Aligns IT with the business while accepting IT as a critical input to and component of the strategic plan, influencing strategic opportunities</a:t>
            </a:r>
          </a:p>
          <a:p>
            <a:r>
              <a:rPr lang="en-US" dirty="0" smtClean="0"/>
              <a:t>Sustains current operations and prepares for the future</a:t>
            </a:r>
          </a:p>
          <a:p>
            <a:r>
              <a:rPr lang="en-US" dirty="0" smtClean="0"/>
              <a:t>Is an integral part of a global governance structure</a:t>
            </a:r>
            <a:endParaRPr lang="en-US" dirty="0"/>
          </a:p>
        </p:txBody>
      </p:sp>
      <p:sp>
        <p:nvSpPr>
          <p:cNvPr id="4" name="Slide Number Placeholder 3"/>
          <p:cNvSpPr>
            <a:spLocks noGrp="1"/>
          </p:cNvSpPr>
          <p:nvPr>
            <p:ph type="sldNum" sz="quarter" idx="11"/>
          </p:nvPr>
        </p:nvSpPr>
        <p:spPr/>
        <p:txBody>
          <a:bodyPr/>
          <a:lstStyle/>
          <a:p>
            <a:fld id="{80149717-288A-4A14-8950-C0BE7DE4E28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rang Fakultas2">
  <a:themeElements>
    <a:clrScheme name="Office Theme 3">
      <a:dk1>
        <a:srgbClr val="000000"/>
      </a:dk1>
      <a:lt1>
        <a:srgbClr val="FFFFFF"/>
      </a:lt1>
      <a:dk2>
        <a:srgbClr val="003399"/>
      </a:dk2>
      <a:lt2>
        <a:srgbClr val="B2B2B2"/>
      </a:lt2>
      <a:accent1>
        <a:srgbClr val="8BBDE3"/>
      </a:accent1>
      <a:accent2>
        <a:srgbClr val="75B37E"/>
      </a:accent2>
      <a:accent3>
        <a:srgbClr val="FFFFFF"/>
      </a:accent3>
      <a:accent4>
        <a:srgbClr val="000000"/>
      </a:accent4>
      <a:accent5>
        <a:srgbClr val="C4DBEF"/>
      </a:accent5>
      <a:accent6>
        <a:srgbClr val="69A272"/>
      </a:accent6>
      <a:hlink>
        <a:srgbClr val="D5B631"/>
      </a:hlink>
      <a:folHlink>
        <a:srgbClr val="4E96E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3399"/>
        </a:dk2>
        <a:lt2>
          <a:srgbClr val="C0C0C0"/>
        </a:lt2>
        <a:accent1>
          <a:srgbClr val="4EA7EA"/>
        </a:accent1>
        <a:accent2>
          <a:srgbClr val="93C052"/>
        </a:accent2>
        <a:accent3>
          <a:srgbClr val="FFFFFF"/>
        </a:accent3>
        <a:accent4>
          <a:srgbClr val="000000"/>
        </a:accent4>
        <a:accent5>
          <a:srgbClr val="B2D0F3"/>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24458"/>
        </a:dk2>
        <a:lt2>
          <a:srgbClr val="C0C0C0"/>
        </a:lt2>
        <a:accent1>
          <a:srgbClr val="76CA2A"/>
        </a:accent1>
        <a:accent2>
          <a:srgbClr val="E5772D"/>
        </a:accent2>
        <a:accent3>
          <a:srgbClr val="FFFFFF"/>
        </a:accent3>
        <a:accent4>
          <a:srgbClr val="000000"/>
        </a:accent4>
        <a:accent5>
          <a:srgbClr val="BDE1AC"/>
        </a:accent5>
        <a:accent6>
          <a:srgbClr val="CF6B28"/>
        </a:accent6>
        <a:hlink>
          <a:srgbClr val="8940DA"/>
        </a:hlink>
        <a:folHlink>
          <a:srgbClr val="2854D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3399"/>
        </a:dk2>
        <a:lt2>
          <a:srgbClr val="B2B2B2"/>
        </a:lt2>
        <a:accent1>
          <a:srgbClr val="8BBDE3"/>
        </a:accent1>
        <a:accent2>
          <a:srgbClr val="75B37E"/>
        </a:accent2>
        <a:accent3>
          <a:srgbClr val="FFFFFF"/>
        </a:accent3>
        <a:accent4>
          <a:srgbClr val="000000"/>
        </a:accent4>
        <a:accent5>
          <a:srgbClr val="C4DBEF"/>
        </a:accent5>
        <a:accent6>
          <a:srgbClr val="69A272"/>
        </a:accent6>
        <a:hlink>
          <a:srgbClr val="D5B631"/>
        </a:hlink>
        <a:folHlink>
          <a:srgbClr val="4E9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Borang Fakultas2</Template>
  <TotalTime>356</TotalTime>
  <Words>2249</Words>
  <Application>Microsoft Office PowerPoint</Application>
  <PresentationFormat>On-screen Show (4:3)</PresentationFormat>
  <Paragraphs>191</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Borang Fakultas2</vt:lpstr>
      <vt:lpstr>Image</vt:lpstr>
      <vt:lpstr>Document</vt:lpstr>
      <vt:lpstr>Chapter 9: Monitoring  IT Governance  Dr. Ir. Yeffry Handoko Putra, M.T</vt:lpstr>
      <vt:lpstr>Four Main Focus Area of IT Governance driven by stakeholder value</vt:lpstr>
      <vt:lpstr>Maturity Model</vt:lpstr>
      <vt:lpstr>COBIT</vt:lpstr>
      <vt:lpstr>Management Guidelines</vt:lpstr>
      <vt:lpstr>WHAT IS IT GOVERNANCE AND WHY IS IT IMPORTANT?</vt:lpstr>
      <vt:lpstr>WHY IS IT IMPORTANT?</vt:lpstr>
      <vt:lpstr>Slide 8</vt:lpstr>
      <vt:lpstr>Effective IT Governance</vt:lpstr>
      <vt:lpstr>WHOM DOES IT CONCERN?</vt:lpstr>
      <vt:lpstr>How Should the Board Address the Challenges?</vt:lpstr>
      <vt:lpstr>How Should the Board Address the Challenges?</vt:lpstr>
      <vt:lpstr>How Should the Board Address the Challenges?</vt:lpstr>
      <vt:lpstr>How Should the Board Address the Challenges?</vt:lpstr>
      <vt:lpstr>How Should Executive Management Address the Expectations?</vt:lpstr>
      <vt:lpstr>How Should Executive Management Address the Expectations?</vt:lpstr>
      <vt:lpstr>How Should Executive Management Address the Expectations?</vt:lpstr>
      <vt:lpstr>WHAT DOES IT COVER?</vt:lpstr>
      <vt:lpstr>WHAT DOES IT COVER?</vt:lpstr>
      <vt:lpstr>WHAT DOES IT COVER?</vt:lpstr>
      <vt:lpstr>WHAT DOES IT COVER?</vt:lpstr>
      <vt:lpstr>Slide 22</vt:lpstr>
      <vt:lpstr>What Question Should Be Asked?</vt:lpstr>
      <vt:lpstr>What Question Should Be Asked?</vt:lpstr>
      <vt:lpstr>What Question Should Be Asked?</vt:lpstr>
      <vt:lpstr>What Question Should Be Asked?</vt:lpstr>
      <vt:lpstr>How Is It Accomplised?</vt:lpstr>
      <vt:lpstr>How Does Your Organization Compared ?</vt:lpstr>
      <vt:lpstr>How Does Your Organization Compared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Governance Framework  For the Extended Enterprise Dr. Ir. Yeffry Handoko Putra, M.T</dc:title>
  <dc:creator>YEFFRY </dc:creator>
  <cp:lastModifiedBy>YEFFRY </cp:lastModifiedBy>
  <cp:revision>15</cp:revision>
  <dcterms:created xsi:type="dcterms:W3CDTF">2012-05-01T07:01:35Z</dcterms:created>
  <dcterms:modified xsi:type="dcterms:W3CDTF">2012-12-27T04:11:20Z</dcterms:modified>
</cp:coreProperties>
</file>