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61" r:id="rId22"/>
    <p:sldId id="359" r:id="rId23"/>
    <p:sldId id="36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7" autoAdjust="0"/>
    <p:restoredTop sz="94894" autoAdjust="0"/>
  </p:normalViewPr>
  <p:slideViewPr>
    <p:cSldViewPr>
      <p:cViewPr>
        <p:scale>
          <a:sx n="100" d="100"/>
          <a:sy n="100" d="100"/>
        </p:scale>
        <p:origin x="330"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title>
    <c:plotArea>
      <c:layout/>
      <c:scatterChart>
        <c:scatterStyle val="lineMarker"/>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er>
        <c:dLbls/>
        <c:axId val="60377728"/>
        <c:axId val="60395904"/>
      </c:scatterChart>
      <c:valAx>
        <c:axId val="60377728"/>
        <c:scaling>
          <c:orientation val="minMax"/>
        </c:scaling>
        <c:axPos val="b"/>
        <c:numFmt formatCode="General" sourceLinked="1"/>
        <c:tickLblPos val="nextTo"/>
        <c:crossAx val="60395904"/>
        <c:crosses val="autoZero"/>
        <c:crossBetween val="midCat"/>
      </c:valAx>
      <c:valAx>
        <c:axId val="60395904"/>
        <c:scaling>
          <c:orientation val="minMax"/>
        </c:scaling>
        <c:axPos val="l"/>
        <c:numFmt formatCode="General" sourceLinked="1"/>
        <c:tickLblPos val="nextTo"/>
        <c:crossAx val="60377728"/>
        <c:crosses val="autoZero"/>
        <c:crossBetween val="midCat"/>
      </c:valAx>
      <c:spPr>
        <a:solidFill>
          <a:schemeClr val="bg1">
            <a:lumMod val="95000"/>
          </a:schemeClr>
        </a:solidFill>
      </c:spPr>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4488407699037621E-2"/>
          <c:y val="6.0659813356663754E-2"/>
          <c:w val="0.54308792650918702"/>
          <c:h val="0.79822506561679785"/>
        </c:manualLayout>
      </c:layout>
      <c:scatterChart>
        <c:scatterStyle val="smoothMarker"/>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dLbls/>
        <c:axId val="69523328"/>
        <c:axId val="69524864"/>
      </c:scatterChart>
      <c:valAx>
        <c:axId val="69523328"/>
        <c:scaling>
          <c:orientation val="minMax"/>
        </c:scaling>
        <c:axPos val="b"/>
        <c:numFmt formatCode="General" sourceLinked="1"/>
        <c:tickLblPos val="nextTo"/>
        <c:crossAx val="69524864"/>
        <c:crosses val="autoZero"/>
        <c:crossBetween val="midCat"/>
      </c:valAx>
      <c:valAx>
        <c:axId val="69524864"/>
        <c:scaling>
          <c:orientation val="minMax"/>
        </c:scaling>
        <c:axPos val="l"/>
        <c:numFmt formatCode="General" sourceLinked="1"/>
        <c:tickLblPos val="nextTo"/>
        <c:crossAx val="69523328"/>
        <c:crosses val="autoZero"/>
        <c:crossBetween val="midCat"/>
      </c:valAx>
      <c:spPr>
        <a:solidFill>
          <a:schemeClr val="accent3">
            <a:lumMod val="20000"/>
            <a:lumOff val="80000"/>
          </a:schemeClr>
        </a:solidFill>
      </c:spPr>
    </c:plotArea>
    <c:legend>
      <c:legendPos val="r"/>
      <c:layout/>
    </c:legend>
    <c:plotVisOnly val="1"/>
    <c:dispBlanksAs val="gap"/>
  </c:chart>
  <c:spPr>
    <a:solidFill>
      <a:schemeClr val="accent6">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scatterChart>
        <c:scatterStyle val="smoothMarker"/>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dLbls/>
        <c:axId val="68199168"/>
        <c:axId val="68200704"/>
      </c:scatterChart>
      <c:valAx>
        <c:axId val="68199168"/>
        <c:scaling>
          <c:orientation val="minMax"/>
        </c:scaling>
        <c:axPos val="b"/>
        <c:numFmt formatCode="General" sourceLinked="1"/>
        <c:tickLblPos val="nextTo"/>
        <c:crossAx val="68200704"/>
        <c:crosses val="autoZero"/>
        <c:crossBetween val="midCat"/>
      </c:valAx>
      <c:valAx>
        <c:axId val="68200704"/>
        <c:scaling>
          <c:orientation val="minMax"/>
        </c:scaling>
        <c:axPos val="l"/>
        <c:majorGridlines/>
        <c:numFmt formatCode="General" sourceLinked="1"/>
        <c:tickLblPos val="nextTo"/>
        <c:crossAx val="68199168"/>
        <c:crosses val="autoZero"/>
        <c:crossBetween val="midCat"/>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5961F-49CD-4E14-A870-6639348045EF}" type="datetimeFigureOut">
              <a:rPr lang="en-US" smtClean="0"/>
              <a:t>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0D39D-048E-4FC0-AB0A-695A4FD5F48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20D39D-048E-4FC0-AB0A-695A4FD5F48B}"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3"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91312"/>
          </a:xfrm>
        </p:spPr>
        <p:txBody>
          <a:bodyPr>
            <a:noAutofit/>
          </a:bodyPr>
          <a:lstStyle/>
          <a:p>
            <a:pPr algn="ctr"/>
            <a:r>
              <a:rPr lang="en-US" sz="3600" dirty="0" smtClean="0"/>
              <a:t>Exercise - 1</a:t>
            </a:r>
            <a:endParaRPr lang="en-US" sz="3600" dirty="0"/>
          </a:p>
        </p:txBody>
      </p:sp>
      <p:sp>
        <p:nvSpPr>
          <p:cNvPr id="3" name="Content Placeholder 2"/>
          <p:cNvSpPr>
            <a:spLocks noGrp="1"/>
          </p:cNvSpPr>
          <p:nvPr>
            <p:ph idx="1"/>
          </p:nvPr>
        </p:nvSpPr>
        <p:spPr>
          <a:xfrm>
            <a:off x="381000" y="762000"/>
            <a:ext cx="8229600" cy="685800"/>
          </a:xfrm>
        </p:spPr>
        <p:txBody>
          <a:bodyPr>
            <a:normAutofit fontScale="47500" lnSpcReduction="20000"/>
          </a:bodyPr>
          <a:lstStyle/>
          <a:p>
            <a:pPr marL="0" indent="0">
              <a:buNone/>
            </a:pPr>
            <a:r>
              <a:rPr lang="en-US" sz="2000" dirty="0" smtClean="0"/>
              <a:t> </a:t>
            </a:r>
            <a:r>
              <a:rPr lang="en-US" sz="4500" dirty="0" smtClean="0"/>
              <a:t>Assume the following Budgeted Costs for Sample Project information:</a:t>
            </a:r>
          </a:p>
          <a:p>
            <a:pPr marL="0" indent="0">
              <a:buNone/>
            </a:pPr>
            <a:r>
              <a:rPr lang="en-US" sz="4500" dirty="0"/>
              <a:t> </a:t>
            </a:r>
            <a:r>
              <a:rPr lang="en-US" sz="4500" dirty="0" smtClean="0"/>
              <a:t>  </a:t>
            </a:r>
            <a:endParaRPr lang="en-US" sz="4500" dirty="0"/>
          </a:p>
        </p:txBody>
      </p:sp>
      <p:graphicFrame>
        <p:nvGraphicFramePr>
          <p:cNvPr id="4" name="Table 3"/>
          <p:cNvGraphicFramePr>
            <a:graphicFrameLocks noGrp="1"/>
          </p:cNvGraphicFramePr>
          <p:nvPr>
            <p:extLst>
              <p:ext uri="{D42A27DB-BD31-4B8C-83A1-F6EECF244321}">
                <p14:modId xmlns:p14="http://schemas.microsoft.com/office/powerpoint/2010/main" xmlns="" val="502617858"/>
              </p:ext>
            </p:extLst>
          </p:nvPr>
        </p:nvGraphicFramePr>
        <p:xfrm>
          <a:off x="609600" y="1219200"/>
          <a:ext cx="7614705" cy="3337560"/>
        </p:xfrm>
        <a:graphic>
          <a:graphicData uri="http://schemas.openxmlformats.org/drawingml/2006/table">
            <a:tbl>
              <a:tblPr firstRow="1" bandRow="1">
                <a:tableStyleId>{5C22544A-7EE6-4342-B048-85BDC9FD1C3A}</a:tableStyleId>
              </a:tblPr>
              <a:tblGrid>
                <a:gridCol w="1623396"/>
                <a:gridCol w="584421"/>
                <a:gridCol w="584421"/>
                <a:gridCol w="584421"/>
                <a:gridCol w="584421"/>
                <a:gridCol w="584421"/>
                <a:gridCol w="584421"/>
                <a:gridCol w="584421"/>
                <a:gridCol w="584421"/>
                <a:gridCol w="584421"/>
                <a:gridCol w="731520"/>
              </a:tblGrid>
              <a:tr h="370840">
                <a:tc>
                  <a:txBody>
                    <a:bodyPr/>
                    <a:lstStyle/>
                    <a:p>
                      <a:endParaRPr lang="en-US" dirty="0"/>
                    </a:p>
                  </a:txBody>
                  <a:tcPr/>
                </a:tc>
                <a:tc gridSpan="10">
                  <a:txBody>
                    <a:bodyPr/>
                    <a:lstStyle/>
                    <a:p>
                      <a:pPr algn="ctr"/>
                      <a:r>
                        <a:rPr lang="en-US" b="1" dirty="0" smtClean="0"/>
                        <a:t>Duration</a:t>
                      </a:r>
                      <a:r>
                        <a:rPr lang="en-US" b="1" baseline="0" dirty="0" smtClean="0"/>
                        <a:t> (in weeks)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b="1" dirty="0" smtClean="0"/>
                        <a:t>5</a:t>
                      </a:r>
                      <a:endParaRPr lang="en-US" b="1" dirty="0"/>
                    </a:p>
                  </a:txBody>
                  <a:tcPr/>
                </a:tc>
                <a:tc>
                  <a:txBody>
                    <a:bodyPr/>
                    <a:lstStyle/>
                    <a:p>
                      <a:pPr algn="ctr"/>
                      <a:r>
                        <a:rPr lang="en-US" b="1" dirty="0" smtClean="0"/>
                        <a:t>10</a:t>
                      </a:r>
                      <a:endParaRPr lang="en-US" b="1" dirty="0"/>
                    </a:p>
                  </a:txBody>
                  <a:tcPr/>
                </a:tc>
                <a:tc>
                  <a:txBody>
                    <a:bodyPr/>
                    <a:lstStyle/>
                    <a:p>
                      <a:pPr algn="ctr"/>
                      <a:r>
                        <a:rPr lang="en-US" b="1" dirty="0" smtClean="0"/>
                        <a:t>15</a:t>
                      </a:r>
                      <a:endParaRPr lang="en-US" b="1" dirty="0"/>
                    </a:p>
                  </a:txBody>
                  <a:tcPr/>
                </a:tc>
                <a:tc>
                  <a:txBody>
                    <a:bodyPr/>
                    <a:lstStyle/>
                    <a:p>
                      <a:pPr algn="ctr"/>
                      <a:r>
                        <a:rPr lang="en-US" b="1" dirty="0" smtClean="0"/>
                        <a:t>20</a:t>
                      </a:r>
                      <a:endParaRPr lang="en-US" b="1" dirty="0"/>
                    </a:p>
                  </a:txBody>
                  <a:tcPr/>
                </a:tc>
                <a:tc>
                  <a:txBody>
                    <a:bodyPr/>
                    <a:lstStyle/>
                    <a:p>
                      <a:pPr algn="ctr"/>
                      <a:r>
                        <a:rPr lang="en-US" b="1" dirty="0" smtClean="0"/>
                        <a:t>25</a:t>
                      </a:r>
                      <a:endParaRPr lang="en-US" b="1" dirty="0"/>
                    </a:p>
                  </a:txBody>
                  <a:tcPr/>
                </a:tc>
                <a:tc>
                  <a:txBody>
                    <a:bodyPr/>
                    <a:lstStyle/>
                    <a:p>
                      <a:pPr algn="ctr"/>
                      <a:r>
                        <a:rPr lang="en-US" b="1" dirty="0" smtClean="0"/>
                        <a:t>30</a:t>
                      </a:r>
                      <a:endParaRPr lang="en-US" b="1" dirty="0"/>
                    </a:p>
                  </a:txBody>
                  <a:tcPr/>
                </a:tc>
                <a:tc>
                  <a:txBody>
                    <a:bodyPr/>
                    <a:lstStyle/>
                    <a:p>
                      <a:pPr algn="ctr"/>
                      <a:r>
                        <a:rPr lang="en-US" b="1" dirty="0" smtClean="0"/>
                        <a:t>35</a:t>
                      </a:r>
                      <a:endParaRPr lang="en-US" b="1" dirty="0"/>
                    </a:p>
                  </a:txBody>
                  <a:tcPr/>
                </a:tc>
                <a:tc>
                  <a:txBody>
                    <a:bodyPr/>
                    <a:lstStyle/>
                    <a:p>
                      <a:pPr algn="ctr"/>
                      <a:r>
                        <a:rPr lang="en-US" b="1" dirty="0" smtClean="0"/>
                        <a:t>40</a:t>
                      </a:r>
                      <a:endParaRPr lang="en-US" b="1" dirty="0"/>
                    </a:p>
                  </a:txBody>
                  <a:tcPr/>
                </a:tc>
                <a:tc>
                  <a:txBody>
                    <a:bodyPr/>
                    <a:lstStyle/>
                    <a:p>
                      <a:pPr algn="ctr"/>
                      <a:r>
                        <a:rPr lang="en-US" b="1" dirty="0" smtClean="0"/>
                        <a:t>45</a:t>
                      </a:r>
                      <a:endParaRPr lang="en-US" b="1" dirty="0"/>
                    </a:p>
                  </a:txBody>
                  <a:tcPr/>
                </a:tc>
                <a:tc>
                  <a:txBody>
                    <a:bodyPr/>
                    <a:lstStyle/>
                    <a:p>
                      <a:r>
                        <a:rPr lang="en-US" b="1" dirty="0" smtClean="0"/>
                        <a:t>Total</a:t>
                      </a:r>
                      <a:endParaRPr lang="en-US" b="1" dirty="0"/>
                    </a:p>
                  </a:txBody>
                  <a:tcPr/>
                </a:tc>
              </a:tr>
              <a:tr h="370840">
                <a:tc>
                  <a:txBody>
                    <a:bodyPr/>
                    <a:lstStyle/>
                    <a:p>
                      <a:r>
                        <a:rPr lang="en-US" dirty="0" smtClean="0"/>
                        <a:t>Design</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r>
                        <a:rPr lang="en-US" dirty="0" smtClean="0"/>
                        <a:t>Engineer</a:t>
                      </a:r>
                      <a:endParaRPr lang="en-US" dirty="0"/>
                    </a:p>
                  </a:txBody>
                  <a:tcPr/>
                </a:tc>
                <a:tc>
                  <a:txBody>
                    <a:bodyPr/>
                    <a:lstStyle/>
                    <a:p>
                      <a:pPr algn="ctr"/>
                      <a:endParaRPr lang="en-US"/>
                    </a:p>
                  </a:txBody>
                  <a:tcPr/>
                </a:tc>
                <a:tc>
                  <a:txBody>
                    <a:bodyPr/>
                    <a:lstStyle/>
                    <a:p>
                      <a:pPr algn="ctr"/>
                      <a:r>
                        <a:rPr lang="en-US" dirty="0" smtClean="0"/>
                        <a:t>3</a:t>
                      </a:r>
                      <a:endParaRPr lang="en-US" dirty="0"/>
                    </a:p>
                  </a:txBody>
                  <a:tcPr/>
                </a:tc>
                <a:tc>
                  <a:txBody>
                    <a:bodyPr/>
                    <a:lstStyle/>
                    <a:p>
                      <a:pPr algn="ctr"/>
                      <a:r>
                        <a:rPr lang="en-US" dirty="0" smtClean="0"/>
                        <a:t>6</a:t>
                      </a:r>
                      <a:endParaRPr lang="en-US" dirty="0"/>
                    </a:p>
                  </a:txBody>
                  <a:tcPr/>
                </a:tc>
                <a:tc>
                  <a:txBody>
                    <a:bodyPr/>
                    <a:lstStyle/>
                    <a:p>
                      <a:pPr algn="ctr"/>
                      <a:r>
                        <a:rPr lang="en-US" dirty="0" smtClean="0"/>
                        <a:t>12</a:t>
                      </a:r>
                      <a:endParaRPr lang="en-US" dirty="0"/>
                    </a:p>
                  </a:txBody>
                  <a:tcPr/>
                </a:tc>
                <a:tc>
                  <a:txBody>
                    <a:bodyPr/>
                    <a:lstStyle/>
                    <a:p>
                      <a:pPr algn="ctr"/>
                      <a:r>
                        <a:rPr lang="en-US" dirty="0" smtClean="0"/>
                        <a:t>8</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r>
                        <a:rPr lang="en-US" dirty="0" smtClean="0"/>
                        <a:t>Install</a:t>
                      </a:r>
                      <a:endParaRPr lang="en-US" dirty="0"/>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4</a:t>
                      </a:r>
                      <a:endParaRPr lang="en-US" dirty="0"/>
                    </a:p>
                  </a:txBody>
                  <a:tcPr/>
                </a:tc>
                <a:tc>
                  <a:txBody>
                    <a:bodyPr/>
                    <a:lstStyle/>
                    <a:p>
                      <a:pPr algn="ctr"/>
                      <a:r>
                        <a:rPr lang="en-US" dirty="0" smtClean="0"/>
                        <a:t>12</a:t>
                      </a:r>
                      <a:endParaRPr lang="en-US" dirty="0"/>
                    </a:p>
                  </a:txBody>
                  <a:tcPr/>
                </a:tc>
                <a:tc>
                  <a:txBody>
                    <a:bodyPr/>
                    <a:lstStyle/>
                    <a:p>
                      <a:pPr algn="ctr"/>
                      <a:r>
                        <a:rPr lang="en-US" dirty="0" smtClean="0"/>
                        <a:t>24</a:t>
                      </a:r>
                      <a:endParaRPr lang="en-US" dirty="0"/>
                    </a:p>
                  </a:txBody>
                  <a:tcPr/>
                </a:tc>
                <a:tc>
                  <a:txBody>
                    <a:bodyPr/>
                    <a:lstStyle/>
                    <a:p>
                      <a:pPr algn="ctr"/>
                      <a:r>
                        <a:rPr lang="en-US" dirty="0" smtClean="0"/>
                        <a:t>6</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r>
              <a:tr h="370840">
                <a:tc>
                  <a:txBody>
                    <a:bodyPr/>
                    <a:lstStyle/>
                    <a:p>
                      <a:r>
                        <a:rPr lang="en-US" dirty="0" smtClean="0"/>
                        <a:t>Test</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2</a:t>
                      </a:r>
                      <a:endParaRPr lang="en-US" dirty="0"/>
                    </a:p>
                  </a:txBody>
                  <a:tcPr/>
                </a:tc>
                <a:tc>
                  <a:txBody>
                    <a:bodyPr/>
                    <a:lstStyle/>
                    <a:p>
                      <a:pPr algn="ctr"/>
                      <a:r>
                        <a:rPr lang="en-US" dirty="0" smtClean="0"/>
                        <a:t>6</a:t>
                      </a:r>
                      <a:endParaRPr lang="en-US" dirty="0"/>
                    </a:p>
                  </a:txBody>
                  <a:tcPr/>
                </a:tc>
                <a:tc>
                  <a:txBody>
                    <a:bodyPr/>
                    <a:lstStyle/>
                    <a:p>
                      <a:pPr algn="ctr"/>
                      <a:r>
                        <a:rPr lang="en-US" dirty="0" smtClean="0"/>
                        <a:t>6</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endParaRPr lang="en-US" dirty="0"/>
                    </a:p>
                  </a:txBody>
                  <a:tcPr/>
                </a:tc>
              </a:tr>
              <a:tr h="370840">
                <a:tc>
                  <a:txBody>
                    <a:bodyPr/>
                    <a:lstStyle/>
                    <a:p>
                      <a:r>
                        <a:rPr lang="en-US" dirty="0" smtClean="0"/>
                        <a:t>Total</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r>
                        <a:rPr lang="en-US" dirty="0" smtClean="0"/>
                        <a:t>   Monthly</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r>
                        <a:rPr lang="en-US" dirty="0" smtClean="0"/>
                        <a:t>  Cumulative</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r>
            </a:tbl>
          </a:graphicData>
        </a:graphic>
      </p:graphicFrame>
      <p:sp>
        <p:nvSpPr>
          <p:cNvPr id="5" name="Content Placeholder 2"/>
          <p:cNvSpPr txBox="1">
            <a:spLocks/>
          </p:cNvSpPr>
          <p:nvPr/>
        </p:nvSpPr>
        <p:spPr>
          <a:xfrm>
            <a:off x="609600" y="4876800"/>
            <a:ext cx="8229600" cy="144780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sz="2000" dirty="0" smtClean="0"/>
              <a:t>a. Calculate the monthly budget &amp; the monthly cumulative budget for    </a:t>
            </a:r>
          </a:p>
          <a:p>
            <a:pPr marL="0" indent="0">
              <a:buFont typeface="Wingdings 2"/>
              <a:buNone/>
            </a:pPr>
            <a:r>
              <a:rPr lang="en-US" sz="2000" dirty="0" smtClean="0"/>
              <a:t>    the project.</a:t>
            </a:r>
          </a:p>
          <a:p>
            <a:pPr marL="0" indent="0">
              <a:buFont typeface="Wingdings 2"/>
              <a:buNone/>
            </a:pPr>
            <a:r>
              <a:rPr lang="en-US" sz="2000" dirty="0" smtClean="0"/>
              <a:t>b. Draw a project S-curve identifying the relationship between the </a:t>
            </a:r>
          </a:p>
          <a:p>
            <a:pPr marL="0" indent="0">
              <a:buFont typeface="Wingdings 2"/>
              <a:buNone/>
            </a:pPr>
            <a:r>
              <a:rPr lang="en-US" sz="2000" dirty="0" smtClean="0"/>
              <a:t>    project’s budget baseline and its schedule.</a:t>
            </a:r>
            <a:endParaRPr lang="en-US" sz="2000" dirty="0"/>
          </a:p>
        </p:txBody>
      </p:sp>
    </p:spTree>
    <p:extLst>
      <p:ext uri="{BB962C8B-B14F-4D97-AF65-F5344CB8AC3E}">
        <p14:creationId xmlns:p14="http://schemas.microsoft.com/office/powerpoint/2010/main" xmlns="" val="33858636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Sofian</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Adit</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Sofian		Rp. 350.000/day</a:t>
            </a:r>
          </a:p>
          <a:p>
            <a:pPr>
              <a:buNone/>
            </a:pPr>
            <a:r>
              <a:rPr lang="id-ID" dirty="0" smtClean="0"/>
              <a:t>	</a:t>
            </a:r>
            <a:r>
              <a:rPr lang="id-ID" dirty="0" smtClean="0"/>
              <a:t>Ad</a:t>
            </a:r>
            <a:r>
              <a:rPr lang="en-US" dirty="0" smtClean="0"/>
              <a:t>it	</a:t>
            </a:r>
            <a:r>
              <a:rPr lang="id-ID" dirty="0" smtClean="0"/>
              <a:t>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3368</TotalTime>
  <Words>1209</Words>
  <Application>Microsoft Office PowerPoint</Application>
  <PresentationFormat>On-screen Show (4:3)</PresentationFormat>
  <Paragraphs>469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Slide 1</vt:lpstr>
      <vt:lpstr>Project Control</vt:lpstr>
      <vt:lpstr>Project Control Cycles</vt:lpstr>
      <vt:lpstr>Monitoring Project Performance</vt:lpstr>
      <vt:lpstr>The Project S-Curve</vt:lpstr>
      <vt:lpstr>The Project S-Curve Example</vt:lpstr>
      <vt:lpstr>Project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Exercise - 1</vt:lpstr>
      <vt:lpstr>MS Project Exercise</vt:lpstr>
      <vt:lpstr>MS Project Exercise</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Universitas Komputer Indonesia</cp:lastModifiedBy>
  <cp:revision>257</cp:revision>
  <dcterms:created xsi:type="dcterms:W3CDTF">2011-03-24T08:51:10Z</dcterms:created>
  <dcterms:modified xsi:type="dcterms:W3CDTF">2013-01-03T13:33:04Z</dcterms:modified>
</cp:coreProperties>
</file>