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06" r:id="rId3"/>
    <p:sldId id="313" r:id="rId4"/>
    <p:sldId id="314" r:id="rId5"/>
    <p:sldId id="316" r:id="rId6"/>
    <p:sldId id="307" r:id="rId7"/>
    <p:sldId id="266" r:id="rId8"/>
    <p:sldId id="267" r:id="rId9"/>
    <p:sldId id="268" r:id="rId10"/>
    <p:sldId id="269" r:id="rId11"/>
    <p:sldId id="270" r:id="rId12"/>
    <p:sldId id="308" r:id="rId13"/>
    <p:sldId id="271" r:id="rId14"/>
    <p:sldId id="273" r:id="rId15"/>
    <p:sldId id="274" r:id="rId16"/>
    <p:sldId id="311" r:id="rId17"/>
    <p:sldId id="309" r:id="rId18"/>
    <p:sldId id="310" r:id="rId19"/>
    <p:sldId id="297" r:id="rId20"/>
    <p:sldId id="312" r:id="rId21"/>
    <p:sldId id="275" r:id="rId22"/>
    <p:sldId id="276" r:id="rId23"/>
    <p:sldId id="277" r:id="rId24"/>
    <p:sldId id="278" r:id="rId25"/>
    <p:sldId id="279" r:id="rId26"/>
    <p:sldId id="280" r:id="rId27"/>
    <p:sldId id="281" r:id="rId28"/>
    <p:sldId id="282" r:id="rId29"/>
    <p:sldId id="294" r:id="rId30"/>
    <p:sldId id="295" r:id="rId31"/>
    <p:sldId id="30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5" d="100"/>
          <a:sy n="55" d="100"/>
        </p:scale>
        <p:origin x="-936" y="-3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DCF980-8F54-4813-95A6-12C4000F38AF}"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317341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DCF980-8F54-4813-95A6-12C4000F38AF}"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1264215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DCF980-8F54-4813-95A6-12C4000F38AF}"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3341093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DCF980-8F54-4813-95A6-12C4000F38AF}"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708147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DCF980-8F54-4813-95A6-12C4000F38AF}"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1170187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DCF980-8F54-4813-95A6-12C4000F38AF}" type="datetimeFigureOut">
              <a:rPr lang="en-US" smtClean="0"/>
              <a:pPr/>
              <a:t>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381816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DCF980-8F54-4813-95A6-12C4000F38AF}" type="datetimeFigureOut">
              <a:rPr lang="en-US" smtClean="0"/>
              <a:pPr/>
              <a:t>1/12/2013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56304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DCF980-8F54-4813-95A6-12C4000F38AF}" type="datetimeFigureOut">
              <a:rPr lang="en-US" smtClean="0"/>
              <a:pPr/>
              <a:t>1/12/2013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407452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CF980-8F54-4813-95A6-12C4000F38AF}" type="datetimeFigureOut">
              <a:rPr lang="en-US" smtClean="0"/>
              <a:pPr/>
              <a:t>1/12/2013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2264307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DCF980-8F54-4813-95A6-12C4000F38AF}" type="datetimeFigureOut">
              <a:rPr lang="en-US" smtClean="0"/>
              <a:pPr/>
              <a:t>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2909579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DCF980-8F54-4813-95A6-12C4000F38AF}" type="datetimeFigureOut">
              <a:rPr lang="en-US" smtClean="0"/>
              <a:pPr/>
              <a:t>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129341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CF980-8F54-4813-95A6-12C4000F38AF}" type="datetimeFigureOut">
              <a:rPr lang="en-US" smtClean="0"/>
              <a:pPr/>
              <a:t>1/12/2013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3633A-E455-4AAE-A856-3CCAF16B2072}" type="slidenum">
              <a:rPr lang="en-US" smtClean="0"/>
              <a:pPr/>
              <a:t>‹#›</a:t>
            </a:fld>
            <a:endParaRPr lang="en-US"/>
          </a:p>
        </p:txBody>
      </p:sp>
    </p:spTree>
    <p:extLst>
      <p:ext uri="{BB962C8B-B14F-4D97-AF65-F5344CB8AC3E}">
        <p14:creationId xmlns:p14="http://schemas.microsoft.com/office/powerpoint/2010/main" xmlns="" val="2309588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dit.finance.yahoo.com/ec?.src=quote&amp;.intl=us&amp;.sym=%5eJKSE&amp;.done=http://finance.yahoo.com/echarts?s=%5eJKSE+Interactive"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hyperlink" Target="http://finance.yahoo.com/q/bc?s=%5eJKS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59800" cy="68237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Rectangle 1"/>
          <p:cNvSpPr/>
          <p:nvPr/>
        </p:nvSpPr>
        <p:spPr>
          <a:xfrm>
            <a:off x="2367711" y="2967335"/>
            <a:ext cx="4408579" cy="1569660"/>
          </a:xfrm>
          <a:prstGeom prst="rect">
            <a:avLst/>
          </a:prstGeom>
          <a:noFill/>
        </p:spPr>
        <p:txBody>
          <a:bodyPr wrap="none" lIns="91440" tIns="45720" rIns="91440" bIns="45720">
            <a:spAutoFit/>
          </a:bodyPr>
          <a:lstStyle/>
          <a:p>
            <a:pPr algn="ctr"/>
            <a:r>
              <a:rPr lang="en-US" sz="96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rPr>
              <a:t>SAHAM</a:t>
            </a:r>
            <a:endParaRPr lang="en-US" sz="9600" b="1" cap="none" spc="0" dirty="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ndParaRPr>
          </a:p>
        </p:txBody>
      </p:sp>
      <p:sp>
        <p:nvSpPr>
          <p:cNvPr id="6145" name="Rectangle 1"/>
          <p:cNvSpPr>
            <a:spLocks noChangeArrowheads="1"/>
          </p:cNvSpPr>
          <p:nvPr/>
        </p:nvSpPr>
        <p:spPr bwMode="auto">
          <a:xfrm>
            <a:off x="0" y="9525"/>
            <a:ext cx="6784975" cy="0"/>
          </a:xfrm>
          <a:prstGeom prst="rect">
            <a:avLst/>
          </a:prstGeom>
          <a:solidFill>
            <a:srgbClr val="FFFFFF"/>
          </a:solidFill>
          <a:ln w="9525">
            <a:noFill/>
            <a:miter lim="800000"/>
            <a:headEnd/>
            <a:tailEnd/>
          </a:ln>
          <a:effectLst/>
        </p:spPr>
        <p:txBody>
          <a:bodyPr vert="horz" wrap="none" lIns="0" tIns="0" rIns="44436" bIns="0" numCol="1" anchor="b" anchorCtr="0" compatLnSpc="1">
            <a:prstTxWarp prst="textNoShape">
              <a:avLst/>
            </a:prstTxWarp>
            <a:spAutoFit/>
          </a:bodyPr>
          <a:lstStyle/>
          <a:p>
            <a:endParaRPr lang="id-ID"/>
          </a:p>
        </p:txBody>
      </p:sp>
      <p:sp>
        <p:nvSpPr>
          <p:cNvPr id="6146" name="Rectangle 2"/>
          <p:cNvSpPr>
            <a:spLocks noChangeArrowheads="1"/>
          </p:cNvSpPr>
          <p:nvPr/>
        </p:nvSpPr>
        <p:spPr bwMode="auto">
          <a:xfrm>
            <a:off x="0" y="9525"/>
            <a:ext cx="6784975" cy="115888"/>
          </a:xfrm>
          <a:prstGeom prst="rect">
            <a:avLst/>
          </a:prstGeom>
          <a:solidFill>
            <a:srgbClr val="999999"/>
          </a:solidFill>
          <a:ln w="9525">
            <a:noFill/>
            <a:miter lim="800000"/>
            <a:headEnd/>
            <a:tailEnd/>
          </a:ln>
          <a:effectLst/>
        </p:spPr>
        <p:txBody>
          <a:bodyPr vert="horz" wrap="none" lIns="0" tIns="0" rIns="44436" bIns="0" numCol="1" anchor="b" anchorCtr="0" compatLnSpc="1">
            <a:prstTxWarp prst="textNoShape">
              <a:avLst/>
            </a:prstTxWarp>
            <a:spAutoFit/>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d-ID" sz="2200" b="0" i="0" u="none" strike="noStrike" cap="none" normalizeH="0" baseline="0" smtClean="0">
                <a:ln>
                  <a:noFill/>
                </a:ln>
                <a:solidFill>
                  <a:srgbClr val="FFFFFF"/>
                </a:solidFill>
                <a:effectLst/>
                <a:latin typeface="Arial" pitchFamily="34" charset="0"/>
                <a:cs typeface="Arial" pitchFamily="34" charset="0"/>
              </a:rPr>
              <a:t>3,970.15</a:t>
            </a:r>
            <a:r>
              <a:rPr kumimoji="0" lang="id-ID" sz="500" b="1" i="0" u="none" strike="noStrike" cap="none" normalizeH="0" baseline="0" smtClean="0">
                <a:ln>
                  <a:noFill/>
                </a:ln>
                <a:solidFill>
                  <a:srgbClr val="666666"/>
                </a:solidFill>
                <a:effectLst/>
                <a:latin typeface="Arial" pitchFamily="34" charset="0"/>
                <a:cs typeface="Arial" pitchFamily="34" charset="0"/>
              </a:rPr>
              <a:t> </a:t>
            </a:r>
            <a:r>
              <a:rPr kumimoji="0" lang="id-ID" sz="500" b="0" i="0" u="none" strike="noStrike" cap="none" normalizeH="0" baseline="0" smtClean="0">
                <a:ln>
                  <a:noFill/>
                </a:ln>
                <a:solidFill>
                  <a:srgbClr val="FFFFFF"/>
                </a:solidFill>
                <a:effectLst/>
                <a:latin typeface="Arial" pitchFamily="34" charset="0"/>
                <a:cs typeface="Arial" pitchFamily="34" charset="0"/>
              </a:rPr>
              <a:t>  </a:t>
            </a:r>
            <a:r>
              <a:rPr kumimoji="0" lang="id-ID" sz="800" b="0" i="0" u="none" strike="noStrike" cap="none" normalizeH="0" baseline="0" smtClean="0">
                <a:ln>
                  <a:noFill/>
                </a:ln>
                <a:solidFill>
                  <a:srgbClr val="FFFFFF"/>
                </a:solidFill>
                <a:effectLst/>
                <a:latin typeface="Arial" pitchFamily="34" charset="0"/>
                <a:cs typeface="Arial" pitchFamily="34" charset="0"/>
              </a:rPr>
              <a:t> </a:t>
            </a:r>
            <a:r>
              <a:rPr kumimoji="0" lang="id-ID" sz="500" b="0" i="0" u="none" strike="noStrike" cap="none" normalizeH="0" baseline="0" smtClean="0">
                <a:ln>
                  <a:noFill/>
                </a:ln>
                <a:solidFill>
                  <a:srgbClr val="FFFFFF"/>
                </a:solidFill>
                <a:effectLst/>
                <a:latin typeface="Arial" pitchFamily="34" charset="0"/>
                <a:cs typeface="Arial" pitchFamily="34" charset="0"/>
              </a:rPr>
              <a:t>66.59(1.71%) 2:40AM EST</a:t>
            </a:r>
            <a:endParaRPr kumimoji="0" lang="id-ID" sz="1100" b="1"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sz="500" b="0" i="0" u="none" strike="noStrike" cap="none" normalizeH="0" baseline="0" smtClean="0">
              <a:ln>
                <a:noFill/>
              </a:ln>
              <a:solidFill>
                <a:srgbClr val="FFFFFF"/>
              </a:solidFill>
              <a:effectLst/>
              <a:latin typeface="Arial" pitchFamily="34" charset="0"/>
              <a:cs typeface="Arial" pitchFamily="34" charset="0"/>
            </a:endParaRPr>
          </a:p>
        </p:txBody>
      </p:sp>
      <p:sp>
        <p:nvSpPr>
          <p:cNvPr id="6148" name="Rectangle 4"/>
          <p:cNvSpPr>
            <a:spLocks noChangeArrowheads="1"/>
          </p:cNvSpPr>
          <p:nvPr/>
        </p:nvSpPr>
        <p:spPr bwMode="auto">
          <a:xfrm>
            <a:off x="0" y="9525"/>
            <a:ext cx="6784975" cy="0"/>
          </a:xfrm>
          <a:prstGeom prst="rect">
            <a:avLst/>
          </a:prstGeom>
          <a:solidFill>
            <a:srgbClr val="999999"/>
          </a:solidFill>
          <a:ln w="9525">
            <a:noFill/>
            <a:miter lim="800000"/>
            <a:headEnd/>
            <a:tailEnd/>
          </a:ln>
          <a:effectLst/>
        </p:spPr>
        <p:txBody>
          <a:bodyPr vert="horz" wrap="none" lIns="0" tIns="0" rIns="44436" bIns="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700" b="0" i="0" u="sng" strike="noStrike" cap="none" normalizeH="0" baseline="0" smtClean="0">
                <a:ln>
                  <a:noFill/>
                </a:ln>
                <a:solidFill>
                  <a:srgbClr val="FFFFFF"/>
                </a:solidFill>
                <a:effectLst/>
                <a:latin typeface="Arial" pitchFamily="34" charset="0"/>
                <a:cs typeface="Arial" pitchFamily="34" charset="0"/>
                <a:hlinkClick r:id="rId3"/>
              </a:rPr>
              <a:t>Add to Portfolio</a:t>
            </a:r>
            <a:endParaRPr kumimoji="0" lang="id-ID" sz="1100" b="1"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6150" name="Rectangle 6"/>
          <p:cNvSpPr>
            <a:spLocks noChangeArrowheads="1"/>
          </p:cNvSpPr>
          <p:nvPr/>
        </p:nvSpPr>
        <p:spPr bwMode="auto">
          <a:xfrm>
            <a:off x="0" y="9525"/>
            <a:ext cx="9144000" cy="0"/>
          </a:xfrm>
          <a:prstGeom prst="rect">
            <a:avLst/>
          </a:prstGeom>
          <a:noFill/>
          <a:ln w="9525">
            <a:noFill/>
            <a:miter lim="800000"/>
            <a:headEnd/>
            <a:tailEnd/>
          </a:ln>
          <a:effectLst/>
        </p:spPr>
        <p:txBody>
          <a:bodyPr vert="horz" wrap="none" lIns="0" tIns="0" rIns="44436" bIns="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1"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sz="1300" b="1" i="0" u="sng" strike="noStrike" cap="none" normalizeH="0" baseline="0" smtClean="0">
                <a:ln>
                  <a:noFill/>
                </a:ln>
                <a:solidFill>
                  <a:srgbClr val="FFFFFF"/>
                </a:solidFill>
                <a:effectLst/>
                <a:latin typeface="Arial" pitchFamily="34" charset="0"/>
                <a:cs typeface="Arial" pitchFamily="34" charset="0"/>
                <a:hlinkClick r:id="rId4"/>
              </a:rPr>
              <a:t>Basic </a:t>
            </a:r>
            <a:endParaRPr kumimoji="0" lang="id-ID" sz="13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pic>
        <p:nvPicPr>
          <p:cNvPr id="6147" name="Picture 3" descr="Up"/>
          <p:cNvPicPr>
            <a:picLocks noChangeAspect="1" noChangeArrowheads="1"/>
          </p:cNvPicPr>
          <p:nvPr/>
        </p:nvPicPr>
        <p:blipFill>
          <a:blip r:embed="rId5" cstate="print"/>
          <a:srcRect/>
          <a:stretch>
            <a:fillRect/>
          </a:stretch>
        </p:blipFill>
        <p:spPr bwMode="auto">
          <a:xfrm>
            <a:off x="1123950" y="46038"/>
            <a:ext cx="95250" cy="133350"/>
          </a:xfrm>
          <a:prstGeom prst="rect">
            <a:avLst/>
          </a:prstGeom>
          <a:noFill/>
        </p:spPr>
      </p:pic>
    </p:spTree>
    <p:extLst>
      <p:ext uri="{BB962C8B-B14F-4D97-AF65-F5344CB8AC3E}">
        <p14:creationId xmlns:p14="http://schemas.microsoft.com/office/powerpoint/2010/main" xmlns="" val="3870100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305800" cy="1143000"/>
          </a:xfrm>
        </p:spPr>
        <p:txBody>
          <a:bodyPr/>
          <a:lstStyle/>
          <a:p>
            <a:pPr>
              <a:defRPr/>
            </a:pPr>
            <a:r>
              <a:rPr lang="id-ID" sz="3600" dirty="0" smtClean="0"/>
              <a:t>SAHAM BERKAPITALISASI BESAR</a:t>
            </a:r>
            <a:endParaRPr lang="id-ID" sz="3600" dirty="0"/>
          </a:p>
        </p:txBody>
      </p:sp>
      <p:sp>
        <p:nvSpPr>
          <p:cNvPr id="3" name="Content Placeholder 2"/>
          <p:cNvSpPr>
            <a:spLocks noGrp="1"/>
          </p:cNvSpPr>
          <p:nvPr>
            <p:ph idx="1"/>
          </p:nvPr>
        </p:nvSpPr>
        <p:spPr/>
        <p:txBody>
          <a:bodyPr/>
          <a:lstStyle/>
          <a:p>
            <a:pPr>
              <a:defRPr/>
            </a:pPr>
            <a:r>
              <a:rPr lang="id-ID" sz="2400" dirty="0" smtClean="0"/>
              <a:t>IHSG dan BEJ dapat dinaikkan dan diturunkan oleh saham2 berkapitalisasi besar.</a:t>
            </a:r>
          </a:p>
          <a:p>
            <a:pPr>
              <a:defRPr/>
            </a:pPr>
            <a:r>
              <a:rPr lang="id-ID" sz="2400" dirty="0" smtClean="0"/>
              <a:t>Saham2 yg dpt menaikkan atau menurunkan IHSG dikenal dgn nama Index Mover Stock (Contoh: Telkom, Medco, Indofood, HM Sampoerna, Gudang Garam, Indosat, BCA, Astra International, Ramayana dan Semen Gresik)</a:t>
            </a:r>
          </a:p>
          <a:p>
            <a:pPr>
              <a:defRPr/>
            </a:pPr>
            <a:r>
              <a:rPr lang="id-ID" sz="2400" dirty="0" smtClean="0"/>
              <a:t>IHSG = </a:t>
            </a:r>
            <a:r>
              <a:rPr lang="el-GR" sz="2400" dirty="0" smtClean="0"/>
              <a:t>Σ</a:t>
            </a:r>
            <a:r>
              <a:rPr lang="id-ID" sz="2400" dirty="0" smtClean="0"/>
              <a:t> (P x V x 100/D)</a:t>
            </a:r>
          </a:p>
          <a:p>
            <a:pPr>
              <a:buFont typeface="Wingdings" pitchFamily="2" charset="2"/>
              <a:buNone/>
              <a:defRPr/>
            </a:pPr>
            <a:r>
              <a:rPr lang="id-ID" sz="2400" dirty="0" smtClean="0"/>
              <a:t>	P = Harga saham</a:t>
            </a:r>
          </a:p>
          <a:p>
            <a:pPr>
              <a:buFont typeface="Wingdings" pitchFamily="2" charset="2"/>
              <a:buNone/>
              <a:defRPr/>
            </a:pPr>
            <a:r>
              <a:rPr lang="id-ID" sz="2400" dirty="0" smtClean="0"/>
              <a:t>	V = Volume saham beredar</a:t>
            </a:r>
          </a:p>
          <a:p>
            <a:pPr>
              <a:buFont typeface="Wingdings" pitchFamily="2" charset="2"/>
              <a:buNone/>
              <a:defRPr/>
            </a:pPr>
            <a:r>
              <a:rPr lang="id-ID" sz="2400" dirty="0" smtClean="0"/>
              <a:t>	D = Nilai dasar</a:t>
            </a:r>
            <a:endParaRPr lang="id-ID" sz="2400" dirty="0"/>
          </a:p>
        </p:txBody>
      </p:sp>
      <p:sp>
        <p:nvSpPr>
          <p:cNvPr id="8196"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6C4B718A-193E-484A-A2E9-CD37E1AF38B8}" type="slidenum">
              <a:rPr lang="en-US" sz="1400" smtClean="0"/>
              <a:pPr/>
              <a:t>10</a:t>
            </a:fld>
            <a:endParaRPr lang="en-US" sz="1400" smtClean="0"/>
          </a:p>
        </p:txBody>
      </p:sp>
    </p:spTree>
    <p:extLst>
      <p:ext uri="{BB962C8B-B14F-4D97-AF65-F5344CB8AC3E}">
        <p14:creationId xmlns:p14="http://schemas.microsoft.com/office/powerpoint/2010/main" xmlns="" val="884307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534400" cy="1143000"/>
          </a:xfrm>
        </p:spPr>
        <p:txBody>
          <a:bodyPr/>
          <a:lstStyle/>
          <a:p>
            <a:pPr>
              <a:defRPr/>
            </a:pPr>
            <a:r>
              <a:rPr lang="id-ID" sz="4000" dirty="0" smtClean="0"/>
              <a:t>KRITERIA PEMILIHAN SAHAM</a:t>
            </a:r>
            <a:endParaRPr lang="id-ID" sz="4000" dirty="0"/>
          </a:p>
        </p:txBody>
      </p:sp>
      <p:sp>
        <p:nvSpPr>
          <p:cNvPr id="3" name="Content Placeholder 2"/>
          <p:cNvSpPr>
            <a:spLocks noGrp="1"/>
          </p:cNvSpPr>
          <p:nvPr>
            <p:ph idx="1"/>
          </p:nvPr>
        </p:nvSpPr>
        <p:spPr/>
        <p:txBody>
          <a:bodyPr/>
          <a:lstStyle/>
          <a:p>
            <a:pPr>
              <a:defRPr/>
            </a:pPr>
            <a:r>
              <a:rPr lang="id-ID" dirty="0" smtClean="0"/>
              <a:t>Kriteria Fundamental</a:t>
            </a:r>
            <a:endParaRPr lang="en-US" dirty="0" smtClean="0"/>
          </a:p>
          <a:p>
            <a:pPr marL="0" indent="0">
              <a:buNone/>
              <a:defRPr/>
            </a:pPr>
            <a:r>
              <a:rPr lang="en-US" sz="2000" dirty="0" smtClean="0"/>
              <a:t>I never attempt to make money on the stock market.</a:t>
            </a:r>
          </a:p>
          <a:p>
            <a:pPr marL="0" indent="0">
              <a:buNone/>
              <a:defRPr/>
            </a:pPr>
            <a:r>
              <a:rPr lang="en-US" sz="2000" dirty="0" smtClean="0"/>
              <a:t>I buy on the assumption that they could close the market</a:t>
            </a:r>
          </a:p>
          <a:p>
            <a:pPr marL="0" indent="0">
              <a:buNone/>
              <a:defRPr/>
            </a:pPr>
            <a:r>
              <a:rPr lang="en-US" sz="2000" dirty="0" smtClean="0"/>
              <a:t>The next day and not reopen it for five years.</a:t>
            </a:r>
          </a:p>
          <a:p>
            <a:pPr marL="0" indent="0">
              <a:buNone/>
              <a:defRPr/>
            </a:pPr>
            <a:endParaRPr lang="en-US" sz="2000" dirty="0"/>
          </a:p>
          <a:p>
            <a:pPr marL="0" indent="0">
              <a:buNone/>
              <a:defRPr/>
            </a:pPr>
            <a:endParaRPr lang="id-ID" dirty="0"/>
          </a:p>
        </p:txBody>
      </p:sp>
      <p:sp>
        <p:nvSpPr>
          <p:cNvPr id="9220"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94B535E9-B71D-4DA4-A333-E7007633778B}" type="slidenum">
              <a:rPr lang="en-US" sz="1400" smtClean="0"/>
              <a:pPr/>
              <a:t>11</a:t>
            </a:fld>
            <a:endParaRPr lang="en-US" sz="1400" smtClean="0"/>
          </a:p>
        </p:txBody>
      </p:sp>
      <p:pic>
        <p:nvPicPr>
          <p:cNvPr id="5" name="Picture 4" descr="http://skyrocketseo.co.uk/wp-content/uploads/2011/08/warren_buffett.jpg"/>
          <p:cNvPicPr>
            <a:picLocks noChangeAspect="1" noChangeArrowheads="1"/>
          </p:cNvPicPr>
          <p:nvPr/>
        </p:nvPicPr>
        <p:blipFill>
          <a:blip r:embed="rId2" cstate="print"/>
          <a:srcRect/>
          <a:stretch>
            <a:fillRect/>
          </a:stretch>
        </p:blipFill>
        <p:spPr bwMode="auto">
          <a:xfrm>
            <a:off x="6625004" y="1752600"/>
            <a:ext cx="2205404" cy="1600200"/>
          </a:xfrm>
          <a:prstGeom prst="rect">
            <a:avLst/>
          </a:prstGeom>
          <a:noFill/>
        </p:spPr>
      </p:pic>
      <p:sp>
        <p:nvSpPr>
          <p:cNvPr id="7" name="Rectangle 6"/>
          <p:cNvSpPr/>
          <p:nvPr/>
        </p:nvSpPr>
        <p:spPr>
          <a:xfrm>
            <a:off x="1905000" y="3733800"/>
            <a:ext cx="5257800" cy="1754326"/>
          </a:xfrm>
          <a:prstGeom prst="rect">
            <a:avLst/>
          </a:prstGeom>
        </p:spPr>
        <p:txBody>
          <a:bodyPr wrap="square">
            <a:spAutoFit/>
          </a:bodyPr>
          <a:lstStyle/>
          <a:p>
            <a:r>
              <a:rPr lang="en-US" sz="3600" dirty="0" smtClean="0"/>
              <a:t>Be </a:t>
            </a:r>
            <a:r>
              <a:rPr lang="en-US" sz="3600" dirty="0" err="1" smtClean="0"/>
              <a:t>Fearfull</a:t>
            </a:r>
            <a:r>
              <a:rPr lang="en-US" sz="3600" dirty="0" smtClean="0"/>
              <a:t> When Others Are Greedy and Greedy When Others Are </a:t>
            </a:r>
            <a:r>
              <a:rPr lang="en-US" sz="3600" dirty="0" err="1" smtClean="0"/>
              <a:t>Fearfull</a:t>
            </a:r>
            <a:r>
              <a:rPr lang="en-US" sz="3600" dirty="0" smtClean="0"/>
              <a:t> </a:t>
            </a:r>
            <a:endParaRPr lang="id-ID" sz="3600" dirty="0"/>
          </a:p>
        </p:txBody>
      </p:sp>
    </p:spTree>
    <p:extLst>
      <p:ext uri="{BB962C8B-B14F-4D97-AF65-F5344CB8AC3E}">
        <p14:creationId xmlns:p14="http://schemas.microsoft.com/office/powerpoint/2010/main" xmlns="" val="785028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KRITERIA PEMILIHAN SAHAM</a:t>
            </a:r>
            <a:endParaRPr lang="en-US" dirty="0"/>
          </a:p>
        </p:txBody>
      </p:sp>
      <p:sp>
        <p:nvSpPr>
          <p:cNvPr id="3" name="Content Placeholder 2"/>
          <p:cNvSpPr>
            <a:spLocks noGrp="1"/>
          </p:cNvSpPr>
          <p:nvPr>
            <p:ph idx="1"/>
          </p:nvPr>
        </p:nvSpPr>
        <p:spPr>
          <a:xfrm>
            <a:off x="2286000" y="990600"/>
            <a:ext cx="5867400" cy="1066800"/>
          </a:xfrm>
        </p:spPr>
        <p:txBody>
          <a:bodyPr/>
          <a:lstStyle/>
          <a:p>
            <a:r>
              <a:rPr lang="en-US" b="1" dirty="0" err="1"/>
              <a:t>Kriteria</a:t>
            </a:r>
            <a:r>
              <a:rPr lang="en-US" b="1" dirty="0"/>
              <a:t> </a:t>
            </a:r>
            <a:r>
              <a:rPr lang="en-US" b="1" dirty="0" err="1"/>
              <a:t>Teknikal</a:t>
            </a:r>
            <a:endParaRPr lang="en-US" b="1" dirty="0"/>
          </a:p>
          <a:p>
            <a:endParaRPr lang="en-US" dirty="0"/>
          </a:p>
        </p:txBody>
      </p:sp>
      <p:pic>
        <p:nvPicPr>
          <p:cNvPr id="4" name="Picture 8" descr="http://www.nicolasdarvastrading.com/Images/jimmycox.jpg"/>
          <p:cNvPicPr>
            <a:picLocks noChangeAspect="1" noChangeArrowheads="1"/>
          </p:cNvPicPr>
          <p:nvPr/>
        </p:nvPicPr>
        <p:blipFill>
          <a:blip r:embed="rId2" cstate="print"/>
          <a:srcRect/>
          <a:stretch>
            <a:fillRect/>
          </a:stretch>
        </p:blipFill>
        <p:spPr bwMode="auto">
          <a:xfrm>
            <a:off x="304800" y="2895599"/>
            <a:ext cx="1524000" cy="1942353"/>
          </a:xfrm>
          <a:prstGeom prst="rect">
            <a:avLst/>
          </a:prstGeom>
          <a:noFill/>
        </p:spPr>
      </p:pic>
      <p:pic>
        <p:nvPicPr>
          <p:cNvPr id="20482"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6193" t="8182" r="18182" b="6727"/>
          <a:stretch/>
        </p:blipFill>
        <p:spPr bwMode="auto">
          <a:xfrm>
            <a:off x="2098964" y="1705594"/>
            <a:ext cx="6781800" cy="51524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56774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sz="4400" dirty="0" smtClean="0"/>
              <a:t>ANALISIS RESIKO SAHAM</a:t>
            </a:r>
            <a:endParaRPr lang="id-ID" sz="4400" dirty="0"/>
          </a:p>
        </p:txBody>
      </p:sp>
      <p:sp>
        <p:nvSpPr>
          <p:cNvPr id="3" name="Content Placeholder 2"/>
          <p:cNvSpPr>
            <a:spLocks noGrp="1"/>
          </p:cNvSpPr>
          <p:nvPr>
            <p:ph idx="1"/>
          </p:nvPr>
        </p:nvSpPr>
        <p:spPr/>
        <p:txBody>
          <a:bodyPr>
            <a:normAutofit/>
          </a:bodyPr>
          <a:lstStyle/>
          <a:p>
            <a:pPr>
              <a:defRPr/>
            </a:pPr>
            <a:r>
              <a:rPr lang="id-ID" dirty="0" smtClean="0">
                <a:solidFill>
                  <a:srgbClr val="FF0000"/>
                </a:solidFill>
              </a:rPr>
              <a:t>Resiko: </a:t>
            </a:r>
            <a:r>
              <a:rPr lang="id-ID" dirty="0" smtClean="0"/>
              <a:t>hanya 15% investor (jangka pendek) yang dapat melalui tahun pertamanya di pasar saham, sementara 85% sisanya menjadi korban pasar saham (Jhon Vetter). </a:t>
            </a:r>
            <a:endParaRPr lang="en-US" dirty="0" smtClean="0"/>
          </a:p>
          <a:p>
            <a:pPr>
              <a:defRPr/>
            </a:pPr>
            <a:r>
              <a:rPr lang="en-US" b="1" dirty="0" err="1" smtClean="0"/>
              <a:t>Minimumkan</a:t>
            </a:r>
            <a:r>
              <a:rPr lang="en-US" dirty="0" smtClean="0"/>
              <a:t> </a:t>
            </a:r>
            <a:r>
              <a:rPr lang="en-US" b="1" dirty="0" err="1" smtClean="0"/>
              <a:t>resiko</a:t>
            </a:r>
            <a:r>
              <a:rPr lang="en-US" dirty="0" smtClean="0"/>
              <a:t> </a:t>
            </a:r>
            <a:r>
              <a:rPr lang="en-US" dirty="0" err="1" smtClean="0"/>
              <a:t>dan</a:t>
            </a:r>
            <a:r>
              <a:rPr lang="en-US" dirty="0" smtClean="0"/>
              <a:t> </a:t>
            </a:r>
            <a:r>
              <a:rPr lang="en-US" dirty="0" err="1" smtClean="0"/>
              <a:t>menjadi</a:t>
            </a:r>
            <a:r>
              <a:rPr lang="en-US" dirty="0" smtClean="0"/>
              <a:t> </a:t>
            </a:r>
            <a:r>
              <a:rPr lang="en-US" dirty="0" err="1" smtClean="0"/>
              <a:t>bagian</a:t>
            </a:r>
            <a:r>
              <a:rPr lang="en-US" dirty="0" smtClean="0"/>
              <a:t> </a:t>
            </a:r>
            <a:r>
              <a:rPr lang="en-US" dirty="0" err="1" smtClean="0"/>
              <a:t>dari</a:t>
            </a:r>
            <a:r>
              <a:rPr lang="en-US" dirty="0" smtClean="0"/>
              <a:t> 15% investor yang </a:t>
            </a:r>
            <a:r>
              <a:rPr lang="en-US" dirty="0" err="1" smtClean="0"/>
              <a:t>mendapatkan</a:t>
            </a:r>
            <a:r>
              <a:rPr lang="en-US" dirty="0" smtClean="0"/>
              <a:t> </a:t>
            </a:r>
            <a:r>
              <a:rPr lang="en-US" b="1" dirty="0" smtClean="0"/>
              <a:t>profit</a:t>
            </a:r>
            <a:r>
              <a:rPr lang="en-US" dirty="0" smtClean="0"/>
              <a:t> </a:t>
            </a:r>
            <a:r>
              <a:rPr lang="en-US" dirty="0" err="1" smtClean="0"/>
              <a:t>dari</a:t>
            </a:r>
            <a:r>
              <a:rPr lang="en-US" dirty="0" smtClean="0"/>
              <a:t> </a:t>
            </a:r>
            <a:r>
              <a:rPr lang="en-US" b="1" dirty="0" err="1" smtClean="0"/>
              <a:t>Investasi</a:t>
            </a:r>
            <a:r>
              <a:rPr lang="en-US" dirty="0" smtClean="0"/>
              <a:t> di </a:t>
            </a:r>
            <a:r>
              <a:rPr lang="en-US" dirty="0" err="1" smtClean="0"/>
              <a:t>pasar</a:t>
            </a:r>
            <a:r>
              <a:rPr lang="en-US" dirty="0" smtClean="0"/>
              <a:t> </a:t>
            </a:r>
            <a:r>
              <a:rPr lang="en-US" dirty="0" err="1" smtClean="0"/>
              <a:t>saham</a:t>
            </a:r>
            <a:r>
              <a:rPr lang="en-US" dirty="0" smtClean="0"/>
              <a:t>.</a:t>
            </a:r>
            <a:endParaRPr lang="id-ID" dirty="0" smtClean="0"/>
          </a:p>
          <a:p>
            <a:pPr>
              <a:defRPr/>
            </a:pPr>
            <a:r>
              <a:rPr lang="en-US" dirty="0" smtClean="0"/>
              <a:t>HOW???</a:t>
            </a:r>
            <a:endParaRPr lang="id-ID" dirty="0"/>
          </a:p>
        </p:txBody>
      </p:sp>
      <p:sp>
        <p:nvSpPr>
          <p:cNvPr id="10244"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1B02D706-5E61-406A-BEA2-FA43A8AC632A}" type="slidenum">
              <a:rPr lang="en-US" sz="1400" smtClean="0"/>
              <a:pPr/>
              <a:t>13</a:t>
            </a:fld>
            <a:endParaRPr lang="en-US" sz="1400" smtClean="0"/>
          </a:p>
        </p:txBody>
      </p:sp>
    </p:spTree>
    <p:extLst>
      <p:ext uri="{BB962C8B-B14F-4D97-AF65-F5344CB8AC3E}">
        <p14:creationId xmlns:p14="http://schemas.microsoft.com/office/powerpoint/2010/main" xmlns="" val="682940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t>Analisis Fundamental</a:t>
            </a:r>
            <a:endParaRPr lang="id-ID" dirty="0"/>
          </a:p>
        </p:txBody>
      </p:sp>
      <p:sp>
        <p:nvSpPr>
          <p:cNvPr id="3" name="Content Placeholder 2"/>
          <p:cNvSpPr>
            <a:spLocks noGrp="1"/>
          </p:cNvSpPr>
          <p:nvPr>
            <p:ph idx="1"/>
          </p:nvPr>
        </p:nvSpPr>
        <p:spPr/>
        <p:txBody>
          <a:bodyPr/>
          <a:lstStyle/>
          <a:p>
            <a:pPr>
              <a:defRPr/>
            </a:pPr>
            <a:r>
              <a:rPr lang="id-ID" dirty="0" smtClean="0"/>
              <a:t>Membeli saham adalah membeli prospek perusahaan dimasa Yad.</a:t>
            </a:r>
          </a:p>
          <a:p>
            <a:pPr>
              <a:defRPr/>
            </a:pPr>
            <a:r>
              <a:rPr lang="id-ID" dirty="0" smtClean="0"/>
              <a:t>Pendekatan ini digunakan untuk menilai nilai intrinsik saham.</a:t>
            </a:r>
          </a:p>
          <a:p>
            <a:pPr>
              <a:defRPr/>
            </a:pPr>
            <a:r>
              <a:rPr lang="id-ID" dirty="0" smtClean="0"/>
              <a:t>Analisis Laporan Keuangan (Neraca, Laba/Rugi, Arus Kas, Rasio, Perbandingan)</a:t>
            </a:r>
            <a:endParaRPr lang="id-ID" dirty="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AAD75A6D-51A5-47B3-835F-3A061E467666}" type="slidenum">
              <a:rPr lang="en-US" sz="1400" smtClean="0"/>
              <a:pPr/>
              <a:t>14</a:t>
            </a:fld>
            <a:endParaRPr lang="en-US" sz="1400" smtClean="0"/>
          </a:p>
        </p:txBody>
      </p:sp>
    </p:spTree>
    <p:extLst>
      <p:ext uri="{BB962C8B-B14F-4D97-AF65-F5344CB8AC3E}">
        <p14:creationId xmlns:p14="http://schemas.microsoft.com/office/powerpoint/2010/main" xmlns="" val="3515058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2000" cy="609600"/>
          </a:xfrm>
        </p:spPr>
        <p:txBody>
          <a:bodyPr/>
          <a:lstStyle/>
          <a:p>
            <a:pPr>
              <a:defRPr/>
            </a:pPr>
            <a:r>
              <a:rPr lang="en-US" sz="2400" dirty="0" smtClean="0"/>
              <a:t>KRITERIA</a:t>
            </a:r>
            <a:r>
              <a:rPr lang="id-ID" sz="2400" dirty="0" smtClean="0"/>
              <a:t> BERDASARKAN ANALISIS FUNDAMENTAL</a:t>
            </a:r>
            <a:endParaRPr lang="id-ID" sz="2400" dirty="0"/>
          </a:p>
        </p:txBody>
      </p:sp>
      <p:graphicFrame>
        <p:nvGraphicFramePr>
          <p:cNvPr id="5" name="Content Placeholder 4"/>
          <p:cNvGraphicFramePr>
            <a:graphicFrameLocks noGrp="1"/>
          </p:cNvGraphicFramePr>
          <p:nvPr>
            <p:ph idx="1"/>
          </p:nvPr>
        </p:nvGraphicFramePr>
        <p:xfrm>
          <a:off x="609600" y="923925"/>
          <a:ext cx="7772400" cy="5934080"/>
        </p:xfrm>
        <a:graphic>
          <a:graphicData uri="http://schemas.openxmlformats.org/drawingml/2006/table">
            <a:tbl>
              <a:tblPr firstRow="1" bandRow="1">
                <a:tableStyleId>{5C22544A-7EE6-4342-B048-85BDC9FD1C3A}</a:tableStyleId>
              </a:tblPr>
              <a:tblGrid>
                <a:gridCol w="1066800"/>
                <a:gridCol w="5181600"/>
                <a:gridCol w="762000"/>
                <a:gridCol w="762000"/>
              </a:tblGrid>
              <a:tr h="370880">
                <a:tc gridSpan="4">
                  <a:txBody>
                    <a:bodyPr/>
                    <a:lstStyle/>
                    <a:p>
                      <a:pPr algn="ctr"/>
                      <a:r>
                        <a:rPr lang="id-ID" sz="1800" dirty="0" smtClean="0"/>
                        <a:t>CHECKLIST</a:t>
                      </a:r>
                      <a:endParaRPr lang="id-ID" sz="1800" dirty="0"/>
                    </a:p>
                  </a:txBody>
                  <a:tcPr marT="45725" marB="45725"/>
                </a:tc>
                <a:tc hMerge="1">
                  <a:txBody>
                    <a:bodyPr/>
                    <a:lstStyle/>
                    <a:p>
                      <a:endParaRPr lang="id-ID" dirty="0"/>
                    </a:p>
                  </a:txBody>
                  <a:tcPr/>
                </a:tc>
                <a:tc hMerge="1">
                  <a:txBody>
                    <a:bodyPr/>
                    <a:lstStyle/>
                    <a:p>
                      <a:endParaRPr lang="id-ID" dirty="0"/>
                    </a:p>
                  </a:txBody>
                  <a:tcPr/>
                </a:tc>
                <a:tc hMerge="1">
                  <a:txBody>
                    <a:bodyPr/>
                    <a:lstStyle/>
                    <a:p>
                      <a:endParaRPr lang="id-ID" dirty="0"/>
                    </a:p>
                  </a:txBody>
                  <a:tcPr/>
                </a:tc>
              </a:tr>
              <a:tr h="370880">
                <a:tc>
                  <a:txBody>
                    <a:bodyPr/>
                    <a:lstStyle/>
                    <a:p>
                      <a:r>
                        <a:rPr lang="id-ID" sz="1800" dirty="0" smtClean="0"/>
                        <a:t>BAGIAN</a:t>
                      </a:r>
                      <a:endParaRPr lang="id-ID" sz="1800" dirty="0"/>
                    </a:p>
                  </a:txBody>
                  <a:tcPr marT="45725" marB="45725"/>
                </a:tc>
                <a:tc>
                  <a:txBody>
                    <a:bodyPr/>
                    <a:lstStyle/>
                    <a:p>
                      <a:r>
                        <a:rPr lang="id-ID" sz="1800" dirty="0" smtClean="0"/>
                        <a:t>KETERANGAN</a:t>
                      </a:r>
                      <a:endParaRPr lang="id-ID" sz="1800" dirty="0"/>
                    </a:p>
                  </a:txBody>
                  <a:tcPr marT="45725" marB="45725"/>
                </a:tc>
                <a:tc>
                  <a:txBody>
                    <a:bodyPr/>
                    <a:lstStyle/>
                    <a:p>
                      <a:r>
                        <a:rPr lang="id-ID" sz="1800" dirty="0" smtClean="0"/>
                        <a:t>Ya</a:t>
                      </a:r>
                      <a:endParaRPr lang="id-ID" sz="1800" dirty="0"/>
                    </a:p>
                  </a:txBody>
                  <a:tcPr marT="45725" marB="45725"/>
                </a:tc>
                <a:tc>
                  <a:txBody>
                    <a:bodyPr/>
                    <a:lstStyle/>
                    <a:p>
                      <a:r>
                        <a:rPr lang="id-ID" sz="1800" dirty="0" smtClean="0"/>
                        <a:t>Tidak</a:t>
                      </a:r>
                      <a:endParaRPr lang="id-ID" sz="1800" dirty="0"/>
                    </a:p>
                  </a:txBody>
                  <a:tcPr marT="45725" marB="45725"/>
                </a:tc>
              </a:tr>
              <a:tr h="370880">
                <a:tc rowSpan="4">
                  <a:txBody>
                    <a:bodyPr/>
                    <a:lstStyle/>
                    <a:p>
                      <a:pPr algn="ctr"/>
                      <a:r>
                        <a:rPr lang="id-ID" sz="1800" dirty="0" smtClean="0"/>
                        <a:t>Neraca</a:t>
                      </a:r>
                      <a:endParaRPr lang="id-ID" sz="1800" dirty="0"/>
                    </a:p>
                  </a:txBody>
                  <a:tcPr marT="45725" marB="45725"/>
                </a:tc>
                <a:tc>
                  <a:txBody>
                    <a:bodyPr/>
                    <a:lstStyle/>
                    <a:p>
                      <a:r>
                        <a:rPr lang="id-ID" sz="1800" dirty="0" smtClean="0"/>
                        <a:t>Pertumbuhan aset selama tiga</a:t>
                      </a:r>
                      <a:r>
                        <a:rPr lang="id-ID" sz="1800" baseline="0" dirty="0" smtClean="0"/>
                        <a:t> tahun terakhir</a:t>
                      </a:r>
                      <a:endParaRPr lang="id-ID" sz="1800" dirty="0"/>
                    </a:p>
                  </a:txBody>
                  <a:tcPr marT="45725" marB="45725"/>
                </a:tc>
                <a:tc>
                  <a:txBody>
                    <a:bodyPr/>
                    <a:lstStyle/>
                    <a:p>
                      <a:endParaRPr lang="id-ID" sz="1800" dirty="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Modal tumbuh pesat selama tiga tahun terakhir</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Aktiva lancar &gt; Hutang lancar</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Modal &gt; Hutang</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rowSpan="3">
                  <a:txBody>
                    <a:bodyPr/>
                    <a:lstStyle/>
                    <a:p>
                      <a:pPr algn="ctr"/>
                      <a:r>
                        <a:rPr lang="id-ID" sz="1800" dirty="0" smtClean="0"/>
                        <a:t>Laba Rugi</a:t>
                      </a:r>
                      <a:endParaRPr lang="id-ID" sz="1800" dirty="0"/>
                    </a:p>
                  </a:txBody>
                  <a:tcPr marT="45725" marB="45725"/>
                </a:tc>
                <a:tc>
                  <a:txBody>
                    <a:bodyPr/>
                    <a:lstStyle/>
                    <a:p>
                      <a:r>
                        <a:rPr lang="id-ID" sz="1800" dirty="0" smtClean="0"/>
                        <a:t>Penjualan tumbuh selama tiga tahun terakhir</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Peningkatan HPP perusahaan</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Peningkatan laba usaha</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rowSpan="2">
                  <a:txBody>
                    <a:bodyPr/>
                    <a:lstStyle/>
                    <a:p>
                      <a:pPr algn="ctr"/>
                      <a:r>
                        <a:rPr lang="id-ID" sz="1800" dirty="0" smtClean="0"/>
                        <a:t>Arus Kas</a:t>
                      </a:r>
                      <a:endParaRPr lang="id-ID" sz="1800" dirty="0"/>
                    </a:p>
                  </a:txBody>
                  <a:tcPr marT="45725" marB="45725"/>
                </a:tc>
                <a:tc>
                  <a:txBody>
                    <a:bodyPr/>
                    <a:lstStyle/>
                    <a:p>
                      <a:r>
                        <a:rPr lang="id-ID" sz="1800" dirty="0" smtClean="0"/>
                        <a:t>Operasional perusahaan menghasilkan kas</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Tidak tergantung pada pinjaman</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rowSpan="2">
                  <a:txBody>
                    <a:bodyPr/>
                    <a:lstStyle/>
                    <a:p>
                      <a:pPr algn="ctr"/>
                      <a:r>
                        <a:rPr lang="id-ID" sz="1800" dirty="0" smtClean="0"/>
                        <a:t>Rasio</a:t>
                      </a:r>
                      <a:endParaRPr lang="id-ID" sz="1800" dirty="0"/>
                    </a:p>
                  </a:txBody>
                  <a:tcPr marT="45725" marB="45725"/>
                </a:tc>
                <a:tc>
                  <a:txBody>
                    <a:bodyPr/>
                    <a:lstStyle/>
                    <a:p>
                      <a:r>
                        <a:rPr lang="id-ID" sz="1800" dirty="0" smtClean="0"/>
                        <a:t>ROE diatas 20%</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ROS terbaik pada sektor industrinya</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rowSpan="3">
                  <a:txBody>
                    <a:bodyPr/>
                    <a:lstStyle/>
                    <a:p>
                      <a:pPr algn="ctr"/>
                      <a:r>
                        <a:rPr lang="id-ID" sz="1800" dirty="0" smtClean="0"/>
                        <a:t>Perbandingan</a:t>
                      </a:r>
                      <a:endParaRPr lang="id-ID" sz="1800" dirty="0"/>
                    </a:p>
                  </a:txBody>
                  <a:tcPr marT="45725" marB="45725"/>
                </a:tc>
                <a:tc>
                  <a:txBody>
                    <a:bodyPr/>
                    <a:lstStyle/>
                    <a:p>
                      <a:r>
                        <a:rPr lang="id-ID" sz="1800" dirty="0" smtClean="0"/>
                        <a:t>Perusahaan terbaik pada sektor yang sama</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Pertumbuhan laba (dua triwulan</a:t>
                      </a:r>
                      <a:r>
                        <a:rPr lang="id-ID" sz="1800" baseline="0" dirty="0" smtClean="0"/>
                        <a:t> terakhir)</a:t>
                      </a:r>
                      <a:endParaRPr lang="id-ID" sz="1800" dirty="0"/>
                    </a:p>
                  </a:txBody>
                  <a:tcPr marT="45725" marB="45725"/>
                </a:tc>
                <a:tc>
                  <a:txBody>
                    <a:bodyPr/>
                    <a:lstStyle/>
                    <a:p>
                      <a:endParaRPr lang="id-ID" sz="1800"/>
                    </a:p>
                  </a:txBody>
                  <a:tcPr marT="45725" marB="45725"/>
                </a:tc>
                <a:tc>
                  <a:txBody>
                    <a:bodyPr/>
                    <a:lstStyle/>
                    <a:p>
                      <a:endParaRPr lang="id-ID" sz="1800"/>
                    </a:p>
                  </a:txBody>
                  <a:tcPr marT="45725" marB="45725"/>
                </a:tc>
              </a:tr>
              <a:tr h="370880">
                <a:tc vMerge="1">
                  <a:txBody>
                    <a:bodyPr/>
                    <a:lstStyle/>
                    <a:p>
                      <a:endParaRPr lang="id-ID" dirty="0"/>
                    </a:p>
                  </a:txBody>
                  <a:tcPr/>
                </a:tc>
                <a:tc>
                  <a:txBody>
                    <a:bodyPr/>
                    <a:lstStyle/>
                    <a:p>
                      <a:r>
                        <a:rPr lang="id-ID" sz="1800" dirty="0" smtClean="0"/>
                        <a:t>Petumbuhan yang besar</a:t>
                      </a:r>
                      <a:endParaRPr lang="id-ID" sz="1800" dirty="0"/>
                    </a:p>
                  </a:txBody>
                  <a:tcPr marT="45725" marB="45725"/>
                </a:tc>
                <a:tc>
                  <a:txBody>
                    <a:bodyPr/>
                    <a:lstStyle/>
                    <a:p>
                      <a:endParaRPr lang="id-ID" sz="1800"/>
                    </a:p>
                  </a:txBody>
                  <a:tcPr marT="45725" marB="45725"/>
                </a:tc>
                <a:tc>
                  <a:txBody>
                    <a:bodyPr/>
                    <a:lstStyle/>
                    <a:p>
                      <a:endParaRPr lang="id-ID" sz="1800" dirty="0"/>
                    </a:p>
                  </a:txBody>
                  <a:tcPr marT="45725" marB="45725"/>
                </a:tc>
              </a:tr>
            </a:tbl>
          </a:graphicData>
        </a:graphic>
      </p:graphicFrame>
      <p:sp>
        <p:nvSpPr>
          <p:cNvPr id="13390"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5ACE3607-6CCD-4CC6-AC16-A972360692AF}" type="slidenum">
              <a:rPr lang="en-US" sz="1400" smtClean="0"/>
              <a:pPr/>
              <a:t>15</a:t>
            </a:fld>
            <a:endParaRPr lang="en-US" sz="1400" smtClean="0"/>
          </a:p>
        </p:txBody>
      </p:sp>
    </p:spTree>
    <p:extLst>
      <p:ext uri="{BB962C8B-B14F-4D97-AF65-F5344CB8AC3E}">
        <p14:creationId xmlns:p14="http://schemas.microsoft.com/office/powerpoint/2010/main" xmlns="" val="1820668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WARENT BUFFET INVESTING STRATEGIES</a:t>
            </a:r>
            <a:endParaRPr lang="en-US" sz="3600" dirty="0"/>
          </a:p>
        </p:txBody>
      </p:sp>
      <p:sp>
        <p:nvSpPr>
          <p:cNvPr id="3" name="Content Placeholder 2"/>
          <p:cNvSpPr>
            <a:spLocks noGrp="1"/>
          </p:cNvSpPr>
          <p:nvPr>
            <p:ph idx="1"/>
          </p:nvPr>
        </p:nvSpPr>
        <p:spPr>
          <a:xfrm>
            <a:off x="457200" y="1371600"/>
            <a:ext cx="8229600" cy="4953000"/>
          </a:xfrm>
        </p:spPr>
        <p:txBody>
          <a:bodyPr>
            <a:normAutofit fontScale="70000" lnSpcReduction="20000"/>
          </a:bodyPr>
          <a:lstStyle/>
          <a:p>
            <a:r>
              <a:rPr lang="en-US" sz="3400" dirty="0" err="1" smtClean="0"/>
              <a:t>Pilihlah</a:t>
            </a:r>
            <a:r>
              <a:rPr lang="en-US" sz="3400" dirty="0" smtClean="0"/>
              <a:t> </a:t>
            </a:r>
            <a:r>
              <a:rPr lang="en-US" sz="3400" dirty="0" err="1" smtClean="0"/>
              <a:t>kesederhanaan</a:t>
            </a:r>
            <a:r>
              <a:rPr lang="en-US" sz="3400" dirty="0" smtClean="0"/>
              <a:t>, </a:t>
            </a:r>
            <a:r>
              <a:rPr lang="en-US" sz="3400" dirty="0" err="1" smtClean="0"/>
              <a:t>bukan</a:t>
            </a:r>
            <a:r>
              <a:rPr lang="en-US" sz="3400" dirty="0" smtClean="0"/>
              <a:t> </a:t>
            </a:r>
            <a:r>
              <a:rPr lang="en-US" sz="3400" dirty="0" err="1" smtClean="0"/>
              <a:t>kompleksitas</a:t>
            </a:r>
            <a:endParaRPr lang="en-US" sz="3400" dirty="0" smtClean="0"/>
          </a:p>
          <a:p>
            <a:r>
              <a:rPr lang="en-US" sz="3400" dirty="0" err="1" smtClean="0"/>
              <a:t>Putuskan</a:t>
            </a:r>
            <a:r>
              <a:rPr lang="en-US" sz="3400" dirty="0" smtClean="0"/>
              <a:t> </a:t>
            </a:r>
            <a:r>
              <a:rPr lang="en-US" sz="3400" dirty="0" err="1" smtClean="0"/>
              <a:t>sendiri</a:t>
            </a:r>
            <a:r>
              <a:rPr lang="en-US" sz="3400" dirty="0" smtClean="0"/>
              <a:t> </a:t>
            </a:r>
            <a:r>
              <a:rPr lang="en-US" sz="3400" dirty="0" err="1" smtClean="0"/>
              <a:t>investasi</a:t>
            </a:r>
            <a:r>
              <a:rPr lang="en-US" sz="3400" dirty="0" smtClean="0"/>
              <a:t> </a:t>
            </a:r>
            <a:r>
              <a:rPr lang="en-US" sz="3400" dirty="0" err="1" smtClean="0"/>
              <a:t>Anda</a:t>
            </a:r>
            <a:endParaRPr lang="en-US" sz="3400" dirty="0" smtClean="0"/>
          </a:p>
          <a:p>
            <a:r>
              <a:rPr lang="en-US" sz="3400" dirty="0" err="1" smtClean="0"/>
              <a:t>Bersabarlah</a:t>
            </a:r>
            <a:endParaRPr lang="en-US" sz="3400" dirty="0" smtClean="0"/>
          </a:p>
          <a:p>
            <a:r>
              <a:rPr lang="en-US" sz="3400" dirty="0" err="1" smtClean="0"/>
              <a:t>Anggap</a:t>
            </a:r>
            <a:r>
              <a:rPr lang="en-US" sz="3400" dirty="0" smtClean="0"/>
              <a:t> </a:t>
            </a:r>
            <a:r>
              <a:rPr lang="en-US" sz="3400" dirty="0" err="1" smtClean="0"/>
              <a:t>saham</a:t>
            </a:r>
            <a:r>
              <a:rPr lang="en-US" sz="3400" dirty="0" smtClean="0"/>
              <a:t> </a:t>
            </a:r>
            <a:r>
              <a:rPr lang="en-US" sz="3400" dirty="0" err="1" smtClean="0"/>
              <a:t>sebagai</a:t>
            </a:r>
            <a:r>
              <a:rPr lang="en-US" sz="3400" dirty="0" smtClean="0"/>
              <a:t> </a:t>
            </a:r>
            <a:r>
              <a:rPr lang="en-US" sz="3400" dirty="0" err="1" smtClean="0"/>
              <a:t>bisnis</a:t>
            </a:r>
            <a:r>
              <a:rPr lang="en-US" sz="3400" dirty="0" smtClean="0"/>
              <a:t> </a:t>
            </a:r>
            <a:r>
              <a:rPr lang="en-US" sz="3400" dirty="0" err="1" smtClean="0"/>
              <a:t>bukan</a:t>
            </a:r>
            <a:r>
              <a:rPr lang="en-US" sz="3400" dirty="0" smtClean="0"/>
              <a:t> </a:t>
            </a:r>
            <a:r>
              <a:rPr lang="en-US" sz="3400" dirty="0" err="1" smtClean="0"/>
              <a:t>secarik</a:t>
            </a:r>
            <a:r>
              <a:rPr lang="en-US" sz="3400" dirty="0" smtClean="0"/>
              <a:t> </a:t>
            </a:r>
            <a:r>
              <a:rPr lang="en-US" sz="3400" dirty="0" err="1" smtClean="0"/>
              <a:t>kertas</a:t>
            </a:r>
            <a:endParaRPr lang="en-US" sz="3400" dirty="0" smtClean="0"/>
          </a:p>
          <a:p>
            <a:r>
              <a:rPr lang="en-US" sz="3400" dirty="0" err="1" smtClean="0"/>
              <a:t>Terapkan</a:t>
            </a:r>
            <a:r>
              <a:rPr lang="en-US" sz="3400" dirty="0" smtClean="0"/>
              <a:t> </a:t>
            </a:r>
            <a:r>
              <a:rPr lang="en-US" sz="3400" dirty="0" err="1" smtClean="0"/>
              <a:t>ketidakaktifan</a:t>
            </a:r>
            <a:r>
              <a:rPr lang="en-US" sz="3400" dirty="0" smtClean="0"/>
              <a:t>, </a:t>
            </a:r>
            <a:r>
              <a:rPr lang="en-US" sz="3400" dirty="0" err="1" smtClean="0"/>
              <a:t>bukan</a:t>
            </a:r>
            <a:r>
              <a:rPr lang="en-US" sz="3400" dirty="0" smtClean="0"/>
              <a:t> </a:t>
            </a:r>
            <a:r>
              <a:rPr lang="en-US" sz="3400" dirty="0" err="1" smtClean="0"/>
              <a:t>hiperaktivitas</a:t>
            </a:r>
            <a:endParaRPr lang="en-US" sz="3400" dirty="0" smtClean="0"/>
          </a:p>
          <a:p>
            <a:r>
              <a:rPr lang="en-US" sz="3400" dirty="0" err="1" smtClean="0"/>
              <a:t>Lihatlah</a:t>
            </a:r>
            <a:r>
              <a:rPr lang="en-US" sz="3400" dirty="0" smtClean="0"/>
              <a:t> </a:t>
            </a:r>
            <a:r>
              <a:rPr lang="en-US" sz="3400" dirty="0" err="1" smtClean="0"/>
              <a:t>penurunan</a:t>
            </a:r>
            <a:r>
              <a:rPr lang="en-US" sz="3400" dirty="0" smtClean="0"/>
              <a:t> </a:t>
            </a:r>
            <a:r>
              <a:rPr lang="en-US" sz="3400" dirty="0" err="1" smtClean="0"/>
              <a:t>pasar</a:t>
            </a:r>
            <a:r>
              <a:rPr lang="en-US" sz="3400" dirty="0" smtClean="0"/>
              <a:t> </a:t>
            </a:r>
            <a:r>
              <a:rPr lang="en-US" sz="3400" dirty="0" err="1" smtClean="0"/>
              <a:t>sebagai</a:t>
            </a:r>
            <a:r>
              <a:rPr lang="en-US" sz="3400" dirty="0" smtClean="0"/>
              <a:t> </a:t>
            </a:r>
            <a:r>
              <a:rPr lang="en-US" sz="3400" dirty="0" err="1" smtClean="0"/>
              <a:t>peluang</a:t>
            </a:r>
            <a:r>
              <a:rPr lang="en-US" sz="3400" dirty="0" smtClean="0"/>
              <a:t> </a:t>
            </a:r>
            <a:r>
              <a:rPr lang="en-US" sz="3400" dirty="0" err="1" smtClean="0"/>
              <a:t>membeli</a:t>
            </a:r>
            <a:endParaRPr lang="en-US" sz="3400" dirty="0" smtClean="0"/>
          </a:p>
          <a:p>
            <a:r>
              <a:rPr lang="en-US" sz="3400" dirty="0" err="1" smtClean="0"/>
              <a:t>Praktikan</a:t>
            </a:r>
            <a:r>
              <a:rPr lang="en-US" sz="3400" dirty="0" smtClean="0"/>
              <a:t> </a:t>
            </a:r>
            <a:r>
              <a:rPr lang="en-US" sz="3400" dirty="0" err="1" smtClean="0"/>
              <a:t>pola</a:t>
            </a:r>
            <a:r>
              <a:rPr lang="en-US" sz="3400" dirty="0" smtClean="0"/>
              <a:t> </a:t>
            </a:r>
            <a:r>
              <a:rPr lang="en-US" sz="3400" dirty="0" err="1" smtClean="0"/>
              <a:t>berpikir</a:t>
            </a:r>
            <a:r>
              <a:rPr lang="en-US" sz="3400" dirty="0" smtClean="0"/>
              <a:t> </a:t>
            </a:r>
            <a:r>
              <a:rPr lang="en-US" sz="3400" dirty="0" err="1" smtClean="0"/>
              <a:t>independen</a:t>
            </a:r>
            <a:endParaRPr lang="en-US" sz="3400" dirty="0" smtClean="0"/>
          </a:p>
          <a:p>
            <a:r>
              <a:rPr lang="en-US" sz="3400" dirty="0" err="1" smtClean="0"/>
              <a:t>Abaikan</a:t>
            </a:r>
            <a:r>
              <a:rPr lang="en-US" sz="3400" dirty="0" smtClean="0"/>
              <a:t> </a:t>
            </a:r>
            <a:r>
              <a:rPr lang="en-US" sz="3400" dirty="0" err="1" smtClean="0"/>
              <a:t>ramalan</a:t>
            </a:r>
            <a:r>
              <a:rPr lang="en-US" sz="3400" dirty="0" smtClean="0"/>
              <a:t> </a:t>
            </a:r>
            <a:r>
              <a:rPr lang="en-US" sz="3400" dirty="0" err="1" smtClean="0"/>
              <a:t>pasar</a:t>
            </a:r>
            <a:r>
              <a:rPr lang="en-US" sz="3400" dirty="0" smtClean="0"/>
              <a:t> </a:t>
            </a:r>
            <a:r>
              <a:rPr lang="en-US" sz="3400" dirty="0" err="1" smtClean="0"/>
              <a:t>saham</a:t>
            </a:r>
            <a:endParaRPr lang="en-US" sz="3400" dirty="0" smtClean="0"/>
          </a:p>
          <a:p>
            <a:r>
              <a:rPr lang="en-US" sz="3400" dirty="0" err="1" smtClean="0"/>
              <a:t>Takutlah</a:t>
            </a:r>
            <a:r>
              <a:rPr lang="en-US" sz="3400" dirty="0" smtClean="0"/>
              <a:t> </a:t>
            </a:r>
            <a:r>
              <a:rPr lang="en-US" sz="3400" dirty="0" err="1" smtClean="0"/>
              <a:t>saat</a:t>
            </a:r>
            <a:r>
              <a:rPr lang="en-US" sz="3400" dirty="0" smtClean="0"/>
              <a:t> orang lain </a:t>
            </a:r>
            <a:r>
              <a:rPr lang="en-US" sz="3400" dirty="0" err="1" smtClean="0"/>
              <a:t>tamak</a:t>
            </a:r>
            <a:r>
              <a:rPr lang="en-US" sz="3400" dirty="0" smtClean="0"/>
              <a:t>, </a:t>
            </a:r>
            <a:r>
              <a:rPr lang="en-US" sz="3400" dirty="0" err="1" smtClean="0"/>
              <a:t>dan</a:t>
            </a:r>
            <a:r>
              <a:rPr lang="en-US" sz="3400" dirty="0" smtClean="0"/>
              <a:t> </a:t>
            </a:r>
            <a:r>
              <a:rPr lang="en-US" sz="3400" dirty="0" err="1" smtClean="0"/>
              <a:t>tamaklah</a:t>
            </a:r>
            <a:r>
              <a:rPr lang="en-US" sz="3400" dirty="0" smtClean="0"/>
              <a:t> </a:t>
            </a:r>
            <a:r>
              <a:rPr lang="en-US" sz="3400" dirty="0" err="1" smtClean="0"/>
              <a:t>saat</a:t>
            </a:r>
            <a:r>
              <a:rPr lang="en-US" sz="3400" dirty="0" smtClean="0"/>
              <a:t> orang lain </a:t>
            </a:r>
            <a:r>
              <a:rPr lang="en-US" sz="3400" dirty="0" err="1" smtClean="0"/>
              <a:t>takut</a:t>
            </a:r>
            <a:endParaRPr lang="en-US" sz="3400" dirty="0" smtClean="0"/>
          </a:p>
          <a:p>
            <a:r>
              <a:rPr lang="en-US" sz="3400" dirty="0" err="1" smtClean="0"/>
              <a:t>Hindari</a:t>
            </a:r>
            <a:r>
              <a:rPr lang="en-US" sz="3400" dirty="0" smtClean="0"/>
              <a:t> </a:t>
            </a:r>
            <a:r>
              <a:rPr lang="en-US" sz="3400" dirty="0" err="1" smtClean="0"/>
              <a:t>kesalahan</a:t>
            </a:r>
            <a:r>
              <a:rPr lang="en-US" sz="3400" dirty="0" smtClean="0"/>
              <a:t> </a:t>
            </a:r>
            <a:r>
              <a:rPr lang="en-US" sz="3400" dirty="0" err="1" smtClean="0"/>
              <a:t>mahal</a:t>
            </a:r>
            <a:r>
              <a:rPr lang="en-US" sz="3400" dirty="0" smtClean="0"/>
              <a:t> yang </a:t>
            </a:r>
            <a:r>
              <a:rPr lang="en-US" sz="3400" dirty="0" err="1" smtClean="0"/>
              <a:t>dibuat</a:t>
            </a:r>
            <a:r>
              <a:rPr lang="en-US" sz="3400" dirty="0" smtClean="0"/>
              <a:t> orang lain.</a:t>
            </a:r>
          </a:p>
          <a:p>
            <a:pPr marL="0" indent="0">
              <a:buNone/>
            </a:pPr>
            <a:endParaRPr lang="en-US" sz="3400" dirty="0" smtClean="0"/>
          </a:p>
          <a:p>
            <a:pPr marL="0" indent="0">
              <a:buNone/>
            </a:pPr>
            <a:r>
              <a:rPr lang="en-US" sz="2600" dirty="0" smtClean="0"/>
              <a:t>(How Buffet Does It, 24 Simple Investing Strategies from the World’s Greatest Value Investor, James </a:t>
            </a:r>
            <a:r>
              <a:rPr lang="en-US" sz="2600" dirty="0" err="1" smtClean="0"/>
              <a:t>Pardoe</a:t>
            </a:r>
            <a:r>
              <a:rPr lang="en-US" sz="2600" dirty="0" smtClean="0"/>
              <a:t>, Mc. </a:t>
            </a:r>
            <a:r>
              <a:rPr lang="en-US" sz="2600" dirty="0" err="1" smtClean="0"/>
              <a:t>Graw</a:t>
            </a:r>
            <a:r>
              <a:rPr lang="en-US" sz="2600" dirty="0" smtClean="0"/>
              <a:t> Hill, 2005)</a:t>
            </a:r>
            <a:endParaRPr lang="en-US" sz="2600" dirty="0"/>
          </a:p>
        </p:txBody>
      </p:sp>
    </p:spTree>
    <p:extLst>
      <p:ext uri="{BB962C8B-B14F-4D97-AF65-F5344CB8AC3E}">
        <p14:creationId xmlns:p14="http://schemas.microsoft.com/office/powerpoint/2010/main" xmlns="" val="4278522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WARREN BUFFETT CRITERIA</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sz="2800" dirty="0" smtClean="0"/>
              <a:t>A LONG TERM COMPANY IN A STABLE INDUSTRY (OLD COMPANY)</a:t>
            </a:r>
          </a:p>
          <a:p>
            <a:r>
              <a:rPr lang="en-US" sz="2800" dirty="0" smtClean="0"/>
              <a:t>CONSISTENCY INCREASE IN EARNING (EPS)</a:t>
            </a:r>
          </a:p>
          <a:p>
            <a:r>
              <a:rPr lang="en-US" sz="2800" dirty="0"/>
              <a:t>CONSISTENCY INCREASE </a:t>
            </a:r>
            <a:r>
              <a:rPr lang="en-US" sz="2800" dirty="0" smtClean="0"/>
              <a:t>IN BOOK VALUE (BVPS)</a:t>
            </a:r>
          </a:p>
          <a:p>
            <a:r>
              <a:rPr lang="en-US" sz="2800" dirty="0" smtClean="0"/>
              <a:t>SELECTIVELY BUYING WHEN OTHERS ARE RUSHING TO SELL OFF STOCKS &amp; SELLING OUT AFTER 2 OR 3 YEARS BULL MARKET.</a:t>
            </a:r>
          </a:p>
          <a:p>
            <a:r>
              <a:rPr lang="en-US" sz="2800" dirty="0" smtClean="0"/>
              <a:t>OTHERS:</a:t>
            </a:r>
          </a:p>
          <a:p>
            <a:pPr marL="0" indent="0">
              <a:buNone/>
            </a:pPr>
            <a:r>
              <a:rPr lang="en-US" sz="2800" dirty="0"/>
              <a:t>	</a:t>
            </a:r>
            <a:r>
              <a:rPr lang="en-US" sz="2800" dirty="0" smtClean="0"/>
              <a:t>- SALES</a:t>
            </a:r>
          </a:p>
          <a:p>
            <a:pPr marL="0" indent="0">
              <a:buNone/>
            </a:pPr>
            <a:r>
              <a:rPr lang="en-US" sz="2800" dirty="0"/>
              <a:t>	</a:t>
            </a:r>
            <a:r>
              <a:rPr lang="en-US" sz="2800" dirty="0" smtClean="0"/>
              <a:t>- NET PROFIT</a:t>
            </a:r>
          </a:p>
          <a:p>
            <a:pPr marL="0" indent="0">
              <a:buNone/>
            </a:pPr>
            <a:r>
              <a:rPr lang="en-US" sz="2800" dirty="0"/>
              <a:t>	</a:t>
            </a:r>
            <a:r>
              <a:rPr lang="en-US" sz="2800" dirty="0" smtClean="0"/>
              <a:t>- CASH FLOW</a:t>
            </a:r>
          </a:p>
          <a:p>
            <a:pPr marL="0" indent="0">
              <a:buNone/>
            </a:pPr>
            <a:r>
              <a:rPr lang="en-US" sz="2300" dirty="0" smtClean="0"/>
              <a:t>(The Warren Buffet Stock Portfolio, Marry Buffet &amp; David Clark, Scribner, 2011)</a:t>
            </a:r>
          </a:p>
          <a:p>
            <a:pPr marL="0" indent="0">
              <a:buNone/>
            </a:pPr>
            <a:endParaRPr lang="en-US" sz="2800" dirty="0"/>
          </a:p>
        </p:txBody>
      </p:sp>
    </p:spTree>
    <p:extLst>
      <p:ext uri="{BB962C8B-B14F-4D97-AF65-F5344CB8AC3E}">
        <p14:creationId xmlns:p14="http://schemas.microsoft.com/office/powerpoint/2010/main" xmlns="" val="1998451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WAREN BUFFET PORTFOLIO EXAMPLE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1103410053"/>
              </p:ext>
            </p:extLst>
          </p:nvPr>
        </p:nvGraphicFramePr>
        <p:xfrm>
          <a:off x="838200" y="1397000"/>
          <a:ext cx="7543800" cy="5339076"/>
        </p:xfrm>
        <a:graphic>
          <a:graphicData uri="http://schemas.openxmlformats.org/drawingml/2006/table">
            <a:tbl>
              <a:tblPr firstRow="1" bandRow="1">
                <a:tableStyleId>{5C22544A-7EE6-4342-B048-85BDC9FD1C3A}</a:tableStyleId>
              </a:tblPr>
              <a:tblGrid>
                <a:gridCol w="685800"/>
                <a:gridCol w="685800"/>
                <a:gridCol w="685800"/>
                <a:gridCol w="685800"/>
                <a:gridCol w="685800"/>
                <a:gridCol w="685800"/>
                <a:gridCol w="685800"/>
                <a:gridCol w="685800"/>
                <a:gridCol w="685800"/>
                <a:gridCol w="685800"/>
                <a:gridCol w="685800"/>
              </a:tblGrid>
              <a:tr h="391583">
                <a:tc>
                  <a:txBody>
                    <a:bodyPr/>
                    <a:lstStyle/>
                    <a:p>
                      <a:r>
                        <a:rPr lang="en-US" dirty="0" smtClean="0"/>
                        <a:t>YEAR</a:t>
                      </a:r>
                      <a:endParaRPr lang="en-US" dirty="0"/>
                    </a:p>
                  </a:txBody>
                  <a:tcPr/>
                </a:tc>
                <a:tc gridSpan="2">
                  <a:txBody>
                    <a:bodyPr/>
                    <a:lstStyle/>
                    <a:p>
                      <a:r>
                        <a:rPr lang="en-US" dirty="0" err="1" smtClean="0"/>
                        <a:t>Procter&amp;Gambler</a:t>
                      </a:r>
                      <a:endParaRPr lang="en-US" dirty="0"/>
                    </a:p>
                  </a:txBody>
                  <a:tcPr/>
                </a:tc>
                <a:tc hMerge="1">
                  <a:txBody>
                    <a:bodyPr/>
                    <a:lstStyle/>
                    <a:p>
                      <a:endParaRPr lang="en-US" dirty="0"/>
                    </a:p>
                  </a:txBody>
                  <a:tcPr/>
                </a:tc>
                <a:tc gridSpan="2">
                  <a:txBody>
                    <a:bodyPr/>
                    <a:lstStyle/>
                    <a:p>
                      <a:r>
                        <a:rPr lang="en-US" dirty="0" smtClean="0"/>
                        <a:t>Coca Cola</a:t>
                      </a:r>
                      <a:endParaRPr lang="en-US" dirty="0"/>
                    </a:p>
                  </a:txBody>
                  <a:tcPr/>
                </a:tc>
                <a:tc hMerge="1">
                  <a:txBody>
                    <a:bodyPr/>
                    <a:lstStyle/>
                    <a:p>
                      <a:endParaRPr lang="en-US" dirty="0"/>
                    </a:p>
                  </a:txBody>
                  <a:tcPr/>
                </a:tc>
                <a:tc gridSpan="2">
                  <a:txBody>
                    <a:bodyPr/>
                    <a:lstStyle/>
                    <a:p>
                      <a:r>
                        <a:rPr lang="en-US" dirty="0" err="1" smtClean="0"/>
                        <a:t>Johnson&amp;Johnson</a:t>
                      </a:r>
                      <a:endParaRPr lang="en-US" dirty="0"/>
                    </a:p>
                  </a:txBody>
                  <a:tcPr/>
                </a:tc>
                <a:tc hMerge="1">
                  <a:txBody>
                    <a:bodyPr/>
                    <a:lstStyle/>
                    <a:p>
                      <a:endParaRPr lang="en-US" dirty="0"/>
                    </a:p>
                  </a:txBody>
                  <a:tcPr/>
                </a:tc>
                <a:tc gridSpan="2">
                  <a:txBody>
                    <a:bodyPr/>
                    <a:lstStyle/>
                    <a:p>
                      <a:r>
                        <a:rPr lang="en-US" dirty="0" smtClean="0"/>
                        <a:t>Kraft</a:t>
                      </a:r>
                      <a:endParaRPr lang="en-US" dirty="0"/>
                    </a:p>
                  </a:txBody>
                  <a:tcPr/>
                </a:tc>
                <a:tc hMerge="1">
                  <a:txBody>
                    <a:bodyPr/>
                    <a:lstStyle/>
                    <a:p>
                      <a:endParaRPr lang="en-US" dirty="0"/>
                    </a:p>
                  </a:txBody>
                  <a:tcPr/>
                </a:tc>
                <a:tc gridSpan="2">
                  <a:txBody>
                    <a:bodyPr/>
                    <a:lstStyle/>
                    <a:p>
                      <a:r>
                        <a:rPr lang="en-US" dirty="0" smtClean="0"/>
                        <a:t>US Banc</a:t>
                      </a:r>
                      <a:r>
                        <a:rPr lang="en-US" baseline="0" dirty="0" smtClean="0"/>
                        <a:t>orp</a:t>
                      </a:r>
                      <a:endParaRPr lang="en-US" dirty="0"/>
                    </a:p>
                  </a:txBody>
                  <a:tcPr/>
                </a:tc>
                <a:tc hMerge="1">
                  <a:txBody>
                    <a:bodyPr/>
                    <a:lstStyle/>
                    <a:p>
                      <a:endParaRPr lang="en-US" dirty="0"/>
                    </a:p>
                  </a:txBody>
                  <a:tcPr/>
                </a:tc>
              </a:tr>
              <a:tr h="391583">
                <a:tc>
                  <a:txBody>
                    <a:bodyPr/>
                    <a:lstStyle/>
                    <a:p>
                      <a:endParaRPr lang="en-US"/>
                    </a:p>
                  </a:txBody>
                  <a:tcPr/>
                </a:tc>
                <a:tc>
                  <a:txBody>
                    <a:bodyPr/>
                    <a:lstStyle/>
                    <a:p>
                      <a:r>
                        <a:rPr lang="en-US" dirty="0" smtClean="0"/>
                        <a:t>EPS</a:t>
                      </a:r>
                      <a:endParaRPr lang="en-US" dirty="0"/>
                    </a:p>
                  </a:txBody>
                  <a:tcPr/>
                </a:tc>
                <a:tc>
                  <a:txBody>
                    <a:bodyPr/>
                    <a:lstStyle/>
                    <a:p>
                      <a:r>
                        <a:rPr lang="en-US" dirty="0" smtClean="0"/>
                        <a:t>BVPS</a:t>
                      </a:r>
                      <a:endParaRPr lang="en-US" dirty="0"/>
                    </a:p>
                  </a:txBody>
                  <a:tcPr/>
                </a:tc>
                <a:tc>
                  <a:txBody>
                    <a:bodyPr/>
                    <a:lstStyle/>
                    <a:p>
                      <a:r>
                        <a:rPr lang="en-US" dirty="0" smtClean="0"/>
                        <a:t>EPS</a:t>
                      </a:r>
                      <a:endParaRPr lang="en-US" dirty="0"/>
                    </a:p>
                  </a:txBody>
                  <a:tcPr/>
                </a:tc>
                <a:tc>
                  <a:txBody>
                    <a:bodyPr/>
                    <a:lstStyle/>
                    <a:p>
                      <a:r>
                        <a:rPr lang="en-US" dirty="0" smtClean="0"/>
                        <a:t>BVPS</a:t>
                      </a:r>
                      <a:endParaRPr lang="en-US" dirty="0"/>
                    </a:p>
                  </a:txBody>
                  <a:tcPr/>
                </a:tc>
                <a:tc>
                  <a:txBody>
                    <a:bodyPr/>
                    <a:lstStyle/>
                    <a:p>
                      <a:r>
                        <a:rPr lang="en-US" dirty="0" smtClean="0"/>
                        <a:t>EPS</a:t>
                      </a:r>
                      <a:endParaRPr lang="en-US" dirty="0"/>
                    </a:p>
                  </a:txBody>
                  <a:tcPr/>
                </a:tc>
                <a:tc>
                  <a:txBody>
                    <a:bodyPr/>
                    <a:lstStyle/>
                    <a:p>
                      <a:r>
                        <a:rPr lang="en-US" dirty="0" smtClean="0"/>
                        <a:t>BVPS</a:t>
                      </a:r>
                      <a:endParaRPr lang="en-US" dirty="0"/>
                    </a:p>
                  </a:txBody>
                  <a:tcPr/>
                </a:tc>
                <a:tc>
                  <a:txBody>
                    <a:bodyPr/>
                    <a:lstStyle/>
                    <a:p>
                      <a:r>
                        <a:rPr lang="en-US" dirty="0" smtClean="0"/>
                        <a:t>EPS</a:t>
                      </a:r>
                      <a:endParaRPr lang="en-US" dirty="0"/>
                    </a:p>
                  </a:txBody>
                  <a:tcPr/>
                </a:tc>
                <a:tc>
                  <a:txBody>
                    <a:bodyPr/>
                    <a:lstStyle/>
                    <a:p>
                      <a:r>
                        <a:rPr lang="en-US" dirty="0" smtClean="0"/>
                        <a:t>BVPS</a:t>
                      </a:r>
                      <a:endParaRPr lang="en-US" dirty="0"/>
                    </a:p>
                  </a:txBody>
                  <a:tcPr/>
                </a:tc>
                <a:tc>
                  <a:txBody>
                    <a:bodyPr/>
                    <a:lstStyle/>
                    <a:p>
                      <a:r>
                        <a:rPr lang="en-US" dirty="0" smtClean="0"/>
                        <a:t>EPS</a:t>
                      </a:r>
                      <a:endParaRPr lang="en-US" dirty="0"/>
                    </a:p>
                  </a:txBody>
                  <a:tcPr/>
                </a:tc>
                <a:tc>
                  <a:txBody>
                    <a:bodyPr/>
                    <a:lstStyle/>
                    <a:p>
                      <a:r>
                        <a:rPr lang="en-US" dirty="0" smtClean="0"/>
                        <a:t>BVPS</a:t>
                      </a:r>
                      <a:endParaRPr lang="en-US" dirty="0"/>
                    </a:p>
                  </a:txBody>
                  <a:tcPr/>
                </a:tc>
              </a:tr>
              <a:tr h="391583">
                <a:tc>
                  <a:txBody>
                    <a:bodyPr/>
                    <a:lstStyle/>
                    <a:p>
                      <a:r>
                        <a:rPr lang="en-US" dirty="0" smtClean="0"/>
                        <a:t>2011</a:t>
                      </a:r>
                      <a:endParaRPr lang="en-US" dirty="0"/>
                    </a:p>
                  </a:txBody>
                  <a:tcPr/>
                </a:tc>
                <a:tc>
                  <a:txBody>
                    <a:bodyPr/>
                    <a:lstStyle/>
                    <a:p>
                      <a:r>
                        <a:rPr lang="en-US" sz="1600" dirty="0" smtClean="0"/>
                        <a:t>3.98</a:t>
                      </a:r>
                      <a:endParaRPr lang="en-US" sz="1600" dirty="0"/>
                    </a:p>
                  </a:txBody>
                  <a:tcPr/>
                </a:tc>
                <a:tc>
                  <a:txBody>
                    <a:bodyPr/>
                    <a:lstStyle/>
                    <a:p>
                      <a:r>
                        <a:rPr lang="en-US" sz="1600" dirty="0" smtClean="0"/>
                        <a:t>22.10</a:t>
                      </a:r>
                      <a:endParaRPr lang="en-US" sz="1600" dirty="0"/>
                    </a:p>
                  </a:txBody>
                  <a:tcPr/>
                </a:tc>
                <a:tc>
                  <a:txBody>
                    <a:bodyPr/>
                    <a:lstStyle/>
                    <a:p>
                      <a:r>
                        <a:rPr lang="en-US" sz="1600" dirty="0" smtClean="0"/>
                        <a:t>3.85</a:t>
                      </a:r>
                      <a:endParaRPr lang="en-US" sz="1600" dirty="0"/>
                    </a:p>
                  </a:txBody>
                  <a:tcPr/>
                </a:tc>
                <a:tc>
                  <a:txBody>
                    <a:bodyPr/>
                    <a:lstStyle/>
                    <a:p>
                      <a:r>
                        <a:rPr lang="en-US" sz="1600" dirty="0" smtClean="0"/>
                        <a:t>14.6</a:t>
                      </a:r>
                      <a:endParaRPr lang="en-US" sz="1600" dirty="0"/>
                    </a:p>
                  </a:txBody>
                  <a:tcPr/>
                </a:tc>
                <a:tc>
                  <a:txBody>
                    <a:bodyPr/>
                    <a:lstStyle/>
                    <a:p>
                      <a:r>
                        <a:rPr lang="en-US" sz="1600" dirty="0" smtClean="0"/>
                        <a:t>4.85</a:t>
                      </a:r>
                      <a:endParaRPr lang="en-US" sz="1600" dirty="0"/>
                    </a:p>
                  </a:txBody>
                  <a:tcPr/>
                </a:tc>
                <a:tc>
                  <a:txBody>
                    <a:bodyPr/>
                    <a:lstStyle/>
                    <a:p>
                      <a:r>
                        <a:rPr lang="en-US" sz="1600" dirty="0" smtClean="0"/>
                        <a:t>23.05</a:t>
                      </a:r>
                      <a:endParaRPr lang="en-US" sz="1600" dirty="0"/>
                    </a:p>
                  </a:txBody>
                  <a:tcPr/>
                </a:tc>
                <a:tc>
                  <a:txBody>
                    <a:bodyPr/>
                    <a:lstStyle/>
                    <a:p>
                      <a:r>
                        <a:rPr lang="en-US" sz="1600" dirty="0" smtClean="0"/>
                        <a:t>2.20</a:t>
                      </a:r>
                      <a:endParaRPr lang="en-US" sz="1600" dirty="0"/>
                    </a:p>
                  </a:txBody>
                  <a:tcPr/>
                </a:tc>
                <a:tc>
                  <a:txBody>
                    <a:bodyPr/>
                    <a:lstStyle/>
                    <a:p>
                      <a:r>
                        <a:rPr lang="en-US" sz="1600" dirty="0" smtClean="0"/>
                        <a:t>22.50</a:t>
                      </a:r>
                      <a:endParaRPr lang="en-US" sz="1600" dirty="0"/>
                    </a:p>
                  </a:txBody>
                  <a:tcPr/>
                </a:tc>
                <a:tc>
                  <a:txBody>
                    <a:bodyPr/>
                    <a:lstStyle/>
                    <a:p>
                      <a:r>
                        <a:rPr lang="en-US" sz="1600" dirty="0" smtClean="0"/>
                        <a:t>2.05</a:t>
                      </a:r>
                      <a:endParaRPr lang="en-US" sz="1600" dirty="0"/>
                    </a:p>
                  </a:txBody>
                  <a:tcPr/>
                </a:tc>
                <a:tc>
                  <a:txBody>
                    <a:bodyPr/>
                    <a:lstStyle/>
                    <a:p>
                      <a:r>
                        <a:rPr lang="en-US" sz="1600" dirty="0" smtClean="0"/>
                        <a:t>16.55</a:t>
                      </a:r>
                      <a:endParaRPr lang="en-US" sz="1600" dirty="0"/>
                    </a:p>
                  </a:txBody>
                  <a:tcPr/>
                </a:tc>
              </a:tr>
              <a:tr h="391583">
                <a:tc>
                  <a:txBody>
                    <a:bodyPr/>
                    <a:lstStyle/>
                    <a:p>
                      <a:r>
                        <a:rPr lang="en-US" dirty="0" smtClean="0"/>
                        <a:t>2010</a:t>
                      </a:r>
                      <a:endParaRPr lang="en-US" dirty="0"/>
                    </a:p>
                  </a:txBody>
                  <a:tcPr/>
                </a:tc>
                <a:tc>
                  <a:txBody>
                    <a:bodyPr/>
                    <a:lstStyle/>
                    <a:p>
                      <a:r>
                        <a:rPr lang="en-US" sz="1600" dirty="0" smtClean="0"/>
                        <a:t>3.53</a:t>
                      </a:r>
                      <a:endParaRPr lang="en-US" sz="1600" dirty="0"/>
                    </a:p>
                  </a:txBody>
                  <a:tcPr/>
                </a:tc>
                <a:tc>
                  <a:txBody>
                    <a:bodyPr/>
                    <a:lstStyle/>
                    <a:p>
                      <a:r>
                        <a:rPr lang="en-US" sz="1600" dirty="0" smtClean="0"/>
                        <a:t>21.20</a:t>
                      </a:r>
                      <a:endParaRPr lang="en-US" sz="1600" dirty="0"/>
                    </a:p>
                  </a:txBody>
                  <a:tcPr/>
                </a:tc>
                <a:tc>
                  <a:txBody>
                    <a:bodyPr/>
                    <a:lstStyle/>
                    <a:p>
                      <a:r>
                        <a:rPr lang="en-US" sz="1600" dirty="0" smtClean="0"/>
                        <a:t>3.49</a:t>
                      </a:r>
                      <a:endParaRPr lang="en-US" sz="1600" dirty="0"/>
                    </a:p>
                  </a:txBody>
                  <a:tcPr/>
                </a:tc>
                <a:tc>
                  <a:txBody>
                    <a:bodyPr/>
                    <a:lstStyle/>
                    <a:p>
                      <a:r>
                        <a:rPr lang="en-US" sz="1600" dirty="0" smtClean="0"/>
                        <a:t>13.43</a:t>
                      </a:r>
                      <a:endParaRPr lang="en-US" sz="1600" dirty="0"/>
                    </a:p>
                  </a:txBody>
                  <a:tcPr/>
                </a:tc>
                <a:tc>
                  <a:txBody>
                    <a:bodyPr/>
                    <a:lstStyle/>
                    <a:p>
                      <a:r>
                        <a:rPr lang="en-US" sz="1600" dirty="0" smtClean="0"/>
                        <a:t>4.76</a:t>
                      </a:r>
                      <a:endParaRPr lang="en-US" sz="1600" dirty="0"/>
                    </a:p>
                  </a:txBody>
                  <a:tcPr/>
                </a:tc>
                <a:tc>
                  <a:txBody>
                    <a:bodyPr/>
                    <a:lstStyle/>
                    <a:p>
                      <a:r>
                        <a:rPr lang="en-US" sz="1600" dirty="0" smtClean="0"/>
                        <a:t>20.66</a:t>
                      </a:r>
                      <a:endParaRPr lang="en-US" sz="1600" dirty="0"/>
                    </a:p>
                  </a:txBody>
                  <a:tcPr/>
                </a:tc>
                <a:tc>
                  <a:txBody>
                    <a:bodyPr/>
                    <a:lstStyle/>
                    <a:p>
                      <a:r>
                        <a:rPr lang="en-US" sz="1600" dirty="0" smtClean="0"/>
                        <a:t>2.02</a:t>
                      </a:r>
                      <a:endParaRPr lang="en-US" sz="1600" dirty="0"/>
                    </a:p>
                  </a:txBody>
                  <a:tcPr/>
                </a:tc>
                <a:tc>
                  <a:txBody>
                    <a:bodyPr/>
                    <a:lstStyle/>
                    <a:p>
                      <a:r>
                        <a:rPr lang="en-US" sz="1600" dirty="0" smtClean="0"/>
                        <a:t>20.30</a:t>
                      </a:r>
                      <a:endParaRPr lang="en-US" sz="1600" dirty="0"/>
                    </a:p>
                  </a:txBody>
                  <a:tcPr/>
                </a:tc>
                <a:tc>
                  <a:txBody>
                    <a:bodyPr/>
                    <a:lstStyle/>
                    <a:p>
                      <a:r>
                        <a:rPr lang="en-US" sz="1600" dirty="0" smtClean="0"/>
                        <a:t>1.73</a:t>
                      </a:r>
                      <a:endParaRPr lang="en-US" sz="1600" dirty="0"/>
                    </a:p>
                  </a:txBody>
                  <a:tcPr/>
                </a:tc>
                <a:tc>
                  <a:txBody>
                    <a:bodyPr/>
                    <a:lstStyle/>
                    <a:p>
                      <a:r>
                        <a:rPr lang="en-US" sz="1600" dirty="0" smtClean="0"/>
                        <a:t>14.78</a:t>
                      </a:r>
                      <a:endParaRPr lang="en-US" sz="1600" dirty="0"/>
                    </a:p>
                  </a:txBody>
                  <a:tcPr/>
                </a:tc>
              </a:tr>
              <a:tr h="391583">
                <a:tc>
                  <a:txBody>
                    <a:bodyPr/>
                    <a:lstStyle/>
                    <a:p>
                      <a:r>
                        <a:rPr lang="en-US" dirty="0" smtClean="0"/>
                        <a:t>2009</a:t>
                      </a:r>
                      <a:endParaRPr lang="en-US" dirty="0"/>
                    </a:p>
                  </a:txBody>
                  <a:tcPr/>
                </a:tc>
                <a:tc>
                  <a:txBody>
                    <a:bodyPr/>
                    <a:lstStyle/>
                    <a:p>
                      <a:r>
                        <a:rPr lang="en-US" sz="1600" dirty="0" smtClean="0"/>
                        <a:t>3.58</a:t>
                      </a:r>
                      <a:endParaRPr lang="en-US" sz="1600" dirty="0"/>
                    </a:p>
                  </a:txBody>
                  <a:tcPr/>
                </a:tc>
                <a:tc>
                  <a:txBody>
                    <a:bodyPr/>
                    <a:lstStyle/>
                    <a:p>
                      <a:r>
                        <a:rPr lang="en-US" sz="1600" dirty="0" smtClean="0"/>
                        <a:t>21.18</a:t>
                      </a:r>
                      <a:endParaRPr lang="en-US" sz="1600" dirty="0"/>
                    </a:p>
                  </a:txBody>
                  <a:tcPr/>
                </a:tc>
                <a:tc>
                  <a:txBody>
                    <a:bodyPr/>
                    <a:lstStyle/>
                    <a:p>
                      <a:r>
                        <a:rPr lang="en-US" sz="1600" dirty="0" smtClean="0"/>
                        <a:t>2.93</a:t>
                      </a:r>
                      <a:endParaRPr lang="en-US" sz="1600" dirty="0"/>
                    </a:p>
                  </a:txBody>
                  <a:tcPr/>
                </a:tc>
                <a:tc>
                  <a:txBody>
                    <a:bodyPr/>
                    <a:lstStyle/>
                    <a:p>
                      <a:r>
                        <a:rPr lang="en-US" sz="1600" dirty="0" smtClean="0"/>
                        <a:t>10.77</a:t>
                      </a:r>
                      <a:endParaRPr lang="en-US" sz="1600" dirty="0"/>
                    </a:p>
                  </a:txBody>
                  <a:tcPr/>
                </a:tc>
                <a:tc>
                  <a:txBody>
                    <a:bodyPr/>
                    <a:lstStyle/>
                    <a:p>
                      <a:r>
                        <a:rPr lang="en-US" sz="1600" dirty="0" smtClean="0"/>
                        <a:t>4.63</a:t>
                      </a:r>
                      <a:endParaRPr lang="en-US" sz="1600" dirty="0"/>
                    </a:p>
                  </a:txBody>
                  <a:tcPr/>
                </a:tc>
                <a:tc>
                  <a:txBody>
                    <a:bodyPr/>
                    <a:lstStyle/>
                    <a:p>
                      <a:r>
                        <a:rPr lang="en-US" sz="1600" dirty="0" smtClean="0"/>
                        <a:t>18.37</a:t>
                      </a:r>
                      <a:endParaRPr lang="en-US" sz="1600" dirty="0"/>
                    </a:p>
                  </a:txBody>
                  <a:tcPr/>
                </a:tc>
                <a:tc>
                  <a:txBody>
                    <a:bodyPr/>
                    <a:lstStyle/>
                    <a:p>
                      <a:r>
                        <a:rPr lang="en-US" sz="1600" dirty="0" smtClean="0"/>
                        <a:t>2.03</a:t>
                      </a:r>
                      <a:endParaRPr lang="en-US" sz="1600" dirty="0"/>
                    </a:p>
                  </a:txBody>
                  <a:tcPr/>
                </a:tc>
                <a:tc>
                  <a:txBody>
                    <a:bodyPr/>
                    <a:lstStyle/>
                    <a:p>
                      <a:r>
                        <a:rPr lang="en-US" sz="1600" dirty="0" smtClean="0"/>
                        <a:t>17.57</a:t>
                      </a:r>
                      <a:endParaRPr lang="en-US" sz="1600" dirty="0"/>
                    </a:p>
                  </a:txBody>
                  <a:tcPr/>
                </a:tc>
                <a:tc>
                  <a:txBody>
                    <a:bodyPr/>
                    <a:lstStyle/>
                    <a:p>
                      <a:r>
                        <a:rPr lang="en-US" sz="1600" dirty="0" smtClean="0"/>
                        <a:t>0.97</a:t>
                      </a:r>
                      <a:endParaRPr lang="en-US" sz="1600" dirty="0"/>
                    </a:p>
                  </a:txBody>
                  <a:tcPr/>
                </a:tc>
                <a:tc>
                  <a:txBody>
                    <a:bodyPr/>
                    <a:lstStyle/>
                    <a:p>
                      <a:r>
                        <a:rPr lang="en-US" sz="1600" dirty="0" smtClean="0"/>
                        <a:t>13.15</a:t>
                      </a:r>
                      <a:endParaRPr lang="en-US" sz="1600" dirty="0"/>
                    </a:p>
                  </a:txBody>
                  <a:tcPr/>
                </a:tc>
              </a:tr>
              <a:tr h="391583">
                <a:tc>
                  <a:txBody>
                    <a:bodyPr/>
                    <a:lstStyle/>
                    <a:p>
                      <a:r>
                        <a:rPr lang="en-US" dirty="0" smtClean="0"/>
                        <a:t>2008</a:t>
                      </a:r>
                      <a:endParaRPr lang="en-US" dirty="0"/>
                    </a:p>
                  </a:txBody>
                  <a:tcPr/>
                </a:tc>
                <a:tc>
                  <a:txBody>
                    <a:bodyPr/>
                    <a:lstStyle/>
                    <a:p>
                      <a:r>
                        <a:rPr lang="en-US" sz="1600" dirty="0" smtClean="0"/>
                        <a:t>3.64</a:t>
                      </a:r>
                      <a:endParaRPr lang="en-US" sz="1600" dirty="0"/>
                    </a:p>
                  </a:txBody>
                  <a:tcPr/>
                </a:tc>
                <a:tc>
                  <a:txBody>
                    <a:bodyPr/>
                    <a:lstStyle/>
                    <a:p>
                      <a:r>
                        <a:rPr lang="en-US" sz="1600" dirty="0" smtClean="0"/>
                        <a:t>22.46</a:t>
                      </a:r>
                      <a:endParaRPr lang="en-US" sz="1600" dirty="0"/>
                    </a:p>
                  </a:txBody>
                  <a:tcPr/>
                </a:tc>
                <a:tc>
                  <a:txBody>
                    <a:bodyPr/>
                    <a:lstStyle/>
                    <a:p>
                      <a:r>
                        <a:rPr lang="en-US" sz="1600" dirty="0" smtClean="0"/>
                        <a:t>3.02</a:t>
                      </a:r>
                      <a:endParaRPr lang="en-US" sz="1600" dirty="0"/>
                    </a:p>
                  </a:txBody>
                  <a:tcPr/>
                </a:tc>
                <a:tc>
                  <a:txBody>
                    <a:bodyPr/>
                    <a:lstStyle/>
                    <a:p>
                      <a:r>
                        <a:rPr lang="en-US" sz="1600" dirty="0" smtClean="0"/>
                        <a:t>8.85</a:t>
                      </a:r>
                      <a:endParaRPr lang="en-US" sz="1600" dirty="0"/>
                    </a:p>
                  </a:txBody>
                  <a:tcPr/>
                </a:tc>
                <a:tc>
                  <a:txBody>
                    <a:bodyPr/>
                    <a:lstStyle/>
                    <a:p>
                      <a:r>
                        <a:rPr lang="en-US" sz="1600" dirty="0" smtClean="0"/>
                        <a:t>4.57</a:t>
                      </a:r>
                      <a:endParaRPr lang="en-US" sz="1600" dirty="0"/>
                    </a:p>
                  </a:txBody>
                  <a:tcPr/>
                </a:tc>
                <a:tc>
                  <a:txBody>
                    <a:bodyPr/>
                    <a:lstStyle/>
                    <a:p>
                      <a:r>
                        <a:rPr lang="en-US" sz="1600" dirty="0" smtClean="0"/>
                        <a:t>15.35</a:t>
                      </a:r>
                      <a:endParaRPr lang="en-US" sz="1600" dirty="0"/>
                    </a:p>
                  </a:txBody>
                  <a:tcPr/>
                </a:tc>
                <a:tc>
                  <a:txBody>
                    <a:bodyPr/>
                    <a:lstStyle/>
                    <a:p>
                      <a:r>
                        <a:rPr lang="en-US" sz="1600" dirty="0" smtClean="0"/>
                        <a:t>1.88</a:t>
                      </a:r>
                      <a:endParaRPr lang="en-US" sz="1600" dirty="0"/>
                    </a:p>
                  </a:txBody>
                  <a:tcPr/>
                </a:tc>
                <a:tc>
                  <a:txBody>
                    <a:bodyPr/>
                    <a:lstStyle/>
                    <a:p>
                      <a:r>
                        <a:rPr lang="en-US" sz="1600" dirty="0" smtClean="0"/>
                        <a:t>15.11</a:t>
                      </a:r>
                      <a:endParaRPr lang="en-US" sz="1600" dirty="0"/>
                    </a:p>
                  </a:txBody>
                  <a:tcPr/>
                </a:tc>
                <a:tc>
                  <a:txBody>
                    <a:bodyPr/>
                    <a:lstStyle/>
                    <a:p>
                      <a:r>
                        <a:rPr lang="en-US" sz="1600" dirty="0" smtClean="0"/>
                        <a:t>1.61</a:t>
                      </a:r>
                      <a:endParaRPr lang="en-US" sz="1600" dirty="0"/>
                    </a:p>
                  </a:txBody>
                  <a:tcPr/>
                </a:tc>
                <a:tc>
                  <a:txBody>
                    <a:bodyPr/>
                    <a:lstStyle/>
                    <a:p>
                      <a:r>
                        <a:rPr lang="en-US" sz="1600" dirty="0" smtClean="0"/>
                        <a:t>10.47</a:t>
                      </a:r>
                      <a:endParaRPr lang="en-US" sz="1600" dirty="0"/>
                    </a:p>
                  </a:txBody>
                  <a:tcPr/>
                </a:tc>
              </a:tr>
              <a:tr h="391583">
                <a:tc>
                  <a:txBody>
                    <a:bodyPr/>
                    <a:lstStyle/>
                    <a:p>
                      <a:r>
                        <a:rPr lang="en-US" dirty="0" smtClean="0"/>
                        <a:t>2007</a:t>
                      </a:r>
                      <a:endParaRPr lang="en-US" dirty="0"/>
                    </a:p>
                  </a:txBody>
                  <a:tcPr/>
                </a:tc>
                <a:tc>
                  <a:txBody>
                    <a:bodyPr/>
                    <a:lstStyle/>
                    <a:p>
                      <a:r>
                        <a:rPr lang="en-US" sz="1600" dirty="0" smtClean="0"/>
                        <a:t>3.04</a:t>
                      </a:r>
                      <a:endParaRPr lang="en-US" sz="1600" dirty="0"/>
                    </a:p>
                  </a:txBody>
                  <a:tcPr/>
                </a:tc>
                <a:tc>
                  <a:txBody>
                    <a:bodyPr/>
                    <a:lstStyle/>
                    <a:p>
                      <a:r>
                        <a:rPr lang="en-US" sz="1600" dirty="0" smtClean="0"/>
                        <a:t>20.87</a:t>
                      </a:r>
                      <a:endParaRPr lang="en-US" sz="1600" dirty="0"/>
                    </a:p>
                  </a:txBody>
                  <a:tcPr/>
                </a:tc>
                <a:tc>
                  <a:txBody>
                    <a:bodyPr/>
                    <a:lstStyle/>
                    <a:p>
                      <a:r>
                        <a:rPr lang="en-US" sz="1600" dirty="0" smtClean="0"/>
                        <a:t>2.57</a:t>
                      </a:r>
                      <a:endParaRPr lang="en-US" sz="1600" dirty="0"/>
                    </a:p>
                  </a:txBody>
                  <a:tcPr/>
                </a:tc>
                <a:tc>
                  <a:txBody>
                    <a:bodyPr/>
                    <a:lstStyle/>
                    <a:p>
                      <a:r>
                        <a:rPr lang="en-US" sz="1600" dirty="0" smtClean="0"/>
                        <a:t>9.38</a:t>
                      </a:r>
                      <a:endParaRPr lang="en-US" sz="1600" dirty="0"/>
                    </a:p>
                  </a:txBody>
                  <a:tcPr/>
                </a:tc>
                <a:tc>
                  <a:txBody>
                    <a:bodyPr/>
                    <a:lstStyle/>
                    <a:p>
                      <a:r>
                        <a:rPr lang="en-US" sz="1600" dirty="0" smtClean="0"/>
                        <a:t>4.15</a:t>
                      </a:r>
                      <a:endParaRPr lang="en-US" sz="1600" dirty="0"/>
                    </a:p>
                  </a:txBody>
                  <a:tcPr/>
                </a:tc>
                <a:tc>
                  <a:txBody>
                    <a:bodyPr/>
                    <a:lstStyle/>
                    <a:p>
                      <a:r>
                        <a:rPr lang="en-US" sz="1600" dirty="0" smtClean="0"/>
                        <a:t>15.25</a:t>
                      </a:r>
                      <a:endParaRPr lang="en-US" sz="1600" dirty="0"/>
                    </a:p>
                  </a:txBody>
                  <a:tcPr/>
                </a:tc>
                <a:tc>
                  <a:txBody>
                    <a:bodyPr/>
                    <a:lstStyle/>
                    <a:p>
                      <a:r>
                        <a:rPr lang="en-US" sz="1600" dirty="0" smtClean="0"/>
                        <a:t>1.82</a:t>
                      </a:r>
                      <a:endParaRPr lang="en-US" sz="1600" dirty="0"/>
                    </a:p>
                  </a:txBody>
                  <a:tcPr/>
                </a:tc>
                <a:tc>
                  <a:txBody>
                    <a:bodyPr/>
                    <a:lstStyle/>
                    <a:p>
                      <a:r>
                        <a:rPr lang="en-US" sz="1600" dirty="0" smtClean="0"/>
                        <a:t>17.80</a:t>
                      </a:r>
                      <a:endParaRPr lang="en-US" sz="1600" dirty="0"/>
                    </a:p>
                  </a:txBody>
                  <a:tcPr/>
                </a:tc>
                <a:tc>
                  <a:txBody>
                    <a:bodyPr/>
                    <a:lstStyle/>
                    <a:p>
                      <a:r>
                        <a:rPr lang="en-US" sz="1600" dirty="0" smtClean="0"/>
                        <a:t>2.43</a:t>
                      </a:r>
                      <a:endParaRPr lang="en-US" sz="1600" dirty="0"/>
                    </a:p>
                  </a:txBody>
                  <a:tcPr/>
                </a:tc>
                <a:tc>
                  <a:txBody>
                    <a:bodyPr/>
                    <a:lstStyle/>
                    <a:p>
                      <a:r>
                        <a:rPr lang="en-US" sz="1600" dirty="0" smtClean="0"/>
                        <a:t>11.60</a:t>
                      </a:r>
                      <a:endParaRPr lang="en-US" sz="1600" dirty="0"/>
                    </a:p>
                  </a:txBody>
                  <a:tcPr/>
                </a:tc>
              </a:tr>
              <a:tr h="391583">
                <a:tc>
                  <a:txBody>
                    <a:bodyPr/>
                    <a:lstStyle/>
                    <a:p>
                      <a:r>
                        <a:rPr lang="en-US" dirty="0" smtClean="0"/>
                        <a:t>2006</a:t>
                      </a:r>
                      <a:endParaRPr lang="en-US" dirty="0"/>
                    </a:p>
                  </a:txBody>
                  <a:tcPr/>
                </a:tc>
                <a:tc>
                  <a:txBody>
                    <a:bodyPr/>
                    <a:lstStyle/>
                    <a:p>
                      <a:r>
                        <a:rPr lang="en-US" sz="1600" dirty="0" smtClean="0"/>
                        <a:t>2.76</a:t>
                      </a:r>
                      <a:endParaRPr lang="en-US" sz="1600" dirty="0"/>
                    </a:p>
                  </a:txBody>
                  <a:tcPr/>
                </a:tc>
                <a:tc>
                  <a:txBody>
                    <a:bodyPr/>
                    <a:lstStyle/>
                    <a:p>
                      <a:r>
                        <a:rPr lang="en-US" sz="1600" dirty="0" smtClean="0"/>
                        <a:t>19.33</a:t>
                      </a:r>
                      <a:endParaRPr lang="en-US" sz="1600" dirty="0"/>
                    </a:p>
                  </a:txBody>
                  <a:tcPr/>
                </a:tc>
                <a:tc>
                  <a:txBody>
                    <a:bodyPr/>
                    <a:lstStyle/>
                    <a:p>
                      <a:r>
                        <a:rPr lang="en-US" sz="1600" dirty="0" smtClean="0"/>
                        <a:t>2.37</a:t>
                      </a:r>
                      <a:endParaRPr lang="en-US" sz="1600" dirty="0"/>
                    </a:p>
                  </a:txBody>
                  <a:tcPr/>
                </a:tc>
                <a:tc>
                  <a:txBody>
                    <a:bodyPr/>
                    <a:lstStyle/>
                    <a:p>
                      <a:r>
                        <a:rPr lang="en-US" sz="1600" dirty="0" smtClean="0"/>
                        <a:t>7.30</a:t>
                      </a:r>
                      <a:endParaRPr lang="en-US" sz="1600" dirty="0"/>
                    </a:p>
                  </a:txBody>
                  <a:tcPr/>
                </a:tc>
                <a:tc>
                  <a:txBody>
                    <a:bodyPr/>
                    <a:lstStyle/>
                    <a:p>
                      <a:r>
                        <a:rPr lang="en-US" sz="1600" dirty="0" smtClean="0"/>
                        <a:t>3.76</a:t>
                      </a:r>
                      <a:endParaRPr lang="en-US" sz="1600" dirty="0"/>
                    </a:p>
                  </a:txBody>
                  <a:tcPr/>
                </a:tc>
                <a:tc>
                  <a:txBody>
                    <a:bodyPr/>
                    <a:lstStyle/>
                    <a:p>
                      <a:r>
                        <a:rPr lang="en-US" sz="1600" dirty="0" smtClean="0"/>
                        <a:t>13.59</a:t>
                      </a:r>
                      <a:endParaRPr lang="en-US" sz="1600" dirty="0"/>
                    </a:p>
                  </a:txBody>
                  <a:tcPr/>
                </a:tc>
                <a:tc>
                  <a:txBody>
                    <a:bodyPr/>
                    <a:lstStyle/>
                    <a:p>
                      <a:r>
                        <a:rPr lang="en-US" sz="1600" dirty="0" smtClean="0"/>
                        <a:t>1.94</a:t>
                      </a:r>
                      <a:endParaRPr lang="en-US" sz="1600" dirty="0"/>
                    </a:p>
                  </a:txBody>
                  <a:tcPr/>
                </a:tc>
                <a:tc>
                  <a:txBody>
                    <a:bodyPr/>
                    <a:lstStyle/>
                    <a:p>
                      <a:r>
                        <a:rPr lang="en-US" sz="1600" dirty="0" smtClean="0"/>
                        <a:t>17.45</a:t>
                      </a:r>
                      <a:endParaRPr lang="en-US" sz="1600" dirty="0"/>
                    </a:p>
                  </a:txBody>
                  <a:tcPr/>
                </a:tc>
                <a:tc>
                  <a:txBody>
                    <a:bodyPr/>
                    <a:lstStyle/>
                    <a:p>
                      <a:r>
                        <a:rPr lang="en-US" sz="1600" dirty="0" smtClean="0"/>
                        <a:t>2.61</a:t>
                      </a:r>
                      <a:endParaRPr lang="en-US" sz="1600" dirty="0"/>
                    </a:p>
                  </a:txBody>
                  <a:tcPr/>
                </a:tc>
                <a:tc>
                  <a:txBody>
                    <a:bodyPr/>
                    <a:lstStyle/>
                    <a:p>
                      <a:r>
                        <a:rPr lang="en-US" sz="1600" dirty="0" smtClean="0"/>
                        <a:t>11.45</a:t>
                      </a:r>
                      <a:endParaRPr lang="en-US" sz="1600" dirty="0"/>
                    </a:p>
                  </a:txBody>
                  <a:tcPr/>
                </a:tc>
              </a:tr>
              <a:tr h="391583">
                <a:tc>
                  <a:txBody>
                    <a:bodyPr/>
                    <a:lstStyle/>
                    <a:p>
                      <a:r>
                        <a:rPr lang="en-US" dirty="0" smtClean="0"/>
                        <a:t>2005</a:t>
                      </a:r>
                      <a:endParaRPr lang="en-US" dirty="0"/>
                    </a:p>
                  </a:txBody>
                  <a:tcPr/>
                </a:tc>
                <a:tc>
                  <a:txBody>
                    <a:bodyPr/>
                    <a:lstStyle/>
                    <a:p>
                      <a:r>
                        <a:rPr lang="en-US" sz="1600" dirty="0" smtClean="0"/>
                        <a:t>2.53</a:t>
                      </a:r>
                      <a:endParaRPr lang="en-US" sz="1600" dirty="0"/>
                    </a:p>
                  </a:txBody>
                  <a:tcPr/>
                </a:tc>
                <a:tc>
                  <a:txBody>
                    <a:bodyPr/>
                    <a:lstStyle/>
                    <a:p>
                      <a:r>
                        <a:rPr lang="en-US" sz="1600" dirty="0" smtClean="0"/>
                        <a:t>6.47</a:t>
                      </a:r>
                      <a:endParaRPr lang="en-US" sz="1600" dirty="0"/>
                    </a:p>
                  </a:txBody>
                  <a:tcPr/>
                </a:tc>
                <a:tc>
                  <a:txBody>
                    <a:bodyPr/>
                    <a:lstStyle/>
                    <a:p>
                      <a:r>
                        <a:rPr lang="en-US" sz="1600" dirty="0" smtClean="0"/>
                        <a:t>2.17</a:t>
                      </a:r>
                      <a:endParaRPr lang="en-US" sz="1600" dirty="0"/>
                    </a:p>
                  </a:txBody>
                  <a:tcPr/>
                </a:tc>
                <a:tc>
                  <a:txBody>
                    <a:bodyPr/>
                    <a:lstStyle/>
                    <a:p>
                      <a:r>
                        <a:rPr lang="en-US" sz="1600" dirty="0" smtClean="0"/>
                        <a:t>6.90</a:t>
                      </a:r>
                      <a:endParaRPr lang="en-US" sz="1600" dirty="0"/>
                    </a:p>
                  </a:txBody>
                  <a:tcPr/>
                </a:tc>
                <a:tc>
                  <a:txBody>
                    <a:bodyPr/>
                    <a:lstStyle/>
                    <a:p>
                      <a:r>
                        <a:rPr lang="en-US" sz="1600" dirty="0" smtClean="0"/>
                        <a:t>3.50</a:t>
                      </a:r>
                      <a:endParaRPr lang="en-US" sz="1600" dirty="0"/>
                    </a:p>
                  </a:txBody>
                  <a:tcPr/>
                </a:tc>
                <a:tc>
                  <a:txBody>
                    <a:bodyPr/>
                    <a:lstStyle/>
                    <a:p>
                      <a:r>
                        <a:rPr lang="en-US" sz="1600" dirty="0" smtClean="0"/>
                        <a:t>12.73</a:t>
                      </a:r>
                      <a:endParaRPr lang="en-US" sz="1600" dirty="0"/>
                    </a:p>
                  </a:txBody>
                  <a:tcPr/>
                </a:tc>
                <a:tc>
                  <a:txBody>
                    <a:bodyPr/>
                    <a:lstStyle/>
                    <a:p>
                      <a:r>
                        <a:rPr lang="en-US" sz="1600" dirty="0" smtClean="0"/>
                        <a:t>1.88</a:t>
                      </a:r>
                      <a:endParaRPr lang="en-US" sz="1600" dirty="0"/>
                    </a:p>
                  </a:txBody>
                  <a:tcPr/>
                </a:tc>
                <a:tc>
                  <a:txBody>
                    <a:bodyPr/>
                    <a:lstStyle/>
                    <a:p>
                      <a:r>
                        <a:rPr lang="en-US" sz="1600" dirty="0" smtClean="0"/>
                        <a:t>17.72</a:t>
                      </a:r>
                      <a:endParaRPr lang="en-US" sz="1600" dirty="0"/>
                    </a:p>
                  </a:txBody>
                  <a:tcPr/>
                </a:tc>
                <a:tc>
                  <a:txBody>
                    <a:bodyPr/>
                    <a:lstStyle/>
                    <a:p>
                      <a:r>
                        <a:rPr lang="en-US" sz="1600" dirty="0" smtClean="0"/>
                        <a:t>2.42</a:t>
                      </a:r>
                      <a:endParaRPr lang="en-US" sz="1600" dirty="0"/>
                    </a:p>
                  </a:txBody>
                  <a:tcPr/>
                </a:tc>
                <a:tc>
                  <a:txBody>
                    <a:bodyPr/>
                    <a:lstStyle/>
                    <a:p>
                      <a:r>
                        <a:rPr lang="en-US" sz="1600" dirty="0" smtClean="0"/>
                        <a:t>11.01</a:t>
                      </a:r>
                      <a:endParaRPr lang="en-US" sz="1600" dirty="0"/>
                    </a:p>
                  </a:txBody>
                  <a:tcPr/>
                </a:tc>
              </a:tr>
              <a:tr h="391583">
                <a:tc>
                  <a:txBody>
                    <a:bodyPr/>
                    <a:lstStyle/>
                    <a:p>
                      <a:r>
                        <a:rPr lang="en-US" dirty="0" smtClean="0"/>
                        <a:t>2004</a:t>
                      </a:r>
                      <a:endParaRPr lang="en-US" dirty="0"/>
                    </a:p>
                  </a:txBody>
                  <a:tcPr/>
                </a:tc>
                <a:tc>
                  <a:txBody>
                    <a:bodyPr/>
                    <a:lstStyle/>
                    <a:p>
                      <a:r>
                        <a:rPr lang="en-US" sz="1600" dirty="0" smtClean="0"/>
                        <a:t>2.32</a:t>
                      </a:r>
                      <a:endParaRPr lang="en-US" sz="1600" dirty="0"/>
                    </a:p>
                  </a:txBody>
                  <a:tcPr/>
                </a:tc>
                <a:tc>
                  <a:txBody>
                    <a:bodyPr/>
                    <a:lstStyle/>
                    <a:p>
                      <a:r>
                        <a:rPr lang="en-US" sz="1600" dirty="0" smtClean="0"/>
                        <a:t>6.19</a:t>
                      </a:r>
                      <a:endParaRPr lang="en-US" sz="1600" dirty="0"/>
                    </a:p>
                  </a:txBody>
                  <a:tcPr/>
                </a:tc>
                <a:tc>
                  <a:txBody>
                    <a:bodyPr/>
                    <a:lstStyle/>
                    <a:p>
                      <a:r>
                        <a:rPr lang="en-US" sz="1600" dirty="0" smtClean="0"/>
                        <a:t>2.06</a:t>
                      </a:r>
                      <a:endParaRPr lang="en-US" sz="1600" dirty="0"/>
                    </a:p>
                  </a:txBody>
                  <a:tcPr/>
                </a:tc>
                <a:tc>
                  <a:txBody>
                    <a:bodyPr/>
                    <a:lstStyle/>
                    <a:p>
                      <a:r>
                        <a:rPr lang="en-US" sz="1600" dirty="0" smtClean="0"/>
                        <a:t>6.61</a:t>
                      </a:r>
                      <a:endParaRPr lang="en-US" sz="1600" dirty="0"/>
                    </a:p>
                  </a:txBody>
                  <a:tcPr/>
                </a:tc>
                <a:tc>
                  <a:txBody>
                    <a:bodyPr/>
                    <a:lstStyle/>
                    <a:p>
                      <a:r>
                        <a:rPr lang="en-US" sz="1600" dirty="0" smtClean="0"/>
                        <a:t>3.10</a:t>
                      </a:r>
                      <a:endParaRPr lang="en-US" sz="1600" dirty="0"/>
                    </a:p>
                  </a:txBody>
                  <a:tcPr/>
                </a:tc>
                <a:tc>
                  <a:txBody>
                    <a:bodyPr/>
                    <a:lstStyle/>
                    <a:p>
                      <a:r>
                        <a:rPr lang="en-US" sz="1600" dirty="0" smtClean="0"/>
                        <a:t>10.71</a:t>
                      </a:r>
                      <a:endParaRPr lang="en-US" sz="1600" dirty="0"/>
                    </a:p>
                  </a:txBody>
                  <a:tcPr/>
                </a:tc>
                <a:tc>
                  <a:txBody>
                    <a:bodyPr/>
                    <a:lstStyle/>
                    <a:p>
                      <a:r>
                        <a:rPr lang="en-US" sz="1600" dirty="0" smtClean="0"/>
                        <a:t>1.87</a:t>
                      </a:r>
                      <a:endParaRPr lang="en-US" sz="1600" dirty="0"/>
                    </a:p>
                  </a:txBody>
                  <a:tcPr/>
                </a:tc>
                <a:tc>
                  <a:txBody>
                    <a:bodyPr/>
                    <a:lstStyle/>
                    <a:p>
                      <a:r>
                        <a:rPr lang="en-US" sz="1600" dirty="0" smtClean="0"/>
                        <a:t>17.54</a:t>
                      </a:r>
                      <a:endParaRPr lang="en-US" sz="1600" dirty="0"/>
                    </a:p>
                  </a:txBody>
                  <a:tcPr/>
                </a:tc>
                <a:tc>
                  <a:txBody>
                    <a:bodyPr/>
                    <a:lstStyle/>
                    <a:p>
                      <a:r>
                        <a:rPr lang="en-US" sz="1600" dirty="0" smtClean="0"/>
                        <a:t>2.18</a:t>
                      </a:r>
                      <a:endParaRPr lang="en-US" sz="1600" dirty="0"/>
                    </a:p>
                  </a:txBody>
                  <a:tcPr/>
                </a:tc>
                <a:tc>
                  <a:txBody>
                    <a:bodyPr/>
                    <a:lstStyle/>
                    <a:p>
                      <a:r>
                        <a:rPr lang="en-US" sz="1600" dirty="0" smtClean="0"/>
                        <a:t>10.52</a:t>
                      </a:r>
                      <a:endParaRPr lang="en-US" sz="1600" dirty="0"/>
                    </a:p>
                  </a:txBody>
                  <a:tcPr/>
                </a:tc>
              </a:tr>
              <a:tr h="391583">
                <a:tc>
                  <a:txBody>
                    <a:bodyPr/>
                    <a:lstStyle/>
                    <a:p>
                      <a:r>
                        <a:rPr lang="en-US" dirty="0" smtClean="0"/>
                        <a:t>2003</a:t>
                      </a:r>
                      <a:endParaRPr lang="en-US" dirty="0"/>
                    </a:p>
                  </a:txBody>
                  <a:tcPr/>
                </a:tc>
                <a:tc>
                  <a:txBody>
                    <a:bodyPr/>
                    <a:lstStyle/>
                    <a:p>
                      <a:r>
                        <a:rPr lang="en-US" sz="1600" dirty="0" smtClean="0"/>
                        <a:t>2.04</a:t>
                      </a:r>
                      <a:endParaRPr lang="en-US" sz="1600" dirty="0"/>
                    </a:p>
                  </a:txBody>
                  <a:tcPr/>
                </a:tc>
                <a:tc>
                  <a:txBody>
                    <a:bodyPr/>
                    <a:lstStyle/>
                    <a:p>
                      <a:r>
                        <a:rPr lang="en-US" sz="1600" dirty="0" smtClean="0"/>
                        <a:t>5.63</a:t>
                      </a:r>
                      <a:endParaRPr lang="en-US" sz="1600" dirty="0"/>
                    </a:p>
                  </a:txBody>
                  <a:tcPr/>
                </a:tc>
                <a:tc>
                  <a:txBody>
                    <a:bodyPr/>
                    <a:lstStyle/>
                    <a:p>
                      <a:r>
                        <a:rPr lang="en-US" sz="1600" dirty="0" smtClean="0"/>
                        <a:t>1.95</a:t>
                      </a:r>
                      <a:endParaRPr lang="en-US" sz="1600" dirty="0"/>
                    </a:p>
                  </a:txBody>
                  <a:tcPr/>
                </a:tc>
                <a:tc>
                  <a:txBody>
                    <a:bodyPr/>
                    <a:lstStyle/>
                    <a:p>
                      <a:r>
                        <a:rPr lang="en-US" sz="1600" dirty="0" smtClean="0"/>
                        <a:t>5.77</a:t>
                      </a:r>
                      <a:endParaRPr lang="en-US" sz="1600" dirty="0"/>
                    </a:p>
                  </a:txBody>
                  <a:tcPr/>
                </a:tc>
                <a:tc>
                  <a:txBody>
                    <a:bodyPr/>
                    <a:lstStyle/>
                    <a:p>
                      <a:r>
                        <a:rPr lang="en-US" sz="1600" dirty="0" smtClean="0"/>
                        <a:t>2.70</a:t>
                      </a:r>
                      <a:endParaRPr lang="en-US" sz="1600" dirty="0"/>
                    </a:p>
                  </a:txBody>
                  <a:tcPr/>
                </a:tc>
                <a:tc>
                  <a:txBody>
                    <a:bodyPr/>
                    <a:lstStyle/>
                    <a:p>
                      <a:r>
                        <a:rPr lang="en-US" sz="1600" dirty="0" smtClean="0"/>
                        <a:t>9.05</a:t>
                      </a:r>
                      <a:endParaRPr lang="en-US" sz="1600" dirty="0"/>
                    </a:p>
                  </a:txBody>
                  <a:tcPr/>
                </a:tc>
                <a:tc>
                  <a:txBody>
                    <a:bodyPr/>
                    <a:lstStyle/>
                    <a:p>
                      <a:r>
                        <a:rPr lang="en-US" sz="1600" dirty="0" smtClean="0"/>
                        <a:t>2.00</a:t>
                      </a:r>
                      <a:endParaRPr lang="en-US" sz="1600" dirty="0"/>
                    </a:p>
                  </a:txBody>
                  <a:tcPr/>
                </a:tc>
                <a:tc>
                  <a:txBody>
                    <a:bodyPr/>
                    <a:lstStyle/>
                    <a:p>
                      <a:r>
                        <a:rPr lang="en-US" sz="1600" dirty="0" smtClean="0"/>
                        <a:t>16.57</a:t>
                      </a:r>
                      <a:endParaRPr lang="en-US" sz="1600" dirty="0"/>
                    </a:p>
                  </a:txBody>
                  <a:tcPr/>
                </a:tc>
                <a:tc>
                  <a:txBody>
                    <a:bodyPr/>
                    <a:lstStyle/>
                    <a:p>
                      <a:r>
                        <a:rPr lang="en-US" sz="1600" dirty="0" smtClean="0"/>
                        <a:t>1.92</a:t>
                      </a:r>
                      <a:endParaRPr lang="en-US" sz="1600" dirty="0"/>
                    </a:p>
                  </a:txBody>
                  <a:tcPr/>
                </a:tc>
                <a:tc>
                  <a:txBody>
                    <a:bodyPr/>
                    <a:lstStyle/>
                    <a:p>
                      <a:r>
                        <a:rPr lang="en-US" sz="1600" dirty="0" smtClean="0"/>
                        <a:t>10.01</a:t>
                      </a:r>
                      <a:endParaRPr lang="en-US" sz="1600" dirty="0"/>
                    </a:p>
                  </a:txBody>
                  <a:tcPr/>
                </a:tc>
              </a:tr>
              <a:tr h="391583">
                <a:tc>
                  <a:txBody>
                    <a:bodyPr/>
                    <a:lstStyle/>
                    <a:p>
                      <a:r>
                        <a:rPr lang="en-US" dirty="0" smtClean="0"/>
                        <a:t>2002</a:t>
                      </a:r>
                      <a:endParaRPr lang="en-US" dirty="0"/>
                    </a:p>
                  </a:txBody>
                  <a:tcPr/>
                </a:tc>
                <a:tc>
                  <a:txBody>
                    <a:bodyPr/>
                    <a:lstStyle/>
                    <a:p>
                      <a:r>
                        <a:rPr lang="en-US" sz="1600" dirty="0" smtClean="0"/>
                        <a:t>1.8</a:t>
                      </a:r>
                      <a:endParaRPr lang="en-US" sz="1600" dirty="0"/>
                    </a:p>
                  </a:txBody>
                  <a:tcPr/>
                </a:tc>
                <a:tc>
                  <a:txBody>
                    <a:bodyPr/>
                    <a:lstStyle/>
                    <a:p>
                      <a:r>
                        <a:rPr lang="en-US" sz="1600" dirty="0" smtClean="0"/>
                        <a:t>4.64</a:t>
                      </a:r>
                      <a:endParaRPr lang="en-US" sz="1600" dirty="0"/>
                    </a:p>
                  </a:txBody>
                  <a:tcPr/>
                </a:tc>
                <a:tc>
                  <a:txBody>
                    <a:bodyPr/>
                    <a:lstStyle/>
                    <a:p>
                      <a:r>
                        <a:rPr lang="en-US" sz="1600" dirty="0" smtClean="0"/>
                        <a:t>1.65</a:t>
                      </a:r>
                      <a:endParaRPr lang="en-US" sz="1600" dirty="0"/>
                    </a:p>
                  </a:txBody>
                  <a:tcPr/>
                </a:tc>
                <a:tc>
                  <a:txBody>
                    <a:bodyPr/>
                    <a:lstStyle/>
                    <a:p>
                      <a:r>
                        <a:rPr lang="en-US" sz="1600" dirty="0" smtClean="0"/>
                        <a:t>4.78</a:t>
                      </a:r>
                      <a:endParaRPr lang="en-US" sz="1600" dirty="0"/>
                    </a:p>
                  </a:txBody>
                  <a:tcPr/>
                </a:tc>
                <a:tc>
                  <a:txBody>
                    <a:bodyPr/>
                    <a:lstStyle/>
                    <a:p>
                      <a:r>
                        <a:rPr lang="en-US" sz="1600" dirty="0" smtClean="0"/>
                        <a:t>2.23</a:t>
                      </a:r>
                      <a:endParaRPr lang="en-US" sz="1600" dirty="0"/>
                    </a:p>
                  </a:txBody>
                  <a:tcPr/>
                </a:tc>
                <a:tc>
                  <a:txBody>
                    <a:bodyPr/>
                    <a:lstStyle/>
                    <a:p>
                      <a:r>
                        <a:rPr lang="en-US" sz="1600" dirty="0" smtClean="0"/>
                        <a:t>7.65</a:t>
                      </a:r>
                      <a:endParaRPr lang="en-US" sz="1600" dirty="0"/>
                    </a:p>
                  </a:txBody>
                  <a:tcPr/>
                </a:tc>
                <a:tc>
                  <a:txBody>
                    <a:bodyPr/>
                    <a:lstStyle/>
                    <a:p>
                      <a:r>
                        <a:rPr lang="en-US" sz="1600" dirty="0" smtClean="0"/>
                        <a:t>2.02</a:t>
                      </a:r>
                      <a:endParaRPr lang="en-US" sz="1600" dirty="0"/>
                    </a:p>
                  </a:txBody>
                  <a:tcPr/>
                </a:tc>
                <a:tc>
                  <a:txBody>
                    <a:bodyPr/>
                    <a:lstStyle/>
                    <a:p>
                      <a:r>
                        <a:rPr lang="en-US" sz="1600" dirty="0" smtClean="0"/>
                        <a:t>14.93</a:t>
                      </a:r>
                      <a:endParaRPr lang="en-US" sz="1600" dirty="0"/>
                    </a:p>
                  </a:txBody>
                  <a:tcPr/>
                </a:tc>
                <a:tc>
                  <a:txBody>
                    <a:bodyPr/>
                    <a:lstStyle/>
                    <a:p>
                      <a:r>
                        <a:rPr lang="en-US" sz="1600" dirty="0" smtClean="0"/>
                        <a:t>1.84</a:t>
                      </a:r>
                      <a:endParaRPr lang="en-US" sz="1600" dirty="0"/>
                    </a:p>
                  </a:txBody>
                  <a:tcPr/>
                </a:tc>
                <a:tc>
                  <a:txBody>
                    <a:bodyPr/>
                    <a:lstStyle/>
                    <a:p>
                      <a:r>
                        <a:rPr lang="en-US" sz="1600" dirty="0" smtClean="0"/>
                        <a:t>9.44</a:t>
                      </a:r>
                      <a:endParaRPr lang="en-US" sz="1600" dirty="0"/>
                    </a:p>
                  </a:txBody>
                  <a:tcPr/>
                </a:tc>
              </a:tr>
              <a:tr h="391583">
                <a:tc>
                  <a:txBody>
                    <a:bodyPr/>
                    <a:lstStyle/>
                    <a:p>
                      <a:r>
                        <a:rPr lang="en-US" dirty="0" smtClean="0"/>
                        <a:t>2001</a:t>
                      </a:r>
                      <a:endParaRPr lang="en-US" dirty="0"/>
                    </a:p>
                  </a:txBody>
                  <a:tcPr/>
                </a:tc>
                <a:tc>
                  <a:txBody>
                    <a:bodyPr/>
                    <a:lstStyle/>
                    <a:p>
                      <a:r>
                        <a:rPr lang="en-US" sz="1600" dirty="0" smtClean="0"/>
                        <a:t>1.56</a:t>
                      </a:r>
                      <a:endParaRPr lang="en-US" sz="1600" dirty="0"/>
                    </a:p>
                  </a:txBody>
                  <a:tcPr/>
                </a:tc>
                <a:tc>
                  <a:txBody>
                    <a:bodyPr/>
                    <a:lstStyle/>
                    <a:p>
                      <a:r>
                        <a:rPr lang="en-US" sz="1600" dirty="0" smtClean="0"/>
                        <a:t>3.98</a:t>
                      </a:r>
                      <a:endParaRPr lang="en-US" sz="1600" dirty="0"/>
                    </a:p>
                  </a:txBody>
                  <a:tcPr/>
                </a:tc>
                <a:tc>
                  <a:txBody>
                    <a:bodyPr/>
                    <a:lstStyle/>
                    <a:p>
                      <a:r>
                        <a:rPr lang="en-US" sz="1600" dirty="0" smtClean="0"/>
                        <a:t>1.60</a:t>
                      </a:r>
                      <a:endParaRPr lang="en-US" sz="1600" dirty="0"/>
                    </a:p>
                  </a:txBody>
                  <a:tcPr/>
                </a:tc>
                <a:tc>
                  <a:txBody>
                    <a:bodyPr/>
                    <a:lstStyle/>
                    <a:p>
                      <a:r>
                        <a:rPr lang="en-US" sz="1600" dirty="0" smtClean="0"/>
                        <a:t>4.57</a:t>
                      </a:r>
                      <a:endParaRPr lang="en-US" sz="1600" dirty="0"/>
                    </a:p>
                  </a:txBody>
                  <a:tcPr/>
                </a:tc>
                <a:tc>
                  <a:txBody>
                    <a:bodyPr/>
                    <a:lstStyle/>
                    <a:p>
                      <a:r>
                        <a:rPr lang="en-US" sz="1600" dirty="0" smtClean="0"/>
                        <a:t>1.91</a:t>
                      </a:r>
                      <a:endParaRPr lang="en-US" sz="1600" dirty="0"/>
                    </a:p>
                  </a:txBody>
                  <a:tcPr/>
                </a:tc>
                <a:tc>
                  <a:txBody>
                    <a:bodyPr/>
                    <a:lstStyle/>
                    <a:p>
                      <a:r>
                        <a:rPr lang="en-US" sz="1600" dirty="0" smtClean="0"/>
                        <a:t>7.95</a:t>
                      </a:r>
                      <a:endParaRPr lang="en-US" sz="1600" dirty="0"/>
                    </a:p>
                  </a:txBody>
                  <a:tcPr/>
                </a:tc>
                <a:tc>
                  <a:txBody>
                    <a:bodyPr/>
                    <a:lstStyle/>
                    <a:p>
                      <a:r>
                        <a:rPr lang="en-US" sz="1600" dirty="0" smtClean="0"/>
                        <a:t>1.17</a:t>
                      </a:r>
                      <a:endParaRPr lang="en-US" sz="1600" dirty="0"/>
                    </a:p>
                  </a:txBody>
                  <a:tcPr/>
                </a:tc>
                <a:tc>
                  <a:txBody>
                    <a:bodyPr/>
                    <a:lstStyle/>
                    <a:p>
                      <a:r>
                        <a:rPr lang="en-US" sz="1600" dirty="0" smtClean="0"/>
                        <a:t>13.53</a:t>
                      </a:r>
                      <a:endParaRPr lang="en-US" sz="1600" dirty="0"/>
                    </a:p>
                  </a:txBody>
                  <a:tcPr/>
                </a:tc>
                <a:tc>
                  <a:txBody>
                    <a:bodyPr/>
                    <a:lstStyle/>
                    <a:p>
                      <a:r>
                        <a:rPr lang="en-US" sz="1600" dirty="0" smtClean="0"/>
                        <a:t>1.32</a:t>
                      </a:r>
                      <a:endParaRPr lang="en-US" sz="1600" dirty="0"/>
                    </a:p>
                  </a:txBody>
                  <a:tcPr/>
                </a:tc>
                <a:tc>
                  <a:txBody>
                    <a:bodyPr/>
                    <a:lstStyle/>
                    <a:p>
                      <a:r>
                        <a:rPr lang="en-US" sz="1600" dirty="0" smtClean="0"/>
                        <a:t>8.43</a:t>
                      </a:r>
                      <a:endParaRPr lang="en-US" sz="1600" dirty="0"/>
                    </a:p>
                  </a:txBody>
                  <a:tcPr/>
                </a:tc>
              </a:tr>
            </a:tbl>
          </a:graphicData>
        </a:graphic>
      </p:graphicFrame>
    </p:spTree>
    <p:extLst>
      <p:ext uri="{BB962C8B-B14F-4D97-AF65-F5344CB8AC3E}">
        <p14:creationId xmlns:p14="http://schemas.microsoft.com/office/powerpoint/2010/main" xmlns="" val="1213939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600" dirty="0" smtClean="0"/>
              <a:t>SAHAM BLUE </a:t>
            </a:r>
            <a:r>
              <a:rPr lang="id-ID" sz="3600" dirty="0" smtClean="0"/>
              <a:t>CHIP</a:t>
            </a:r>
            <a:br>
              <a:rPr lang="id-ID" sz="3600" dirty="0" smtClean="0"/>
            </a:br>
            <a:r>
              <a:rPr lang="id-ID" sz="3600" dirty="0" smtClean="0"/>
              <a:t>KINERJA </a:t>
            </a:r>
            <a:r>
              <a:rPr lang="id-ID" sz="3600" dirty="0" smtClean="0"/>
              <a:t>TERBAIK TAHUN </a:t>
            </a:r>
            <a:r>
              <a:rPr lang="id-ID" sz="3600" dirty="0" smtClean="0"/>
              <a:t>2011</a:t>
            </a:r>
            <a:br>
              <a:rPr lang="id-ID" sz="3600" dirty="0" smtClean="0"/>
            </a:br>
            <a:r>
              <a:rPr lang="id-ID" sz="3600" dirty="0" smtClean="0"/>
              <a:t>TAHUN 2012?</a:t>
            </a:r>
            <a:endParaRPr lang="id-ID" sz="3600" dirty="0"/>
          </a:p>
        </p:txBody>
      </p:sp>
      <p:graphicFrame>
        <p:nvGraphicFramePr>
          <p:cNvPr id="3" name="Table 2"/>
          <p:cNvGraphicFramePr>
            <a:graphicFrameLocks noGrp="1"/>
          </p:cNvGraphicFramePr>
          <p:nvPr>
            <p:extLst>
              <p:ext uri="{D42A27DB-BD31-4B8C-83A1-F6EECF244321}">
                <p14:modId xmlns:p14="http://schemas.microsoft.com/office/powerpoint/2010/main" xmlns="" val="376888398"/>
              </p:ext>
            </p:extLst>
          </p:nvPr>
        </p:nvGraphicFramePr>
        <p:xfrm>
          <a:off x="914400" y="1828800"/>
          <a:ext cx="7315200" cy="4617720"/>
        </p:xfrm>
        <a:graphic>
          <a:graphicData uri="http://schemas.openxmlformats.org/drawingml/2006/table">
            <a:tbl>
              <a:tblPr firstRow="1" bandRow="1">
                <a:tableStyleId>{5C22544A-7EE6-4342-B048-85BDC9FD1C3A}</a:tableStyleId>
              </a:tblPr>
              <a:tblGrid>
                <a:gridCol w="533530"/>
                <a:gridCol w="3030285"/>
                <a:gridCol w="1125415"/>
                <a:gridCol w="1312985"/>
                <a:gridCol w="1312985"/>
              </a:tblGrid>
              <a:tr h="370840">
                <a:tc>
                  <a:txBody>
                    <a:bodyPr/>
                    <a:lstStyle/>
                    <a:p>
                      <a:pPr algn="ctr"/>
                      <a:r>
                        <a:rPr lang="id-ID" dirty="0" smtClean="0"/>
                        <a:t>No</a:t>
                      </a:r>
                      <a:endParaRPr lang="id-ID" dirty="0"/>
                    </a:p>
                  </a:txBody>
                  <a:tcPr/>
                </a:tc>
                <a:tc>
                  <a:txBody>
                    <a:bodyPr/>
                    <a:lstStyle/>
                    <a:p>
                      <a:r>
                        <a:rPr lang="id-ID" dirty="0" smtClean="0"/>
                        <a:t>Nama Emiten</a:t>
                      </a:r>
                      <a:endParaRPr lang="id-ID" dirty="0"/>
                    </a:p>
                  </a:txBody>
                  <a:tcPr/>
                </a:tc>
                <a:tc>
                  <a:txBody>
                    <a:bodyPr/>
                    <a:lstStyle/>
                    <a:p>
                      <a:pPr algn="ctr"/>
                      <a:r>
                        <a:rPr lang="id-ID" dirty="0" smtClean="0"/>
                        <a:t>Kode </a:t>
                      </a:r>
                      <a:endParaRPr lang="id-ID" dirty="0"/>
                    </a:p>
                  </a:txBody>
                  <a:tcPr/>
                </a:tc>
                <a:tc>
                  <a:txBody>
                    <a:bodyPr/>
                    <a:lstStyle/>
                    <a:p>
                      <a:pPr algn="ctr"/>
                      <a:r>
                        <a:rPr lang="en-US" dirty="0" smtClean="0"/>
                        <a:t>2011</a:t>
                      </a:r>
                      <a:endParaRPr lang="id-ID" dirty="0"/>
                    </a:p>
                  </a:txBody>
                  <a:tcPr/>
                </a:tc>
                <a:tc>
                  <a:txBody>
                    <a:bodyPr/>
                    <a:lstStyle/>
                    <a:p>
                      <a:pPr algn="ctr"/>
                      <a:r>
                        <a:rPr lang="en-US" dirty="0" smtClean="0"/>
                        <a:t>2012</a:t>
                      </a:r>
                      <a:endParaRPr lang="id-ID" dirty="0"/>
                    </a:p>
                  </a:txBody>
                  <a:tcPr/>
                </a:tc>
              </a:tr>
              <a:tr h="370840">
                <a:tc>
                  <a:txBody>
                    <a:bodyPr/>
                    <a:lstStyle/>
                    <a:p>
                      <a:pPr algn="ctr"/>
                      <a:r>
                        <a:rPr lang="id-ID" dirty="0" smtClean="0"/>
                        <a:t>1</a:t>
                      </a:r>
                      <a:endParaRPr lang="id-ID" dirty="0"/>
                    </a:p>
                  </a:txBody>
                  <a:tcPr/>
                </a:tc>
                <a:tc>
                  <a:txBody>
                    <a:bodyPr/>
                    <a:lstStyle/>
                    <a:p>
                      <a:r>
                        <a:rPr lang="id-ID" dirty="0" smtClean="0"/>
                        <a:t>PT Gudang Garam Tbk</a:t>
                      </a:r>
                      <a:endParaRPr lang="id-ID" dirty="0"/>
                    </a:p>
                  </a:txBody>
                  <a:tcPr/>
                </a:tc>
                <a:tc>
                  <a:txBody>
                    <a:bodyPr/>
                    <a:lstStyle/>
                    <a:p>
                      <a:pPr algn="ctr"/>
                      <a:r>
                        <a:rPr lang="id-ID" dirty="0" smtClean="0"/>
                        <a:t>GGRM</a:t>
                      </a:r>
                      <a:endParaRPr lang="id-ID" dirty="0"/>
                    </a:p>
                  </a:txBody>
                  <a:tcPr/>
                </a:tc>
                <a:tc>
                  <a:txBody>
                    <a:bodyPr/>
                    <a:lstStyle/>
                    <a:p>
                      <a:pPr algn="ctr"/>
                      <a:r>
                        <a:rPr lang="id-ID" dirty="0" smtClean="0"/>
                        <a:t>55.13 %</a:t>
                      </a:r>
                      <a:endParaRPr lang="id-ID" dirty="0"/>
                    </a:p>
                  </a:txBody>
                  <a:tcPr/>
                </a:tc>
                <a:tc>
                  <a:txBody>
                    <a:bodyPr/>
                    <a:lstStyle/>
                    <a:p>
                      <a:pPr algn="ctr"/>
                      <a:r>
                        <a:rPr lang="en-US" dirty="0" smtClean="0"/>
                        <a:t>-12.65%</a:t>
                      </a:r>
                      <a:endParaRPr lang="id-ID" dirty="0"/>
                    </a:p>
                  </a:txBody>
                  <a:tcPr/>
                </a:tc>
              </a:tr>
              <a:tr h="370840">
                <a:tc>
                  <a:txBody>
                    <a:bodyPr/>
                    <a:lstStyle/>
                    <a:p>
                      <a:pPr algn="ctr"/>
                      <a:r>
                        <a:rPr lang="id-ID" dirty="0" smtClean="0"/>
                        <a:t>2</a:t>
                      </a:r>
                      <a:endParaRPr lang="id-ID" dirty="0"/>
                    </a:p>
                  </a:txBody>
                  <a:tcPr/>
                </a:tc>
                <a:tc>
                  <a:txBody>
                    <a:bodyPr/>
                    <a:lstStyle/>
                    <a:p>
                      <a:r>
                        <a:rPr lang="id-ID" dirty="0" smtClean="0"/>
                        <a:t>PT Energi Mega Persada</a:t>
                      </a:r>
                      <a:endParaRPr lang="id-ID" dirty="0"/>
                    </a:p>
                  </a:txBody>
                  <a:tcPr/>
                </a:tc>
                <a:tc>
                  <a:txBody>
                    <a:bodyPr/>
                    <a:lstStyle/>
                    <a:p>
                      <a:pPr algn="ctr"/>
                      <a:r>
                        <a:rPr lang="id-ID" dirty="0" smtClean="0"/>
                        <a:t>ENRG</a:t>
                      </a:r>
                      <a:endParaRPr lang="id-ID" dirty="0"/>
                    </a:p>
                  </a:txBody>
                  <a:tcPr/>
                </a:tc>
                <a:tc>
                  <a:txBody>
                    <a:bodyPr/>
                    <a:lstStyle/>
                    <a:p>
                      <a:pPr algn="ctr"/>
                      <a:r>
                        <a:rPr lang="id-ID" dirty="0" smtClean="0"/>
                        <a:t>43.55 %</a:t>
                      </a:r>
                      <a:endParaRPr lang="id-ID" dirty="0"/>
                    </a:p>
                  </a:txBody>
                  <a:tcPr/>
                </a:tc>
                <a:tc>
                  <a:txBody>
                    <a:bodyPr/>
                    <a:lstStyle/>
                    <a:p>
                      <a:pPr algn="ctr"/>
                      <a:r>
                        <a:rPr lang="en-US" dirty="0" smtClean="0"/>
                        <a:t>-43.82%</a:t>
                      </a:r>
                      <a:endParaRPr lang="id-ID" dirty="0"/>
                    </a:p>
                  </a:txBody>
                  <a:tcPr/>
                </a:tc>
              </a:tr>
              <a:tr h="370840">
                <a:tc>
                  <a:txBody>
                    <a:bodyPr/>
                    <a:lstStyle/>
                    <a:p>
                      <a:pPr algn="ctr"/>
                      <a:r>
                        <a:rPr lang="id-ID" dirty="0" smtClean="0"/>
                        <a:t>3</a:t>
                      </a:r>
                      <a:endParaRPr lang="id-ID" dirty="0"/>
                    </a:p>
                  </a:txBody>
                  <a:tcPr/>
                </a:tc>
                <a:tc>
                  <a:txBody>
                    <a:bodyPr/>
                    <a:lstStyle/>
                    <a:p>
                      <a:r>
                        <a:rPr lang="id-ID" dirty="0" smtClean="0"/>
                        <a:t>PT Astra</a:t>
                      </a:r>
                      <a:r>
                        <a:rPr lang="id-ID" baseline="0" dirty="0" smtClean="0"/>
                        <a:t> International Tbk</a:t>
                      </a:r>
                      <a:endParaRPr lang="id-ID" dirty="0"/>
                    </a:p>
                  </a:txBody>
                  <a:tcPr/>
                </a:tc>
                <a:tc>
                  <a:txBody>
                    <a:bodyPr/>
                    <a:lstStyle/>
                    <a:p>
                      <a:pPr algn="ctr"/>
                      <a:r>
                        <a:rPr lang="id-ID" dirty="0" smtClean="0"/>
                        <a:t>ASII</a:t>
                      </a:r>
                      <a:endParaRPr lang="id-ID" dirty="0"/>
                    </a:p>
                  </a:txBody>
                  <a:tcPr/>
                </a:tc>
                <a:tc>
                  <a:txBody>
                    <a:bodyPr/>
                    <a:lstStyle/>
                    <a:p>
                      <a:pPr algn="ctr"/>
                      <a:r>
                        <a:rPr lang="id-ID" dirty="0" smtClean="0"/>
                        <a:t>35.66 %</a:t>
                      </a:r>
                      <a:endParaRPr lang="id-ID" dirty="0"/>
                    </a:p>
                  </a:txBody>
                  <a:tcPr/>
                </a:tc>
                <a:tc>
                  <a:txBody>
                    <a:bodyPr/>
                    <a:lstStyle/>
                    <a:p>
                      <a:pPr algn="ctr"/>
                      <a:r>
                        <a:rPr lang="en-US" dirty="0" smtClean="0"/>
                        <a:t>3.38%</a:t>
                      </a:r>
                      <a:endParaRPr lang="id-ID" dirty="0"/>
                    </a:p>
                  </a:txBody>
                  <a:tcPr/>
                </a:tc>
              </a:tr>
              <a:tr h="370840">
                <a:tc>
                  <a:txBody>
                    <a:bodyPr/>
                    <a:lstStyle/>
                    <a:p>
                      <a:pPr algn="ctr"/>
                      <a:r>
                        <a:rPr lang="id-ID" dirty="0" smtClean="0"/>
                        <a:t>4</a:t>
                      </a:r>
                      <a:endParaRPr lang="id-ID" dirty="0"/>
                    </a:p>
                  </a:txBody>
                  <a:tcPr/>
                </a:tc>
                <a:tc>
                  <a:txBody>
                    <a:bodyPr/>
                    <a:lstStyle/>
                    <a:p>
                      <a:r>
                        <a:rPr lang="id-ID" dirty="0" smtClean="0"/>
                        <a:t>PT Bank</a:t>
                      </a:r>
                      <a:r>
                        <a:rPr lang="id-ID" baseline="0" dirty="0" smtClean="0"/>
                        <a:t> Rakyat Indonesia</a:t>
                      </a:r>
                      <a:endParaRPr lang="id-ID" dirty="0"/>
                    </a:p>
                  </a:txBody>
                  <a:tcPr/>
                </a:tc>
                <a:tc>
                  <a:txBody>
                    <a:bodyPr/>
                    <a:lstStyle/>
                    <a:p>
                      <a:pPr algn="ctr"/>
                      <a:r>
                        <a:rPr lang="en-US" dirty="0" smtClean="0"/>
                        <a:t>BBRI</a:t>
                      </a:r>
                      <a:endParaRPr lang="id-ID" dirty="0"/>
                    </a:p>
                  </a:txBody>
                  <a:tcPr/>
                </a:tc>
                <a:tc>
                  <a:txBody>
                    <a:bodyPr/>
                    <a:lstStyle/>
                    <a:p>
                      <a:pPr algn="ctr"/>
                      <a:r>
                        <a:rPr lang="en-US" dirty="0" smtClean="0"/>
                        <a:t>28</a:t>
                      </a:r>
                      <a:r>
                        <a:rPr lang="id-ID" dirty="0" smtClean="0"/>
                        <a:t>.</a:t>
                      </a:r>
                      <a:r>
                        <a:rPr lang="en-US" dirty="0" smtClean="0"/>
                        <a:t>57</a:t>
                      </a:r>
                      <a:r>
                        <a:rPr lang="id-ID" dirty="0" smtClean="0"/>
                        <a:t> %</a:t>
                      </a:r>
                      <a:endParaRPr lang="id-ID" dirty="0"/>
                    </a:p>
                  </a:txBody>
                  <a:tcPr/>
                </a:tc>
                <a:tc>
                  <a:txBody>
                    <a:bodyPr/>
                    <a:lstStyle/>
                    <a:p>
                      <a:pPr algn="ctr"/>
                      <a:r>
                        <a:rPr lang="en-US" dirty="0" smtClean="0"/>
                        <a:t>11.11%</a:t>
                      </a:r>
                      <a:endParaRPr lang="id-ID" dirty="0"/>
                    </a:p>
                  </a:txBody>
                  <a:tcPr/>
                </a:tc>
              </a:tr>
              <a:tr h="370840">
                <a:tc>
                  <a:txBody>
                    <a:bodyPr/>
                    <a:lstStyle/>
                    <a:p>
                      <a:pPr algn="ctr"/>
                      <a:r>
                        <a:rPr lang="id-ID" dirty="0" smtClean="0"/>
                        <a:t>5</a:t>
                      </a:r>
                      <a:endParaRPr lang="id-ID" dirty="0"/>
                    </a:p>
                  </a:txBody>
                  <a:tcPr/>
                </a:tc>
                <a:tc>
                  <a:txBody>
                    <a:bodyPr/>
                    <a:lstStyle/>
                    <a:p>
                      <a:r>
                        <a:rPr lang="id-ID" dirty="0" smtClean="0"/>
                        <a:t>PT Gajah Tunggal Tbk</a:t>
                      </a:r>
                      <a:endParaRPr lang="id-ID" dirty="0"/>
                    </a:p>
                  </a:txBody>
                  <a:tcPr/>
                </a:tc>
                <a:tc>
                  <a:txBody>
                    <a:bodyPr/>
                    <a:lstStyle/>
                    <a:p>
                      <a:pPr algn="ctr"/>
                      <a:r>
                        <a:rPr lang="en-US" dirty="0" smtClean="0"/>
                        <a:t>GJTL</a:t>
                      </a:r>
                      <a:endParaRPr lang="id-ID" dirty="0"/>
                    </a:p>
                  </a:txBody>
                  <a:tcPr/>
                </a:tc>
                <a:tc>
                  <a:txBody>
                    <a:bodyPr/>
                    <a:lstStyle/>
                    <a:p>
                      <a:pPr algn="ctr"/>
                      <a:r>
                        <a:rPr lang="en-US" dirty="0" smtClean="0"/>
                        <a:t>30.43</a:t>
                      </a:r>
                      <a:r>
                        <a:rPr lang="id-ID" dirty="0" smtClean="0"/>
                        <a:t> %</a:t>
                      </a:r>
                      <a:endParaRPr lang="id-ID" dirty="0"/>
                    </a:p>
                  </a:txBody>
                  <a:tcPr/>
                </a:tc>
                <a:tc>
                  <a:txBody>
                    <a:bodyPr/>
                    <a:lstStyle/>
                    <a:p>
                      <a:pPr algn="ctr"/>
                      <a:r>
                        <a:rPr lang="en-US" dirty="0" smtClean="0"/>
                        <a:t>-25.83%</a:t>
                      </a:r>
                      <a:endParaRPr lang="id-ID" dirty="0"/>
                    </a:p>
                  </a:txBody>
                  <a:tcPr/>
                </a:tc>
              </a:tr>
              <a:tr h="370840">
                <a:tc>
                  <a:txBody>
                    <a:bodyPr/>
                    <a:lstStyle/>
                    <a:p>
                      <a:pPr algn="ctr"/>
                      <a:r>
                        <a:rPr lang="id-ID" dirty="0" smtClean="0"/>
                        <a:t>6</a:t>
                      </a:r>
                      <a:endParaRPr lang="id-ID" dirty="0"/>
                    </a:p>
                  </a:txBody>
                  <a:tcPr/>
                </a:tc>
                <a:tc>
                  <a:txBody>
                    <a:bodyPr/>
                    <a:lstStyle/>
                    <a:p>
                      <a:r>
                        <a:rPr lang="id-ID" dirty="0" smtClean="0"/>
                        <a:t>PT</a:t>
                      </a:r>
                      <a:r>
                        <a:rPr lang="id-ID" baseline="0" dirty="0" smtClean="0"/>
                        <a:t> Bank Central Asia Tbk</a:t>
                      </a:r>
                      <a:endParaRPr lang="id-ID" dirty="0"/>
                    </a:p>
                  </a:txBody>
                  <a:tcPr/>
                </a:tc>
                <a:tc>
                  <a:txBody>
                    <a:bodyPr/>
                    <a:lstStyle/>
                    <a:p>
                      <a:pPr algn="ctr"/>
                      <a:r>
                        <a:rPr lang="id-ID" dirty="0" smtClean="0"/>
                        <a:t>BBCA</a:t>
                      </a:r>
                      <a:endParaRPr lang="id-ID" dirty="0"/>
                    </a:p>
                  </a:txBody>
                  <a:tcPr/>
                </a:tc>
                <a:tc>
                  <a:txBody>
                    <a:bodyPr/>
                    <a:lstStyle/>
                    <a:p>
                      <a:pPr algn="ctr"/>
                      <a:r>
                        <a:rPr lang="id-ID" dirty="0" smtClean="0"/>
                        <a:t>25 %</a:t>
                      </a:r>
                      <a:endParaRPr lang="id-ID" dirty="0"/>
                    </a:p>
                  </a:txBody>
                  <a:tcPr/>
                </a:tc>
                <a:tc>
                  <a:txBody>
                    <a:bodyPr/>
                    <a:lstStyle/>
                    <a:p>
                      <a:pPr algn="ctr"/>
                      <a:r>
                        <a:rPr lang="en-US" dirty="0" smtClean="0"/>
                        <a:t>14.38%</a:t>
                      </a:r>
                      <a:endParaRPr lang="id-ID" dirty="0"/>
                    </a:p>
                  </a:txBody>
                  <a:tcPr/>
                </a:tc>
              </a:tr>
              <a:tr h="370840">
                <a:tc>
                  <a:txBody>
                    <a:bodyPr/>
                    <a:lstStyle/>
                    <a:p>
                      <a:pPr algn="ctr"/>
                      <a:r>
                        <a:rPr lang="id-ID" dirty="0" smtClean="0"/>
                        <a:t>7</a:t>
                      </a:r>
                      <a:endParaRPr lang="id-ID" dirty="0"/>
                    </a:p>
                  </a:txBody>
                  <a:tcPr/>
                </a:tc>
                <a:tc>
                  <a:txBody>
                    <a:bodyPr/>
                    <a:lstStyle/>
                    <a:p>
                      <a:r>
                        <a:rPr lang="id-ID" dirty="0" smtClean="0"/>
                        <a:t>PT Jasa Marga Tbk</a:t>
                      </a:r>
                      <a:endParaRPr lang="id-ID" dirty="0"/>
                    </a:p>
                  </a:txBody>
                  <a:tcPr/>
                </a:tc>
                <a:tc>
                  <a:txBody>
                    <a:bodyPr/>
                    <a:lstStyle/>
                    <a:p>
                      <a:pPr algn="ctr"/>
                      <a:r>
                        <a:rPr lang="id-ID" dirty="0" smtClean="0"/>
                        <a:t>JSMR</a:t>
                      </a:r>
                      <a:endParaRPr lang="id-ID" dirty="0"/>
                    </a:p>
                  </a:txBody>
                  <a:tcPr/>
                </a:tc>
                <a:tc>
                  <a:txBody>
                    <a:bodyPr/>
                    <a:lstStyle/>
                    <a:p>
                      <a:pPr algn="ctr"/>
                      <a:r>
                        <a:rPr lang="id-ID" dirty="0" smtClean="0"/>
                        <a:t>22.6 %</a:t>
                      </a:r>
                      <a:endParaRPr lang="id-ID" dirty="0"/>
                    </a:p>
                  </a:txBody>
                  <a:tcPr/>
                </a:tc>
                <a:tc>
                  <a:txBody>
                    <a:bodyPr/>
                    <a:lstStyle/>
                    <a:p>
                      <a:pPr algn="ctr"/>
                      <a:r>
                        <a:rPr lang="en-US" dirty="0" smtClean="0"/>
                        <a:t>30.95%</a:t>
                      </a:r>
                      <a:endParaRPr lang="id-ID" dirty="0"/>
                    </a:p>
                  </a:txBody>
                  <a:tcPr/>
                </a:tc>
              </a:tr>
              <a:tr h="370840">
                <a:tc>
                  <a:txBody>
                    <a:bodyPr/>
                    <a:lstStyle/>
                    <a:p>
                      <a:pPr algn="ctr"/>
                      <a:r>
                        <a:rPr lang="id-ID" dirty="0" smtClean="0"/>
                        <a:t>8</a:t>
                      </a:r>
                      <a:endParaRPr lang="id-ID" dirty="0"/>
                    </a:p>
                  </a:txBody>
                  <a:tcPr/>
                </a:tc>
                <a:tc>
                  <a:txBody>
                    <a:bodyPr/>
                    <a:lstStyle/>
                    <a:p>
                      <a:r>
                        <a:rPr lang="id-ID" dirty="0" smtClean="0"/>
                        <a:t>PT Charoen Pokphand Indonesia</a:t>
                      </a:r>
                      <a:endParaRPr lang="id-ID" dirty="0"/>
                    </a:p>
                  </a:txBody>
                  <a:tcPr/>
                </a:tc>
                <a:tc>
                  <a:txBody>
                    <a:bodyPr/>
                    <a:lstStyle/>
                    <a:p>
                      <a:pPr algn="ctr"/>
                      <a:r>
                        <a:rPr lang="id-ID" dirty="0" smtClean="0"/>
                        <a:t>CPIN</a:t>
                      </a:r>
                      <a:endParaRPr lang="id-ID" dirty="0"/>
                    </a:p>
                  </a:txBody>
                  <a:tcPr/>
                </a:tc>
                <a:tc>
                  <a:txBody>
                    <a:bodyPr/>
                    <a:lstStyle/>
                    <a:p>
                      <a:pPr algn="ctr"/>
                      <a:r>
                        <a:rPr lang="id-ID" dirty="0" smtClean="0"/>
                        <a:t>16.85 %</a:t>
                      </a:r>
                      <a:endParaRPr lang="id-ID" dirty="0"/>
                    </a:p>
                  </a:txBody>
                  <a:tcPr/>
                </a:tc>
                <a:tc>
                  <a:txBody>
                    <a:bodyPr/>
                    <a:lstStyle/>
                    <a:p>
                      <a:pPr algn="ctr"/>
                      <a:r>
                        <a:rPr lang="en-US" dirty="0" smtClean="0"/>
                        <a:t>65.12%</a:t>
                      </a:r>
                      <a:endParaRPr lang="id-ID" dirty="0"/>
                    </a:p>
                  </a:txBody>
                  <a:tcPr/>
                </a:tc>
              </a:tr>
              <a:tr h="370840">
                <a:tc>
                  <a:txBody>
                    <a:bodyPr/>
                    <a:lstStyle/>
                    <a:p>
                      <a:pPr algn="ctr"/>
                      <a:r>
                        <a:rPr lang="id-ID" dirty="0" smtClean="0"/>
                        <a:t>9</a:t>
                      </a:r>
                      <a:endParaRPr lang="id-ID" dirty="0"/>
                    </a:p>
                  </a:txBody>
                  <a:tcPr/>
                </a:tc>
                <a:tc>
                  <a:txBody>
                    <a:bodyPr/>
                    <a:lstStyle/>
                    <a:p>
                      <a:r>
                        <a:rPr lang="id-ID" dirty="0" smtClean="0"/>
                        <a:t>PT Unilever Indonesia Tbk</a:t>
                      </a:r>
                      <a:endParaRPr lang="id-ID" dirty="0"/>
                    </a:p>
                  </a:txBody>
                  <a:tcPr/>
                </a:tc>
                <a:tc>
                  <a:txBody>
                    <a:bodyPr/>
                    <a:lstStyle/>
                    <a:p>
                      <a:pPr algn="ctr"/>
                      <a:r>
                        <a:rPr lang="id-ID" dirty="0" smtClean="0"/>
                        <a:t>UNVR</a:t>
                      </a:r>
                      <a:endParaRPr lang="id-ID" dirty="0"/>
                    </a:p>
                  </a:txBody>
                  <a:tcPr/>
                </a:tc>
                <a:tc>
                  <a:txBody>
                    <a:bodyPr/>
                    <a:lstStyle/>
                    <a:p>
                      <a:pPr algn="ctr"/>
                      <a:r>
                        <a:rPr lang="id-ID" dirty="0" smtClean="0"/>
                        <a:t>13.94 %</a:t>
                      </a:r>
                      <a:endParaRPr lang="id-ID" dirty="0"/>
                    </a:p>
                  </a:txBody>
                  <a:tcPr/>
                </a:tc>
                <a:tc>
                  <a:txBody>
                    <a:bodyPr/>
                    <a:lstStyle/>
                    <a:p>
                      <a:pPr algn="ctr"/>
                      <a:r>
                        <a:rPr lang="en-US" dirty="0" smtClean="0"/>
                        <a:t>15.16%</a:t>
                      </a:r>
                      <a:endParaRPr lang="id-ID" dirty="0"/>
                    </a:p>
                  </a:txBody>
                  <a:tcPr/>
                </a:tc>
              </a:tr>
              <a:tr h="370840">
                <a:tc>
                  <a:txBody>
                    <a:bodyPr/>
                    <a:lstStyle/>
                    <a:p>
                      <a:pPr algn="ctr"/>
                      <a:r>
                        <a:rPr lang="id-ID" dirty="0" smtClean="0"/>
                        <a:t>10</a:t>
                      </a:r>
                      <a:endParaRPr lang="id-ID" dirty="0"/>
                    </a:p>
                  </a:txBody>
                  <a:tcPr/>
                </a:tc>
                <a:tc>
                  <a:txBody>
                    <a:bodyPr/>
                    <a:lstStyle/>
                    <a:p>
                      <a:r>
                        <a:rPr lang="id-ID" dirty="0" smtClean="0"/>
                        <a:t>PT Indofood CBP Sukses Makmur Tbk</a:t>
                      </a:r>
                      <a:endParaRPr lang="id-ID" dirty="0"/>
                    </a:p>
                  </a:txBody>
                  <a:tcPr/>
                </a:tc>
                <a:tc>
                  <a:txBody>
                    <a:bodyPr/>
                    <a:lstStyle/>
                    <a:p>
                      <a:pPr algn="ctr"/>
                      <a:r>
                        <a:rPr lang="id-ID" dirty="0" smtClean="0"/>
                        <a:t>ICBP</a:t>
                      </a:r>
                      <a:endParaRPr lang="id-ID" dirty="0"/>
                    </a:p>
                  </a:txBody>
                  <a:tcPr/>
                </a:tc>
                <a:tc>
                  <a:txBody>
                    <a:bodyPr/>
                    <a:lstStyle/>
                    <a:p>
                      <a:pPr algn="ctr"/>
                      <a:r>
                        <a:rPr lang="id-ID" dirty="0" smtClean="0"/>
                        <a:t>11.23 %</a:t>
                      </a:r>
                      <a:endParaRPr lang="id-ID" dirty="0"/>
                    </a:p>
                  </a:txBody>
                  <a:tcPr/>
                </a:tc>
                <a:tc>
                  <a:txBody>
                    <a:bodyPr/>
                    <a:lstStyle/>
                    <a:p>
                      <a:pPr algn="ctr"/>
                      <a:r>
                        <a:rPr lang="en-US" dirty="0" smtClean="0"/>
                        <a:t>55.77%</a:t>
                      </a:r>
                      <a:endParaRPr lang="id-ID"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715962"/>
          </a:xfrm>
          <a:prstGeom prst="rect">
            <a:avLst/>
          </a:prstGeom>
        </p:spPr>
        <p:txBody>
          <a:bodyP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mtClean="0"/>
              <a:t>Referensi</a:t>
            </a:r>
            <a:endParaRPr lang="en-US" dirty="0"/>
          </a:p>
        </p:txBody>
      </p:sp>
      <p:sp>
        <p:nvSpPr>
          <p:cNvPr id="5" name="Content Placeholder 2"/>
          <p:cNvSpPr txBox="1">
            <a:spLocks/>
          </p:cNvSpPr>
          <p:nvPr/>
        </p:nvSpPr>
        <p:spPr>
          <a:xfrm>
            <a:off x="457200" y="1143000"/>
            <a:ext cx="8229600" cy="5334000"/>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dirty="0" smtClean="0"/>
              <a:t>Buffett Mary, Clark D.,  The </a:t>
            </a:r>
            <a:r>
              <a:rPr lang="en-US" dirty="0" err="1" smtClean="0"/>
              <a:t>Warrent</a:t>
            </a:r>
            <a:r>
              <a:rPr lang="en-US" dirty="0" smtClean="0"/>
              <a:t> Buffet Stock Portfolio, Scribner, 2011.</a:t>
            </a:r>
          </a:p>
          <a:p>
            <a:pPr>
              <a:defRPr/>
            </a:pPr>
            <a:r>
              <a:rPr lang="en-US" dirty="0" err="1"/>
              <a:t>Bisnis</a:t>
            </a:r>
            <a:r>
              <a:rPr lang="en-US" dirty="0"/>
              <a:t> Indonesia, IDX Watch 2010/2011.</a:t>
            </a:r>
          </a:p>
          <a:p>
            <a:pPr>
              <a:defRPr/>
            </a:pPr>
            <a:r>
              <a:rPr lang="en-US" dirty="0" err="1" smtClean="0"/>
              <a:t>Hirschey</a:t>
            </a:r>
            <a:r>
              <a:rPr lang="en-US" dirty="0" smtClean="0"/>
              <a:t> M., </a:t>
            </a:r>
            <a:r>
              <a:rPr lang="en-US" dirty="0" err="1" smtClean="0"/>
              <a:t>Nofsinger</a:t>
            </a:r>
            <a:r>
              <a:rPr lang="en-US" dirty="0" smtClean="0"/>
              <a:t>, J., Investment: Analysis  and </a:t>
            </a:r>
            <a:r>
              <a:rPr lang="en-US" dirty="0" err="1" smtClean="0"/>
              <a:t>Behaviour</a:t>
            </a:r>
            <a:r>
              <a:rPr lang="en-US" dirty="0" smtClean="0"/>
              <a:t>, Mc. </a:t>
            </a:r>
            <a:r>
              <a:rPr lang="en-US" dirty="0" err="1" smtClean="0"/>
              <a:t>Graw</a:t>
            </a:r>
            <a:r>
              <a:rPr lang="en-US" dirty="0" smtClean="0"/>
              <a:t> Hill, 2008.</a:t>
            </a:r>
          </a:p>
          <a:p>
            <a:pPr>
              <a:defRPr/>
            </a:pPr>
            <a:r>
              <a:rPr lang="en-US" dirty="0" smtClean="0"/>
              <a:t>Graham Benyamin, The Intelligent Investor, 4</a:t>
            </a:r>
            <a:r>
              <a:rPr lang="en-US" baseline="30000" dirty="0" smtClean="0"/>
              <a:t>th</a:t>
            </a:r>
            <a:r>
              <a:rPr lang="en-US" dirty="0" smtClean="0"/>
              <a:t>. Ed., Harper, 2006.</a:t>
            </a:r>
          </a:p>
          <a:p>
            <a:r>
              <a:rPr lang="en-US" dirty="0" smtClean="0"/>
              <a:t>Tier, M., The Winning Investment Habits of Warren Buffet &amp; George Soros, </a:t>
            </a:r>
            <a:r>
              <a:rPr lang="en-US" dirty="0" err="1" smtClean="0"/>
              <a:t>Gramedia</a:t>
            </a:r>
            <a:r>
              <a:rPr lang="en-US" dirty="0" smtClean="0"/>
              <a:t> </a:t>
            </a:r>
            <a:r>
              <a:rPr lang="en-US" dirty="0" err="1" smtClean="0"/>
              <a:t>Pustaka</a:t>
            </a:r>
            <a:r>
              <a:rPr lang="en-US" dirty="0" smtClean="0"/>
              <a:t>, 2008.</a:t>
            </a:r>
          </a:p>
          <a:p>
            <a:r>
              <a:rPr lang="en-US" dirty="0" err="1" smtClean="0"/>
              <a:t>Hagstrom</a:t>
            </a:r>
            <a:r>
              <a:rPr lang="en-US" dirty="0" smtClean="0"/>
              <a:t>, R.G., The Warren Buffet Portfolio, </a:t>
            </a:r>
            <a:r>
              <a:rPr lang="en-US" dirty="0" err="1" smtClean="0"/>
              <a:t>Daras</a:t>
            </a:r>
            <a:r>
              <a:rPr lang="en-US" dirty="0" smtClean="0"/>
              <a:t>, 2010.</a:t>
            </a:r>
          </a:p>
          <a:p>
            <a:r>
              <a:rPr lang="id-ID" dirty="0"/>
              <a:t>Khoo, A., Lim, C.A., Secrets of Millionaire Investors, P.T. Elex Media Komputindo, 2009.</a:t>
            </a:r>
            <a:endParaRPr lang="en-US" dirty="0"/>
          </a:p>
          <a:p>
            <a:r>
              <a:rPr lang="en-US" dirty="0" err="1" smtClean="0"/>
              <a:t>Pardoe</a:t>
            </a:r>
            <a:r>
              <a:rPr lang="en-US" dirty="0" smtClean="0"/>
              <a:t>,  J., How Buffet Does It, 24 Simple Investing Strategies from the World’s Greatest Value Investor, </a:t>
            </a:r>
            <a:r>
              <a:rPr lang="en-US" dirty="0" err="1" smtClean="0"/>
              <a:t>Mc.Graw</a:t>
            </a:r>
            <a:r>
              <a:rPr lang="en-US" dirty="0" smtClean="0"/>
              <a:t> Hill, 2006.</a:t>
            </a:r>
          </a:p>
          <a:p>
            <a:r>
              <a:rPr lang="en-US" dirty="0" smtClean="0"/>
              <a:t>O’Neil, W.J., How to Make Money in Stocks, Mc. </a:t>
            </a:r>
            <a:r>
              <a:rPr lang="en-US" dirty="0" err="1" smtClean="0"/>
              <a:t>Graw</a:t>
            </a:r>
            <a:r>
              <a:rPr lang="en-US" dirty="0" smtClean="0"/>
              <a:t> Hill, 2002.</a:t>
            </a:r>
          </a:p>
          <a:p>
            <a:r>
              <a:rPr lang="en-US" dirty="0" smtClean="0"/>
              <a:t>Jefferson, J., How to Lose Money in Investment, PT </a:t>
            </a:r>
            <a:r>
              <a:rPr lang="en-US" dirty="0" err="1" smtClean="0"/>
              <a:t>Elex</a:t>
            </a:r>
            <a:r>
              <a:rPr lang="en-US" dirty="0" smtClean="0"/>
              <a:t> Media </a:t>
            </a:r>
            <a:r>
              <a:rPr lang="en-US" dirty="0" err="1" smtClean="0"/>
              <a:t>Komputindo</a:t>
            </a:r>
            <a:r>
              <a:rPr lang="en-US" dirty="0" smtClean="0"/>
              <a:t>, 2012.</a:t>
            </a:r>
          </a:p>
          <a:p>
            <a:r>
              <a:rPr lang="en-US" dirty="0" err="1" smtClean="0"/>
              <a:t>Ong</a:t>
            </a:r>
            <a:r>
              <a:rPr lang="en-US" dirty="0" smtClean="0"/>
              <a:t>, E., Technical Analysis for Mega Profit, Mega Offset, 2008.</a:t>
            </a:r>
          </a:p>
          <a:p>
            <a:r>
              <a:rPr lang="en-US" dirty="0" err="1"/>
              <a:t>Zubir</a:t>
            </a:r>
            <a:r>
              <a:rPr lang="en-US" dirty="0"/>
              <a:t>, Z., </a:t>
            </a:r>
            <a:r>
              <a:rPr lang="en-US" dirty="0" err="1"/>
              <a:t>Manajemen</a:t>
            </a:r>
            <a:r>
              <a:rPr lang="en-US" dirty="0"/>
              <a:t> </a:t>
            </a:r>
            <a:r>
              <a:rPr lang="en-US" dirty="0" err="1"/>
              <a:t>Portofolio</a:t>
            </a:r>
            <a:r>
              <a:rPr lang="en-US" dirty="0"/>
              <a:t> </a:t>
            </a:r>
            <a:r>
              <a:rPr lang="en-US" dirty="0" err="1"/>
              <a:t>dan</a:t>
            </a:r>
            <a:r>
              <a:rPr lang="en-US" dirty="0"/>
              <a:t> </a:t>
            </a:r>
            <a:r>
              <a:rPr lang="en-US" dirty="0" err="1"/>
              <a:t>Penerapannya</a:t>
            </a:r>
            <a:r>
              <a:rPr lang="en-US" dirty="0"/>
              <a:t> </a:t>
            </a:r>
            <a:r>
              <a:rPr lang="en-US" dirty="0" err="1"/>
              <a:t>dalam</a:t>
            </a:r>
            <a:r>
              <a:rPr lang="en-US" dirty="0"/>
              <a:t> </a:t>
            </a:r>
            <a:r>
              <a:rPr lang="en-US" dirty="0" err="1"/>
              <a:t>Investasi</a:t>
            </a:r>
            <a:r>
              <a:rPr lang="en-US" dirty="0"/>
              <a:t> </a:t>
            </a:r>
            <a:r>
              <a:rPr lang="en-US" dirty="0" err="1"/>
              <a:t>Saham</a:t>
            </a:r>
            <a:r>
              <a:rPr lang="en-US" dirty="0"/>
              <a:t>, </a:t>
            </a:r>
            <a:r>
              <a:rPr lang="en-US" dirty="0" err="1"/>
              <a:t>Salemba</a:t>
            </a:r>
            <a:r>
              <a:rPr lang="en-US" dirty="0"/>
              <a:t> </a:t>
            </a:r>
            <a:r>
              <a:rPr lang="en-US" dirty="0" err="1"/>
              <a:t>Empat</a:t>
            </a:r>
            <a:r>
              <a:rPr lang="en-US" dirty="0"/>
              <a:t>, 2011.</a:t>
            </a:r>
          </a:p>
          <a:p>
            <a:endParaRPr lang="en-US" dirty="0" smtClean="0"/>
          </a:p>
          <a:p>
            <a:pPr marL="0" indent="0">
              <a:buFont typeface="Arial" pitchFamily="34" charset="0"/>
              <a:buNone/>
            </a:pPr>
            <a:endParaRPr lang="en-US" dirty="0"/>
          </a:p>
        </p:txBody>
      </p:sp>
    </p:spTree>
    <p:extLst>
      <p:ext uri="{BB962C8B-B14F-4D97-AF65-F5344CB8AC3E}">
        <p14:creationId xmlns:p14="http://schemas.microsoft.com/office/powerpoint/2010/main" xmlns="" val="15936024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WEB REFERENCE FOR COMPANY FUNDAMENTAL EVALUATION</a:t>
            </a:r>
            <a:endParaRPr lang="en-US" dirty="0"/>
          </a:p>
        </p:txBody>
      </p:sp>
      <p:sp>
        <p:nvSpPr>
          <p:cNvPr id="4" name="Rectangle 3"/>
          <p:cNvSpPr/>
          <p:nvPr/>
        </p:nvSpPr>
        <p:spPr>
          <a:xfrm>
            <a:off x="609600" y="3276600"/>
            <a:ext cx="8077200" cy="461665"/>
          </a:xfrm>
          <a:prstGeom prst="rect">
            <a:avLst/>
          </a:prstGeom>
        </p:spPr>
        <p:txBody>
          <a:bodyPr wrap="square">
            <a:spAutoFit/>
          </a:bodyPr>
          <a:lstStyle/>
          <a:p>
            <a:r>
              <a:rPr lang="en-US" sz="2400" dirty="0"/>
              <a:t>http://markets.ft.com/research/Markets/Tearsheets/Financials</a:t>
            </a:r>
          </a:p>
        </p:txBody>
      </p:sp>
    </p:spTree>
    <p:extLst>
      <p:ext uri="{BB962C8B-B14F-4D97-AF65-F5344CB8AC3E}">
        <p14:creationId xmlns:p14="http://schemas.microsoft.com/office/powerpoint/2010/main" xmlns="" val="2563446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t>ANALISIS TEKNIKAL</a:t>
            </a:r>
            <a:endParaRPr lang="id-ID" dirty="0"/>
          </a:p>
        </p:txBody>
      </p:sp>
      <p:sp>
        <p:nvSpPr>
          <p:cNvPr id="3" name="Content Placeholder 2"/>
          <p:cNvSpPr>
            <a:spLocks noGrp="1"/>
          </p:cNvSpPr>
          <p:nvPr>
            <p:ph idx="1"/>
          </p:nvPr>
        </p:nvSpPr>
        <p:spPr/>
        <p:txBody>
          <a:bodyPr/>
          <a:lstStyle/>
          <a:p>
            <a:pPr>
              <a:defRPr/>
            </a:pPr>
            <a:r>
              <a:rPr lang="id-ID" dirty="0" smtClean="0"/>
              <a:t>Trend Analysis (Moving Average, Bollinger Band</a:t>
            </a:r>
          </a:p>
          <a:p>
            <a:pPr>
              <a:defRPr/>
            </a:pPr>
            <a:r>
              <a:rPr lang="id-ID" dirty="0" smtClean="0"/>
              <a:t>Non Trending Analysis (RSI, MACD, Stochastic, dll).</a:t>
            </a:r>
          </a:p>
          <a:p>
            <a:pPr>
              <a:defRPr/>
            </a:pPr>
            <a:r>
              <a:rPr lang="id-ID" dirty="0" smtClean="0"/>
              <a:t>Dividend Yield, dll</a:t>
            </a:r>
          </a:p>
          <a:p>
            <a:pPr>
              <a:buFont typeface="Wingdings" pitchFamily="2" charset="2"/>
              <a:buNone/>
              <a:defRPr/>
            </a:pPr>
            <a:endParaRPr lang="id-ID" dirty="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720C2B24-C01F-4868-964E-EAAA085955A9}" type="slidenum">
              <a:rPr lang="en-US" sz="1400" smtClean="0"/>
              <a:pPr/>
              <a:t>21</a:t>
            </a:fld>
            <a:endParaRPr lang="en-US" sz="1400" smtClean="0"/>
          </a:p>
        </p:txBody>
      </p:sp>
    </p:spTree>
    <p:extLst>
      <p:ext uri="{BB962C8B-B14F-4D97-AF65-F5344CB8AC3E}">
        <p14:creationId xmlns:p14="http://schemas.microsoft.com/office/powerpoint/2010/main" xmlns="" val="3990622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382000" cy="1143000"/>
          </a:xfrm>
        </p:spPr>
        <p:txBody>
          <a:bodyPr/>
          <a:lstStyle/>
          <a:p>
            <a:pPr>
              <a:defRPr/>
            </a:pPr>
            <a:r>
              <a:rPr lang="id-ID" dirty="0" smtClean="0"/>
              <a:t>Analisis dengan Dividend Yield</a:t>
            </a:r>
            <a:endParaRPr lang="id-ID" dirty="0"/>
          </a:p>
        </p:txBody>
      </p:sp>
      <p:sp>
        <p:nvSpPr>
          <p:cNvPr id="3" name="Content Placeholder 2"/>
          <p:cNvSpPr>
            <a:spLocks noGrp="1"/>
          </p:cNvSpPr>
          <p:nvPr>
            <p:ph idx="1"/>
          </p:nvPr>
        </p:nvSpPr>
        <p:spPr>
          <a:xfrm>
            <a:off x="381000" y="1447800"/>
            <a:ext cx="8382000" cy="4648200"/>
          </a:xfrm>
        </p:spPr>
        <p:txBody>
          <a:bodyPr/>
          <a:lstStyle/>
          <a:p>
            <a:pPr>
              <a:defRPr/>
            </a:pPr>
            <a:r>
              <a:rPr lang="id-ID" sz="2400" dirty="0" smtClean="0"/>
              <a:t>Dividen Yield adalah rasio Dividen dibagi dengan </a:t>
            </a:r>
            <a:r>
              <a:rPr lang="id-ID" sz="2400" dirty="0" smtClean="0"/>
              <a:t>harga saham.</a:t>
            </a:r>
            <a:endParaRPr lang="id-ID" sz="2400" dirty="0" smtClean="0"/>
          </a:p>
          <a:p>
            <a:pPr>
              <a:defRPr/>
            </a:pPr>
            <a:r>
              <a:rPr lang="id-ID" sz="2400" dirty="0" smtClean="0"/>
              <a:t>Perusahaan dengan kapitalisasi besar membayar dividen secara rutin dengan pay out ratio tertentu setiap tahun</a:t>
            </a:r>
          </a:p>
          <a:p>
            <a:pPr>
              <a:defRPr/>
            </a:pPr>
            <a:r>
              <a:rPr lang="id-ID" sz="2400" dirty="0" smtClean="0"/>
              <a:t>Harga saham perusahaan berfluktuasi sesuai dengan siklus bisnisnya</a:t>
            </a:r>
          </a:p>
          <a:p>
            <a:pPr>
              <a:defRPr/>
            </a:pPr>
            <a:r>
              <a:rPr lang="id-ID" sz="2400" dirty="0" smtClean="0"/>
              <a:t>Saat harga saham tertekan maka dividen yield akan tinggi.</a:t>
            </a:r>
          </a:p>
          <a:p>
            <a:pPr>
              <a:defRPr/>
            </a:pPr>
            <a:r>
              <a:rPr lang="id-ID" sz="2400" dirty="0" smtClean="0"/>
              <a:t>Pada Perusahaan berkapitalisasi besar  saat harga sahamnya tertekan cenderung bisa mengatasi permasalahan dalam waktu pendek.</a:t>
            </a:r>
          </a:p>
          <a:p>
            <a:pPr>
              <a:defRPr/>
            </a:pPr>
            <a:r>
              <a:rPr lang="id-ID" sz="2400" dirty="0" smtClean="0"/>
              <a:t>Saham-saham ini yang berpotensi harganya naik</a:t>
            </a:r>
          </a:p>
          <a:p>
            <a:pPr>
              <a:defRPr/>
            </a:pPr>
            <a:endParaRPr lang="id-ID" dirty="0"/>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6D4522A0-94AC-4F54-8E08-CCD846C22C61}" type="slidenum">
              <a:rPr lang="en-US" sz="1400" smtClean="0"/>
              <a:pPr/>
              <a:t>22</a:t>
            </a:fld>
            <a:endParaRPr lang="en-US" sz="1400" smtClean="0"/>
          </a:p>
        </p:txBody>
      </p:sp>
    </p:spTree>
    <p:extLst>
      <p:ext uri="{BB962C8B-B14F-4D97-AF65-F5344CB8AC3E}">
        <p14:creationId xmlns:p14="http://schemas.microsoft.com/office/powerpoint/2010/main" xmlns="" val="2029148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534400" cy="1143000"/>
          </a:xfrm>
        </p:spPr>
        <p:txBody>
          <a:bodyPr/>
          <a:lstStyle/>
          <a:p>
            <a:pPr>
              <a:defRPr/>
            </a:pPr>
            <a:r>
              <a:rPr lang="id-ID" dirty="0" smtClean="0"/>
              <a:t>KENAPA DIVIDEND YIELD ?</a:t>
            </a:r>
            <a:endParaRPr lang="id-ID" dirty="0"/>
          </a:p>
        </p:txBody>
      </p:sp>
      <p:sp>
        <p:nvSpPr>
          <p:cNvPr id="3" name="Content Placeholder 2"/>
          <p:cNvSpPr>
            <a:spLocks noGrp="1"/>
          </p:cNvSpPr>
          <p:nvPr>
            <p:ph idx="1"/>
          </p:nvPr>
        </p:nvSpPr>
        <p:spPr/>
        <p:txBody>
          <a:bodyPr/>
          <a:lstStyle/>
          <a:p>
            <a:pPr>
              <a:defRPr/>
            </a:pPr>
            <a:r>
              <a:rPr lang="id-ID" dirty="0" smtClean="0"/>
              <a:t>Dividend Yield merupakan salah satu teknik peramalan saham yang perlu dipertimbangkan karena berdasarkan data empiris Strategi “Dogs of the Dow”  berbasis ranking dividen yield di USA berhasil mengalahkan index</a:t>
            </a:r>
          </a:p>
          <a:p>
            <a:pPr>
              <a:defRPr/>
            </a:pPr>
            <a:r>
              <a:rPr lang="id-ID" dirty="0" smtClean="0"/>
              <a:t>Bagaimana di Indonesia???</a:t>
            </a:r>
            <a:endParaRPr lang="id-ID"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23FB73A3-EE54-4F7D-B82E-81E21CCD8A69}" type="slidenum">
              <a:rPr lang="en-US" sz="1400" smtClean="0"/>
              <a:pPr/>
              <a:t>23</a:t>
            </a:fld>
            <a:endParaRPr lang="en-US" sz="1400" smtClean="0"/>
          </a:p>
        </p:txBody>
      </p:sp>
    </p:spTree>
    <p:extLst>
      <p:ext uri="{BB962C8B-B14F-4D97-AF65-F5344CB8AC3E}">
        <p14:creationId xmlns:p14="http://schemas.microsoft.com/office/powerpoint/2010/main" xmlns="" val="23762871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76400"/>
            <a:ext cx="3810000" cy="4419600"/>
          </a:xfrm>
        </p:spPr>
        <p:txBody>
          <a:bodyPr/>
          <a:lstStyle/>
          <a:p>
            <a:pPr>
              <a:defRPr/>
            </a:pPr>
            <a:r>
              <a:rPr lang="id-ID" dirty="0" smtClean="0">
                <a:solidFill>
                  <a:srgbClr val="C00000"/>
                </a:solidFill>
              </a:rPr>
              <a:t>Dow Jones Index</a:t>
            </a:r>
          </a:p>
          <a:p>
            <a:pPr>
              <a:defRPr/>
            </a:pPr>
            <a:r>
              <a:rPr lang="id-ID" dirty="0" smtClean="0"/>
              <a:t>Index 30 saham dengan kapitalisasi besar</a:t>
            </a:r>
          </a:p>
          <a:p>
            <a:pPr>
              <a:defRPr/>
            </a:pPr>
            <a:r>
              <a:rPr lang="id-ID" dirty="0" smtClean="0"/>
              <a:t>Kinerja index mereplika bursa saham USA secara keseluruhan</a:t>
            </a:r>
            <a:endParaRPr lang="id-ID" dirty="0"/>
          </a:p>
        </p:txBody>
      </p:sp>
      <p:sp>
        <p:nvSpPr>
          <p:cNvPr id="4" name="Content Placeholder 3"/>
          <p:cNvSpPr>
            <a:spLocks noGrp="1"/>
          </p:cNvSpPr>
          <p:nvPr>
            <p:ph sz="half" idx="2"/>
          </p:nvPr>
        </p:nvSpPr>
        <p:spPr>
          <a:xfrm>
            <a:off x="4648200" y="1600200"/>
            <a:ext cx="4495800" cy="4495800"/>
          </a:xfrm>
        </p:spPr>
        <p:txBody>
          <a:bodyPr/>
          <a:lstStyle/>
          <a:p>
            <a:pPr>
              <a:defRPr/>
            </a:pPr>
            <a:r>
              <a:rPr lang="id-ID" dirty="0" smtClean="0">
                <a:solidFill>
                  <a:srgbClr val="C00000"/>
                </a:solidFill>
              </a:rPr>
              <a:t>Ranking Dividen Yield</a:t>
            </a:r>
          </a:p>
          <a:p>
            <a:pPr>
              <a:defRPr/>
            </a:pPr>
            <a:r>
              <a:rPr lang="id-ID" sz="2400" dirty="0" smtClean="0"/>
              <a:t>Strategi berbasis Dividen Yield</a:t>
            </a:r>
          </a:p>
          <a:p>
            <a:pPr>
              <a:defRPr/>
            </a:pPr>
            <a:r>
              <a:rPr lang="id-ID" sz="2400" dirty="0" smtClean="0"/>
              <a:t>Setiap awal tahun dibuat ranking berdasarkan Dividen Yield tertinggi hingga terendah</a:t>
            </a:r>
          </a:p>
          <a:p>
            <a:pPr>
              <a:defRPr/>
            </a:pPr>
            <a:r>
              <a:rPr lang="id-ID" sz="2400" dirty="0" smtClean="0"/>
              <a:t>10 saham dengan ranking dividen yield tertinggi digunakan sebagai Portofolio</a:t>
            </a:r>
          </a:p>
          <a:p>
            <a:pPr>
              <a:defRPr/>
            </a:pPr>
            <a:r>
              <a:rPr lang="id-ID" sz="2400" dirty="0" smtClean="0"/>
              <a:t>Rebalance setiap tahun</a:t>
            </a:r>
          </a:p>
          <a:p>
            <a:pPr>
              <a:buFont typeface="Wingdings" pitchFamily="2" charset="2"/>
              <a:buNone/>
              <a:defRPr/>
            </a:pPr>
            <a:endParaRPr lang="id-ID" dirty="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CAACBDC0-2B7B-47E7-925C-F07771A38312}" type="slidenum">
              <a:rPr lang="en-US" sz="1400" smtClean="0"/>
              <a:pPr/>
              <a:t>24</a:t>
            </a:fld>
            <a:endParaRPr lang="en-US" sz="1400" smtClean="0"/>
          </a:p>
        </p:txBody>
      </p:sp>
      <p:sp>
        <p:nvSpPr>
          <p:cNvPr id="6" name="Text Placeholder 4"/>
          <p:cNvSpPr>
            <a:spLocks noGrp="1"/>
          </p:cNvSpPr>
          <p:nvPr>
            <p:ph type="title"/>
          </p:nvPr>
        </p:nvSpPr>
        <p:spPr>
          <a:xfrm>
            <a:off x="228600" y="457200"/>
            <a:ext cx="7772400" cy="838200"/>
          </a:xfrm>
        </p:spPr>
        <p:txBody>
          <a:bodyPr/>
          <a:lstStyle/>
          <a:p>
            <a:pPr>
              <a:defRPr/>
            </a:pPr>
            <a:r>
              <a:rPr lang="id-ID" dirty="0" smtClean="0"/>
              <a:t>Strategi Dogs of the Dow</a:t>
            </a:r>
            <a:endParaRPr lang="id-ID" dirty="0"/>
          </a:p>
        </p:txBody>
      </p:sp>
      <p:sp>
        <p:nvSpPr>
          <p:cNvPr id="17414" name="TextBox 6"/>
          <p:cNvSpPr txBox="1">
            <a:spLocks noChangeArrowheads="1"/>
          </p:cNvSpPr>
          <p:nvPr/>
        </p:nvSpPr>
        <p:spPr bwMode="auto">
          <a:xfrm>
            <a:off x="457200" y="6172200"/>
            <a:ext cx="74295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r>
              <a:rPr lang="id-ID" sz="2800" b="1"/>
              <a:t>Periode 1971 – 1996 : 17,36 % vs 13,3 %</a:t>
            </a:r>
          </a:p>
        </p:txBody>
      </p:sp>
    </p:spTree>
    <p:extLst>
      <p:ext uri="{BB962C8B-B14F-4D97-AF65-F5344CB8AC3E}">
        <p14:creationId xmlns:p14="http://schemas.microsoft.com/office/powerpoint/2010/main" xmlns="" val="3806065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t>Contoh Aplikasi di Indonesia</a:t>
            </a:r>
            <a:endParaRPr lang="id-ID" dirty="0"/>
          </a:p>
        </p:txBody>
      </p:sp>
      <p:sp>
        <p:nvSpPr>
          <p:cNvPr id="3" name="Text Placeholder 2"/>
          <p:cNvSpPr>
            <a:spLocks noGrp="1"/>
          </p:cNvSpPr>
          <p:nvPr>
            <p:ph type="body" idx="1"/>
          </p:nvPr>
        </p:nvSpPr>
        <p:spPr/>
        <p:txBody>
          <a:bodyPr>
            <a:normAutofit lnSpcReduction="10000"/>
          </a:bodyPr>
          <a:lstStyle/>
          <a:p>
            <a:pPr>
              <a:defRPr/>
            </a:pPr>
            <a:r>
              <a:rPr lang="id-ID" sz="3600" dirty="0" smtClean="0">
                <a:solidFill>
                  <a:srgbClr val="C00000"/>
                </a:solidFill>
              </a:rPr>
              <a:t>Index</a:t>
            </a:r>
          </a:p>
        </p:txBody>
      </p:sp>
      <p:sp>
        <p:nvSpPr>
          <p:cNvPr id="4" name="Content Placeholder 3"/>
          <p:cNvSpPr>
            <a:spLocks noGrp="1"/>
          </p:cNvSpPr>
          <p:nvPr>
            <p:ph sz="half" idx="2"/>
          </p:nvPr>
        </p:nvSpPr>
        <p:spPr/>
        <p:txBody>
          <a:bodyPr/>
          <a:lstStyle/>
          <a:p>
            <a:pPr>
              <a:defRPr/>
            </a:pPr>
            <a:r>
              <a:rPr lang="id-ID" dirty="0" smtClean="0"/>
              <a:t>Pilih Index LQ 45</a:t>
            </a:r>
          </a:p>
          <a:p>
            <a:pPr>
              <a:defRPr/>
            </a:pPr>
            <a:r>
              <a:rPr lang="id-ID" dirty="0" smtClean="0"/>
              <a:t>45 saham kapitalisasi besar dan liquid</a:t>
            </a:r>
          </a:p>
          <a:p>
            <a:pPr>
              <a:defRPr/>
            </a:pPr>
            <a:r>
              <a:rPr lang="id-ID" dirty="0" smtClean="0"/>
              <a:t>Kinerja LQ45 sangat mendekati IHSG</a:t>
            </a:r>
          </a:p>
          <a:p>
            <a:pPr>
              <a:defRPr/>
            </a:pPr>
            <a:endParaRPr lang="id-ID" dirty="0"/>
          </a:p>
        </p:txBody>
      </p:sp>
      <p:sp>
        <p:nvSpPr>
          <p:cNvPr id="5" name="Text Placeholder 4"/>
          <p:cNvSpPr>
            <a:spLocks noGrp="1"/>
          </p:cNvSpPr>
          <p:nvPr>
            <p:ph type="body" sz="quarter" idx="3"/>
          </p:nvPr>
        </p:nvSpPr>
        <p:spPr/>
        <p:txBody>
          <a:bodyPr>
            <a:normAutofit lnSpcReduction="10000"/>
          </a:bodyPr>
          <a:lstStyle/>
          <a:p>
            <a:pPr>
              <a:defRPr/>
            </a:pPr>
            <a:r>
              <a:rPr lang="id-ID" sz="3600" dirty="0" smtClean="0">
                <a:solidFill>
                  <a:srgbClr val="C00000"/>
                </a:solidFill>
              </a:rPr>
              <a:t>Portofolio</a:t>
            </a:r>
            <a:endParaRPr lang="id-ID" sz="3600" dirty="0">
              <a:solidFill>
                <a:srgbClr val="C00000"/>
              </a:solidFill>
            </a:endParaRPr>
          </a:p>
        </p:txBody>
      </p:sp>
      <p:sp>
        <p:nvSpPr>
          <p:cNvPr id="6" name="Content Placeholder 5"/>
          <p:cNvSpPr>
            <a:spLocks noGrp="1"/>
          </p:cNvSpPr>
          <p:nvPr>
            <p:ph sz="quarter" idx="4"/>
          </p:nvPr>
        </p:nvSpPr>
        <p:spPr/>
        <p:txBody>
          <a:bodyPr/>
          <a:lstStyle/>
          <a:p>
            <a:pPr>
              <a:defRPr/>
            </a:pPr>
            <a:r>
              <a:rPr lang="id-ID" dirty="0" smtClean="0"/>
              <a:t>45 saham dibuat ranking berdasar dividen yield setiap awal tahun</a:t>
            </a:r>
          </a:p>
          <a:p>
            <a:pPr>
              <a:defRPr/>
            </a:pPr>
            <a:r>
              <a:rPr lang="id-ID" dirty="0" smtClean="0"/>
              <a:t>TOP TEN</a:t>
            </a:r>
          </a:p>
          <a:p>
            <a:pPr>
              <a:defRPr/>
            </a:pPr>
            <a:r>
              <a:rPr lang="id-ID" dirty="0" smtClean="0"/>
              <a:t>BEST </a:t>
            </a:r>
            <a:r>
              <a:rPr lang="id-ID" dirty="0" smtClean="0"/>
              <a:t>FOUR</a:t>
            </a:r>
            <a:endParaRPr lang="id-ID" dirty="0" smtClean="0"/>
          </a:p>
        </p:txBody>
      </p:sp>
      <p:sp>
        <p:nvSpPr>
          <p:cNvPr id="18439"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493B569A-E25A-4388-8EF9-13C4F2AD9216}" type="slidenum">
              <a:rPr lang="en-US" sz="1400" smtClean="0"/>
              <a:pPr/>
              <a:t>25</a:t>
            </a:fld>
            <a:endParaRPr lang="en-US" sz="1400" smtClean="0"/>
          </a:p>
        </p:txBody>
      </p:sp>
    </p:spTree>
    <p:extLst>
      <p:ext uri="{BB962C8B-B14F-4D97-AF65-F5344CB8AC3E}">
        <p14:creationId xmlns:p14="http://schemas.microsoft.com/office/powerpoint/2010/main" xmlns="" val="2638419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t>Contoh aplikasi</a:t>
            </a:r>
            <a:endParaRPr lang="id-ID" dirty="0"/>
          </a:p>
        </p:txBody>
      </p:sp>
      <p:sp>
        <p:nvSpPr>
          <p:cNvPr id="3" name="Text Placeholder 2"/>
          <p:cNvSpPr>
            <a:spLocks noGrp="1"/>
          </p:cNvSpPr>
          <p:nvPr>
            <p:ph type="body" idx="1"/>
          </p:nvPr>
        </p:nvSpPr>
        <p:spPr/>
        <p:txBody>
          <a:bodyPr/>
          <a:lstStyle/>
          <a:p>
            <a:pPr>
              <a:defRPr/>
            </a:pPr>
            <a:r>
              <a:rPr lang="id-ID" dirty="0" smtClean="0"/>
              <a:t>Dividen Ranking 2008</a:t>
            </a:r>
          </a:p>
        </p:txBody>
      </p:sp>
      <p:sp>
        <p:nvSpPr>
          <p:cNvPr id="4" name="Content Placeholder 3"/>
          <p:cNvSpPr>
            <a:spLocks noGrp="1"/>
          </p:cNvSpPr>
          <p:nvPr>
            <p:ph sz="half" idx="2"/>
          </p:nvPr>
        </p:nvSpPr>
        <p:spPr/>
        <p:txBody>
          <a:bodyPr>
            <a:normAutofit fontScale="92500" lnSpcReduction="10000"/>
          </a:bodyPr>
          <a:lstStyle/>
          <a:p>
            <a:pPr>
              <a:defRPr/>
            </a:pPr>
            <a:r>
              <a:rPr lang="id-ID" b="1" dirty="0" smtClean="0">
                <a:latin typeface="Copperplate Gothic Bold" pitchFamily="34" charset="0"/>
              </a:rPr>
              <a:t>TSPC</a:t>
            </a:r>
          </a:p>
          <a:p>
            <a:pPr>
              <a:defRPr/>
            </a:pPr>
            <a:r>
              <a:rPr lang="id-ID" b="1" dirty="0" smtClean="0">
                <a:latin typeface="Copperplate Gothic Bold" pitchFamily="34" charset="0"/>
              </a:rPr>
              <a:t>TINS</a:t>
            </a:r>
          </a:p>
          <a:p>
            <a:pPr>
              <a:defRPr/>
            </a:pPr>
            <a:r>
              <a:rPr lang="id-ID" b="1" dirty="0" smtClean="0">
                <a:latin typeface="Copperplate Gothic Bold" pitchFamily="34" charset="0"/>
              </a:rPr>
              <a:t>BMRI</a:t>
            </a:r>
          </a:p>
          <a:p>
            <a:pPr>
              <a:defRPr/>
            </a:pPr>
            <a:r>
              <a:rPr lang="id-ID" b="1" dirty="0" smtClean="0">
                <a:latin typeface="Copperplate Gothic Bold" pitchFamily="34" charset="0"/>
              </a:rPr>
              <a:t>ANTM</a:t>
            </a:r>
            <a:endParaRPr lang="id-ID" dirty="0" smtClean="0">
              <a:latin typeface="Copperplate Gothic Bold" pitchFamily="34" charset="0"/>
            </a:endParaRPr>
          </a:p>
          <a:p>
            <a:pPr>
              <a:defRPr/>
            </a:pPr>
            <a:r>
              <a:rPr lang="id-ID" dirty="0" smtClean="0">
                <a:latin typeface="Copperplate Gothic Bold" pitchFamily="34" charset="0"/>
              </a:rPr>
              <a:t>UNVR</a:t>
            </a:r>
          </a:p>
          <a:p>
            <a:pPr>
              <a:defRPr/>
            </a:pPr>
            <a:r>
              <a:rPr lang="id-ID" b="1" dirty="0" smtClean="0">
                <a:latin typeface="Copperplate Gothic Bold" pitchFamily="34" charset="0"/>
              </a:rPr>
              <a:t>UNTR</a:t>
            </a:r>
            <a:endParaRPr lang="id-ID" dirty="0" smtClean="0">
              <a:latin typeface="Copperplate Gothic Bold" pitchFamily="34" charset="0"/>
            </a:endParaRPr>
          </a:p>
          <a:p>
            <a:pPr>
              <a:defRPr/>
            </a:pPr>
            <a:r>
              <a:rPr lang="id-ID" b="1" dirty="0" smtClean="0">
                <a:latin typeface="Copperplate Gothic Bold" pitchFamily="34" charset="0"/>
              </a:rPr>
              <a:t>BLTA</a:t>
            </a:r>
          </a:p>
          <a:p>
            <a:pPr>
              <a:defRPr/>
            </a:pPr>
            <a:r>
              <a:rPr lang="id-ID" b="1" dirty="0" smtClean="0">
                <a:latin typeface="Copperplate Gothic Bold" pitchFamily="34" charset="0"/>
              </a:rPr>
              <a:t>INDF</a:t>
            </a:r>
          </a:p>
          <a:p>
            <a:pPr>
              <a:defRPr/>
            </a:pPr>
            <a:r>
              <a:rPr lang="id-ID" b="1" dirty="0" smtClean="0">
                <a:latin typeface="Copperplate Gothic Bold" pitchFamily="34" charset="0"/>
              </a:rPr>
              <a:t>BBCA</a:t>
            </a:r>
          </a:p>
          <a:p>
            <a:pPr>
              <a:defRPr/>
            </a:pPr>
            <a:r>
              <a:rPr lang="id-ID" dirty="0" smtClean="0">
                <a:latin typeface="Copperplate Gothic Bold" pitchFamily="34" charset="0"/>
              </a:rPr>
              <a:t>AALI </a:t>
            </a:r>
          </a:p>
          <a:p>
            <a:pPr>
              <a:buFont typeface="Wingdings" pitchFamily="2" charset="2"/>
              <a:buNone/>
              <a:defRPr/>
            </a:pPr>
            <a:endParaRPr lang="id-ID" dirty="0"/>
          </a:p>
        </p:txBody>
      </p:sp>
      <p:sp>
        <p:nvSpPr>
          <p:cNvPr id="5" name="Text Placeholder 4"/>
          <p:cNvSpPr>
            <a:spLocks noGrp="1"/>
          </p:cNvSpPr>
          <p:nvPr>
            <p:ph type="body" sz="quarter" idx="3"/>
          </p:nvPr>
        </p:nvSpPr>
        <p:spPr/>
        <p:txBody>
          <a:bodyPr/>
          <a:lstStyle/>
          <a:p>
            <a:pPr>
              <a:defRPr/>
            </a:pPr>
            <a:r>
              <a:rPr lang="id-ID" dirty="0" smtClean="0"/>
              <a:t>Portofolio</a:t>
            </a:r>
          </a:p>
        </p:txBody>
      </p:sp>
      <p:sp>
        <p:nvSpPr>
          <p:cNvPr id="6" name="Content Placeholder 5"/>
          <p:cNvSpPr>
            <a:spLocks noGrp="1"/>
          </p:cNvSpPr>
          <p:nvPr>
            <p:ph sz="quarter" idx="4"/>
          </p:nvPr>
        </p:nvSpPr>
        <p:spPr/>
        <p:txBody>
          <a:bodyPr/>
          <a:lstStyle/>
          <a:p>
            <a:pPr>
              <a:defRPr/>
            </a:pPr>
            <a:r>
              <a:rPr lang="id-ID" dirty="0" smtClean="0"/>
              <a:t>TOP TEN : sepuluh saham tertinggi</a:t>
            </a:r>
          </a:p>
          <a:p>
            <a:pPr>
              <a:defRPr/>
            </a:pPr>
            <a:r>
              <a:rPr lang="id-ID" dirty="0" smtClean="0"/>
              <a:t>BEST FOUR : empat </a:t>
            </a:r>
            <a:r>
              <a:rPr lang="en-US" dirty="0" smtClean="0"/>
              <a:t>s</a:t>
            </a:r>
            <a:r>
              <a:rPr lang="id-ID" dirty="0" smtClean="0"/>
              <a:t>aham tertinggi no 2,3,4,5</a:t>
            </a:r>
          </a:p>
          <a:p>
            <a:pPr>
              <a:buFont typeface="Wingdings" pitchFamily="2" charset="2"/>
              <a:buNone/>
              <a:defRPr/>
            </a:pPr>
            <a:endParaRPr lang="id-ID" dirty="0"/>
          </a:p>
        </p:txBody>
      </p:sp>
      <p:sp>
        <p:nvSpPr>
          <p:cNvPr id="19463"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CA6FE64B-8298-4C2B-8C8A-1A86FA5F48B2}" type="slidenum">
              <a:rPr lang="en-US" sz="1400" smtClean="0"/>
              <a:pPr/>
              <a:t>26</a:t>
            </a:fld>
            <a:endParaRPr lang="en-US" sz="1400" smtClean="0"/>
          </a:p>
        </p:txBody>
      </p:sp>
    </p:spTree>
    <p:extLst>
      <p:ext uri="{BB962C8B-B14F-4D97-AF65-F5344CB8AC3E}">
        <p14:creationId xmlns:p14="http://schemas.microsoft.com/office/powerpoint/2010/main" xmlns="" val="2483959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t>Hasil Analisis</a:t>
            </a:r>
            <a:endParaRPr lang="id-ID" dirty="0"/>
          </a:p>
        </p:txBody>
      </p:sp>
      <p:sp>
        <p:nvSpPr>
          <p:cNvPr id="20483"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25424DFB-A77B-429C-8980-A4BE2C2C5165}" type="slidenum">
              <a:rPr lang="en-US" sz="1400" smtClean="0"/>
              <a:pPr/>
              <a:t>27</a:t>
            </a:fld>
            <a:endParaRPr lang="en-US" sz="1400" smtClean="0"/>
          </a:p>
        </p:txBody>
      </p:sp>
      <p:graphicFrame>
        <p:nvGraphicFramePr>
          <p:cNvPr id="5" name="Table 4"/>
          <p:cNvGraphicFramePr>
            <a:graphicFrameLocks noGrp="1"/>
          </p:cNvGraphicFramePr>
          <p:nvPr/>
        </p:nvGraphicFramePr>
        <p:xfrm>
          <a:off x="457200" y="1752600"/>
          <a:ext cx="8305802" cy="4610102"/>
        </p:xfrm>
        <a:graphic>
          <a:graphicData uri="http://schemas.openxmlformats.org/drawingml/2006/table">
            <a:tbl>
              <a:tblPr firstRow="1" bandRow="1">
                <a:tableStyleId>{5C22544A-7EE6-4342-B048-85BDC9FD1C3A}</a:tableStyleId>
              </a:tblPr>
              <a:tblGrid>
                <a:gridCol w="1143002"/>
                <a:gridCol w="1600200"/>
                <a:gridCol w="1170109"/>
                <a:gridCol w="1304437"/>
                <a:gridCol w="1304437"/>
                <a:gridCol w="1783617"/>
              </a:tblGrid>
              <a:tr h="1140643">
                <a:tc>
                  <a:txBody>
                    <a:bodyPr/>
                    <a:lstStyle/>
                    <a:p>
                      <a:pPr marL="0" marR="0" algn="ctr">
                        <a:spcBef>
                          <a:spcPts val="0"/>
                        </a:spcBef>
                        <a:spcAft>
                          <a:spcPts val="0"/>
                        </a:spcAft>
                      </a:pPr>
                      <a:r>
                        <a:rPr lang="en-US" sz="2000" dirty="0" err="1"/>
                        <a:t>Periode</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JSX </a:t>
                      </a:r>
                      <a:r>
                        <a:rPr lang="en-US" sz="2000" dirty="0" smtClean="0"/>
                        <a:t>Composite</a:t>
                      </a:r>
                    </a:p>
                    <a:p>
                      <a:pPr marL="0" marR="0" algn="ctr">
                        <a:spcBef>
                          <a:spcPts val="0"/>
                        </a:spcBef>
                        <a:spcAft>
                          <a:spcPts val="0"/>
                        </a:spcAft>
                      </a:pPr>
                      <a:r>
                        <a:rPr lang="en-US" sz="2000" dirty="0" smtClean="0"/>
                        <a:t> </a:t>
                      </a:r>
                      <a:r>
                        <a:rPr lang="en-US" sz="2000" dirty="0"/>
                        <a:t>Return</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LQ45</a:t>
                      </a:r>
                    </a:p>
                    <a:p>
                      <a:pPr marL="0" marR="0" algn="ctr">
                        <a:spcBef>
                          <a:spcPts val="0"/>
                        </a:spcBef>
                        <a:spcAft>
                          <a:spcPts val="0"/>
                        </a:spcAft>
                      </a:pPr>
                      <a:r>
                        <a:rPr lang="en-US" sz="2000" dirty="0"/>
                        <a:t>Return</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Top Ten</a:t>
                      </a:r>
                    </a:p>
                    <a:p>
                      <a:pPr marL="0" marR="0" algn="ctr">
                        <a:spcBef>
                          <a:spcPts val="0"/>
                        </a:spcBef>
                        <a:spcAft>
                          <a:spcPts val="0"/>
                        </a:spcAft>
                      </a:pPr>
                      <a:r>
                        <a:rPr lang="en-US" sz="2000"/>
                        <a:t>Return</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Top Four</a:t>
                      </a:r>
                    </a:p>
                    <a:p>
                      <a:pPr marL="0" marR="0" algn="ctr">
                        <a:spcBef>
                          <a:spcPts val="0"/>
                        </a:spcBef>
                        <a:spcAft>
                          <a:spcPts val="0"/>
                        </a:spcAft>
                      </a:pPr>
                      <a:r>
                        <a:rPr lang="en-US" sz="2000"/>
                        <a:t>Return</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Runner Up</a:t>
                      </a:r>
                    </a:p>
                    <a:p>
                      <a:pPr marL="0" marR="0" algn="ctr">
                        <a:spcBef>
                          <a:spcPts val="0"/>
                        </a:spcBef>
                        <a:spcAft>
                          <a:spcPts val="0"/>
                        </a:spcAft>
                      </a:pPr>
                      <a:r>
                        <a:rPr lang="en-US" sz="2000"/>
                        <a:t>Return</a:t>
                      </a:r>
                      <a:endParaRPr lang="en-US" sz="2000">
                        <a:solidFill>
                          <a:srgbClr val="000000"/>
                        </a:solidFill>
                        <a:latin typeface="+mj-lt"/>
                        <a:ea typeface="Times New Roman"/>
                      </a:endParaRPr>
                    </a:p>
                  </a:txBody>
                  <a:tcPr marL="68580" marR="68580" marT="0" marB="0"/>
                </a:tc>
              </a:tr>
              <a:tr h="495637">
                <a:tc>
                  <a:txBody>
                    <a:bodyPr/>
                    <a:lstStyle/>
                    <a:p>
                      <a:pPr marL="0" marR="0" algn="ctr">
                        <a:spcBef>
                          <a:spcPts val="0"/>
                        </a:spcBef>
                        <a:spcAft>
                          <a:spcPts val="0"/>
                        </a:spcAft>
                      </a:pPr>
                      <a:r>
                        <a:rPr lang="en-US" sz="2000" dirty="0"/>
                        <a:t>2004</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42.07%</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40.56%</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27.14%</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29.41%</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73.24%</a:t>
                      </a:r>
                      <a:endParaRPr lang="en-US" sz="2000">
                        <a:solidFill>
                          <a:srgbClr val="000000"/>
                        </a:solidFill>
                        <a:latin typeface="+mj-lt"/>
                        <a:ea typeface="Times New Roman"/>
                      </a:endParaRPr>
                    </a:p>
                  </a:txBody>
                  <a:tcPr marL="68580" marR="68580" marT="0" marB="0"/>
                </a:tc>
              </a:tr>
              <a:tr h="495637">
                <a:tc>
                  <a:txBody>
                    <a:bodyPr/>
                    <a:lstStyle/>
                    <a:p>
                      <a:pPr marL="0" marR="0" algn="ctr">
                        <a:spcBef>
                          <a:spcPts val="0"/>
                        </a:spcBef>
                        <a:spcAft>
                          <a:spcPts val="0"/>
                        </a:spcAft>
                      </a:pPr>
                      <a:r>
                        <a:rPr lang="en-US" sz="2000"/>
                        <a:t>2005</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17.07%</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17.52%</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21.54%</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25.89%</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0.00%</a:t>
                      </a:r>
                      <a:endParaRPr lang="en-US" sz="2000">
                        <a:solidFill>
                          <a:srgbClr val="000000"/>
                        </a:solidFill>
                        <a:latin typeface="+mj-lt"/>
                        <a:ea typeface="Times New Roman"/>
                      </a:endParaRPr>
                    </a:p>
                  </a:txBody>
                  <a:tcPr marL="68580" marR="68580" marT="0" marB="0"/>
                </a:tc>
              </a:tr>
              <a:tr h="495637">
                <a:tc>
                  <a:txBody>
                    <a:bodyPr/>
                    <a:lstStyle/>
                    <a:p>
                      <a:pPr marL="0" marR="0" algn="ctr">
                        <a:spcBef>
                          <a:spcPts val="0"/>
                        </a:spcBef>
                        <a:spcAft>
                          <a:spcPts val="0"/>
                        </a:spcAft>
                      </a:pPr>
                      <a:r>
                        <a:rPr lang="en-US" sz="2000"/>
                        <a:t>2006</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56.74%</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56.02%</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90.73%</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149.65%</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153.46%</a:t>
                      </a:r>
                      <a:endParaRPr lang="en-US" sz="2000">
                        <a:solidFill>
                          <a:srgbClr val="000000"/>
                        </a:solidFill>
                        <a:latin typeface="+mj-lt"/>
                        <a:ea typeface="Times New Roman"/>
                      </a:endParaRPr>
                    </a:p>
                  </a:txBody>
                  <a:tcPr marL="68580" marR="68580" marT="0" marB="0"/>
                </a:tc>
              </a:tr>
              <a:tr h="495637">
                <a:tc>
                  <a:txBody>
                    <a:bodyPr/>
                    <a:lstStyle/>
                    <a:p>
                      <a:pPr marL="0" marR="0" algn="ctr">
                        <a:spcBef>
                          <a:spcPts val="0"/>
                        </a:spcBef>
                        <a:spcAft>
                          <a:spcPts val="0"/>
                        </a:spcAft>
                      </a:pPr>
                      <a:r>
                        <a:rPr lang="en-US" sz="2000"/>
                        <a:t>2007</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48.73%</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48.86%</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100.34%</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181.55%</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16.33%</a:t>
                      </a:r>
                      <a:endParaRPr lang="en-US" sz="2000">
                        <a:solidFill>
                          <a:srgbClr val="000000"/>
                        </a:solidFill>
                        <a:latin typeface="+mj-lt"/>
                        <a:ea typeface="Times New Roman"/>
                      </a:endParaRPr>
                    </a:p>
                  </a:txBody>
                  <a:tcPr marL="68580" marR="68580" marT="0" marB="0"/>
                </a:tc>
              </a:tr>
              <a:tr h="495637">
                <a:tc>
                  <a:txBody>
                    <a:bodyPr/>
                    <a:lstStyle/>
                    <a:p>
                      <a:pPr marL="0" marR="0" algn="ctr">
                        <a:spcBef>
                          <a:spcPts val="0"/>
                        </a:spcBef>
                        <a:spcAft>
                          <a:spcPts val="0"/>
                        </a:spcAft>
                      </a:pPr>
                      <a:r>
                        <a:rPr lang="en-US" sz="2000"/>
                        <a:t>2008</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-47.38%</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-51.24%</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-49.33%</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-36.48%</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-55.71%</a:t>
                      </a:r>
                      <a:endParaRPr lang="en-US" sz="2000">
                        <a:solidFill>
                          <a:srgbClr val="000000"/>
                        </a:solidFill>
                        <a:latin typeface="+mj-lt"/>
                        <a:ea typeface="Times New Roman"/>
                      </a:endParaRPr>
                    </a:p>
                  </a:txBody>
                  <a:tcPr marL="68580" marR="68580" marT="0" marB="0"/>
                </a:tc>
              </a:tr>
              <a:tr h="495637">
                <a:tc>
                  <a:txBody>
                    <a:bodyPr/>
                    <a:lstStyle/>
                    <a:p>
                      <a:pPr marL="0" marR="0" algn="ctr">
                        <a:spcBef>
                          <a:spcPts val="0"/>
                        </a:spcBef>
                        <a:spcAft>
                          <a:spcPts val="0"/>
                        </a:spcAft>
                      </a:pPr>
                      <a:r>
                        <a:rPr lang="en-US" sz="2000"/>
                        <a:t>2009</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79.18%</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74.62%</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a:t>138.53%</a:t>
                      </a:r>
                      <a:endParaRPr lang="en-US" sz="200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167.63%</a:t>
                      </a:r>
                      <a:endParaRPr lang="en-US" sz="2000" dirty="0">
                        <a:solidFill>
                          <a:srgbClr val="000000"/>
                        </a:solidFill>
                        <a:latin typeface="+mj-lt"/>
                        <a:ea typeface="Times New Roman"/>
                      </a:endParaRPr>
                    </a:p>
                  </a:txBody>
                  <a:tcPr marL="68580" marR="68580" marT="0" marB="0"/>
                </a:tc>
                <a:tc>
                  <a:txBody>
                    <a:bodyPr/>
                    <a:lstStyle/>
                    <a:p>
                      <a:pPr marL="0" marR="0" algn="ctr">
                        <a:spcBef>
                          <a:spcPts val="0"/>
                        </a:spcBef>
                        <a:spcAft>
                          <a:spcPts val="0"/>
                        </a:spcAft>
                      </a:pPr>
                      <a:r>
                        <a:rPr lang="en-US" sz="2000" dirty="0"/>
                        <a:t>197.63%</a:t>
                      </a:r>
                      <a:endParaRPr lang="en-US" sz="2000" dirty="0">
                        <a:solidFill>
                          <a:srgbClr val="000000"/>
                        </a:solidFill>
                        <a:latin typeface="+mj-lt"/>
                        <a:ea typeface="Times New Roman"/>
                      </a:endParaRPr>
                    </a:p>
                  </a:txBody>
                  <a:tcPr marL="68580" marR="68580" marT="0" marB="0"/>
                </a:tc>
              </a:tr>
              <a:tr h="495637">
                <a:tc>
                  <a:txBody>
                    <a:bodyPr/>
                    <a:lstStyle/>
                    <a:p>
                      <a:pPr marL="0" marR="0" algn="ctr">
                        <a:spcBef>
                          <a:spcPts val="0"/>
                        </a:spcBef>
                        <a:spcAft>
                          <a:spcPts val="0"/>
                        </a:spcAft>
                      </a:pPr>
                      <a:r>
                        <a:rPr lang="id-ID" sz="2000" dirty="0" smtClean="0">
                          <a:solidFill>
                            <a:srgbClr val="000000"/>
                          </a:solidFill>
                          <a:latin typeface="+mj-lt"/>
                          <a:ea typeface="Times New Roman"/>
                        </a:rPr>
                        <a:t>Average</a:t>
                      </a:r>
                      <a:endParaRPr lang="en-US" sz="2000" dirty="0">
                        <a:solidFill>
                          <a:srgbClr val="000000"/>
                        </a:solidFill>
                        <a:latin typeface="+mj-lt"/>
                        <a:ea typeface="Times New Roman"/>
                      </a:endParaRPr>
                    </a:p>
                  </a:txBody>
                  <a:tcPr marL="68580" marR="68580" marT="0" marB="0"/>
                </a:tc>
                <a:tc>
                  <a:txBody>
                    <a:bodyPr/>
                    <a:lstStyle/>
                    <a:p>
                      <a:pPr algn="ctr" fontAlgn="b"/>
                      <a:r>
                        <a:rPr lang="id-ID" sz="2000" b="0" i="0" u="none" strike="noStrike" dirty="0">
                          <a:solidFill>
                            <a:srgbClr val="000000"/>
                          </a:solidFill>
                          <a:latin typeface="Calibri"/>
                        </a:rPr>
                        <a:t>32.74%</a:t>
                      </a:r>
                    </a:p>
                  </a:txBody>
                  <a:tcPr marL="9525" marR="9525" marT="9524" marB="0" anchor="b"/>
                </a:tc>
                <a:tc>
                  <a:txBody>
                    <a:bodyPr/>
                    <a:lstStyle/>
                    <a:p>
                      <a:pPr algn="ctr" fontAlgn="b"/>
                      <a:r>
                        <a:rPr lang="id-ID" sz="2000" b="0" i="0" u="none" strike="noStrike">
                          <a:solidFill>
                            <a:srgbClr val="000000"/>
                          </a:solidFill>
                          <a:latin typeface="Calibri"/>
                        </a:rPr>
                        <a:t>31.06%</a:t>
                      </a:r>
                    </a:p>
                  </a:txBody>
                  <a:tcPr marL="9525" marR="9525" marT="9524" marB="0" anchor="b"/>
                </a:tc>
                <a:tc>
                  <a:txBody>
                    <a:bodyPr/>
                    <a:lstStyle/>
                    <a:p>
                      <a:pPr algn="ctr" fontAlgn="b"/>
                      <a:r>
                        <a:rPr lang="id-ID" sz="2000" b="0" i="0" u="none" strike="noStrike">
                          <a:solidFill>
                            <a:srgbClr val="000000"/>
                          </a:solidFill>
                          <a:latin typeface="Calibri"/>
                        </a:rPr>
                        <a:t>54.83%</a:t>
                      </a:r>
                    </a:p>
                  </a:txBody>
                  <a:tcPr marL="9525" marR="9525" marT="9524" marB="0" anchor="b"/>
                </a:tc>
                <a:tc>
                  <a:txBody>
                    <a:bodyPr/>
                    <a:lstStyle/>
                    <a:p>
                      <a:pPr algn="ctr" fontAlgn="b"/>
                      <a:r>
                        <a:rPr lang="id-ID" sz="2000" b="0" i="0" u="none" strike="noStrike">
                          <a:solidFill>
                            <a:srgbClr val="000000"/>
                          </a:solidFill>
                          <a:latin typeface="Calibri"/>
                        </a:rPr>
                        <a:t>86.28%</a:t>
                      </a:r>
                    </a:p>
                  </a:txBody>
                  <a:tcPr marL="9525" marR="9525" marT="9524" marB="0" anchor="b"/>
                </a:tc>
                <a:tc>
                  <a:txBody>
                    <a:bodyPr/>
                    <a:lstStyle/>
                    <a:p>
                      <a:pPr algn="ctr" fontAlgn="b"/>
                      <a:r>
                        <a:rPr lang="id-ID" sz="2000" b="0" i="0" u="none" strike="noStrike" dirty="0">
                          <a:solidFill>
                            <a:srgbClr val="000000"/>
                          </a:solidFill>
                          <a:latin typeface="Calibri"/>
                        </a:rPr>
                        <a:t>64.16%</a:t>
                      </a:r>
                    </a:p>
                  </a:txBody>
                  <a:tcPr marL="9525" marR="9525" marT="9524" marB="0" anchor="b"/>
                </a:tc>
              </a:tr>
            </a:tbl>
          </a:graphicData>
        </a:graphic>
      </p:graphicFrame>
    </p:spTree>
    <p:extLst>
      <p:ext uri="{BB962C8B-B14F-4D97-AF65-F5344CB8AC3E}">
        <p14:creationId xmlns:p14="http://schemas.microsoft.com/office/powerpoint/2010/main" xmlns="" val="30993969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id-ID" sz="3600" dirty="0" smtClean="0"/>
              <a:t>ANALISIS TEKNIKAL PADA STRATEGI DOGS OF THE DOW</a:t>
            </a:r>
            <a:endParaRPr lang="id-ID" sz="3600" dirty="0"/>
          </a:p>
        </p:txBody>
      </p:sp>
      <p:sp>
        <p:nvSpPr>
          <p:cNvPr id="3" name="Content Placeholder 2"/>
          <p:cNvSpPr>
            <a:spLocks noGrp="1"/>
          </p:cNvSpPr>
          <p:nvPr>
            <p:ph idx="1"/>
          </p:nvPr>
        </p:nvSpPr>
        <p:spPr/>
        <p:txBody>
          <a:bodyPr/>
          <a:lstStyle/>
          <a:p>
            <a:pPr>
              <a:defRPr/>
            </a:pPr>
            <a:r>
              <a:rPr lang="id-ID" dirty="0" smtClean="0"/>
              <a:t>Setelah di peroleh 10 saham dengan Dividend Yield terbaik maka lakukan teknik peramalan tambahan dengan menggunakan </a:t>
            </a:r>
            <a:r>
              <a:rPr lang="id-ID" i="1" dirty="0" smtClean="0"/>
              <a:t>Trend Analisys </a:t>
            </a:r>
            <a:r>
              <a:rPr lang="id-ID" dirty="0" smtClean="0"/>
              <a:t>dan </a:t>
            </a:r>
            <a:r>
              <a:rPr lang="id-ID" i="1" dirty="0" smtClean="0"/>
              <a:t>Moving Average </a:t>
            </a:r>
            <a:r>
              <a:rPr lang="id-ID" dirty="0" smtClean="0"/>
              <a:t>untuk memilih saham terbaik (4-5 saham terbaik).</a:t>
            </a:r>
            <a:endParaRPr lang="id-ID" dirty="0"/>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1172F1A8-3C02-4E77-BD13-C35776D3B2D5}" type="slidenum">
              <a:rPr lang="en-US" sz="1400" smtClean="0"/>
              <a:pPr/>
              <a:t>28</a:t>
            </a:fld>
            <a:endParaRPr lang="en-US" sz="1400" smtClean="0"/>
          </a:p>
        </p:txBody>
      </p:sp>
    </p:spTree>
    <p:extLst>
      <p:ext uri="{BB962C8B-B14F-4D97-AF65-F5344CB8AC3E}">
        <p14:creationId xmlns:p14="http://schemas.microsoft.com/office/powerpoint/2010/main" xmlns="" val="62967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t>TUGAS</a:t>
            </a:r>
            <a:endParaRPr lang="id-ID" dirty="0"/>
          </a:p>
        </p:txBody>
      </p:sp>
      <p:sp>
        <p:nvSpPr>
          <p:cNvPr id="3" name="Content Placeholder 2"/>
          <p:cNvSpPr>
            <a:spLocks noGrp="1"/>
          </p:cNvSpPr>
          <p:nvPr>
            <p:ph idx="1"/>
          </p:nvPr>
        </p:nvSpPr>
        <p:spPr>
          <a:xfrm>
            <a:off x="228600" y="1219200"/>
            <a:ext cx="8610600" cy="4876800"/>
          </a:xfrm>
        </p:spPr>
        <p:txBody>
          <a:bodyPr>
            <a:normAutofit/>
          </a:bodyPr>
          <a:lstStyle/>
          <a:p>
            <a:pPr>
              <a:defRPr/>
            </a:pPr>
            <a:r>
              <a:rPr lang="id-ID" sz="2000" dirty="0" smtClean="0"/>
              <a:t>Kelompok 1: Tentukan 10 nama saham LQ 45 yang memiliki fundamental terbaik tahun </a:t>
            </a:r>
            <a:r>
              <a:rPr lang="en-US" sz="2000" dirty="0" smtClean="0"/>
              <a:t>2007 </a:t>
            </a:r>
            <a:r>
              <a:rPr lang="en-US" sz="2000" dirty="0" err="1" smtClean="0"/>
              <a:t>sampai</a:t>
            </a:r>
            <a:r>
              <a:rPr lang="en-US" sz="2000" dirty="0" smtClean="0"/>
              <a:t> 2012</a:t>
            </a:r>
            <a:r>
              <a:rPr lang="id-ID" sz="2000" dirty="0" smtClean="0"/>
              <a:t>. Gunakan Fundamental Check List untuk melakukan evaluasi. Bagaimana return dari saham-saham tersebut</a:t>
            </a:r>
            <a:r>
              <a:rPr lang="en-US" sz="2000" dirty="0" smtClean="0"/>
              <a:t> di </a:t>
            </a:r>
            <a:r>
              <a:rPr lang="en-US" sz="2000" dirty="0" err="1" smtClean="0"/>
              <a:t>tahun</a:t>
            </a:r>
            <a:r>
              <a:rPr lang="en-US" sz="2000" dirty="0" smtClean="0"/>
              <a:t> 2012</a:t>
            </a:r>
            <a:r>
              <a:rPr lang="id-ID" sz="2000" dirty="0" smtClean="0"/>
              <a:t>? Jelaskan. </a:t>
            </a:r>
            <a:endParaRPr lang="en-US" sz="2000" dirty="0" smtClean="0"/>
          </a:p>
          <a:p>
            <a:pPr>
              <a:defRPr/>
            </a:pPr>
            <a:r>
              <a:rPr lang="id-ID" sz="2000" dirty="0"/>
              <a:t>Kelompok </a:t>
            </a:r>
            <a:r>
              <a:rPr lang="en-US" sz="2000" dirty="0" smtClean="0"/>
              <a:t>2</a:t>
            </a:r>
            <a:r>
              <a:rPr lang="id-ID" sz="2000" dirty="0" smtClean="0"/>
              <a:t>: </a:t>
            </a:r>
            <a:r>
              <a:rPr lang="id-ID" sz="2000" dirty="0"/>
              <a:t>Tentukan </a:t>
            </a:r>
            <a:r>
              <a:rPr lang="en-US" sz="2000" dirty="0" smtClean="0"/>
              <a:t>10 </a:t>
            </a:r>
            <a:r>
              <a:rPr lang="id-ID" sz="2000" dirty="0" smtClean="0"/>
              <a:t>saham </a:t>
            </a:r>
            <a:r>
              <a:rPr lang="id-ID" sz="2000" dirty="0"/>
              <a:t>LQ 45 yang memiliki </a:t>
            </a:r>
            <a:r>
              <a:rPr lang="en-US" sz="2000" dirty="0" err="1" smtClean="0"/>
              <a:t>kriteria</a:t>
            </a:r>
            <a:r>
              <a:rPr lang="en-US" sz="2000" dirty="0" smtClean="0"/>
              <a:t> </a:t>
            </a:r>
            <a:r>
              <a:rPr lang="en-US" sz="2000" dirty="0" err="1" smtClean="0"/>
              <a:t>hampir</a:t>
            </a:r>
            <a:r>
              <a:rPr lang="en-US" sz="2000" dirty="0" smtClean="0"/>
              <a:t> </a:t>
            </a:r>
            <a:r>
              <a:rPr lang="en-US" sz="2000" dirty="0" err="1" smtClean="0"/>
              <a:t>sama</a:t>
            </a:r>
            <a:r>
              <a:rPr lang="en-US" sz="2000" dirty="0" smtClean="0"/>
              <a:t> </a:t>
            </a:r>
            <a:r>
              <a:rPr lang="en-US" sz="2000" dirty="0" err="1" smtClean="0"/>
              <a:t>dengan</a:t>
            </a:r>
            <a:r>
              <a:rPr lang="en-US" sz="2000" dirty="0" smtClean="0"/>
              <a:t> saham2 yang </a:t>
            </a:r>
            <a:r>
              <a:rPr lang="en-US" sz="2000" dirty="0" err="1" smtClean="0"/>
              <a:t>dipilih</a:t>
            </a:r>
            <a:r>
              <a:rPr lang="en-US" sz="2000" dirty="0" smtClean="0"/>
              <a:t> </a:t>
            </a:r>
            <a:r>
              <a:rPr lang="en-US" sz="2000" dirty="0" err="1" smtClean="0"/>
              <a:t>oleh</a:t>
            </a:r>
            <a:r>
              <a:rPr lang="en-US" sz="2000" dirty="0" smtClean="0"/>
              <a:t> Warren Buffet (</a:t>
            </a:r>
            <a:r>
              <a:rPr lang="en-US" sz="2000" dirty="0" err="1" smtClean="0"/>
              <a:t>analisis</a:t>
            </a:r>
            <a:r>
              <a:rPr lang="en-US" sz="2000" dirty="0" smtClean="0"/>
              <a:t> data </a:t>
            </a:r>
            <a:r>
              <a:rPr lang="en-US" sz="2000" dirty="0" err="1" smtClean="0"/>
              <a:t>dari</a:t>
            </a:r>
            <a:r>
              <a:rPr lang="en-US" sz="2000" dirty="0" smtClean="0"/>
              <a:t> </a:t>
            </a:r>
            <a:r>
              <a:rPr lang="en-US" sz="2000" dirty="0" err="1" smtClean="0"/>
              <a:t>tahun</a:t>
            </a:r>
            <a:r>
              <a:rPr lang="en-US" sz="2000" dirty="0" smtClean="0"/>
              <a:t> 2007-2012)</a:t>
            </a:r>
            <a:r>
              <a:rPr lang="id-ID" sz="2000" dirty="0" smtClean="0"/>
              <a:t>. </a:t>
            </a:r>
            <a:r>
              <a:rPr lang="id-ID" sz="2000" dirty="0"/>
              <a:t>Bagaimana return dari saham-saham </a:t>
            </a:r>
            <a:r>
              <a:rPr lang="id-ID" sz="2000" dirty="0" smtClean="0"/>
              <a:t>tersebut</a:t>
            </a:r>
            <a:r>
              <a:rPr lang="en-US" sz="2000" dirty="0" smtClean="0"/>
              <a:t> di </a:t>
            </a:r>
            <a:r>
              <a:rPr lang="en-US" sz="2000" dirty="0" err="1" smtClean="0"/>
              <a:t>tahun</a:t>
            </a:r>
            <a:r>
              <a:rPr lang="en-US" sz="2000" dirty="0" smtClean="0"/>
              <a:t> 2012</a:t>
            </a:r>
            <a:r>
              <a:rPr lang="id-ID" sz="2000" dirty="0" smtClean="0"/>
              <a:t>? </a:t>
            </a:r>
            <a:r>
              <a:rPr lang="id-ID" sz="2000" dirty="0"/>
              <a:t>Jelaskan. </a:t>
            </a:r>
          </a:p>
          <a:p>
            <a:pPr>
              <a:defRPr/>
            </a:pPr>
            <a:r>
              <a:rPr lang="id-ID" sz="2000" dirty="0" smtClean="0"/>
              <a:t>Kelompok </a:t>
            </a:r>
            <a:r>
              <a:rPr lang="en-US" sz="2000" dirty="0" smtClean="0"/>
              <a:t>3</a:t>
            </a:r>
            <a:r>
              <a:rPr lang="id-ID" sz="2000" dirty="0" smtClean="0"/>
              <a:t>: Tentukan 10 nama saham LQ 45 yang memberikan Dividend Yield terbesar selama tahun </a:t>
            </a:r>
            <a:r>
              <a:rPr lang="en-US" sz="2000" dirty="0" smtClean="0"/>
              <a:t>2007 </a:t>
            </a:r>
            <a:r>
              <a:rPr lang="en-US" sz="2000" dirty="0" err="1" smtClean="0"/>
              <a:t>sampai</a:t>
            </a:r>
            <a:r>
              <a:rPr lang="en-US" sz="2000" dirty="0" smtClean="0"/>
              <a:t> 2011</a:t>
            </a:r>
            <a:r>
              <a:rPr lang="id-ID" sz="2000" dirty="0" smtClean="0"/>
              <a:t>. Bagaimana  Kinerja/return dari </a:t>
            </a:r>
            <a:r>
              <a:rPr lang="en-US" sz="2000" dirty="0" smtClean="0"/>
              <a:t>10 </a:t>
            </a:r>
            <a:r>
              <a:rPr lang="id-ID" sz="2000" dirty="0" smtClean="0"/>
              <a:t>saham</a:t>
            </a:r>
            <a:r>
              <a:rPr lang="en-US" sz="2000" dirty="0" smtClean="0"/>
              <a:t> </a:t>
            </a:r>
            <a:r>
              <a:rPr lang="en-US" sz="2000" dirty="0" err="1" smtClean="0"/>
              <a:t>dengan</a:t>
            </a:r>
            <a:r>
              <a:rPr lang="en-US" sz="2000" dirty="0" smtClean="0"/>
              <a:t> dividend yield </a:t>
            </a:r>
            <a:r>
              <a:rPr lang="en-US" sz="2000" dirty="0" err="1" smtClean="0"/>
              <a:t>terbaik</a:t>
            </a:r>
            <a:r>
              <a:rPr lang="en-US" sz="2000" dirty="0" smtClean="0"/>
              <a:t> </a:t>
            </a:r>
            <a:r>
              <a:rPr lang="en-US" sz="2000" dirty="0" err="1" smtClean="0"/>
              <a:t>tahun</a:t>
            </a:r>
            <a:r>
              <a:rPr lang="en-US" sz="2000" dirty="0" smtClean="0"/>
              <a:t> 2011 </a:t>
            </a:r>
            <a:r>
              <a:rPr lang="id-ID" sz="2000" dirty="0" smtClean="0"/>
              <a:t>tersebut</a:t>
            </a:r>
            <a:r>
              <a:rPr lang="en-US" sz="2000" dirty="0" smtClean="0"/>
              <a:t> di </a:t>
            </a:r>
            <a:r>
              <a:rPr lang="en-US" sz="2000" dirty="0" err="1" smtClean="0"/>
              <a:t>akhir</a:t>
            </a:r>
            <a:r>
              <a:rPr lang="en-US" sz="2000" dirty="0" smtClean="0"/>
              <a:t> </a:t>
            </a:r>
            <a:r>
              <a:rPr lang="en-US" sz="2000" dirty="0" err="1" smtClean="0"/>
              <a:t>tahun</a:t>
            </a:r>
            <a:r>
              <a:rPr lang="en-US" sz="2000" dirty="0" smtClean="0"/>
              <a:t> 2012</a:t>
            </a:r>
            <a:r>
              <a:rPr lang="id-ID" sz="2000" dirty="0" smtClean="0"/>
              <a:t>? Jelaskan. </a:t>
            </a:r>
          </a:p>
          <a:p>
            <a:pPr>
              <a:defRPr/>
            </a:pPr>
            <a:r>
              <a:rPr lang="id-ID" sz="2000" dirty="0" smtClean="0"/>
              <a:t>Kelompok </a:t>
            </a:r>
            <a:r>
              <a:rPr lang="en-US" sz="2000" dirty="0" smtClean="0"/>
              <a:t>4</a:t>
            </a:r>
            <a:r>
              <a:rPr lang="id-ID" sz="2000" dirty="0" smtClean="0"/>
              <a:t>: Tentukan 10 nama saham dan Returnya untuk JII yang masuk dalam Top Ten Return berdasarkan kombinasi analisis fundamental dan analisis teknikal (Dividend Yield, Trend Analisys dan Moving Average). Gunakan data tahun 2</a:t>
            </a:r>
            <a:r>
              <a:rPr lang="en-US" sz="2000" dirty="0" smtClean="0"/>
              <a:t>007 </a:t>
            </a:r>
            <a:r>
              <a:rPr lang="en-US" sz="2000" dirty="0" err="1" smtClean="0"/>
              <a:t>sampai</a:t>
            </a:r>
            <a:r>
              <a:rPr lang="en-US" sz="2000" dirty="0" smtClean="0"/>
              <a:t> 2011.</a:t>
            </a:r>
            <a:endParaRPr lang="id-ID" sz="2000" dirty="0" smtClean="0"/>
          </a:p>
          <a:p>
            <a:pPr>
              <a:defRPr/>
            </a:pPr>
            <a:endParaRPr lang="id-ID" sz="2400" dirty="0" smtClean="0"/>
          </a:p>
          <a:p>
            <a:pPr>
              <a:buFont typeface="Wingdings" pitchFamily="2" charset="2"/>
              <a:buNone/>
              <a:defRPr/>
            </a:pPr>
            <a:endParaRPr lang="id-ID" dirty="0"/>
          </a:p>
        </p:txBody>
      </p:sp>
      <p:sp>
        <p:nvSpPr>
          <p:cNvPr id="35844"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E1D65658-B90F-44BE-8A1D-FD86E28E0CD6}" type="slidenum">
              <a:rPr lang="en-US" sz="1400" smtClean="0"/>
              <a:pPr/>
              <a:t>29</a:t>
            </a:fld>
            <a:endParaRPr lang="en-US" sz="1400" smtClean="0"/>
          </a:p>
        </p:txBody>
      </p:sp>
    </p:spTree>
    <p:extLst>
      <p:ext uri="{BB962C8B-B14F-4D97-AF65-F5344CB8AC3E}">
        <p14:creationId xmlns:p14="http://schemas.microsoft.com/office/powerpoint/2010/main" xmlns="" val="1064649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INVESTMENT PYRAMID</a:t>
            </a:r>
            <a:endParaRPr lang="id-ID" dirty="0"/>
          </a:p>
        </p:txBody>
      </p:sp>
      <p:pic>
        <p:nvPicPr>
          <p:cNvPr id="5" name="Picture 3"/>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3564" t="21833" r="19636" b="5327"/>
          <a:stretch/>
        </p:blipFill>
        <p:spPr bwMode="auto">
          <a:xfrm>
            <a:off x="2057400" y="1447800"/>
            <a:ext cx="5029200" cy="5000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6570" y="2514600"/>
            <a:ext cx="8732775" cy="2246769"/>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There is no security in this life</a:t>
            </a:r>
          </a:p>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There is only opportunity</a:t>
            </a:r>
          </a:p>
          <a:p>
            <a:pPr algn="ctr"/>
            <a:r>
              <a:rPr lang="en-US" sz="32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Douglas MacArthur</a:t>
            </a:r>
            <a:endParaRPr lang="en-US" sz="32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xmlns="" val="562460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1"/>
            <a:ext cx="9144000" cy="6849189"/>
          </a:xfrm>
          <a:prstGeom prst="rect">
            <a:avLst/>
          </a:prstGeom>
          <a:noFill/>
        </p:spPr>
      </p:pic>
      <p:sp>
        <p:nvSpPr>
          <p:cNvPr id="3" name="WordArt 4"/>
          <p:cNvSpPr>
            <a:spLocks noChangeArrowheads="1" noChangeShapeType="1" noTextEdit="1"/>
          </p:cNvSpPr>
          <p:nvPr/>
        </p:nvSpPr>
        <p:spPr bwMode="auto">
          <a:xfrm>
            <a:off x="990600" y="4572000"/>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spTree>
    <p:extLst>
      <p:ext uri="{BB962C8B-B14F-4D97-AF65-F5344CB8AC3E}">
        <p14:creationId xmlns:p14="http://schemas.microsoft.com/office/powerpoint/2010/main" xmlns="" val="1155162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dirty="0" smtClean="0"/>
              <a:t>The Future Value of an Investment of $1 in </a:t>
            </a:r>
            <a:r>
              <a:rPr lang="en-US" altLang="ja-JP" dirty="0" smtClean="0"/>
              <a:t>1925</a:t>
            </a:r>
            <a:endParaRPr lang="id-ID" dirty="0"/>
          </a:p>
        </p:txBody>
      </p:sp>
      <p:graphicFrame>
        <p:nvGraphicFramePr>
          <p:cNvPr id="64514" name="Object 2"/>
          <p:cNvGraphicFramePr>
            <a:graphicFrameLocks/>
          </p:cNvGraphicFramePr>
          <p:nvPr/>
        </p:nvGraphicFramePr>
        <p:xfrm>
          <a:off x="749300" y="901700"/>
          <a:ext cx="7823200" cy="5308600"/>
        </p:xfrm>
        <a:graphic>
          <a:graphicData uri="http://schemas.openxmlformats.org/presentationml/2006/ole">
            <p:oleObj spid="_x0000_s64514" name="グラフ" r:id="rId3" imgW="7848630" imgH="5334090" progId="MSGraph.Chart.8">
              <p:embed followColorScheme="full"/>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7" descr="C:\WINDOWS\DESKTOP\rossppt\art - jpeg images\Fig044 copy.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1828800"/>
            <a:ext cx="7254875" cy="43291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24728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2302" b="1"/>
          <a:stretch/>
        </p:blipFill>
        <p:spPr bwMode="auto">
          <a:xfrm>
            <a:off x="762000" y="666750"/>
            <a:ext cx="7620000" cy="5657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Title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id-ID" smtClean="0"/>
              <a:t>SAHAM</a:t>
            </a:r>
            <a:endParaRPr lang="id-ID" dirty="0"/>
          </a:p>
        </p:txBody>
      </p:sp>
      <p:sp>
        <p:nvSpPr>
          <p:cNvPr id="4" name="Content Placeholder 2"/>
          <p:cNvSpPr txBox="1">
            <a:spLocks/>
          </p:cNvSpPr>
          <p:nvPr/>
        </p:nvSpPr>
        <p:spPr>
          <a:xfrm>
            <a:off x="457200" y="1219200"/>
            <a:ext cx="8229600" cy="4906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id-ID" b="1" dirty="0" smtClean="0"/>
              <a:t>Saham adalah surat berharga yang dapat ditransaksikan baik melalui bursa maupun tidak, yang menyatakan kepemilikan aset.</a:t>
            </a:r>
          </a:p>
          <a:p>
            <a:pPr>
              <a:defRPr/>
            </a:pPr>
            <a:r>
              <a:rPr lang="id-ID" b="1" dirty="0" smtClean="0"/>
              <a:t>Saham diterbitkan oleh perusahaan untuk mendapatkan dana dalam rangka pembiayaan perusahaan.</a:t>
            </a:r>
            <a:endParaRPr lang="en-US" b="1" dirty="0" smtClean="0"/>
          </a:p>
          <a:p>
            <a:pPr>
              <a:defRPr/>
            </a:pPr>
            <a:r>
              <a:rPr lang="en-US" b="1" dirty="0" err="1" smtClean="0"/>
              <a:t>Jumlah</a:t>
            </a:r>
            <a:r>
              <a:rPr lang="en-US" b="1" dirty="0" smtClean="0"/>
              <a:t> </a:t>
            </a:r>
            <a:r>
              <a:rPr lang="en-US" b="1" dirty="0" err="1" smtClean="0"/>
              <a:t>Emiten</a:t>
            </a:r>
            <a:r>
              <a:rPr lang="en-US" b="1" dirty="0" smtClean="0"/>
              <a:t> 553 (</a:t>
            </a:r>
            <a:r>
              <a:rPr lang="en-US" b="1" dirty="0" err="1" smtClean="0"/>
              <a:t>Juli</a:t>
            </a:r>
            <a:r>
              <a:rPr lang="en-US" b="1" dirty="0" smtClean="0"/>
              <a:t> 2012)</a:t>
            </a:r>
            <a:endParaRPr lang="id-ID" b="1" dirty="0"/>
          </a:p>
        </p:txBody>
      </p:sp>
    </p:spTree>
    <p:extLst>
      <p:ext uri="{BB962C8B-B14F-4D97-AF65-F5344CB8AC3E}">
        <p14:creationId xmlns:p14="http://schemas.microsoft.com/office/powerpoint/2010/main" xmlns="" val="1626148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t>KLASIFIKASI SAHAM</a:t>
            </a:r>
            <a:endParaRPr lang="id-ID" dirty="0"/>
          </a:p>
        </p:txBody>
      </p:sp>
      <p:sp>
        <p:nvSpPr>
          <p:cNvPr id="3" name="Content Placeholder 2"/>
          <p:cNvSpPr>
            <a:spLocks noGrp="1"/>
          </p:cNvSpPr>
          <p:nvPr>
            <p:ph idx="1"/>
          </p:nvPr>
        </p:nvSpPr>
        <p:spPr>
          <a:xfrm>
            <a:off x="685800" y="1981200"/>
            <a:ext cx="8229600" cy="4114800"/>
          </a:xfrm>
        </p:spPr>
        <p:txBody>
          <a:bodyPr/>
          <a:lstStyle/>
          <a:p>
            <a:pPr>
              <a:defRPr/>
            </a:pPr>
            <a:r>
              <a:rPr lang="id-ID" dirty="0" smtClean="0"/>
              <a:t>Berdasarkan Hak Tagih / Manfaat Saham</a:t>
            </a:r>
          </a:p>
          <a:p>
            <a:pPr>
              <a:buFont typeface="Wingdings" pitchFamily="2" charset="2"/>
              <a:buNone/>
              <a:defRPr/>
            </a:pPr>
            <a:r>
              <a:rPr lang="id-ID" dirty="0" smtClean="0"/>
              <a:t>	- Saham biasa</a:t>
            </a:r>
          </a:p>
          <a:p>
            <a:pPr>
              <a:buFont typeface="Wingdings" pitchFamily="2" charset="2"/>
              <a:buNone/>
              <a:defRPr/>
            </a:pPr>
            <a:r>
              <a:rPr lang="id-ID" dirty="0" smtClean="0"/>
              <a:t>	- Saham Preferen</a:t>
            </a:r>
          </a:p>
          <a:p>
            <a:pPr>
              <a:buFont typeface="Wingdings" pitchFamily="2" charset="2"/>
              <a:buNone/>
              <a:defRPr/>
            </a:pPr>
            <a:r>
              <a:rPr lang="id-ID" dirty="0" smtClean="0"/>
              <a:t>	- Berdasarkan hak istimewa</a:t>
            </a:r>
          </a:p>
          <a:p>
            <a:pPr>
              <a:defRPr/>
            </a:pPr>
            <a:r>
              <a:rPr lang="id-ID" dirty="0" smtClean="0"/>
              <a:t>Berdasarkan cara peralihan saham</a:t>
            </a:r>
          </a:p>
          <a:p>
            <a:pPr>
              <a:buFont typeface="Wingdings" pitchFamily="2" charset="2"/>
              <a:buNone/>
              <a:defRPr/>
            </a:pPr>
            <a:r>
              <a:rPr lang="id-ID" dirty="0" smtClean="0"/>
              <a:t>	- Saham Atas nama (Registered stock)</a:t>
            </a:r>
          </a:p>
          <a:p>
            <a:pPr>
              <a:buFont typeface="Wingdings" pitchFamily="2" charset="2"/>
              <a:buNone/>
              <a:defRPr/>
            </a:pPr>
            <a:r>
              <a:rPr lang="id-ID" dirty="0" smtClean="0"/>
              <a:t>	- Saham atas unjuk (Bearer stock)</a:t>
            </a:r>
          </a:p>
          <a:p>
            <a:pPr>
              <a:buFont typeface="Wingdings" pitchFamily="2" charset="2"/>
              <a:buNone/>
              <a:defRPr/>
            </a:pPr>
            <a:endParaRPr lang="id-ID" dirty="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18FC61F5-54B4-4C22-A078-9B4CD7229843}" type="slidenum">
              <a:rPr lang="en-US" sz="1400" smtClean="0"/>
              <a:pPr/>
              <a:t>7</a:t>
            </a:fld>
            <a:endParaRPr lang="en-US" sz="1400" smtClean="0"/>
          </a:p>
        </p:txBody>
      </p:sp>
    </p:spTree>
    <p:extLst>
      <p:ext uri="{BB962C8B-B14F-4D97-AF65-F5344CB8AC3E}">
        <p14:creationId xmlns:p14="http://schemas.microsoft.com/office/powerpoint/2010/main" xmlns="" val="2704064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382000" cy="1143000"/>
          </a:xfrm>
        </p:spPr>
        <p:txBody>
          <a:bodyPr/>
          <a:lstStyle/>
          <a:p>
            <a:pPr>
              <a:defRPr/>
            </a:pPr>
            <a:r>
              <a:rPr lang="id-ID" sz="4000" dirty="0" smtClean="0"/>
              <a:t>INDEKS SAHAM INDONESIA</a:t>
            </a:r>
            <a:endParaRPr lang="id-ID" sz="4000" dirty="0"/>
          </a:p>
        </p:txBody>
      </p:sp>
      <p:sp>
        <p:nvSpPr>
          <p:cNvPr id="3" name="Content Placeholder 2"/>
          <p:cNvSpPr>
            <a:spLocks noGrp="1"/>
          </p:cNvSpPr>
          <p:nvPr>
            <p:ph idx="1"/>
          </p:nvPr>
        </p:nvSpPr>
        <p:spPr>
          <a:xfrm>
            <a:off x="685800" y="1752600"/>
            <a:ext cx="7772400" cy="4648200"/>
          </a:xfrm>
        </p:spPr>
        <p:txBody>
          <a:bodyPr>
            <a:normAutofit lnSpcReduction="10000"/>
          </a:bodyPr>
          <a:lstStyle/>
          <a:p>
            <a:pPr>
              <a:defRPr/>
            </a:pPr>
            <a:r>
              <a:rPr lang="id-ID" dirty="0" smtClean="0"/>
              <a:t>IHSG </a:t>
            </a:r>
            <a:r>
              <a:rPr lang="en-US" dirty="0" smtClean="0"/>
              <a:t>(553 – </a:t>
            </a:r>
            <a:r>
              <a:rPr lang="en-US" dirty="0" err="1" smtClean="0"/>
              <a:t>Juli</a:t>
            </a:r>
            <a:r>
              <a:rPr lang="en-US" dirty="0" smtClean="0"/>
              <a:t> 2012</a:t>
            </a:r>
            <a:r>
              <a:rPr lang="id-ID" dirty="0" smtClean="0"/>
              <a:t>)</a:t>
            </a:r>
          </a:p>
          <a:p>
            <a:pPr>
              <a:defRPr/>
            </a:pPr>
            <a:r>
              <a:rPr lang="id-ID" dirty="0" smtClean="0"/>
              <a:t>Indeks Sektoral</a:t>
            </a:r>
          </a:p>
          <a:p>
            <a:pPr>
              <a:defRPr/>
            </a:pPr>
            <a:r>
              <a:rPr lang="id-ID" dirty="0" smtClean="0"/>
              <a:t>Indeks LQ45</a:t>
            </a:r>
          </a:p>
          <a:p>
            <a:pPr>
              <a:defRPr/>
            </a:pPr>
            <a:r>
              <a:rPr lang="id-ID" dirty="0" smtClean="0"/>
              <a:t>JII</a:t>
            </a:r>
          </a:p>
          <a:p>
            <a:pPr>
              <a:defRPr/>
            </a:pPr>
            <a:r>
              <a:rPr lang="id-ID" dirty="0" smtClean="0"/>
              <a:t>Indeks Kompas 100</a:t>
            </a:r>
          </a:p>
          <a:p>
            <a:pPr>
              <a:defRPr/>
            </a:pPr>
            <a:r>
              <a:rPr lang="id-ID" dirty="0" smtClean="0"/>
              <a:t>Indeks Bisnis-27</a:t>
            </a:r>
          </a:p>
          <a:p>
            <a:pPr>
              <a:defRPr/>
            </a:pPr>
            <a:r>
              <a:rPr lang="id-ID" dirty="0" smtClean="0"/>
              <a:t>Indeks Pefindo25</a:t>
            </a:r>
          </a:p>
          <a:p>
            <a:pPr>
              <a:defRPr/>
            </a:pPr>
            <a:r>
              <a:rPr lang="id-ID" dirty="0" smtClean="0"/>
              <a:t>Indeks Sri Kehati, dll</a:t>
            </a:r>
            <a:endParaRPr lang="id-ID" dirty="0"/>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47FCA239-223E-4B3A-9071-31E301F569E3}" type="slidenum">
              <a:rPr lang="en-US" sz="1400" smtClean="0"/>
              <a:pPr/>
              <a:t>8</a:t>
            </a:fld>
            <a:endParaRPr lang="en-US" sz="1400" smtClean="0"/>
          </a:p>
        </p:txBody>
      </p:sp>
    </p:spTree>
    <p:extLst>
      <p:ext uri="{BB962C8B-B14F-4D97-AF65-F5344CB8AC3E}">
        <p14:creationId xmlns:p14="http://schemas.microsoft.com/office/powerpoint/2010/main" xmlns="" val="3268998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id-ID" sz="3600" dirty="0" smtClean="0"/>
              <a:t>SAHAM BIASA - BERDASARKAN NILAI KAPITALISASI</a:t>
            </a:r>
            <a:endParaRPr lang="id-ID" sz="3600" dirty="0"/>
          </a:p>
        </p:txBody>
      </p:sp>
      <p:sp>
        <p:nvSpPr>
          <p:cNvPr id="3" name="Content Placeholder 2"/>
          <p:cNvSpPr>
            <a:spLocks noGrp="1"/>
          </p:cNvSpPr>
          <p:nvPr>
            <p:ph idx="1"/>
          </p:nvPr>
        </p:nvSpPr>
        <p:spPr>
          <a:xfrm>
            <a:off x="685800" y="1752600"/>
            <a:ext cx="7772400" cy="4343400"/>
          </a:xfrm>
        </p:spPr>
        <p:txBody>
          <a:bodyPr>
            <a:normAutofit lnSpcReduction="10000"/>
          </a:bodyPr>
          <a:lstStyle/>
          <a:p>
            <a:pPr>
              <a:buFont typeface="Wingdings" pitchFamily="2" charset="2"/>
              <a:buNone/>
              <a:defRPr/>
            </a:pPr>
            <a:r>
              <a:rPr lang="id-ID" sz="2800" dirty="0" smtClean="0"/>
              <a:t>	Saham berkapitalisasi besar / big market (kapitalisasi pasar &gt; 1 triliun).</a:t>
            </a:r>
          </a:p>
          <a:p>
            <a:pPr>
              <a:buFont typeface="Wingdings" pitchFamily="2" charset="2"/>
              <a:buNone/>
              <a:defRPr/>
            </a:pPr>
            <a:endParaRPr lang="id-ID" sz="2800" dirty="0" smtClean="0"/>
          </a:p>
          <a:p>
            <a:pPr>
              <a:buFont typeface="Wingdings" pitchFamily="2" charset="2"/>
              <a:buNone/>
              <a:defRPr/>
            </a:pPr>
            <a:r>
              <a:rPr lang="id-ID" sz="2800" dirty="0" smtClean="0"/>
              <a:t>	Saham berkapitalisasi menengah /medium market capitalization (100 miliar &lt; K &lt; 1 T) – nilainya 15-17% dari total pasar</a:t>
            </a:r>
          </a:p>
          <a:p>
            <a:pPr>
              <a:buFont typeface="Wingdings" pitchFamily="2" charset="2"/>
              <a:buNone/>
              <a:defRPr/>
            </a:pPr>
            <a:endParaRPr lang="id-ID" sz="2800" dirty="0" smtClean="0"/>
          </a:p>
          <a:p>
            <a:pPr>
              <a:buFont typeface="Wingdings" pitchFamily="2" charset="2"/>
              <a:buNone/>
              <a:defRPr/>
            </a:pPr>
            <a:r>
              <a:rPr lang="id-ID" sz="2800" dirty="0" smtClean="0"/>
              <a:t>	Saham berkapitalisasi kecil / small market capitalization ( &lt; 100 miliar) – nilainya 3% dari total pasar</a:t>
            </a:r>
            <a:endParaRPr lang="id-ID" sz="2800" dirty="0"/>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AF31916A-6DD8-42D7-BA1C-32969446954E}" type="slidenum">
              <a:rPr lang="en-US" sz="1400" smtClean="0"/>
              <a:pPr/>
              <a:t>9</a:t>
            </a:fld>
            <a:endParaRPr lang="en-US" sz="1400" smtClean="0"/>
          </a:p>
        </p:txBody>
      </p:sp>
    </p:spTree>
    <p:extLst>
      <p:ext uri="{BB962C8B-B14F-4D97-AF65-F5344CB8AC3E}">
        <p14:creationId xmlns:p14="http://schemas.microsoft.com/office/powerpoint/2010/main" xmlns="" val="1326892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1034</TotalTime>
  <Words>1600</Words>
  <Application>Microsoft Office PowerPoint</Application>
  <PresentationFormat>On-screen Show (4:3)</PresentationFormat>
  <Paragraphs>444</Paragraphs>
  <Slides>31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グラフ</vt:lpstr>
      <vt:lpstr>Slide 1</vt:lpstr>
      <vt:lpstr>Slide 2</vt:lpstr>
      <vt:lpstr>THE INVESTMENT PYRAMID</vt:lpstr>
      <vt:lpstr>The Future Value of an Investment of $1 in 1925</vt:lpstr>
      <vt:lpstr>Slide 5</vt:lpstr>
      <vt:lpstr>Slide 6</vt:lpstr>
      <vt:lpstr>KLASIFIKASI SAHAM</vt:lpstr>
      <vt:lpstr>INDEKS SAHAM INDONESIA</vt:lpstr>
      <vt:lpstr>SAHAM BIASA - BERDASARKAN NILAI KAPITALISASI</vt:lpstr>
      <vt:lpstr>SAHAM BERKAPITALISASI BESAR</vt:lpstr>
      <vt:lpstr>KRITERIA PEMILIHAN SAHAM</vt:lpstr>
      <vt:lpstr>KRITERIA PEMILIHAN SAHAM</vt:lpstr>
      <vt:lpstr>ANALISIS RESIKO SAHAM</vt:lpstr>
      <vt:lpstr>Analisis Fundamental</vt:lpstr>
      <vt:lpstr>KRITERIA BERDASARKAN ANALISIS FUNDAMENTAL</vt:lpstr>
      <vt:lpstr>WARENT BUFFET INVESTING STRATEGIES</vt:lpstr>
      <vt:lpstr>WARREN BUFFETT CRITERIA</vt:lpstr>
      <vt:lpstr>WAREN BUFFET PORTFOLIO EXAMPLE</vt:lpstr>
      <vt:lpstr>SAHAM BLUE CHIP KINERJA TERBAIK TAHUN 2011 TAHUN 2012?</vt:lpstr>
      <vt:lpstr>WEB REFERENCE FOR COMPANY FUNDAMENTAL EVALUATION</vt:lpstr>
      <vt:lpstr>ANALISIS TEKNIKAL</vt:lpstr>
      <vt:lpstr>Analisis dengan Dividend Yield</vt:lpstr>
      <vt:lpstr>KENAPA DIVIDEND YIELD ?</vt:lpstr>
      <vt:lpstr>Strategi Dogs of the Dow</vt:lpstr>
      <vt:lpstr>Contoh Aplikasi di Indonesia</vt:lpstr>
      <vt:lpstr>Contoh aplikasi</vt:lpstr>
      <vt:lpstr>Hasil Analisis</vt:lpstr>
      <vt:lpstr>ANALISIS TEKNIKAL PADA STRATEGI DOGS OF THE DOW</vt:lpstr>
      <vt:lpstr>TUGAS</vt:lpstr>
      <vt:lpstr>Slide 30</vt:lpstr>
      <vt:lpstr>Slide 31</vt:lpstr>
    </vt:vector>
  </TitlesOfParts>
  <Company>Universitas Komputer Indonesia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Universitas Komputer Indonesia</dc:creator>
  <cp:lastModifiedBy>Herman</cp:lastModifiedBy>
  <cp:revision>84</cp:revision>
  <dcterms:created xsi:type="dcterms:W3CDTF">2012-01-21T14:49:10Z</dcterms:created>
  <dcterms:modified xsi:type="dcterms:W3CDTF">2013-01-12T19:55:20Z</dcterms:modified>
</cp:coreProperties>
</file>