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8" r:id="rId12"/>
  </p:sldIdLst>
  <p:sldSz cx="9906000" cy="6858000" type="A4"/>
  <p:notesSz cx="9869488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43" autoAdjust="0"/>
    <p:restoredTop sz="90929"/>
  </p:normalViewPr>
  <p:slideViewPr>
    <p:cSldViewPr>
      <p:cViewPr varScale="1">
        <p:scale>
          <a:sx n="67" d="100"/>
          <a:sy n="67" d="100"/>
        </p:scale>
        <p:origin x="-1278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B9351A-62C9-429F-8080-411BBE02D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1175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6B76-29DD-41F4-996C-30990E32D2C4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9913" y="504825"/>
            <a:ext cx="3649662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4638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1175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46842-F8BA-4985-ACE1-30B4472D12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46842-F8BA-4985-ACE1-30B4472D124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6C60E6CE-A356-4140-ADBA-AA8FA45327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A08D5-4D33-438A-9634-520B666E9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02D5D-72F0-4AC8-A79D-AFA60C32FC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C968F1EE-871A-48BF-A420-59C94BA1B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48B0D-DB63-4FC0-85FE-FEEB95BE10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A6FE5-BE82-483B-8183-8EF6B53A26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pPr>
              <a:defRPr/>
            </a:pPr>
            <a:fld id="{8F0B4585-B05A-48F8-9A8F-55DC0D1BA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524B4-3450-48C5-BC40-CA601024D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979A8-42E4-4C99-AA1B-470AC276E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F1BE0-B63A-416C-895B-410B50B0DE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603ED-6883-4E99-A251-F04FC89760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74A2900-D0FD-4900-92A0-519BF5A638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24000" y="3200400"/>
            <a:ext cx="6756928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DASAR-DASAR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/>
          </a:p>
          <a:p>
            <a:pPr algn="ctr" eaLnBrk="0" hangingPunct="0">
              <a:defRPr/>
            </a:pPr>
            <a:r>
              <a:rPr lang="en-US" sz="4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PENELITIAN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1031"/>
          <p:cNvSpPr txBox="1">
            <a:spLocks noChangeArrowheads="1"/>
          </p:cNvSpPr>
          <p:nvPr/>
        </p:nvSpPr>
        <p:spPr bwMode="auto">
          <a:xfrm>
            <a:off x="1136650" y="1346200"/>
            <a:ext cx="365837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Kriteria Seorang Peneliti :</a:t>
            </a:r>
            <a:endParaRPr lang="en-US"/>
          </a:p>
        </p:txBody>
      </p:sp>
      <p:sp>
        <p:nvSpPr>
          <p:cNvPr id="32774" name="Text Box 1030"/>
          <p:cNvSpPr txBox="1">
            <a:spLocks noChangeArrowheads="1"/>
          </p:cNvSpPr>
          <p:nvPr/>
        </p:nvSpPr>
        <p:spPr bwMode="auto">
          <a:xfrm>
            <a:off x="1219200" y="1828800"/>
            <a:ext cx="7100790" cy="3785652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FF33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Kompeten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Menguasai dan mampu melakukan penelitian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Bidang Ilmu sesuai dengan bidang penelitian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Obyektif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Tidak mencampuradukkan pendapat sendiri dengan kenyataan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Jujur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Tidak memaksakan unsur subyektifitas ke dalam fakta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Faktual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Bekerja berdasarkan fakta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Terbuka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Bersedia menerima masukan dari orang lain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Bersedia diuji kebenaran hasil penelitiannya oleh orang lain</a:t>
            </a:r>
            <a:endParaRPr lang="en-US" sz="200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420100" cy="1143000"/>
          </a:xfrm>
        </p:spPr>
        <p:txBody>
          <a:bodyPr/>
          <a:lstStyle/>
          <a:p>
            <a:pPr eaLnBrk="1" hangingPunct="1"/>
            <a:r>
              <a:rPr lang="en-US" smtClean="0"/>
              <a:t>TUGAS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762000" y="1447800"/>
            <a:ext cx="8610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fi-FI" sz="2000" dirty="0"/>
              <a:t>Apa yang dimaksud dengan metodologi penelitian, dan bagaimana ciri </a:t>
            </a:r>
          </a:p>
          <a:p>
            <a:pPr marL="457200" indent="-457200"/>
            <a:r>
              <a:rPr lang="fi-FI" sz="2000" dirty="0"/>
              <a:t>	penelitian yang baik? </a:t>
            </a:r>
            <a:endParaRPr lang="en-US" sz="2000" dirty="0"/>
          </a:p>
          <a:p>
            <a:pPr marL="457200" indent="-457200"/>
            <a:r>
              <a:rPr lang="en-US" sz="2000" dirty="0"/>
              <a:t>2. 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methods, methodology, methodic </a:t>
            </a:r>
            <a:r>
              <a:rPr lang="en-US" sz="2000" dirty="0" err="1"/>
              <a:t>dan</a:t>
            </a:r>
            <a:r>
              <a:rPr lang="en-US" sz="2000" dirty="0"/>
              <a:t> research methodology, </a:t>
            </a:r>
            <a:r>
              <a:rPr lang="en-US" sz="2000" dirty="0" err="1"/>
              <a:t>sertai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!</a:t>
            </a:r>
          </a:p>
          <a:p>
            <a:pPr marL="457200" indent="-457200"/>
            <a:r>
              <a:rPr lang="en-US" sz="2000" dirty="0"/>
              <a:t>3.  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manfaat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metodologi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endParaRPr lang="en-US" sz="2000" dirty="0"/>
          </a:p>
          <a:p>
            <a:pPr marL="457200" indent="-457200"/>
            <a:r>
              <a:rPr lang="en-US" sz="2000" dirty="0"/>
              <a:t>4.  </a:t>
            </a:r>
            <a:r>
              <a:rPr lang="en-US" sz="2000" dirty="0" err="1"/>
              <a:t>Sebut</a:t>
            </a:r>
            <a:r>
              <a:rPr lang="en-US" sz="2000" dirty="0"/>
              <a:t>   </a:t>
            </a:r>
            <a:r>
              <a:rPr lang="en-US" sz="2000" dirty="0" err="1"/>
              <a:t>dan</a:t>
            </a:r>
            <a:r>
              <a:rPr lang="en-US" sz="2000" dirty="0"/>
              <a:t> 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tujuannya</a:t>
            </a:r>
            <a:r>
              <a:rPr lang="en-US" sz="2000" dirty="0"/>
              <a:t>, </a:t>
            </a:r>
            <a:r>
              <a:rPr lang="en-US" sz="2000" dirty="0" err="1"/>
              <a:t>jenis</a:t>
            </a:r>
            <a:r>
              <a:rPr lang="en-US" sz="2000" dirty="0"/>
              <a:t> data yang </a:t>
            </a:r>
            <a:r>
              <a:rPr lang="en-US" sz="2000" dirty="0" err="1"/>
              <a:t>diperlukan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taraf</a:t>
            </a:r>
            <a:r>
              <a:rPr lang="en-US" sz="2000" dirty="0"/>
              <a:t> </a:t>
            </a:r>
            <a:r>
              <a:rPr lang="en-US" sz="2000" dirty="0" err="1"/>
              <a:t>kesimpulan</a:t>
            </a:r>
            <a:r>
              <a:rPr lang="en-US" sz="2000" dirty="0"/>
              <a:t> yang </a:t>
            </a:r>
            <a:r>
              <a:rPr lang="en-US" sz="2000" dirty="0" err="1"/>
              <a:t>diharapkan</a:t>
            </a:r>
            <a:r>
              <a:rPr lang="en-US" sz="2000" dirty="0"/>
              <a:t>!</a:t>
            </a:r>
          </a:p>
          <a:p>
            <a:pPr marL="457200" indent="-457200"/>
            <a:r>
              <a:rPr lang="en-US" sz="2000" dirty="0"/>
              <a:t>5.   </a:t>
            </a:r>
            <a:r>
              <a:rPr lang="en-US" sz="2000" dirty="0" err="1"/>
              <a:t>Sebut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/</a:t>
            </a:r>
            <a:r>
              <a:rPr lang="en-US" sz="2000" dirty="0" err="1"/>
              <a:t>latarnya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pemakaiannya</a:t>
            </a:r>
            <a:r>
              <a:rPr lang="en-US" sz="2000" dirty="0"/>
              <a:t>!</a:t>
            </a:r>
          </a:p>
          <a:p>
            <a:pPr marL="457200" indent="-457200"/>
            <a:r>
              <a:rPr lang="en-US" sz="2000" dirty="0"/>
              <a:t>6.   </a:t>
            </a:r>
            <a:r>
              <a:rPr lang="en-US" sz="2000" dirty="0" err="1"/>
              <a:t>Sebut</a:t>
            </a:r>
            <a:r>
              <a:rPr lang="en-US" sz="2000" dirty="0"/>
              <a:t> 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pendekatan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yang </a:t>
            </a:r>
            <a:r>
              <a:rPr lang="en-US" sz="2000" dirty="0" err="1"/>
              <a:t>dikaji</a:t>
            </a:r>
            <a:r>
              <a:rPr lang="en-US" sz="2000" dirty="0"/>
              <a:t>!</a:t>
            </a:r>
          </a:p>
          <a:p>
            <a:pPr marL="457200" indent="-457200"/>
            <a:r>
              <a:rPr lang="en-US" sz="2000" dirty="0"/>
              <a:t>7. 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dasar-dasar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berkualitas</a:t>
            </a:r>
            <a:r>
              <a:rPr lang="en-US" sz="2000" dirty="0"/>
              <a:t>!</a:t>
            </a:r>
            <a:endParaRPr lang="fi-FI" sz="2000" dirty="0"/>
          </a:p>
          <a:p>
            <a:pPr marL="457200" indent="-457200"/>
            <a:r>
              <a:rPr lang="fi-FI" sz="2000" dirty="0"/>
              <a:t>8.   Sebut dan jelaskan tahapan dalam penelitian ilmiah!</a:t>
            </a:r>
          </a:p>
          <a:p>
            <a:pPr marL="457200" indent="-457200"/>
            <a:r>
              <a:rPr lang="fi-FI" sz="2000" dirty="0"/>
              <a:t>9.   Apa saja ciri penelitian ilmiah yang baik?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62000" y="2209800"/>
            <a:ext cx="8191500" cy="1930400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i="1" u="sng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baseline="30000" dirty="0" err="1"/>
              <a:t>2</a:t>
            </a:r>
            <a:r>
              <a:rPr lang="en-US" baseline="30000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baseline="30000" dirty="0" err="1"/>
              <a:t>2</a:t>
            </a:r>
            <a:endParaRPr lang="en-US" dirty="0"/>
          </a:p>
          <a:p>
            <a:pPr eaLnBrk="0" hangingPunct="0">
              <a:defRPr/>
            </a:pPr>
            <a:r>
              <a:rPr lang="en-US" dirty="0"/>
              <a:t>(</a:t>
            </a:r>
            <a:r>
              <a:rPr lang="en-US" dirty="0" err="1"/>
              <a:t>baik</a:t>
            </a:r>
            <a:r>
              <a:rPr lang="en-US" baseline="30000" dirty="0"/>
              <a:t> 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,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) </a:t>
            </a:r>
          </a:p>
          <a:p>
            <a:pPr eaLnBrk="0" hangingPunct="0">
              <a:defRPr/>
            </a:pP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, </a:t>
            </a:r>
            <a:r>
              <a:rPr lang="en-US" dirty="0" err="1"/>
              <a:t>mencatat</a:t>
            </a:r>
            <a:r>
              <a:rPr lang="en-US" dirty="0"/>
              <a:t> &amp; </a:t>
            </a:r>
          </a:p>
          <a:p>
            <a:pPr eaLnBrk="0" hangingPunct="0">
              <a:defRPr/>
            </a:pPr>
            <a:r>
              <a:rPr lang="en-US" dirty="0" err="1"/>
              <a:t>menganalisa</a:t>
            </a:r>
            <a:r>
              <a:rPr lang="en-US" dirty="0"/>
              <a:t> data yang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</a:p>
          <a:p>
            <a:pPr eaLnBrk="0" hangingPunct="0">
              <a:defRPr/>
            </a:pP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)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4725988" y="5524500"/>
            <a:ext cx="42846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FF00FF"/>
                </a:solidFill>
                <a:sym typeface="Wingdings" pitchFamily="2" charset="2"/>
              </a:rPr>
              <a:t>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b="1" i="1" dirty="0" err="1"/>
              <a:t>definisi</a:t>
            </a:r>
            <a:r>
              <a:rPr lang="en-US" b="1" i="1" dirty="0"/>
              <a:t> </a:t>
            </a:r>
            <a:r>
              <a:rPr lang="en-US" b="1" i="1" dirty="0" err="1"/>
              <a:t>dari</a:t>
            </a:r>
            <a:r>
              <a:rPr lang="en-US" b="1" i="1" dirty="0"/>
              <a:t> </a:t>
            </a:r>
            <a:r>
              <a:rPr lang="en-US" b="1" i="1" dirty="0" err="1"/>
              <a:t>berbagai</a:t>
            </a:r>
            <a:r>
              <a:rPr lang="en-US" b="1" i="1" dirty="0"/>
              <a:t> </a:t>
            </a:r>
            <a:r>
              <a:rPr lang="en-US" b="1" i="1" dirty="0" err="1"/>
              <a:t>sumber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2339102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Pengertian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8" name="Text Box 1042"/>
          <p:cNvSpPr txBox="1">
            <a:spLocks noChangeArrowheads="1"/>
          </p:cNvSpPr>
          <p:nvPr/>
        </p:nvSpPr>
        <p:spPr bwMode="auto">
          <a:xfrm>
            <a:off x="533400" y="1447800"/>
            <a:ext cx="8321509" cy="2123658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Penelitian bertujuan untuk : </a:t>
            </a: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  <a:sym typeface="Wingdings" pitchFamily="2" charset="2"/>
              </a:rPr>
              <a:t></a:t>
            </a:r>
            <a:r>
              <a:rPr lang="en-US" sz="1800">
                <a:cs typeface="Times New Roman" pitchFamily="18" charset="0"/>
              </a:rPr>
              <a:t> Menemukan fakta/prinsip/produk yang baru dari suatu pengetahuan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     (Eksploratif)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  <a:sym typeface="Wingdings" pitchFamily="2" charset="2"/>
              </a:rPr>
              <a:t></a:t>
            </a:r>
            <a:r>
              <a:rPr lang="en-US" sz="1800">
                <a:cs typeface="Times New Roman" pitchFamily="18" charset="0"/>
              </a:rPr>
              <a:t> Menguji kebenaran atas fakta/prinsip/produk dari suatu pengetahuan yang sudah ada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     (Verifikatif)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  <a:sym typeface="Wingdings" pitchFamily="2" charset="2"/>
              </a:rPr>
              <a:t></a:t>
            </a:r>
            <a:r>
              <a:rPr lang="en-US" sz="1800">
                <a:cs typeface="Times New Roman" pitchFamily="18" charset="0"/>
              </a:rPr>
              <a:t> Mengembangkan fakta/prinsip/produk dari suatu pengetahuan yang sudah ada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     (Development)</a:t>
            </a:r>
            <a:endParaRPr lang="en-US" sz="1800">
              <a:cs typeface="Times New Roman" pitchFamily="18" charset="0"/>
              <a:sym typeface="Wingdings" pitchFamily="2" charset="2"/>
            </a:endParaRPr>
          </a:p>
        </p:txBody>
      </p:sp>
      <p:grpSp>
        <p:nvGrpSpPr>
          <p:cNvPr id="4099" name="Group 1032"/>
          <p:cNvGrpSpPr>
            <a:grpSpLocks/>
          </p:cNvGrpSpPr>
          <p:nvPr/>
        </p:nvGrpSpPr>
        <p:grpSpPr bwMode="auto">
          <a:xfrm>
            <a:off x="781050" y="4191000"/>
            <a:ext cx="7924800" cy="1371600"/>
            <a:chOff x="576" y="2544"/>
            <a:chExt cx="4608" cy="864"/>
          </a:xfrm>
        </p:grpSpPr>
        <p:sp>
          <p:nvSpPr>
            <p:cNvPr id="25617" name="Text Box 1041"/>
            <p:cNvSpPr txBox="1">
              <a:spLocks noChangeArrowheads="1"/>
            </p:cNvSpPr>
            <p:nvPr/>
          </p:nvSpPr>
          <p:spPr bwMode="auto">
            <a:xfrm>
              <a:off x="576" y="2880"/>
              <a:ext cx="1008" cy="296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cs typeface="Times New Roman" pitchFamily="18" charset="0"/>
                </a:rPr>
                <a:t>Eksploratif</a:t>
              </a:r>
              <a:endParaRPr lang="en-US"/>
            </a:p>
          </p:txBody>
        </p:sp>
        <p:sp>
          <p:nvSpPr>
            <p:cNvPr id="25616" name="Text Box 1040"/>
            <p:cNvSpPr txBox="1">
              <a:spLocks noChangeArrowheads="1"/>
            </p:cNvSpPr>
            <p:nvPr/>
          </p:nvSpPr>
          <p:spPr bwMode="auto">
            <a:xfrm>
              <a:off x="3984" y="2880"/>
              <a:ext cx="1200" cy="296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cs typeface="Times New Roman" pitchFamily="18" charset="0"/>
                </a:rPr>
                <a:t>Development</a:t>
              </a:r>
              <a:endParaRPr lang="en-US"/>
            </a:p>
          </p:txBody>
        </p:sp>
        <p:sp>
          <p:nvSpPr>
            <p:cNvPr id="25615" name="Text Box 1039"/>
            <p:cNvSpPr txBox="1">
              <a:spLocks noChangeArrowheads="1"/>
            </p:cNvSpPr>
            <p:nvPr/>
          </p:nvSpPr>
          <p:spPr bwMode="auto">
            <a:xfrm>
              <a:off x="2256" y="2880"/>
              <a:ext cx="1008" cy="296"/>
            </a:xfrm>
            <a:prstGeom prst="rect">
              <a:avLst/>
            </a:prstGeom>
            <a:solidFill>
              <a:srgbClr val="FFFFFF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>
              <a:outerShdw dist="71842" dir="2700000" algn="ctr" rotWithShape="0">
                <a:srgbClr val="0000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>
                  <a:cs typeface="Times New Roman" pitchFamily="18" charset="0"/>
                </a:rPr>
                <a:t>Verifikatif</a:t>
              </a:r>
              <a:endParaRPr lang="en-US"/>
            </a:p>
          </p:txBody>
        </p:sp>
        <p:sp>
          <p:nvSpPr>
            <p:cNvPr id="4109" name="Line 1038"/>
            <p:cNvSpPr>
              <a:spLocks noChangeShapeType="1"/>
            </p:cNvSpPr>
            <p:nvPr/>
          </p:nvSpPr>
          <p:spPr bwMode="auto">
            <a:xfrm>
              <a:off x="1680" y="3024"/>
              <a:ext cx="528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037"/>
            <p:cNvSpPr>
              <a:spLocks noChangeShapeType="1"/>
            </p:cNvSpPr>
            <p:nvPr/>
          </p:nvSpPr>
          <p:spPr bwMode="auto">
            <a:xfrm>
              <a:off x="3408" y="3024"/>
              <a:ext cx="528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036"/>
            <p:cNvSpPr>
              <a:spLocks noChangeShapeType="1"/>
            </p:cNvSpPr>
            <p:nvPr/>
          </p:nvSpPr>
          <p:spPr bwMode="auto">
            <a:xfrm flipH="1">
              <a:off x="1008" y="3408"/>
              <a:ext cx="3600" cy="0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035"/>
            <p:cNvSpPr>
              <a:spLocks noChangeShapeType="1"/>
            </p:cNvSpPr>
            <p:nvPr/>
          </p:nvSpPr>
          <p:spPr bwMode="auto">
            <a:xfrm flipV="1">
              <a:off x="1008" y="3216"/>
              <a:ext cx="0" cy="192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034"/>
            <p:cNvSpPr>
              <a:spLocks noChangeShapeType="1"/>
            </p:cNvSpPr>
            <p:nvPr/>
          </p:nvSpPr>
          <p:spPr bwMode="auto">
            <a:xfrm>
              <a:off x="4608" y="3216"/>
              <a:ext cx="0" cy="192"/>
            </a:xfrm>
            <a:prstGeom prst="line">
              <a:avLst/>
            </a:prstGeom>
            <a:noFill/>
            <a:ln w="5715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Text Box 1033"/>
            <p:cNvSpPr txBox="1">
              <a:spLocks noChangeArrowheads="1"/>
            </p:cNvSpPr>
            <p:nvPr/>
          </p:nvSpPr>
          <p:spPr bwMode="auto">
            <a:xfrm>
              <a:off x="1728" y="2544"/>
              <a:ext cx="1843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cs typeface="Times New Roman" pitchFamily="18" charset="0"/>
                </a:rPr>
                <a:t>Daur Hidup Penelitian</a:t>
              </a:r>
              <a:endParaRPr lang="en-US"/>
            </a:p>
          </p:txBody>
        </p:sp>
      </p:grpSp>
      <p:sp>
        <p:nvSpPr>
          <p:cNvPr id="4100" name="Text Box 1031"/>
          <p:cNvSpPr txBox="1">
            <a:spLocks noChangeArrowheads="1"/>
          </p:cNvSpPr>
          <p:nvPr/>
        </p:nvSpPr>
        <p:spPr bwMode="auto">
          <a:xfrm>
            <a:off x="615950" y="5638800"/>
            <a:ext cx="90805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  <a:sym typeface="Wingdings" pitchFamily="2" charset="2"/>
              </a:rPr>
              <a:t></a:t>
            </a:r>
            <a:r>
              <a:rPr lang="en-US">
                <a:cs typeface="Times New Roman" pitchFamily="18" charset="0"/>
              </a:rPr>
              <a:t> Penelitian merupakan suatu proses yang tidak pernah berhenti</a:t>
            </a:r>
            <a:endParaRPr lang="en-US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5606" name="Text Box 1030"/>
          <p:cNvSpPr txBox="1">
            <a:spLocks noChangeArrowheads="1"/>
          </p:cNvSpPr>
          <p:nvPr/>
        </p:nvSpPr>
        <p:spPr bwMode="auto">
          <a:xfrm>
            <a:off x="533400" y="914400"/>
            <a:ext cx="252402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Tujuan Penelitian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1" name="Text Box 1061"/>
          <p:cNvSpPr txBox="1">
            <a:spLocks noChangeArrowheads="1"/>
          </p:cNvSpPr>
          <p:nvPr/>
        </p:nvSpPr>
        <p:spPr bwMode="auto">
          <a:xfrm>
            <a:off x="685800" y="990600"/>
            <a:ext cx="2521844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 ….</a:t>
            </a:r>
            <a:endParaRPr lang="en-US"/>
          </a:p>
        </p:txBody>
      </p:sp>
      <p:sp>
        <p:nvSpPr>
          <p:cNvPr id="5123" name="Text Box 1060"/>
          <p:cNvSpPr txBox="1">
            <a:spLocks noChangeArrowheads="1"/>
          </p:cNvSpPr>
          <p:nvPr/>
        </p:nvSpPr>
        <p:spPr bwMode="auto">
          <a:xfrm>
            <a:off x="850900" y="2667000"/>
            <a:ext cx="1191352" cy="369332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Astrea 800</a:t>
            </a:r>
            <a:endParaRPr lang="en-US"/>
          </a:p>
        </p:txBody>
      </p:sp>
      <p:sp>
        <p:nvSpPr>
          <p:cNvPr id="5124" name="Text Box 1059"/>
          <p:cNvSpPr txBox="1">
            <a:spLocks noChangeArrowheads="1"/>
          </p:cNvSpPr>
          <p:nvPr/>
        </p:nvSpPr>
        <p:spPr bwMode="auto">
          <a:xfrm>
            <a:off x="3905250" y="2667000"/>
            <a:ext cx="1760537" cy="15684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>
                <a:cs typeface="Times New Roman" pitchFamily="18" charset="0"/>
              </a:rPr>
              <a:t>Identifikasi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 b="1">
                <a:cs typeface="Times New Roman" pitchFamily="18" charset="0"/>
              </a:rPr>
              <a:t>Kekurangan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 b="1">
                <a:cs typeface="Times New Roman" pitchFamily="18" charset="0"/>
              </a:rPr>
              <a:t>dan Kelebihan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 b="1">
                <a:cs typeface="Times New Roman" pitchFamily="18" charset="0"/>
              </a:rPr>
              <a:t>(Keunggulan) </a:t>
            </a:r>
            <a:endParaRPr lang="en-US"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5125" name="Text Box 1058"/>
          <p:cNvSpPr txBox="1">
            <a:spLocks noChangeArrowheads="1"/>
          </p:cNvSpPr>
          <p:nvPr/>
        </p:nvSpPr>
        <p:spPr bwMode="auto">
          <a:xfrm>
            <a:off x="7372350" y="2667000"/>
            <a:ext cx="1217000" cy="369332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Astrea Star</a:t>
            </a:r>
            <a:endParaRPr lang="en-US"/>
          </a:p>
        </p:txBody>
      </p:sp>
      <p:sp>
        <p:nvSpPr>
          <p:cNvPr id="5126" name="Line 1057"/>
          <p:cNvSpPr>
            <a:spLocks noChangeShapeType="1"/>
          </p:cNvSpPr>
          <p:nvPr/>
        </p:nvSpPr>
        <p:spPr bwMode="auto">
          <a:xfrm>
            <a:off x="2336800" y="2803525"/>
            <a:ext cx="1485900" cy="0"/>
          </a:xfrm>
          <a:prstGeom prst="line">
            <a:avLst/>
          </a:prstGeom>
          <a:noFill/>
          <a:ln w="57150" cap="sq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1056"/>
          <p:cNvSpPr txBox="1">
            <a:spLocks noChangeArrowheads="1"/>
          </p:cNvSpPr>
          <p:nvPr/>
        </p:nvSpPr>
        <p:spPr bwMode="auto">
          <a:xfrm>
            <a:off x="2336800" y="2895600"/>
            <a:ext cx="113370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Verifikatif</a:t>
            </a:r>
            <a:endParaRPr lang="en-US"/>
          </a:p>
        </p:txBody>
      </p:sp>
      <p:sp>
        <p:nvSpPr>
          <p:cNvPr id="5128" name="Line 1055"/>
          <p:cNvSpPr>
            <a:spLocks noChangeShapeType="1"/>
          </p:cNvSpPr>
          <p:nvPr/>
        </p:nvSpPr>
        <p:spPr bwMode="auto">
          <a:xfrm>
            <a:off x="5803900" y="2803525"/>
            <a:ext cx="1485900" cy="0"/>
          </a:xfrm>
          <a:prstGeom prst="line">
            <a:avLst/>
          </a:prstGeom>
          <a:noFill/>
          <a:ln w="57150" cap="sq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1054"/>
          <p:cNvSpPr txBox="1">
            <a:spLocks noChangeArrowheads="1"/>
          </p:cNvSpPr>
          <p:nvPr/>
        </p:nvSpPr>
        <p:spPr bwMode="auto">
          <a:xfrm>
            <a:off x="5721350" y="2871788"/>
            <a:ext cx="1486304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Development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>
                <a:cs typeface="Times New Roman" pitchFamily="18" charset="0"/>
              </a:rPr>
              <a:t>Eksploratif</a:t>
            </a:r>
            <a:endParaRPr lang="en-US"/>
          </a:p>
        </p:txBody>
      </p:sp>
      <p:sp>
        <p:nvSpPr>
          <p:cNvPr id="5130" name="Line 1053"/>
          <p:cNvSpPr>
            <a:spLocks noChangeShapeType="1"/>
          </p:cNvSpPr>
          <p:nvPr/>
        </p:nvSpPr>
        <p:spPr bwMode="auto">
          <a:xfrm flipH="1">
            <a:off x="5721350" y="3625850"/>
            <a:ext cx="2393950" cy="0"/>
          </a:xfrm>
          <a:prstGeom prst="line">
            <a:avLst/>
          </a:prstGeom>
          <a:noFill/>
          <a:ln w="57150" cap="sq">
            <a:solidFill>
              <a:srgbClr val="FF00FF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052"/>
          <p:cNvSpPr>
            <a:spLocks noChangeShapeType="1"/>
          </p:cNvSpPr>
          <p:nvPr/>
        </p:nvSpPr>
        <p:spPr bwMode="auto">
          <a:xfrm>
            <a:off x="8115300" y="3078163"/>
            <a:ext cx="0" cy="547687"/>
          </a:xfrm>
          <a:prstGeom prst="line">
            <a:avLst/>
          </a:prstGeom>
          <a:noFill/>
          <a:ln w="57150" cap="sq">
            <a:solidFill>
              <a:srgbClr val="FF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051"/>
          <p:cNvSpPr>
            <a:spLocks noChangeShapeType="1"/>
          </p:cNvSpPr>
          <p:nvPr/>
        </p:nvSpPr>
        <p:spPr bwMode="auto">
          <a:xfrm>
            <a:off x="2501900" y="3556000"/>
            <a:ext cx="1320800" cy="0"/>
          </a:xfrm>
          <a:prstGeom prst="line">
            <a:avLst/>
          </a:prstGeom>
          <a:noFill/>
          <a:ln w="57150" cap="sq">
            <a:solidFill>
              <a:srgbClr val="FF00FF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050"/>
          <p:cNvSpPr txBox="1">
            <a:spLocks noChangeArrowheads="1"/>
          </p:cNvSpPr>
          <p:nvPr/>
        </p:nvSpPr>
        <p:spPr bwMode="auto">
          <a:xfrm>
            <a:off x="2336800" y="3581400"/>
            <a:ext cx="1486304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Development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>
                <a:cs typeface="Times New Roman" pitchFamily="18" charset="0"/>
              </a:rPr>
              <a:t>Eksploratif</a:t>
            </a:r>
            <a:endParaRPr lang="en-US"/>
          </a:p>
        </p:txBody>
      </p:sp>
      <p:sp>
        <p:nvSpPr>
          <p:cNvPr id="5134" name="Text Box 1049"/>
          <p:cNvSpPr txBox="1">
            <a:spLocks noChangeArrowheads="1"/>
          </p:cNvSpPr>
          <p:nvPr/>
        </p:nvSpPr>
        <p:spPr bwMode="auto">
          <a:xfrm>
            <a:off x="850900" y="3351213"/>
            <a:ext cx="1396536" cy="369332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Astrea Prima</a:t>
            </a:r>
            <a:endParaRPr lang="en-US"/>
          </a:p>
        </p:txBody>
      </p:sp>
      <p:sp>
        <p:nvSpPr>
          <p:cNvPr id="5135" name="Line 1048"/>
          <p:cNvSpPr>
            <a:spLocks noChangeShapeType="1"/>
          </p:cNvSpPr>
          <p:nvPr/>
        </p:nvSpPr>
        <p:spPr bwMode="auto">
          <a:xfrm>
            <a:off x="1428750" y="3762375"/>
            <a:ext cx="0" cy="547688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047"/>
          <p:cNvSpPr>
            <a:spLocks noChangeShapeType="1"/>
          </p:cNvSpPr>
          <p:nvPr/>
        </p:nvSpPr>
        <p:spPr bwMode="auto">
          <a:xfrm flipH="1">
            <a:off x="1428750" y="4310063"/>
            <a:ext cx="2393950" cy="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Text Box 1046"/>
          <p:cNvSpPr txBox="1">
            <a:spLocks noChangeArrowheads="1"/>
          </p:cNvSpPr>
          <p:nvPr/>
        </p:nvSpPr>
        <p:spPr bwMode="auto">
          <a:xfrm>
            <a:off x="2336800" y="4343400"/>
            <a:ext cx="113370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Verifikatif</a:t>
            </a:r>
            <a:endParaRPr lang="en-US"/>
          </a:p>
        </p:txBody>
      </p:sp>
      <p:sp>
        <p:nvSpPr>
          <p:cNvPr id="5138" name="Text Box 1045"/>
          <p:cNvSpPr txBox="1">
            <a:spLocks noChangeArrowheads="1"/>
          </p:cNvSpPr>
          <p:nvPr/>
        </p:nvSpPr>
        <p:spPr bwMode="auto">
          <a:xfrm>
            <a:off x="5721350" y="3694113"/>
            <a:ext cx="113370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Verifikatif</a:t>
            </a:r>
            <a:endParaRPr lang="en-US"/>
          </a:p>
        </p:txBody>
      </p:sp>
      <p:sp>
        <p:nvSpPr>
          <p:cNvPr id="5139" name="Line 1044"/>
          <p:cNvSpPr>
            <a:spLocks noChangeShapeType="1"/>
          </p:cNvSpPr>
          <p:nvPr/>
        </p:nvSpPr>
        <p:spPr bwMode="auto">
          <a:xfrm>
            <a:off x="5803900" y="4241800"/>
            <a:ext cx="1485900" cy="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1043"/>
          <p:cNvSpPr txBox="1">
            <a:spLocks noChangeArrowheads="1"/>
          </p:cNvSpPr>
          <p:nvPr/>
        </p:nvSpPr>
        <p:spPr bwMode="auto">
          <a:xfrm>
            <a:off x="5721350" y="4310063"/>
            <a:ext cx="1486304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Development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sz="1800">
                <a:cs typeface="Times New Roman" pitchFamily="18" charset="0"/>
              </a:rPr>
              <a:t>Eksploratif</a:t>
            </a:r>
            <a:endParaRPr lang="en-US"/>
          </a:p>
        </p:txBody>
      </p:sp>
      <p:sp>
        <p:nvSpPr>
          <p:cNvPr id="5141" name="Text Box 1042"/>
          <p:cNvSpPr txBox="1">
            <a:spLocks noChangeArrowheads="1"/>
          </p:cNvSpPr>
          <p:nvPr/>
        </p:nvSpPr>
        <p:spPr bwMode="auto">
          <a:xfrm>
            <a:off x="7372350" y="4035425"/>
            <a:ext cx="1422184" cy="369332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Astrea Grand</a:t>
            </a:r>
            <a:endParaRPr lang="en-US"/>
          </a:p>
        </p:txBody>
      </p:sp>
      <p:sp>
        <p:nvSpPr>
          <p:cNvPr id="5142" name="Line 1041"/>
          <p:cNvSpPr>
            <a:spLocks noChangeShapeType="1"/>
          </p:cNvSpPr>
          <p:nvPr/>
        </p:nvSpPr>
        <p:spPr bwMode="auto">
          <a:xfrm>
            <a:off x="8115300" y="4446588"/>
            <a:ext cx="0" cy="547687"/>
          </a:xfrm>
          <a:prstGeom prst="line">
            <a:avLst/>
          </a:prstGeom>
          <a:noFill/>
          <a:ln w="5715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Line 1040"/>
          <p:cNvSpPr>
            <a:spLocks noChangeShapeType="1"/>
          </p:cNvSpPr>
          <p:nvPr/>
        </p:nvSpPr>
        <p:spPr bwMode="auto">
          <a:xfrm flipH="1">
            <a:off x="5721350" y="4994275"/>
            <a:ext cx="2393950" cy="0"/>
          </a:xfrm>
          <a:prstGeom prst="line">
            <a:avLst/>
          </a:prstGeom>
          <a:noFill/>
          <a:ln w="57150" cap="sq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1039"/>
          <p:cNvSpPr txBox="1">
            <a:spLocks noChangeArrowheads="1"/>
          </p:cNvSpPr>
          <p:nvPr/>
        </p:nvSpPr>
        <p:spPr bwMode="auto">
          <a:xfrm>
            <a:off x="5721350" y="5062538"/>
            <a:ext cx="113370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Verifikatif</a:t>
            </a:r>
            <a:endParaRPr lang="en-US"/>
          </a:p>
        </p:txBody>
      </p:sp>
      <p:sp>
        <p:nvSpPr>
          <p:cNvPr id="5145" name="Line 1038"/>
          <p:cNvSpPr>
            <a:spLocks noChangeShapeType="1"/>
          </p:cNvSpPr>
          <p:nvPr/>
        </p:nvSpPr>
        <p:spPr bwMode="auto">
          <a:xfrm>
            <a:off x="2089150" y="4994275"/>
            <a:ext cx="1733550" cy="0"/>
          </a:xfrm>
          <a:prstGeom prst="line">
            <a:avLst/>
          </a:prstGeom>
          <a:noFill/>
          <a:ln w="57150" cap="sq">
            <a:solidFill>
              <a:srgbClr val="FF3300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Text Box 1037"/>
          <p:cNvSpPr txBox="1">
            <a:spLocks noChangeArrowheads="1"/>
          </p:cNvSpPr>
          <p:nvPr/>
        </p:nvSpPr>
        <p:spPr bwMode="auto">
          <a:xfrm>
            <a:off x="850900" y="4789488"/>
            <a:ext cx="1155700" cy="654050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Astrea </a:t>
            </a:r>
            <a:endParaRPr lang="en-US">
              <a:cs typeface="Times New Roman" pitchFamily="18" charset="0"/>
            </a:endParaRPr>
          </a:p>
          <a:p>
            <a:pPr algn="ctr" eaLnBrk="0" hangingPunct="0"/>
            <a:r>
              <a:rPr lang="en-US" sz="1800">
                <a:cs typeface="Times New Roman" pitchFamily="18" charset="0"/>
              </a:rPr>
              <a:t>Impressa</a:t>
            </a:r>
            <a:endParaRPr lang="en-US"/>
          </a:p>
        </p:txBody>
      </p:sp>
      <p:sp>
        <p:nvSpPr>
          <p:cNvPr id="5147" name="Text Box 1036"/>
          <p:cNvSpPr txBox="1">
            <a:spLocks noChangeArrowheads="1"/>
          </p:cNvSpPr>
          <p:nvPr/>
        </p:nvSpPr>
        <p:spPr bwMode="auto">
          <a:xfrm>
            <a:off x="2336800" y="5062538"/>
            <a:ext cx="1486304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cs typeface="Times New Roman" pitchFamily="18" charset="0"/>
              </a:rPr>
              <a:t>Development </a:t>
            </a:r>
            <a:endParaRPr lang="en-US" dirty="0">
              <a:cs typeface="Times New Roman" pitchFamily="18" charset="0"/>
            </a:endParaRPr>
          </a:p>
          <a:p>
            <a:pPr eaLnBrk="0" hangingPunct="0"/>
            <a:r>
              <a:rPr lang="en-US" sz="1800" dirty="0" err="1">
                <a:cs typeface="Times New Roman" pitchFamily="18" charset="0"/>
              </a:rPr>
              <a:t>Eksploratif</a:t>
            </a:r>
            <a:endParaRPr lang="en-US" dirty="0"/>
          </a:p>
        </p:txBody>
      </p:sp>
      <p:sp>
        <p:nvSpPr>
          <p:cNvPr id="5148" name="Text Box 1035"/>
          <p:cNvSpPr txBox="1">
            <a:spLocks noChangeArrowheads="1"/>
          </p:cNvSpPr>
          <p:nvPr/>
        </p:nvSpPr>
        <p:spPr bwMode="auto">
          <a:xfrm>
            <a:off x="6877050" y="5334000"/>
            <a:ext cx="240001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cs typeface="Times New Roman" pitchFamily="18" charset="0"/>
              </a:rPr>
              <a:t>dan seterusnya ...</a:t>
            </a:r>
            <a:endParaRPr lang="en-US"/>
          </a:p>
        </p:txBody>
      </p:sp>
      <p:sp>
        <p:nvSpPr>
          <p:cNvPr id="5149" name="Text Box 1034"/>
          <p:cNvSpPr txBox="1">
            <a:spLocks noChangeArrowheads="1"/>
          </p:cNvSpPr>
          <p:nvPr/>
        </p:nvSpPr>
        <p:spPr bwMode="auto">
          <a:xfrm>
            <a:off x="850900" y="1752600"/>
            <a:ext cx="3259226" cy="46166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Sepeda Manual (Engkol)</a:t>
            </a:r>
            <a:endParaRPr lang="en-US"/>
          </a:p>
        </p:txBody>
      </p:sp>
      <p:sp>
        <p:nvSpPr>
          <p:cNvPr id="5150" name="Text Box 1033"/>
          <p:cNvSpPr txBox="1">
            <a:spLocks noChangeArrowheads="1"/>
          </p:cNvSpPr>
          <p:nvPr/>
        </p:nvSpPr>
        <p:spPr bwMode="auto">
          <a:xfrm>
            <a:off x="6381750" y="1752600"/>
            <a:ext cx="1919115" cy="461665"/>
          </a:xfrm>
          <a:prstGeom prst="rect">
            <a:avLst/>
          </a:prstGeom>
          <a:noFill/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Sepeda Motor</a:t>
            </a:r>
            <a:endParaRPr lang="en-US"/>
          </a:p>
        </p:txBody>
      </p:sp>
      <p:sp>
        <p:nvSpPr>
          <p:cNvPr id="5151" name="Line 1032"/>
          <p:cNvSpPr>
            <a:spLocks noChangeShapeType="1"/>
          </p:cNvSpPr>
          <p:nvPr/>
        </p:nvSpPr>
        <p:spPr bwMode="auto">
          <a:xfrm>
            <a:off x="4483100" y="1981200"/>
            <a:ext cx="1816100" cy="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Text Box 1031"/>
          <p:cNvSpPr txBox="1">
            <a:spLocks noChangeArrowheads="1"/>
          </p:cNvSpPr>
          <p:nvPr/>
        </p:nvSpPr>
        <p:spPr bwMode="auto">
          <a:xfrm>
            <a:off x="4648200" y="2057400"/>
            <a:ext cx="121058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cs typeface="Times New Roman" pitchFamily="18" charset="0"/>
              </a:rPr>
              <a:t>Eksploratif</a:t>
            </a:r>
            <a:endParaRPr lang="en-US"/>
          </a:p>
        </p:txBody>
      </p:sp>
      <p:sp>
        <p:nvSpPr>
          <p:cNvPr id="5153" name="Line 1030"/>
          <p:cNvSpPr>
            <a:spLocks noChangeShapeType="1"/>
          </p:cNvSpPr>
          <p:nvPr/>
        </p:nvSpPr>
        <p:spPr bwMode="auto">
          <a:xfrm>
            <a:off x="850900" y="2438400"/>
            <a:ext cx="8585200" cy="0"/>
          </a:xfrm>
          <a:prstGeom prst="line">
            <a:avLst/>
          </a:prstGeom>
          <a:noFill/>
          <a:ln w="57150" cap="sq">
            <a:solidFill>
              <a:srgbClr val="33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9425" y="2022475"/>
            <a:ext cx="3950312" cy="41549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Macam-macam Penelitian :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cs typeface="Times New Roman" pitchFamily="18" charset="0"/>
              </a:rPr>
              <a:t> Menurut Tujuan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1. Penelitian Eksploratif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2. Penelitian Verifikatif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3. Penelitian Development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cs typeface="Times New Roman" pitchFamily="18" charset="0"/>
              </a:rPr>
              <a:t> Menurut Proses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1. Penelitian Dokumenter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2. Penelitian Eksperimen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cs typeface="Times New Roman" pitchFamily="18" charset="0"/>
              </a:rPr>
              <a:t> Menurut Taraf Kesimpulan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1. Penelitian Deskriptif </a:t>
            </a:r>
          </a:p>
          <a:p>
            <a:pPr eaLnBrk="0" hangingPunct="0">
              <a:defRPr/>
            </a:pPr>
            <a:r>
              <a:rPr lang="en-US">
                <a:cs typeface="Times New Roman" pitchFamily="18" charset="0"/>
              </a:rPr>
              <a:t>    2. Penelitian Inferensi</a:t>
            </a:r>
            <a:endParaRPr lang="en-US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937125" y="2327275"/>
            <a:ext cx="4182555" cy="37856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cs typeface="Times New Roman" pitchFamily="18" charset="0"/>
              </a:rPr>
              <a:t> Menurut Tempat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1. Penelitian Laboratorium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2. Penelitian Perpustakaan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3. Penelitian Lapangan </a:t>
            </a:r>
          </a:p>
          <a:p>
            <a:pPr eaLnBrk="0" hangingPunct="0"/>
            <a:r>
              <a:rPr lang="en-US"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cs typeface="Times New Roman" pitchFamily="18" charset="0"/>
              </a:rPr>
              <a:t> Menurut Pemakaian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1. Penelitian Murni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2. Penelitian Terapan </a:t>
            </a:r>
          </a:p>
          <a:p>
            <a:pPr eaLnBrk="0" hangingPunct="0"/>
            <a:r>
              <a:rPr lang="en-US"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cs typeface="Times New Roman" pitchFamily="18" charset="0"/>
              </a:rPr>
              <a:t> Menurut Metode Pendekatan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1. Penelitian Kuantitatif </a:t>
            </a:r>
          </a:p>
          <a:p>
            <a:pPr eaLnBrk="0" hangingPunct="0"/>
            <a:r>
              <a:rPr lang="en-US">
                <a:cs typeface="Times New Roman" pitchFamily="18" charset="0"/>
              </a:rPr>
              <a:t>    2. Penelitian Kualitatif</a:t>
            </a:r>
            <a:endParaRPr lang="en-US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5950" y="1412875"/>
            <a:ext cx="4955203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II. DASAR - DASAR PENELITIAN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1350" y="2233613"/>
            <a:ext cx="8037513" cy="1930400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Kebijaksanaan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Penelitian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Perguruan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Tinggi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: </a:t>
            </a:r>
            <a:endParaRPr lang="en-US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Pengembangan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Ilmu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Pengetahuan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Teknologi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Seni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en-US" dirty="0">
                <a:cs typeface="Times New Roman" pitchFamily="18" charset="0"/>
              </a:rPr>
              <a:t>    (</a:t>
            </a:r>
            <a:r>
              <a:rPr lang="en-US" dirty="0" err="1">
                <a:cs typeface="Times New Roman" pitchFamily="18" charset="0"/>
              </a:rPr>
              <a:t>IPTEKS</a:t>
            </a:r>
            <a:r>
              <a:rPr lang="en-US" dirty="0">
                <a:cs typeface="Times New Roman" pitchFamily="18" charset="0"/>
              </a:rPr>
              <a:t>) </a:t>
            </a:r>
          </a:p>
          <a:p>
            <a:pPr eaLnBrk="0" hangingPunct="0">
              <a:defRPr/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Pengembangan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Kelembagaan</a:t>
            </a:r>
            <a:r>
              <a:rPr lang="en-US" dirty="0">
                <a:cs typeface="Times New Roman" pitchFamily="18" charset="0"/>
              </a:rPr>
              <a:t>/</a:t>
            </a:r>
            <a:r>
              <a:rPr lang="en-US" dirty="0" err="1">
                <a:cs typeface="Times New Roman" pitchFamily="18" charset="0"/>
              </a:rPr>
              <a:t>Organisasi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Perguruan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Tinggi</a:t>
            </a:r>
            <a:r>
              <a:rPr lang="en-US" dirty="0">
                <a:cs typeface="Times New Roman" pitchFamily="18" charset="0"/>
              </a:rPr>
              <a:t>) </a:t>
            </a:r>
          </a:p>
          <a:p>
            <a:pPr eaLnBrk="0" hangingPunct="0">
              <a:defRPr/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Menunjang</a:t>
            </a:r>
            <a:r>
              <a:rPr lang="en-US" dirty="0">
                <a:cs typeface="Times New Roman" pitchFamily="18" charset="0"/>
              </a:rPr>
              <a:t> Pembangunan</a:t>
            </a:r>
            <a:endParaRPr lang="en-US" dirty="0"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558800" y="4595813"/>
            <a:ext cx="7710765" cy="15696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cs typeface="Times New Roman" pitchFamily="18" charset="0"/>
              </a:rPr>
              <a:t>Dosen           :  Penelitian merupakan salah satu kegiatan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b="1">
                <a:cs typeface="Times New Roman" pitchFamily="18" charset="0"/>
              </a:rPr>
              <a:t>                         dalam Tri Dharma Perguruan Tinggi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b="1">
                <a:cs typeface="Times New Roman" pitchFamily="18" charset="0"/>
              </a:rPr>
              <a:t>Mahasiswa  :  Penelitian pemula yang diwujudkan dalam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b="1">
                <a:cs typeface="Times New Roman" pitchFamily="18" charset="0"/>
              </a:rPr>
              <a:t>		 Karya Ilmiah (Skripsi/Proyek Akhir)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1350" y="2233613"/>
            <a:ext cx="8707438" cy="1930400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Kebijaksanaan Penelitian di Perguruan Tinggi :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 Pengembangan Ilmu Pengetahuan, Teknologi dan Seni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    (IPTEKS)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 Pengembangan Kelembagaan/Organisasi (Perguruan Tinggi)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>
                <a:solidFill>
                  <a:srgbClr val="0000FF"/>
                </a:solidFill>
                <a:cs typeface="Times New Roman" pitchFamily="18" charset="0"/>
                <a:sym typeface="Wingdings" pitchFamily="2" charset="2"/>
              </a:rPr>
              <a:t>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 Menunjang Pembangunan</a:t>
            </a:r>
            <a:endParaRPr lang="en-US">
              <a:solidFill>
                <a:srgbClr val="0000FF"/>
              </a:solidFill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58800" y="4595813"/>
            <a:ext cx="8910638" cy="15700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2"/>
                </a:solidFill>
                <a:cs typeface="Times New Roman" pitchFamily="18" charset="0"/>
              </a:rPr>
              <a:t>Dosen           :  </a:t>
            </a:r>
            <a:r>
              <a:rPr lang="en-US" b="1">
                <a:solidFill>
                  <a:srgbClr val="0000FF"/>
                </a:solidFill>
                <a:cs typeface="Times New Roman" pitchFamily="18" charset="0"/>
              </a:rPr>
              <a:t>Penelitian merupakan salah satu kegiatan 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rgbClr val="0000FF"/>
                </a:solidFill>
                <a:cs typeface="Times New Roman" pitchFamily="18" charset="0"/>
              </a:rPr>
              <a:t>                         dalam Tri Dharma Perguruan Tinggi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bg2"/>
                </a:solidFill>
                <a:cs typeface="Times New Roman" pitchFamily="18" charset="0"/>
              </a:rPr>
              <a:t>Mahasiswa  :  </a:t>
            </a:r>
            <a:r>
              <a:rPr lang="en-US" b="1">
                <a:solidFill>
                  <a:srgbClr val="0000FF"/>
                </a:solidFill>
                <a:cs typeface="Times New Roman" pitchFamily="18" charset="0"/>
              </a:rPr>
              <a:t>Penelitian pemula yang diwujudkan dalam</a:t>
            </a:r>
            <a:endParaRPr lang="en-US"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bg2"/>
                </a:solidFill>
                <a:cs typeface="Times New Roman" pitchFamily="18" charset="0"/>
              </a:rPr>
              <a:t>		 </a:t>
            </a:r>
            <a:r>
              <a:rPr lang="en-US" b="1">
                <a:solidFill>
                  <a:srgbClr val="0000FF"/>
                </a:solidFill>
                <a:cs typeface="Times New Roman" pitchFamily="18" charset="0"/>
              </a:rPr>
              <a:t>Karya Ilmiah (Tugas Akhir/Skripsi/Thesis/Disertasi)</a:t>
            </a:r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77875" y="1395413"/>
            <a:ext cx="5316538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II. DASAR - DASAR PENELITIAN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85800" y="1219200"/>
            <a:ext cx="5932265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Kebutuhan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Dasar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Peneliti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(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bersifat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teknis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) :</a:t>
            </a:r>
            <a:endParaRPr lang="en-US" dirty="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68350" y="1778000"/>
            <a:ext cx="8095486" cy="4093428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FF33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Kemampuan Keilmuan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Peneliti mempunyai kemampuan di bidang ilmu tertentu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Masalah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Peneliti mempunyai permasalahan yang akan diteliti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Sumber Daya Pendukung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Peneliti mempunyai cukup sumber daya pendukung :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Biaya, Tenaga, Waktu dan Sarana/fasilitas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  <a:sym typeface="Wingdings" pitchFamily="2" charset="2"/>
              </a:rPr>
              <a:t></a:t>
            </a:r>
            <a:r>
              <a:rPr lang="en-US" sz="2000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Metodologi Penelitian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Peneliti mampu memilih/ menggunakan metodologi penelitian yang tepat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Jenis dan sumber data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Sampling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Metode dan alat pengumpulan data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000">
                <a:cs typeface="Times New Roman" pitchFamily="18" charset="0"/>
              </a:rPr>
              <a:t>     - Metode analisis data</a:t>
            </a:r>
            <a:endParaRPr lang="en-US" sz="200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Text Box 1032"/>
          <p:cNvSpPr txBox="1">
            <a:spLocks noChangeArrowheads="1"/>
          </p:cNvSpPr>
          <p:nvPr/>
        </p:nvSpPr>
        <p:spPr bwMode="auto">
          <a:xfrm>
            <a:off x="603250" y="1752600"/>
            <a:ext cx="40782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Etika Penelitian (non teknis) :</a:t>
            </a:r>
            <a:endParaRPr lang="en-US"/>
          </a:p>
        </p:txBody>
      </p:sp>
      <p:sp>
        <p:nvSpPr>
          <p:cNvPr id="30727" name="Text Box 1031"/>
          <p:cNvSpPr txBox="1">
            <a:spLocks noChangeArrowheads="1"/>
          </p:cNvSpPr>
          <p:nvPr/>
        </p:nvSpPr>
        <p:spPr bwMode="auto">
          <a:xfrm>
            <a:off x="685800" y="2286000"/>
            <a:ext cx="8070850" cy="2757488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330099"/>
            </a:solidFill>
            <a:miter lim="800000"/>
            <a:headEnd type="none" w="sm" len="sm"/>
            <a:tailEnd type="none" w="sm" len="sm"/>
          </a:ln>
          <a:effectLst>
            <a:outerShdw dist="7184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Selain didasarkan pada kaidah-kaidah ilmiah (metode ilmiah), pelaksanaan penelitian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harus mengikuti etika penelitian. Etika Penelitian berkaitan dengan norma-norma : </a:t>
            </a:r>
            <a:endParaRPr lang="en-US"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000" b="1">
                <a:cs typeface="Times New Roman" pitchFamily="18" charset="0"/>
              </a:rPr>
              <a:t>  Norma Sopan-santun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    Peneliti memperhatikan konvensi dan kebiasaan dalam tatanan di masyarakat </a:t>
            </a:r>
            <a:endParaRPr lang="en-US"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000" b="1">
                <a:cs typeface="Times New Roman" pitchFamily="18" charset="0"/>
              </a:rPr>
              <a:t>  Norma Hukum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    Bila terjadi pelanggaran maka Peneliti akan dikenakan sanksi </a:t>
            </a:r>
            <a:endParaRPr lang="en-US"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000" b="1">
                <a:cs typeface="Times New Roman" pitchFamily="18" charset="0"/>
              </a:rPr>
              <a:t>  Norma Moral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1800">
                <a:cs typeface="Times New Roman" pitchFamily="18" charset="0"/>
              </a:rPr>
              <a:t>    Peneliti mempunyai itikad dan kesadaran yang baik dan jujur dalam penelitian </a:t>
            </a:r>
            <a:endParaRPr lang="en-US">
              <a:cs typeface="Times New Roman" pitchFamily="18" charset="0"/>
            </a:endParaRPr>
          </a:p>
          <a:p>
            <a:pPr eaLnBrk="0" hangingPunct="0">
              <a:defRPr/>
            </a:pPr>
            <a:endParaRPr lang="en-US"/>
          </a:p>
        </p:txBody>
      </p:sp>
      <p:sp>
        <p:nvSpPr>
          <p:cNvPr id="10244" name="Text Box 1030"/>
          <p:cNvSpPr txBox="1">
            <a:spLocks noChangeArrowheads="1"/>
          </p:cNvSpPr>
          <p:nvPr/>
        </p:nvSpPr>
        <p:spPr bwMode="auto">
          <a:xfrm>
            <a:off x="3079750" y="5105400"/>
            <a:ext cx="591343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 dirty="0">
                <a:solidFill>
                  <a:srgbClr val="990000"/>
                </a:solidFill>
                <a:cs typeface="Times New Roman" pitchFamily="18" charset="0"/>
                <a:sym typeface="Wingdings" pitchFamily="2" charset="2"/>
              </a:rPr>
              <a:t></a:t>
            </a:r>
            <a:r>
              <a:rPr lang="en-US" b="1" i="1" dirty="0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US" b="1" i="1" dirty="0" err="1">
                <a:cs typeface="Times New Roman" pitchFamily="18" charset="0"/>
              </a:rPr>
              <a:t>Peneliti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i="1" dirty="0" err="1">
                <a:cs typeface="Times New Roman" pitchFamily="18" charset="0"/>
              </a:rPr>
              <a:t>harus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i="1" dirty="0" err="1">
                <a:cs typeface="Times New Roman" pitchFamily="18" charset="0"/>
              </a:rPr>
              <a:t>mempunyai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i="1" dirty="0" err="1">
                <a:cs typeface="Times New Roman" pitchFamily="18" charset="0"/>
              </a:rPr>
              <a:t>etika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i="1" dirty="0" err="1">
                <a:cs typeface="Times New Roman" pitchFamily="18" charset="0"/>
              </a:rPr>
              <a:t>penelitian</a:t>
            </a:r>
            <a:endParaRPr lang="en-US" b="1" i="1" dirty="0"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</TotalTime>
  <Words>590</Words>
  <Application>Microsoft PowerPoint</Application>
  <PresentationFormat>A4 Paper (210x297 mm)</PresentationFormat>
  <Paragraphs>139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Calibri</vt:lpstr>
      <vt:lpstr>Wingdings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TUGAS</vt:lpstr>
    </vt:vector>
  </TitlesOfParts>
  <Company>T.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</dc:creator>
  <cp:lastModifiedBy>axioo</cp:lastModifiedBy>
  <cp:revision>10</cp:revision>
  <dcterms:created xsi:type="dcterms:W3CDTF">2001-06-12T01:45:13Z</dcterms:created>
  <dcterms:modified xsi:type="dcterms:W3CDTF">2010-09-28T21:03:57Z</dcterms:modified>
</cp:coreProperties>
</file>