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2" r:id="rId12"/>
    <p:sldId id="263" r:id="rId13"/>
    <p:sldId id="264" r:id="rId14"/>
    <p:sldId id="265" r:id="rId15"/>
  </p:sldIdLst>
  <p:sldSz cx="9906000" cy="6858000" type="A4"/>
  <p:notesSz cx="9869488" cy="6735763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  <p:embeddedFont>
      <p:font typeface="Wingdings 2" pitchFamily="18" charset="2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68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3981D9-AC7D-4CC9-AAC2-1E4E471462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76CB-ED91-4121-BFDC-8562D57A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226D-2725-4765-852B-3841D0763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59C7-0E9A-43F6-B1B4-326F512B7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3B16-E596-4D9D-AB60-01A9BF87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FFAD-77D2-4B82-9464-D7EE6492A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AA64-BB85-44F8-B201-AAA86046A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C708-D2D4-4E42-AB2C-422801B32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B1CB-7677-4201-923F-6DA772ED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00A0-4042-4CC9-855C-C2E9B29F3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EDB8-5336-45C8-80CD-91590DA45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BEADE574-6350-4120-B65A-CBFA8208E7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623F86-FE6B-47E9-AFDE-3C2ECB6D8F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9159875" cy="64633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IDENTIFIKASI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VARIABEL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DAN DATA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PENELITIAN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1825" y="2614613"/>
            <a:ext cx="8504508" cy="372409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/>
              <a:t>Secara</a:t>
            </a:r>
            <a:r>
              <a:rPr lang="en-US" b="1" u="sng" dirty="0"/>
              <a:t> </a:t>
            </a:r>
            <a:r>
              <a:rPr lang="en-US" b="1" u="sng" dirty="0" err="1"/>
              <a:t>Umum</a:t>
            </a:r>
            <a:r>
              <a:rPr lang="en-US" b="1" u="sng" dirty="0"/>
              <a:t> </a:t>
            </a:r>
            <a:endParaRPr lang="en-US" dirty="0"/>
          </a:p>
          <a:p>
            <a:pPr eaLnBrk="0" hangingPunct="0"/>
            <a:r>
              <a:rPr lang="en-US" b="1" dirty="0" err="1"/>
              <a:t>Variabel</a:t>
            </a:r>
            <a:r>
              <a:rPr lang="en-US" b="1" dirty="0"/>
              <a:t> : </a:t>
            </a:r>
            <a:endParaRPr lang="en-US" dirty="0"/>
          </a:p>
          <a:p>
            <a:pPr eaLnBrk="0" hangingPunct="0"/>
            <a:r>
              <a:rPr lang="en-US" sz="2000" dirty="0"/>
              <a:t>     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yang </a:t>
            </a:r>
            <a:r>
              <a:rPr lang="en-US" sz="2000" dirty="0" err="1"/>
              <a:t>nilainya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endParaRPr lang="en-US" dirty="0"/>
          </a:p>
          <a:p>
            <a:pPr eaLnBrk="0" hangingPunct="0"/>
            <a:r>
              <a:rPr lang="en-US" sz="2000" dirty="0"/>
              <a:t>     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 </a:t>
            </a:r>
            <a:r>
              <a:rPr lang="en-US" sz="2000" dirty="0" err="1"/>
              <a:t>Contoh</a:t>
            </a:r>
            <a:r>
              <a:rPr lang="en-US" sz="2000" dirty="0"/>
              <a:t> : </a:t>
            </a:r>
            <a:r>
              <a:rPr lang="en-US" sz="2000" dirty="0" err="1"/>
              <a:t>IPK</a:t>
            </a:r>
            <a:r>
              <a:rPr lang="en-US" sz="2000" dirty="0"/>
              <a:t>,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, </a:t>
            </a: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Data,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r>
              <a:rPr lang="en-US" sz="2000" dirty="0"/>
              <a:t> </a:t>
            </a:r>
            <a:endParaRPr lang="en-US" dirty="0"/>
          </a:p>
          <a:p>
            <a:pPr eaLnBrk="0" hangingPunct="0"/>
            <a:r>
              <a:rPr lang="en-US" b="1" dirty="0"/>
              <a:t>Data : </a:t>
            </a:r>
            <a:endParaRPr lang="en-US" dirty="0"/>
          </a:p>
          <a:p>
            <a:pPr eaLnBrk="0" hangingPunct="0"/>
            <a:r>
              <a:rPr lang="en-US" sz="2000" dirty="0"/>
              <a:t>     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endParaRPr lang="en-US" dirty="0"/>
          </a:p>
          <a:p>
            <a:pPr eaLnBrk="0" hangingPunct="0"/>
            <a:r>
              <a:rPr lang="en-US" sz="2000" dirty="0"/>
              <a:t>     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 </a:t>
            </a:r>
            <a:r>
              <a:rPr lang="en-US" sz="2000" dirty="0" err="1"/>
              <a:t>Contoh</a:t>
            </a:r>
            <a:r>
              <a:rPr lang="en-US" sz="2000" dirty="0"/>
              <a:t> : </a:t>
            </a:r>
            <a:r>
              <a:rPr lang="en-US" sz="2000" dirty="0" err="1"/>
              <a:t>IPK</a:t>
            </a:r>
            <a:r>
              <a:rPr lang="en-US" sz="2000" dirty="0"/>
              <a:t>=3.24,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=76 kg, </a:t>
            </a: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Data = 56 bps </a:t>
            </a:r>
            <a:endParaRPr lang="en-US" dirty="0"/>
          </a:p>
          <a:p>
            <a:pPr eaLnBrk="0" hangingPunct="0"/>
            <a:r>
              <a:rPr lang="en-US" sz="2000" dirty="0"/>
              <a:t>           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=</a:t>
            </a:r>
            <a:r>
              <a:rPr lang="en-US" sz="2000" dirty="0" err="1"/>
              <a:t>Sehat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r>
              <a:rPr lang="en-US" sz="2000" dirty="0"/>
              <a:t> </a:t>
            </a:r>
            <a:endParaRPr lang="en-US" dirty="0"/>
          </a:p>
          <a:p>
            <a:pPr eaLnBrk="0" hangingPunct="0"/>
            <a:r>
              <a:rPr lang="en-US" b="1" dirty="0" err="1"/>
              <a:t>Variabel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:</a:t>
            </a:r>
            <a:endParaRPr lang="en-US" dirty="0"/>
          </a:p>
          <a:p>
            <a:pPr eaLnBrk="0" hangingPunct="0">
              <a:buFontTx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endParaRPr lang="en-US" dirty="0"/>
          </a:p>
          <a:p>
            <a:pPr eaLnBrk="0" hangingPunct="0">
              <a:buFontTx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Faktor</a:t>
            </a:r>
            <a:r>
              <a:rPr lang="en-US" sz="2000" dirty="0"/>
              <a:t>-2 yang </a:t>
            </a:r>
            <a:r>
              <a:rPr lang="en-US" sz="2000" dirty="0" err="1"/>
              <a:t>berperanan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/</a:t>
            </a:r>
            <a:r>
              <a:rPr lang="en-US" sz="2000" dirty="0" err="1"/>
              <a:t>gejala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diteliti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mengkondisikan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(</a:t>
            </a:r>
            <a:r>
              <a:rPr lang="en-US" dirty="0" err="1" smtClean="0"/>
              <a:t>keadaan</a:t>
            </a:r>
            <a:r>
              <a:rPr lang="en-US" dirty="0" smtClean="0"/>
              <a:t>)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diteliti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diperiksa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pengkondisian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marL="400050" indent="-400050"/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pengkondisian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8229600" cy="120032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PEMILIHAN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ALAT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/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INSTRUMEN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PENGUMPULAN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DATA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62000" y="2590800"/>
            <a:ext cx="8327921" cy="378565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cs typeface="Times New Roman" pitchFamily="18" charset="0"/>
              </a:rPr>
              <a:t>Dalam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suatu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penelitian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pengumpulan</a:t>
            </a:r>
            <a:r>
              <a:rPr lang="en-US" sz="2000" dirty="0">
                <a:cs typeface="Times New Roman" pitchFamily="18" charset="0"/>
              </a:rPr>
              <a:t> data (</a:t>
            </a:r>
            <a:r>
              <a:rPr lang="en-US" sz="2000" dirty="0" err="1">
                <a:cs typeface="Times New Roman" pitchFamily="18" charset="0"/>
              </a:rPr>
              <a:t>instrumen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penelitian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dirty="0" err="1">
                <a:cs typeface="Times New Roman" pitchFamily="18" charset="0"/>
              </a:rPr>
              <a:t>sangat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menentukan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kualitas</a:t>
            </a:r>
            <a:r>
              <a:rPr lang="en-US" sz="2000" dirty="0">
                <a:cs typeface="Times New Roman" pitchFamily="18" charset="0"/>
              </a:rPr>
              <a:t> data yang </a:t>
            </a:r>
            <a:r>
              <a:rPr lang="en-US" sz="2000" dirty="0" err="1">
                <a:cs typeface="Times New Roman" pitchFamily="18" charset="0"/>
              </a:rPr>
              <a:t>dapat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dikumpulkan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sekaligus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menentukan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kualitas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penelitian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itu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sendiri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Kriteria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pengumpulan</a:t>
            </a:r>
            <a:r>
              <a:rPr lang="en-US" sz="2000" dirty="0">
                <a:cs typeface="Times New Roman" pitchFamily="18" charset="0"/>
              </a:rPr>
              <a:t> data yang </a:t>
            </a:r>
            <a:r>
              <a:rPr lang="en-US" sz="2000" dirty="0" err="1">
                <a:cs typeface="Times New Roman" pitchFamily="18" charset="0"/>
              </a:rPr>
              <a:t>baik</a:t>
            </a:r>
            <a:r>
              <a:rPr lang="en-US" sz="2000" dirty="0">
                <a:cs typeface="Times New Roman" pitchFamily="18" charset="0"/>
              </a:rPr>
              <a:t> :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Reliabilitas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atau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Keterandalan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Validitas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atau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Kesahihan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endParaRPr lang="en-US" sz="2000" b="1" dirty="0" smtClean="0">
              <a:cs typeface="Times New Roman" pitchFamily="18" charset="0"/>
            </a:endParaRPr>
          </a:p>
          <a:p>
            <a:pPr eaLnBrk="0" hangingPunct="0"/>
            <a:r>
              <a:rPr lang="en-US" sz="2000" b="1" dirty="0" err="1" smtClean="0">
                <a:cs typeface="Times New Roman" pitchFamily="18" charset="0"/>
              </a:rPr>
              <a:t>Apa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komentar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Anda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tentang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alat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ukur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di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bawah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ini</a:t>
            </a:r>
            <a:r>
              <a:rPr lang="en-US" sz="2000" b="1" dirty="0">
                <a:cs typeface="Times New Roman" pitchFamily="18" charset="0"/>
              </a:rPr>
              <a:t> ?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Sikap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petani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terhadap</a:t>
            </a:r>
            <a:r>
              <a:rPr lang="en-US" sz="2000" dirty="0">
                <a:cs typeface="Times New Roman" pitchFamily="18" charset="0"/>
              </a:rPr>
              <a:t> program </a:t>
            </a:r>
            <a:r>
              <a:rPr lang="en-US" sz="2000" dirty="0" err="1">
                <a:cs typeface="Times New Roman" pitchFamily="18" charset="0"/>
              </a:rPr>
              <a:t>kerja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bakti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diukur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melalui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wawancara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Lurah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perangkat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desanya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Tingkat </a:t>
            </a:r>
            <a:r>
              <a:rPr lang="en-US" sz="2000" dirty="0" err="1">
                <a:cs typeface="Times New Roman" pitchFamily="18" charset="0"/>
              </a:rPr>
              <a:t>kesabaran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seseorang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hanya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diukur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melalui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pengisian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angket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Berat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surat</a:t>
            </a: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diukur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timbangan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beras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937255" cy="378565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cs typeface="Times New Roman" pitchFamily="18" charset="0"/>
              </a:rPr>
              <a:t>Reliabilitas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alat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pengumpulan</a:t>
            </a:r>
            <a:r>
              <a:rPr lang="en-US" sz="2000" b="1" dirty="0">
                <a:cs typeface="Times New Roman" pitchFamily="18" charset="0"/>
              </a:rPr>
              <a:t> (</a:t>
            </a:r>
            <a:r>
              <a:rPr lang="en-US" sz="2000" b="1" dirty="0" err="1">
                <a:cs typeface="Times New Roman" pitchFamily="18" charset="0"/>
              </a:rPr>
              <a:t>pengukuran</a:t>
            </a:r>
            <a:r>
              <a:rPr lang="en-US" sz="2000" b="1" dirty="0">
                <a:cs typeface="Times New Roman" pitchFamily="18" charset="0"/>
              </a:rPr>
              <a:t>) data </a:t>
            </a:r>
            <a:r>
              <a:rPr lang="en-US" sz="2000" b="1" dirty="0" err="1">
                <a:cs typeface="Times New Roman" pitchFamily="18" charset="0"/>
              </a:rPr>
              <a:t>menunjukkan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keajegan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hasil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 err="1">
                <a:cs typeface="Times New Roman" pitchFamily="18" charset="0"/>
              </a:rPr>
              <a:t>pengukuran</a:t>
            </a:r>
            <a:r>
              <a:rPr lang="en-US" sz="2000" b="1" dirty="0">
                <a:cs typeface="Times New Roman" pitchFamily="18" charset="0"/>
              </a:rPr>
              <a:t> (</a:t>
            </a:r>
            <a:r>
              <a:rPr lang="en-US" sz="2000" b="1" dirty="0" err="1">
                <a:cs typeface="Times New Roman" pitchFamily="18" charset="0"/>
              </a:rPr>
              <a:t>konsistensi</a:t>
            </a:r>
            <a:r>
              <a:rPr lang="en-US" sz="2000" b="1" dirty="0">
                <a:cs typeface="Times New Roman" pitchFamily="18" charset="0"/>
              </a:rPr>
              <a:t>) </a:t>
            </a:r>
            <a:r>
              <a:rPr lang="en-US" sz="2000" b="1" dirty="0" err="1">
                <a:cs typeface="Times New Roman" pitchFamily="18" charset="0"/>
              </a:rPr>
              <a:t>apabila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digunakan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untuk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pengukuran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pada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waktu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yang </a:t>
            </a:r>
            <a:r>
              <a:rPr lang="en-US" sz="2000" b="1" dirty="0" err="1">
                <a:cs typeface="Times New Roman" pitchFamily="18" charset="0"/>
              </a:rPr>
              <a:t>berbeda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tidak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tergantung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siapa</a:t>
            </a:r>
            <a:r>
              <a:rPr lang="en-US" sz="2000" b="1" dirty="0">
                <a:cs typeface="Times New Roman" pitchFamily="18" charset="0"/>
              </a:rPr>
              <a:t> yang </a:t>
            </a:r>
            <a:r>
              <a:rPr lang="en-US" sz="2000" b="1" dirty="0" err="1">
                <a:cs typeface="Times New Roman" pitchFamily="18" charset="0"/>
              </a:rPr>
              <a:t>menggunakannya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 err="1">
                <a:cs typeface="Times New Roman" pitchFamily="18" charset="0"/>
              </a:rPr>
              <a:t>Reliabilitas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dapat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dilihat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dari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besarnya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simpangan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baku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dari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hasil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pengukuran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yang </a:t>
            </a:r>
            <a:r>
              <a:rPr lang="en-US" sz="2000" b="1" dirty="0" err="1">
                <a:cs typeface="Times New Roman" pitchFamily="18" charset="0"/>
              </a:rPr>
              <a:t>berulang-ulang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atau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dari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besarnya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tingkat</a:t>
            </a:r>
            <a:r>
              <a:rPr lang="en-US" sz="2000" b="1" dirty="0">
                <a:cs typeface="Times New Roman" pitchFamily="18" charset="0"/>
              </a:rPr>
              <a:t>  </a:t>
            </a:r>
            <a:r>
              <a:rPr lang="en-US" sz="2000" b="1" dirty="0" err="1">
                <a:cs typeface="Times New Roman" pitchFamily="18" charset="0"/>
              </a:rPr>
              <a:t>kesalahan</a:t>
            </a:r>
            <a:r>
              <a:rPr lang="en-US" sz="2000" b="1" dirty="0">
                <a:cs typeface="Times New Roman" pitchFamily="18" charset="0"/>
              </a:rPr>
              <a:t> (error) </a:t>
            </a:r>
            <a:r>
              <a:rPr lang="en-US" sz="2000" b="1" dirty="0" err="1">
                <a:cs typeface="Times New Roman" pitchFamily="18" charset="0"/>
              </a:rPr>
              <a:t>pengukuran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 err="1">
                <a:cs typeface="Times New Roman" pitchFamily="18" charset="0"/>
              </a:rPr>
              <a:t>Validitas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alat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pengumpulan</a:t>
            </a:r>
            <a:r>
              <a:rPr lang="en-US" sz="2000" b="1" dirty="0">
                <a:cs typeface="Times New Roman" pitchFamily="18" charset="0"/>
              </a:rPr>
              <a:t> (</a:t>
            </a:r>
            <a:r>
              <a:rPr lang="en-US" sz="2000" b="1" dirty="0" err="1">
                <a:cs typeface="Times New Roman" pitchFamily="18" charset="0"/>
              </a:rPr>
              <a:t>pengukuran</a:t>
            </a:r>
            <a:r>
              <a:rPr lang="en-US" sz="2000" b="1" dirty="0">
                <a:cs typeface="Times New Roman" pitchFamily="18" charset="0"/>
              </a:rPr>
              <a:t>) data </a:t>
            </a:r>
            <a:r>
              <a:rPr lang="en-US" sz="2000" b="1" dirty="0" err="1">
                <a:cs typeface="Times New Roman" pitchFamily="18" charset="0"/>
              </a:rPr>
              <a:t>menunjukkan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kesesuaian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atau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 err="1">
                <a:cs typeface="Times New Roman" pitchFamily="18" charset="0"/>
              </a:rPr>
              <a:t>kecocokan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antara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alat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ukur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dengan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apa</a:t>
            </a:r>
            <a:r>
              <a:rPr lang="en-US" sz="2000" b="1" dirty="0">
                <a:cs typeface="Times New Roman" pitchFamily="18" charset="0"/>
              </a:rPr>
              <a:t> yang </a:t>
            </a:r>
            <a:r>
              <a:rPr lang="en-US" sz="2000" b="1" dirty="0" err="1">
                <a:cs typeface="Times New Roman" pitchFamily="18" charset="0"/>
              </a:rPr>
              <a:t>diukur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u="sng" dirty="0" err="1">
                <a:cs typeface="Times New Roman" pitchFamily="18" charset="0"/>
              </a:rPr>
              <a:t>Contoh</a:t>
            </a:r>
            <a:r>
              <a:rPr lang="en-US" sz="2000" b="1" u="sng" dirty="0">
                <a:cs typeface="Times New Roman" pitchFamily="18" charset="0"/>
              </a:rPr>
              <a:t> :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Thermometer </a:t>
            </a:r>
            <a:r>
              <a:rPr lang="en-US" sz="2000" b="1" dirty="0" err="1">
                <a:cs typeface="Times New Roman" pitchFamily="18" charset="0"/>
              </a:rPr>
              <a:t>untuk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mengukur</a:t>
            </a:r>
            <a:r>
              <a:rPr lang="en-US" sz="2000" b="1" dirty="0">
                <a:cs typeface="Times New Roman" pitchFamily="18" charset="0"/>
              </a:rPr>
              <a:t>/</a:t>
            </a:r>
            <a:r>
              <a:rPr lang="en-US" sz="2000" b="1" dirty="0" err="1">
                <a:cs typeface="Times New Roman" pitchFamily="18" charset="0"/>
              </a:rPr>
              <a:t>mengamati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suhu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 err="1">
                <a:cs typeface="Times New Roman" pitchFamily="18" charset="0"/>
              </a:rPr>
              <a:t>Ujian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Tertulis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untuk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mengukur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prestasi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belajar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mahasiswa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Test IQ </a:t>
            </a:r>
            <a:r>
              <a:rPr lang="en-US" sz="2000" b="1" dirty="0" err="1">
                <a:cs typeface="Times New Roman" pitchFamily="18" charset="0"/>
              </a:rPr>
              <a:t>untuk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mengukur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tingkat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kecerdasan</a:t>
            </a:r>
            <a:r>
              <a:rPr lang="en-US" sz="2000" b="1" dirty="0">
                <a:cs typeface="Times New Roman" pitchFamily="18" charset="0"/>
              </a:rPr>
              <a:t>/</a:t>
            </a:r>
            <a:r>
              <a:rPr lang="en-US" sz="2000" b="1" dirty="0" err="1">
                <a:cs typeface="Times New Roman" pitchFamily="18" charset="0"/>
              </a:rPr>
              <a:t>kecakapan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seseorang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eaLnBrk="0" hangingPunct="0"/>
            <a:r>
              <a:rPr lang="en-US" sz="2000" b="1" dirty="0" err="1">
                <a:cs typeface="Times New Roman" pitchFamily="18" charset="0"/>
              </a:rPr>
              <a:t>Timbangan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Elektronika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untuk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mengukur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berat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suatu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barang</a:t>
            </a:r>
            <a:r>
              <a:rPr lang="en-US" sz="2000" b="1" dirty="0">
                <a:cs typeface="Times New Roman" pitchFamily="18" charset="0"/>
              </a:rPr>
              <a:t>/</a:t>
            </a:r>
            <a:r>
              <a:rPr lang="en-US" sz="2000" b="1" dirty="0" err="1">
                <a:cs typeface="Times New Roman" pitchFamily="18" charset="0"/>
              </a:rPr>
              <a:t>benda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8521885" cy="409342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 err="1">
                <a:cs typeface="Times New Roman" pitchFamily="18" charset="0"/>
              </a:rPr>
              <a:t>Pertimbangan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en-US" sz="2000" b="1" u="sng" dirty="0" err="1">
                <a:cs typeface="Times New Roman" pitchFamily="18" charset="0"/>
              </a:rPr>
              <a:t>Pemilihan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en-US" sz="2000" b="1" u="sng" dirty="0" err="1">
                <a:cs typeface="Times New Roman" pitchFamily="18" charset="0"/>
              </a:rPr>
              <a:t>Alat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en-US" sz="2000" b="1" u="sng" dirty="0" err="1">
                <a:cs typeface="Times New Roman" pitchFamily="18" charset="0"/>
              </a:rPr>
              <a:t>Ukur</a:t>
            </a:r>
            <a:r>
              <a:rPr lang="en-US" sz="2000" b="1" u="sng" dirty="0">
                <a:cs typeface="Times New Roman" pitchFamily="18" charset="0"/>
              </a:rPr>
              <a:t> :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Kesesuaian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variabel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akan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diamati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Kualitas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dari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segi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reliabilitas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validitas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Biaya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Pengadaan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Pemakaian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Pengguna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Tingkat </a:t>
            </a:r>
            <a:r>
              <a:rPr lang="en-US" sz="2000" dirty="0" err="1">
                <a:cs typeface="Times New Roman" pitchFamily="18" charset="0"/>
              </a:rPr>
              <a:t>kesukaran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pemakaian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ukur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tidak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harus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berupa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suatu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peralatan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secara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fisik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mempunyai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skala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pengukuran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tetap</a:t>
            </a:r>
            <a:r>
              <a:rPr lang="en-US" sz="2000" dirty="0">
                <a:cs typeface="Times New Roman" pitchFamily="18" charset="0"/>
              </a:rPr>
              <a:t> (</a:t>
            </a:r>
            <a:r>
              <a:rPr lang="en-US" sz="2000" dirty="0" err="1">
                <a:cs typeface="Times New Roman" pitchFamily="18" charset="0"/>
              </a:rPr>
              <a:t>misal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timbangan</a:t>
            </a:r>
            <a:r>
              <a:rPr lang="en-US" sz="2000" dirty="0">
                <a:cs typeface="Times New Roman" pitchFamily="18" charset="0"/>
              </a:rPr>
              <a:t>, stopwatch, thermometer, </a:t>
            </a:r>
            <a:r>
              <a:rPr lang="en-US" sz="2000" dirty="0" err="1">
                <a:cs typeface="Times New Roman" pitchFamily="18" charset="0"/>
              </a:rPr>
              <a:t>penggaris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dll</a:t>
            </a:r>
            <a:r>
              <a:rPr lang="en-US" sz="2000" dirty="0">
                <a:cs typeface="Times New Roman" pitchFamily="18" charset="0"/>
              </a:rPr>
              <a:t>)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tetapi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dapat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berupa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suatu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peralatan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tertentu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bersifat</a:t>
            </a:r>
            <a:r>
              <a:rPr lang="en-US" sz="2000" dirty="0">
                <a:cs typeface="Times New Roman" pitchFamily="18" charset="0"/>
              </a:rPr>
              <a:t> non </a:t>
            </a:r>
            <a:r>
              <a:rPr lang="en-US" sz="2000" dirty="0" err="1">
                <a:cs typeface="Times New Roman" pitchFamily="18" charset="0"/>
              </a:rPr>
              <a:t>fisik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skala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pengukuran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tertentu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dapat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ditetapkan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atau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dikembangkan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secara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khusus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dirty="0" err="1">
                <a:cs typeface="Times New Roman" pitchFamily="18" charset="0"/>
              </a:rPr>
              <a:t>misal</a:t>
            </a:r>
            <a:r>
              <a:rPr lang="en-US" sz="2000" dirty="0">
                <a:cs typeface="Times New Roman" pitchFamily="18" charset="0"/>
              </a:rPr>
              <a:t> test, </a:t>
            </a:r>
            <a:r>
              <a:rPr lang="en-US" sz="2000" dirty="0" err="1">
                <a:cs typeface="Times New Roman" pitchFamily="18" charset="0"/>
              </a:rPr>
              <a:t>ujian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err="1">
                <a:cs typeface="Times New Roman" pitchFamily="18" charset="0"/>
              </a:rPr>
              <a:t>wawancara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err="1">
                <a:cs typeface="Times New Roman" pitchFamily="18" charset="0"/>
              </a:rPr>
              <a:t>kuesioner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dll</a:t>
            </a:r>
            <a:r>
              <a:rPr lang="en-US" sz="2000" dirty="0">
                <a:cs typeface="Times New Roman" pitchFamily="18" charset="0"/>
              </a:rPr>
              <a:t>).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Konsep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ukur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lebih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mengacu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kepada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bagaimana</a:t>
            </a:r>
            <a:r>
              <a:rPr lang="en-US" sz="2000" dirty="0">
                <a:cs typeface="Times New Roman" pitchFamily="18" charset="0"/>
              </a:rPr>
              <a:t> data </a:t>
            </a:r>
            <a:r>
              <a:rPr lang="en-US" sz="2000" dirty="0" err="1">
                <a:cs typeface="Times New Roman" pitchFamily="18" charset="0"/>
              </a:rPr>
              <a:t>dapat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digali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 err="1">
                <a:cs typeface="Times New Roman" pitchFamily="18" charset="0"/>
              </a:rPr>
              <a:t>dari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ukur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digunakan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4237057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Perancangan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Pengolahan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Data</a:t>
            </a:r>
            <a:endParaRPr lang="en-US" dirty="0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035050" y="1905000"/>
            <a:ext cx="8042275" cy="3444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Times New Roman" pitchFamily="18" charset="0"/>
              </a:rPr>
              <a:t>Sebelum kegiatan pengumpulan data dilakukan, perlu dipersiapkan dahulu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bagaimana rancangan untuk pengolahan/analisis datanya.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Tujuan Perancangan Pengolahan Data :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Agar tidak terjadi bias pengamatan terhadap variabel yang diteliti 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Agar memudahkan dalam pemilihan alat dan metode analisis 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 Untuk menjaga konsistensi antara data yang akan dikumpulkan dengan alat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atau metode analisis yang akan digunakan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Faktor Pemilihan Rancangan Pengolahan Data : 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Tujuan dan jenis penelitian 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 Model/jenis data 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 Taraf/tingkat kesimpulan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830263" y="2065338"/>
            <a:ext cx="6426759" cy="224676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 err="1">
                <a:cs typeface="Times New Roman" pitchFamily="18" charset="0"/>
              </a:rPr>
              <a:t>Kegunaan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en-US" sz="2000" b="1" u="sng" dirty="0" err="1">
                <a:cs typeface="Times New Roman" pitchFamily="18" charset="0"/>
              </a:rPr>
              <a:t>Variabel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en-US" sz="2000" b="1" u="sng" dirty="0" err="1">
                <a:cs typeface="Times New Roman" pitchFamily="18" charset="0"/>
              </a:rPr>
              <a:t>Penelitian</a:t>
            </a:r>
            <a:r>
              <a:rPr lang="en-US" sz="2000" b="1" u="sng" dirty="0">
                <a:cs typeface="Times New Roman" pitchFamily="18" charset="0"/>
              </a:rPr>
              <a:t> :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Untuk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mempersiapkan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metode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pengumpulan</a:t>
            </a:r>
            <a:r>
              <a:rPr lang="en-US" sz="2000" dirty="0">
                <a:cs typeface="Times New Roman" pitchFamily="18" charset="0"/>
              </a:rPr>
              <a:t> data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Untuk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mempersiapkan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metode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analisis</a:t>
            </a:r>
            <a:r>
              <a:rPr lang="en-US" sz="2000" dirty="0">
                <a:cs typeface="Times New Roman" pitchFamily="18" charset="0"/>
              </a:rPr>
              <a:t>/</a:t>
            </a:r>
            <a:r>
              <a:rPr lang="en-US" sz="2000" dirty="0" err="1">
                <a:cs typeface="Times New Roman" pitchFamily="18" charset="0"/>
              </a:rPr>
              <a:t>pengolahan</a:t>
            </a:r>
            <a:r>
              <a:rPr lang="en-US" sz="2000" dirty="0">
                <a:cs typeface="Times New Roman" pitchFamily="18" charset="0"/>
              </a:rPr>
              <a:t> data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Untuk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pengujian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hipotesis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u="sng" dirty="0" err="1">
                <a:cs typeface="Times New Roman" pitchFamily="18" charset="0"/>
              </a:rPr>
              <a:t>Variabel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en-US" sz="2000" b="1" u="sng" dirty="0" err="1">
                <a:cs typeface="Times New Roman" pitchFamily="18" charset="0"/>
              </a:rPr>
              <a:t>Penelitian</a:t>
            </a:r>
            <a:r>
              <a:rPr lang="en-US" sz="2000" b="1" u="sng" dirty="0">
                <a:cs typeface="Times New Roman" pitchFamily="18" charset="0"/>
              </a:rPr>
              <a:t> Yang </a:t>
            </a:r>
            <a:r>
              <a:rPr lang="en-US" sz="2000" b="1" u="sng" dirty="0" err="1">
                <a:cs typeface="Times New Roman" pitchFamily="18" charset="0"/>
              </a:rPr>
              <a:t>Baik</a:t>
            </a:r>
            <a:r>
              <a:rPr lang="en-US" sz="2000" b="1" u="sng" dirty="0">
                <a:cs typeface="Times New Roman" pitchFamily="18" charset="0"/>
              </a:rPr>
              <a:t> :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Relevan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tujuan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penelitian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Dapat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diamati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dapat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diukur</a:t>
            </a:r>
            <a:endParaRPr lang="en-US" dirty="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47713" y="4808538"/>
            <a:ext cx="7837402" cy="144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 dirty="0" err="1">
                <a:cs typeface="Times New Roman" pitchFamily="18" charset="0"/>
              </a:rPr>
              <a:t>Dalam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suatu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penelitian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dirty="0" err="1">
                <a:cs typeface="Times New Roman" pitchFamily="18" charset="0"/>
              </a:rPr>
              <a:t>variebel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perlu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u="sng" dirty="0" err="1">
                <a:cs typeface="Times New Roman" pitchFamily="18" charset="0"/>
              </a:rPr>
              <a:t>diidentifikasi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u="sng" dirty="0" err="1">
                <a:cs typeface="Times New Roman" pitchFamily="18" charset="0"/>
              </a:rPr>
              <a:t>diklasifikasi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200" dirty="0" err="1">
                <a:cs typeface="Times New Roman" pitchFamily="18" charset="0"/>
              </a:rPr>
              <a:t>dan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u="sng" dirty="0" err="1">
                <a:cs typeface="Times New Roman" pitchFamily="18" charset="0"/>
              </a:rPr>
              <a:t>didefinisikan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secara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operasional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dengan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jelas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dan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tegas</a:t>
            </a:r>
            <a:r>
              <a:rPr lang="en-US" sz="2200" dirty="0">
                <a:cs typeface="Times New Roman" pitchFamily="18" charset="0"/>
              </a:rPr>
              <a:t> agar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200" dirty="0" err="1">
                <a:cs typeface="Times New Roman" pitchFamily="18" charset="0"/>
              </a:rPr>
              <a:t>tidak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menimbulkan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kesalahan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dalam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pengumpulan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dan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pengolahan</a:t>
            </a:r>
            <a:r>
              <a:rPr lang="en-US" sz="22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200" dirty="0">
                <a:cs typeface="Times New Roman" pitchFamily="18" charset="0"/>
              </a:rPr>
              <a:t>data </a:t>
            </a:r>
            <a:r>
              <a:rPr lang="en-US" sz="2200" dirty="0" err="1">
                <a:cs typeface="Times New Roman" pitchFamily="18" charset="0"/>
              </a:rPr>
              <a:t>serta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dalam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pengujian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hipotesis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69900" y="2036763"/>
            <a:ext cx="8186857" cy="120032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>
                <a:cs typeface="Times New Roman" pitchFamily="18" charset="0"/>
              </a:rPr>
              <a:t>Identifikasi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Variabel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Penelitian</a:t>
            </a:r>
            <a:r>
              <a:rPr lang="en-US" b="1" u="sng" dirty="0">
                <a:cs typeface="Times New Roman" pitchFamily="18" charset="0"/>
              </a:rPr>
              <a:t> :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mendata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variabel-variabel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ada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dalam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penelitian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menetapkan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variabel-variabel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utama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dibahas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69900" y="3255963"/>
            <a:ext cx="8356775" cy="30469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>
                <a:cs typeface="Times New Roman" pitchFamily="18" charset="0"/>
              </a:rPr>
              <a:t>Contoh</a:t>
            </a:r>
            <a:r>
              <a:rPr lang="en-US" b="1" u="sng" dirty="0">
                <a:cs typeface="Times New Roman" pitchFamily="18" charset="0"/>
              </a:rPr>
              <a:t> :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dirty="0" err="1">
                <a:cs typeface="Times New Roman" pitchFamily="18" charset="0"/>
              </a:rPr>
              <a:t>Suatu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penelitian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mempelajari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faktor-faktor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apa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saja</a:t>
            </a:r>
            <a:r>
              <a:rPr lang="en-US" dirty="0">
                <a:cs typeface="Times New Roman" pitchFamily="18" charset="0"/>
              </a:rPr>
              <a:t> yang </a:t>
            </a:r>
          </a:p>
          <a:p>
            <a:pPr eaLnBrk="0" hangingPunct="0"/>
            <a:r>
              <a:rPr lang="en-US" dirty="0" err="1">
                <a:cs typeface="Times New Roman" pitchFamily="18" charset="0"/>
              </a:rPr>
              <a:t>mempengaruhi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konsumen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membeli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Sepeda</a:t>
            </a:r>
            <a:r>
              <a:rPr lang="en-US" dirty="0">
                <a:cs typeface="Times New Roman" pitchFamily="18" charset="0"/>
              </a:rPr>
              <a:t> Motor “Honda” </a:t>
            </a:r>
          </a:p>
          <a:p>
            <a:pPr eaLnBrk="0" hangingPunct="0"/>
            <a:r>
              <a:rPr lang="en-US" dirty="0" err="1">
                <a:cs typeface="Times New Roman" pitchFamily="18" charset="0"/>
              </a:rPr>
              <a:t>Variabel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penelitian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berpengaruh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ditetapkan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misalnya</a:t>
            </a:r>
            <a:r>
              <a:rPr lang="en-US" dirty="0">
                <a:cs typeface="Times New Roman" pitchFamily="18" charset="0"/>
              </a:rPr>
              <a:t>  : </a:t>
            </a:r>
          </a:p>
          <a:p>
            <a:pPr eaLnBrk="0" hangingPunct="0">
              <a:buFontTx/>
              <a:buChar char="•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Selera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Konsumen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dirty="0">
                <a:cs typeface="Times New Roman" pitchFamily="18" charset="0"/>
              </a:rPr>
              <a:t> Tingkat </a:t>
            </a:r>
            <a:r>
              <a:rPr lang="en-US" dirty="0" err="1">
                <a:cs typeface="Times New Roman" pitchFamily="18" charset="0"/>
              </a:rPr>
              <a:t>Pendapatan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Konsumen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Kualitas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Sepeda</a:t>
            </a:r>
            <a:r>
              <a:rPr lang="en-US" dirty="0">
                <a:cs typeface="Times New Roman" pitchFamily="18" charset="0"/>
              </a:rPr>
              <a:t> Motor Honda </a:t>
            </a:r>
          </a:p>
          <a:p>
            <a:pPr eaLnBrk="0" hangingPunct="0">
              <a:buFontTx/>
              <a:buChar char="•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Harga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Harga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Jual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5993949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>
                <a:cs typeface="Times New Roman" pitchFamily="18" charset="0"/>
              </a:rPr>
              <a:t>Klasifikasi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Variabel</a:t>
            </a:r>
            <a:r>
              <a:rPr lang="en-US" b="1" u="sng" dirty="0">
                <a:cs typeface="Times New Roman" pitchFamily="18" charset="0"/>
              </a:rPr>
              <a:t> </a:t>
            </a:r>
            <a:r>
              <a:rPr lang="en-US" b="1" u="sng" dirty="0" err="1">
                <a:cs typeface="Times New Roman" pitchFamily="18" charset="0"/>
              </a:rPr>
              <a:t>Penelitian</a:t>
            </a:r>
            <a:r>
              <a:rPr lang="en-US" b="1" u="sng" dirty="0">
                <a:cs typeface="Times New Roman" pitchFamily="18" charset="0"/>
              </a:rPr>
              <a:t> :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Untuk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menentukan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jenis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variabel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Untuk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menentukan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metode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pengumpulan</a:t>
            </a:r>
            <a:r>
              <a:rPr lang="en-US" sz="2000" dirty="0">
                <a:cs typeface="Times New Roman" pitchFamily="18" charset="0"/>
              </a:rPr>
              <a:t> data</a:t>
            </a:r>
            <a:endParaRPr lang="en-US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09600" y="2971800"/>
            <a:ext cx="9493250" cy="2286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Jenis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Klasifikasi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Variabel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dan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Data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Penelitian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: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1. </a:t>
            </a:r>
            <a:r>
              <a:rPr lang="en-US" sz="2000" b="1" dirty="0" err="1">
                <a:cs typeface="Times New Roman" pitchFamily="18" charset="0"/>
              </a:rPr>
              <a:t>Menurut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Skala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Pengukurannya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		   </a:t>
            </a:r>
            <a:r>
              <a:rPr lang="en-US" sz="2000" b="1" u="sng" dirty="0" err="1">
                <a:cs typeface="Times New Roman" pitchFamily="18" charset="0"/>
              </a:rPr>
              <a:t>Variabel</a:t>
            </a:r>
            <a:r>
              <a:rPr lang="en-US" sz="2000" b="1" dirty="0">
                <a:cs typeface="Times New Roman" pitchFamily="18" charset="0"/>
              </a:rPr>
              <a:t>      	   </a:t>
            </a:r>
            <a:r>
              <a:rPr lang="en-US" sz="2000" b="1" u="sng" dirty="0">
                <a:cs typeface="Times New Roman" pitchFamily="18" charset="0"/>
              </a:rPr>
              <a:t>Data</a:t>
            </a:r>
            <a:r>
              <a:rPr lang="en-US" sz="2000" b="1" dirty="0">
                <a:cs typeface="Times New Roman" pitchFamily="18" charset="0"/>
              </a:rPr>
              <a:t>	   	</a:t>
            </a:r>
            <a:r>
              <a:rPr lang="en-US" sz="2000" b="1" u="sng" dirty="0" err="1">
                <a:cs typeface="Times New Roman" pitchFamily="18" charset="0"/>
              </a:rPr>
              <a:t>Keterangan</a:t>
            </a:r>
            <a:r>
              <a:rPr lang="en-US" sz="2000" b="1" dirty="0">
                <a:cs typeface="Times New Roman" pitchFamily="18" charset="0"/>
              </a:rPr>
              <a:t>	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    </a:t>
            </a:r>
            <a:r>
              <a:rPr lang="en-US" sz="2000" dirty="0">
                <a:cs typeface="Times New Roman" pitchFamily="18" charset="0"/>
              </a:rPr>
              <a:t>•  Nominal     :     </a:t>
            </a:r>
            <a:r>
              <a:rPr lang="en-US" sz="2000" dirty="0" err="1">
                <a:cs typeface="Times New Roman" pitchFamily="18" charset="0"/>
              </a:rPr>
              <a:t>Jenis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Kelamin</a:t>
            </a:r>
            <a:r>
              <a:rPr lang="en-US" sz="2000" dirty="0">
                <a:cs typeface="Times New Roman" pitchFamily="18" charset="0"/>
              </a:rPr>
              <a:t>	    </a:t>
            </a:r>
            <a:r>
              <a:rPr lang="en-US" sz="2000" dirty="0" err="1">
                <a:cs typeface="Times New Roman" pitchFamily="18" charset="0"/>
              </a:rPr>
              <a:t>Pria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err="1">
                <a:cs typeface="Times New Roman" pitchFamily="18" charset="0"/>
              </a:rPr>
              <a:t>Wanita</a:t>
            </a:r>
            <a:r>
              <a:rPr lang="en-US" sz="2000" dirty="0">
                <a:cs typeface="Times New Roman" pitchFamily="18" charset="0"/>
              </a:rPr>
              <a:t>    	</a:t>
            </a:r>
            <a:r>
              <a:rPr lang="en-US" sz="2000" dirty="0" err="1">
                <a:cs typeface="Times New Roman" pitchFamily="18" charset="0"/>
              </a:rPr>
              <a:t>Tidak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ada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tingkatan</a:t>
            </a:r>
            <a:r>
              <a:rPr lang="en-US" sz="2000" dirty="0">
                <a:cs typeface="Times New Roman" pitchFamily="18" charset="0"/>
              </a:rPr>
              <a:t>/</a:t>
            </a:r>
            <a:r>
              <a:rPr lang="en-US" sz="2000" dirty="0" err="1">
                <a:cs typeface="Times New Roman" pitchFamily="18" charset="0"/>
              </a:rPr>
              <a:t>jenjang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    •  Ordinal       :     </a:t>
            </a:r>
            <a:r>
              <a:rPr lang="en-US" sz="2000" dirty="0" err="1">
                <a:cs typeface="Times New Roman" pitchFamily="18" charset="0"/>
              </a:rPr>
              <a:t>Juara</a:t>
            </a:r>
            <a:r>
              <a:rPr lang="en-US" sz="2000" dirty="0">
                <a:cs typeface="Times New Roman" pitchFamily="18" charset="0"/>
              </a:rPr>
              <a:t>	      	    I, II, III 	</a:t>
            </a:r>
            <a:r>
              <a:rPr lang="en-US" sz="2000" dirty="0" err="1">
                <a:cs typeface="Times New Roman" pitchFamily="18" charset="0"/>
              </a:rPr>
              <a:t>Terdapat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tingkatan</a:t>
            </a:r>
            <a:r>
              <a:rPr lang="en-US" sz="2000" dirty="0">
                <a:cs typeface="Times New Roman" pitchFamily="18" charset="0"/>
              </a:rPr>
              <a:t>/</a:t>
            </a:r>
            <a:r>
              <a:rPr lang="en-US" sz="2000" dirty="0" err="1">
                <a:cs typeface="Times New Roman" pitchFamily="18" charset="0"/>
              </a:rPr>
              <a:t>jenjang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    </a:t>
            </a:r>
            <a:r>
              <a:rPr lang="en-US" sz="2000" dirty="0">
                <a:cs typeface="Times New Roman" pitchFamily="18" charset="0"/>
              </a:rPr>
              <a:t>•  Interval       :     </a:t>
            </a:r>
            <a:r>
              <a:rPr lang="en-US" sz="2000" dirty="0" err="1">
                <a:cs typeface="Times New Roman" pitchFamily="18" charset="0"/>
              </a:rPr>
              <a:t>Suhu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Ruangan</a:t>
            </a:r>
            <a:r>
              <a:rPr lang="en-US" sz="2000" dirty="0">
                <a:cs typeface="Times New Roman" pitchFamily="18" charset="0"/>
              </a:rPr>
              <a:t>	    </a:t>
            </a:r>
            <a:r>
              <a:rPr lang="en-US" sz="2000" dirty="0" err="1">
                <a:cs typeface="Times New Roman" pitchFamily="18" charset="0"/>
              </a:rPr>
              <a:t>5</a:t>
            </a:r>
            <a:r>
              <a:rPr lang="en-US" sz="2000" baseline="30000" dirty="0" err="1">
                <a:cs typeface="Times New Roman" pitchFamily="18" charset="0"/>
              </a:rPr>
              <a:t>o</a:t>
            </a:r>
            <a:r>
              <a:rPr lang="en-US" sz="2000" dirty="0" err="1">
                <a:cs typeface="Times New Roman" pitchFamily="18" charset="0"/>
              </a:rPr>
              <a:t>C</a:t>
            </a:r>
            <a:r>
              <a:rPr lang="en-US" sz="2000" dirty="0">
                <a:cs typeface="Times New Roman" pitchFamily="18" charset="0"/>
              </a:rPr>
              <a:t>– </a:t>
            </a:r>
            <a:r>
              <a:rPr lang="en-US" sz="2000" dirty="0" err="1">
                <a:cs typeface="Times New Roman" pitchFamily="18" charset="0"/>
              </a:rPr>
              <a:t>10</a:t>
            </a:r>
            <a:r>
              <a:rPr lang="en-US" sz="2000" baseline="30000" dirty="0" err="1">
                <a:cs typeface="Times New Roman" pitchFamily="18" charset="0"/>
              </a:rPr>
              <a:t>o</a:t>
            </a:r>
            <a:r>
              <a:rPr lang="en-US" sz="2000" dirty="0" err="1">
                <a:cs typeface="Times New Roman" pitchFamily="18" charset="0"/>
              </a:rPr>
              <a:t>C</a:t>
            </a:r>
            <a:r>
              <a:rPr lang="en-US" sz="2000" dirty="0">
                <a:cs typeface="Times New Roman" pitchFamily="18" charset="0"/>
              </a:rPr>
              <a:t>       	</a:t>
            </a:r>
            <a:r>
              <a:rPr lang="en-US" sz="2000" dirty="0" err="1">
                <a:cs typeface="Times New Roman" pitchFamily="18" charset="0"/>
              </a:rPr>
              <a:t>Tidak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mengenal</a:t>
            </a: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err="1">
                <a:cs typeface="Times New Roman" pitchFamily="18" charset="0"/>
              </a:rPr>
              <a:t>nilai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mutlak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   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•  </a:t>
            </a:r>
            <a:r>
              <a:rPr lang="en-US" sz="2000" dirty="0" err="1">
                <a:cs typeface="Times New Roman" pitchFamily="18" charset="0"/>
              </a:rPr>
              <a:t>Rasio</a:t>
            </a:r>
            <a:r>
              <a:rPr lang="en-US" sz="2000" dirty="0">
                <a:cs typeface="Times New Roman" pitchFamily="18" charset="0"/>
              </a:rPr>
              <a:t>          :     </a:t>
            </a:r>
            <a:r>
              <a:rPr lang="en-US" sz="2000" dirty="0" err="1">
                <a:cs typeface="Times New Roman" pitchFamily="18" charset="0"/>
              </a:rPr>
              <a:t>Berat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Badan</a:t>
            </a:r>
            <a:r>
              <a:rPr lang="en-US" sz="2000" dirty="0">
                <a:cs typeface="Times New Roman" pitchFamily="18" charset="0"/>
              </a:rPr>
              <a:t>	    76 kg		</a:t>
            </a:r>
            <a:r>
              <a:rPr lang="en-US" sz="2000" dirty="0" err="1">
                <a:cs typeface="Times New Roman" pitchFamily="18" charset="0"/>
              </a:rPr>
              <a:t>Mengenal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nilai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mutlak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8861425" cy="3749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>
                <a:cs typeface="Times New Roman" pitchFamily="18" charset="0"/>
              </a:rPr>
              <a:t>2. Menurut Sifat Fisik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		    </a:t>
            </a:r>
            <a:r>
              <a:rPr lang="en-US" sz="2000" b="1" u="sng">
                <a:cs typeface="Times New Roman" pitchFamily="18" charset="0"/>
              </a:rPr>
              <a:t>Variabel</a:t>
            </a:r>
            <a:r>
              <a:rPr lang="en-US" sz="2000" b="1">
                <a:cs typeface="Times New Roman" pitchFamily="18" charset="0"/>
              </a:rPr>
              <a:t>               </a:t>
            </a:r>
            <a:r>
              <a:rPr lang="en-US" sz="2000" b="1" u="sng">
                <a:cs typeface="Times New Roman" pitchFamily="18" charset="0"/>
              </a:rPr>
              <a:t>Data</a:t>
            </a:r>
            <a:r>
              <a:rPr lang="en-US" sz="2000" b="1">
                <a:cs typeface="Times New Roman" pitchFamily="18" charset="0"/>
              </a:rPr>
              <a:t>	   	              </a:t>
            </a:r>
            <a:r>
              <a:rPr lang="en-US" sz="2000" b="1" u="sng">
                <a:cs typeface="Times New Roman" pitchFamily="18" charset="0"/>
              </a:rPr>
              <a:t>Keterangan</a:t>
            </a:r>
            <a:r>
              <a:rPr lang="en-US" sz="2000" b="1">
                <a:cs typeface="Times New Roman" pitchFamily="18" charset="0"/>
              </a:rPr>
              <a:t>	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    </a:t>
            </a:r>
            <a:r>
              <a:rPr lang="en-US" sz="2000">
                <a:cs typeface="Times New Roman" pitchFamily="18" charset="0"/>
              </a:rPr>
              <a:t>•  Kualitatif     	:   Selera	    	     Suka, Tidak Suka	Bukan Angka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 •  Kuantitatif   	:   Harga	      	     Rp. 1.750.000,-	Angka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3. Menurut Cara Pengukurannya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    </a:t>
            </a:r>
            <a:r>
              <a:rPr lang="en-US" sz="2000">
                <a:cs typeface="Times New Roman" pitchFamily="18" charset="0"/>
              </a:rPr>
              <a:t>•  Diskrit     	:   Jumlah anak	      3 orang		Dari pencacahan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 •  Kontinu   	:   Luas Ruangan       102,34 m</a:t>
            </a:r>
            <a:r>
              <a:rPr lang="en-US" sz="2000" baseline="30000">
                <a:cs typeface="Times New Roman" pitchFamily="18" charset="0"/>
              </a:rPr>
              <a:t>2</a:t>
            </a:r>
            <a:r>
              <a:rPr lang="en-US" sz="2000">
                <a:cs typeface="Times New Roman" pitchFamily="18" charset="0"/>
              </a:rPr>
              <a:t>		Dari pengukuran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4. Menurut Cara Pengumpulan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 b="1">
                <a:cs typeface="Times New Roman" pitchFamily="18" charset="0"/>
              </a:rPr>
              <a:t>    </a:t>
            </a:r>
            <a:r>
              <a:rPr lang="en-US" sz="2000">
                <a:cs typeface="Times New Roman" pitchFamily="18" charset="0"/>
              </a:rPr>
              <a:t>•  Primer	:   </a:t>
            </a:r>
            <a:r>
              <a:rPr lang="en-US" sz="2000" u="sng">
                <a:cs typeface="Times New Roman" pitchFamily="18" charset="0"/>
              </a:rPr>
              <a:t>Jumlah komputer</a:t>
            </a:r>
            <a:r>
              <a:rPr lang="en-US" sz="2000">
                <a:cs typeface="Times New Roman" pitchFamily="18" charset="0"/>
              </a:rPr>
              <a:t> yang rusak di Lab.	Secara langsung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                              (pendataan langsung di lab. Komputer)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 •  Sekunder	:   </a:t>
            </a:r>
            <a:r>
              <a:rPr lang="en-US" sz="2000" u="sng">
                <a:cs typeface="Times New Roman" pitchFamily="18" charset="0"/>
              </a:rPr>
              <a:t>Jumlah penduduk</a:t>
            </a:r>
            <a:r>
              <a:rPr lang="en-US" sz="2000">
                <a:cs typeface="Times New Roman" pitchFamily="18" charset="0"/>
              </a:rPr>
              <a:t> Semarang thn 1990	Tidak langsung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                              (dokumentasi data di Kantor BPS)                         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06375" y="1866900"/>
            <a:ext cx="9493250" cy="1920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cs typeface="Times New Roman" pitchFamily="18" charset="0"/>
              </a:rPr>
              <a:t>5. </a:t>
            </a:r>
            <a:r>
              <a:rPr lang="en-US" sz="2000" b="1" dirty="0" err="1">
                <a:cs typeface="Times New Roman" pitchFamily="18" charset="0"/>
              </a:rPr>
              <a:t>Menurut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Sumber</a:t>
            </a:r>
            <a:r>
              <a:rPr lang="en-US" sz="2000" b="1" dirty="0">
                <a:cs typeface="Times New Roman" pitchFamily="18" charset="0"/>
              </a:rPr>
              <a:t> Data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cs typeface="Times New Roman" pitchFamily="18" charset="0"/>
              </a:rPr>
              <a:t>		    </a:t>
            </a:r>
            <a:r>
              <a:rPr lang="en-US" sz="2000" b="1" u="sng" dirty="0" err="1">
                <a:cs typeface="Times New Roman" pitchFamily="18" charset="0"/>
              </a:rPr>
              <a:t>Variabel</a:t>
            </a:r>
            <a:r>
              <a:rPr lang="en-US" sz="2000" b="1" dirty="0">
                <a:cs typeface="Times New Roman" pitchFamily="18" charset="0"/>
              </a:rPr>
              <a:t>               </a:t>
            </a:r>
            <a:r>
              <a:rPr lang="en-US" sz="2000" b="1" u="sng" dirty="0">
                <a:cs typeface="Times New Roman" pitchFamily="18" charset="0"/>
              </a:rPr>
              <a:t>Data	</a:t>
            </a:r>
            <a:r>
              <a:rPr lang="en-US" sz="2000" b="1" dirty="0">
                <a:cs typeface="Times New Roman" pitchFamily="18" charset="0"/>
              </a:rPr>
              <a:t>   	              </a:t>
            </a:r>
            <a:r>
              <a:rPr lang="en-US" sz="2000" b="1" u="sng" dirty="0" err="1">
                <a:cs typeface="Times New Roman" pitchFamily="18" charset="0"/>
              </a:rPr>
              <a:t>Keterangan</a:t>
            </a:r>
            <a:r>
              <a:rPr lang="en-US" sz="2000" b="1" dirty="0">
                <a:cs typeface="Times New Roman" pitchFamily="18" charset="0"/>
              </a:rPr>
              <a:t>	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    •  Intern	:   </a:t>
            </a:r>
            <a:r>
              <a:rPr lang="en-US" sz="2000" dirty="0" err="1">
                <a:cs typeface="Times New Roman" pitchFamily="18" charset="0"/>
              </a:rPr>
              <a:t>Mahasiswa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mendata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u="sng" dirty="0" err="1">
                <a:cs typeface="Times New Roman" pitchFamily="18" charset="0"/>
              </a:rPr>
              <a:t>jumlah</a:t>
            </a:r>
            <a:r>
              <a:rPr lang="en-US" sz="2000" u="sng" dirty="0">
                <a:cs typeface="Times New Roman" pitchFamily="18" charset="0"/>
              </a:rPr>
              <a:t> </a:t>
            </a:r>
            <a:r>
              <a:rPr lang="en-US" sz="2000" u="sng" dirty="0" err="1">
                <a:cs typeface="Times New Roman" pitchFamily="18" charset="0"/>
              </a:rPr>
              <a:t>mahasiswa</a:t>
            </a:r>
            <a:r>
              <a:rPr lang="en-US" sz="2000" dirty="0">
                <a:cs typeface="Times New Roman" pitchFamily="18" charset="0"/>
              </a:rPr>
              <a:t>   	Di </a:t>
            </a:r>
            <a:r>
              <a:rPr lang="en-US" sz="2000" dirty="0" err="1">
                <a:cs typeface="Times New Roman" pitchFamily="18" charset="0"/>
              </a:rPr>
              <a:t>dalam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lembaga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                                 </a:t>
            </a:r>
            <a:r>
              <a:rPr lang="en-US" sz="2000" dirty="0" err="1">
                <a:cs typeface="Times New Roman" pitchFamily="18" charset="0"/>
              </a:rPr>
              <a:t>aktif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kampusnya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    •  </a:t>
            </a:r>
            <a:r>
              <a:rPr lang="en-US" sz="2000" dirty="0" err="1">
                <a:cs typeface="Times New Roman" pitchFamily="18" charset="0"/>
              </a:rPr>
              <a:t>Ekstern</a:t>
            </a:r>
            <a:r>
              <a:rPr lang="en-US" sz="2000" dirty="0">
                <a:cs typeface="Times New Roman" pitchFamily="18" charset="0"/>
              </a:rPr>
              <a:t>	:   </a:t>
            </a:r>
            <a:r>
              <a:rPr lang="en-US" sz="2000" dirty="0" err="1">
                <a:cs typeface="Times New Roman" pitchFamily="18" charset="0"/>
              </a:rPr>
              <a:t>Mahasiswa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mengumpulkan</a:t>
            </a:r>
            <a:r>
              <a:rPr lang="en-US" sz="2000" dirty="0">
                <a:cs typeface="Times New Roman" pitchFamily="18" charset="0"/>
              </a:rPr>
              <a:t> data </a:t>
            </a:r>
            <a:r>
              <a:rPr lang="en-US" sz="2000" dirty="0" err="1">
                <a:cs typeface="Times New Roman" pitchFamily="18" charset="0"/>
              </a:rPr>
              <a:t>tentang</a:t>
            </a:r>
            <a:r>
              <a:rPr lang="en-US" sz="2000" dirty="0">
                <a:cs typeface="Times New Roman" pitchFamily="18" charset="0"/>
              </a:rPr>
              <a:t>	Dari </a:t>
            </a:r>
            <a:r>
              <a:rPr lang="en-US" sz="2000" dirty="0" err="1">
                <a:cs typeface="Times New Roman" pitchFamily="18" charset="0"/>
              </a:rPr>
              <a:t>luar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lembaga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                                 </a:t>
            </a:r>
            <a:r>
              <a:rPr lang="en-US" sz="2000" u="sng" dirty="0" err="1">
                <a:cs typeface="Times New Roman" pitchFamily="18" charset="0"/>
              </a:rPr>
              <a:t>jumlah</a:t>
            </a:r>
            <a:r>
              <a:rPr lang="en-US" sz="2000" u="sng" dirty="0">
                <a:cs typeface="Times New Roman" pitchFamily="18" charset="0"/>
              </a:rPr>
              <a:t> </a:t>
            </a:r>
            <a:r>
              <a:rPr lang="en-US" sz="2000" u="sng" dirty="0" err="1">
                <a:cs typeface="Times New Roman" pitchFamily="18" charset="0"/>
              </a:rPr>
              <a:t>penduduk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dari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dokumen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</a:t>
            </a:r>
            <a:r>
              <a:rPr lang="en-US" sz="2000" dirty="0">
                <a:cs typeface="Times New Roman" pitchFamily="18" charset="0"/>
              </a:rPr>
              <a:t> BPS                            </a:t>
            </a:r>
            <a:endParaRPr 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06375" y="3695700"/>
            <a:ext cx="8323112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u="sng">
                <a:cs typeface="Times New Roman" pitchFamily="18" charset="0"/>
              </a:rPr>
              <a:t>Definisi Operasional Variabel Penelitian :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  Untuk mendefinisikan secara jelas dan tegas arti dari variabel tersebut 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  Untuk memberikan persepsi yang sama sehingga tidak terdapat arti yang bias</a:t>
            </a:r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06375" y="4686300"/>
            <a:ext cx="8478603" cy="169277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u="sng">
                <a:cs typeface="Times New Roman" pitchFamily="18" charset="0"/>
              </a:rPr>
              <a:t>Contoh :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  </a:t>
            </a:r>
            <a:r>
              <a:rPr lang="en-US" sz="2000" b="1">
                <a:cs typeface="Times New Roman" pitchFamily="18" charset="0"/>
              </a:rPr>
              <a:t>Penghasilan Karyawan </a:t>
            </a:r>
            <a:r>
              <a:rPr lang="en-US" sz="2000">
                <a:cs typeface="Times New Roman" pitchFamily="18" charset="0"/>
              </a:rPr>
              <a:t>adalah pendapatan yang diterima oleh karyawan dari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komponen gaji tetap ditambah upah lain yang berlaku di Perusahaan </a:t>
            </a:r>
            <a:endParaRPr lang="en-US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  </a:t>
            </a:r>
            <a:r>
              <a:rPr lang="en-US" sz="2000" b="1">
                <a:cs typeface="Times New Roman" pitchFamily="18" charset="0"/>
              </a:rPr>
              <a:t>Prestasi Akademik Mahasiswa</a:t>
            </a:r>
            <a:r>
              <a:rPr lang="en-US" sz="2000">
                <a:cs typeface="Times New Roman" pitchFamily="18" charset="0"/>
              </a:rPr>
              <a:t> adalah ukuran keberhasilan studi </a:t>
            </a:r>
            <a:endParaRPr lang="en-US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mahasiswa yang dinyatakan dengan Indeks Prestasi (IP) Mahasiswa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35480"/>
            <a:ext cx="8915400" cy="25603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Marzuki</a:t>
            </a:r>
            <a:r>
              <a:rPr lang="en-US" dirty="0" smtClean="0"/>
              <a:t> (2002),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data primer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Survey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Observasi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survey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pertanyaan-pertanyaan</a:t>
            </a:r>
            <a:r>
              <a:rPr lang="en-US" dirty="0" smtClean="0"/>
              <a:t> yang </a:t>
            </a:r>
            <a:r>
              <a:rPr lang="en-US" dirty="0" err="1" smtClean="0"/>
              <a:t>diajukan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dimintai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kuesioner</a:t>
            </a:r>
            <a:r>
              <a:rPr lang="en-US" dirty="0" smtClean="0"/>
              <a:t>/ </a:t>
            </a:r>
            <a:r>
              <a:rPr lang="en-US" dirty="0" err="1" smtClean="0"/>
              <a:t>angket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serentetan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OBSERVASI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observasi</a:t>
            </a:r>
            <a:r>
              <a:rPr lang="en-US" dirty="0" smtClean="0"/>
              <a:t>,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cermat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yang </a:t>
            </a:r>
            <a:r>
              <a:rPr lang="en-US" dirty="0" err="1" smtClean="0"/>
              <a:t>diselidiki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pertanyaan-pertanyaan</a:t>
            </a:r>
            <a:r>
              <a:rPr lang="en-US" dirty="0" smtClean="0"/>
              <a:t>,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obyeknya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Obesrvasi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mekanis</a:t>
            </a:r>
            <a:r>
              <a:rPr lang="en-US" dirty="0" smtClean="0"/>
              <a:t> (mechanical observation). </a:t>
            </a:r>
            <a:r>
              <a:rPr lang="en-US" dirty="0" err="1" smtClean="0"/>
              <a:t>Peralatan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, </a:t>
            </a:r>
            <a:r>
              <a:rPr lang="en-US" dirty="0" err="1" smtClean="0"/>
              <a:t>perekan</a:t>
            </a:r>
            <a:r>
              <a:rPr lang="en-US" dirty="0" smtClean="0"/>
              <a:t>, stopwatch).</a:t>
            </a:r>
          </a:p>
          <a:p>
            <a:r>
              <a:rPr lang="en-US" dirty="0" err="1" smtClean="0"/>
              <a:t>Kelemahan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data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862</Words>
  <Application>Microsoft PowerPoint</Application>
  <PresentationFormat>A4 Paper (210x297 mm)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Constantia</vt:lpstr>
      <vt:lpstr>Wingdings 2</vt:lpstr>
      <vt:lpstr>Flow</vt:lpstr>
      <vt:lpstr>Slide 1</vt:lpstr>
      <vt:lpstr>Slide 2</vt:lpstr>
      <vt:lpstr>Slide 3</vt:lpstr>
      <vt:lpstr>Slide 4</vt:lpstr>
      <vt:lpstr>Slide 5</vt:lpstr>
      <vt:lpstr>Slide 6</vt:lpstr>
      <vt:lpstr>METODE PENGUMPULAN DATA</vt:lpstr>
      <vt:lpstr>Metode Survey</vt:lpstr>
      <vt:lpstr>METODE OBSERVASI</vt:lpstr>
      <vt:lpstr>METODE EKSPERIMEN</vt:lpstr>
      <vt:lpstr>Slide 11</vt:lpstr>
      <vt:lpstr>Slide 12</vt:lpstr>
      <vt:lpstr>Slide 13</vt:lpstr>
      <vt:lpstr>Slide 14</vt:lpstr>
    </vt:vector>
  </TitlesOfParts>
  <Company>T. Informatika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</dc:creator>
  <cp:lastModifiedBy>axioo</cp:lastModifiedBy>
  <cp:revision>13</cp:revision>
  <dcterms:created xsi:type="dcterms:W3CDTF">2001-06-12T02:46:17Z</dcterms:created>
  <dcterms:modified xsi:type="dcterms:W3CDTF">2010-12-22T06:30:29Z</dcterms:modified>
</cp:coreProperties>
</file>