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66" r:id="rId15"/>
    <p:sldId id="273" r:id="rId16"/>
    <p:sldId id="274" r:id="rId17"/>
  </p:sldIdLst>
  <p:sldSz cx="9144000" cy="6858000" type="screen4x3"/>
  <p:notesSz cx="6858000" cy="9734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F04C5-3D79-4CF9-9521-8DD31A92ECB6}" type="datetimeFigureOut">
              <a:rPr lang="id-ID" smtClean="0"/>
              <a:pPr/>
              <a:t>24/11/2011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4560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4560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69C11-80B0-46B7-A614-4710070C51C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7128B79-F48A-413C-ACD6-8D95D6BE2F27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09A954-66E1-44B2-BABC-EA1035FC9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28B79-F48A-413C-ACD6-8D95D6BE2F27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A954-66E1-44B2-BABC-EA1035FC9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7128B79-F48A-413C-ACD6-8D95D6BE2F27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509A954-66E1-44B2-BABC-EA1035FC9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28B79-F48A-413C-ACD6-8D95D6BE2F27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09A954-66E1-44B2-BABC-EA1035FC9A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28B79-F48A-413C-ACD6-8D95D6BE2F27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509A954-66E1-44B2-BABC-EA1035FC9A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7128B79-F48A-413C-ACD6-8D95D6BE2F27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09A954-66E1-44B2-BABC-EA1035FC9A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7128B79-F48A-413C-ACD6-8D95D6BE2F27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509A954-66E1-44B2-BABC-EA1035FC9A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28B79-F48A-413C-ACD6-8D95D6BE2F27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09A954-66E1-44B2-BABC-EA1035FC9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28B79-F48A-413C-ACD6-8D95D6BE2F27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09A954-66E1-44B2-BABC-EA1035FC9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28B79-F48A-413C-ACD6-8D95D6BE2F27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09A954-66E1-44B2-BABC-EA1035FC9A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7128B79-F48A-413C-ACD6-8D95D6BE2F27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509A954-66E1-44B2-BABC-EA1035FC9A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7128B79-F48A-413C-ACD6-8D95D6BE2F27}" type="datetimeFigureOut">
              <a:rPr lang="en-US" smtClean="0"/>
              <a:pPr/>
              <a:t>11/24/2011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509A954-66E1-44B2-BABC-EA1035FC9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Consolas" pitchFamily="49" charset="0"/>
              </a:rPr>
              <a:t>Proses</a:t>
            </a:r>
            <a:r>
              <a:rPr lang="en-US" dirty="0" smtClean="0">
                <a:latin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</a:rPr>
              <a:t>kreasi</a:t>
            </a:r>
            <a:endParaRPr lang="en-US" dirty="0">
              <a:latin typeface="Consolas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INOVASI DIMULAI DARI MATA</a:t>
            </a:r>
            <a:endParaRPr lang="en-US" dirty="0"/>
          </a:p>
        </p:txBody>
      </p:sp>
      <p:pic>
        <p:nvPicPr>
          <p:cNvPr id="4" name="Picture 3" descr="brainsbrainsbrai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914400"/>
            <a:ext cx="5435600" cy="40767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Berpikir</a:t>
            </a:r>
            <a:r>
              <a:rPr lang="en-US" b="1" dirty="0" smtClean="0"/>
              <a:t> </a:t>
            </a:r>
            <a:r>
              <a:rPr lang="en-US" b="1" dirty="0" err="1" smtClean="0"/>
              <a:t>desain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kepekaan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visible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err="1" smtClean="0"/>
              <a:t>Bagaimana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Berpikir</a:t>
            </a:r>
            <a:r>
              <a:rPr lang="en-US" sz="3600" b="1" dirty="0" smtClean="0"/>
              <a:t> ala </a:t>
            </a:r>
            <a:r>
              <a:rPr lang="en-US" sz="3600" b="1" dirty="0" err="1" smtClean="0"/>
              <a:t>desainer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itu</a:t>
            </a:r>
            <a:r>
              <a:rPr lang="en-US" sz="3600" b="1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Berpikir</a:t>
            </a:r>
            <a:r>
              <a:rPr lang="en-US" dirty="0" smtClean="0"/>
              <a:t> ala </a:t>
            </a:r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praktik-praktik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dicopi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diberdayakan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b="1" dirty="0" err="1" smtClean="0"/>
              <a:t>inspirasi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memotivasi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), </a:t>
            </a:r>
            <a:r>
              <a:rPr lang="en-US" dirty="0" err="1" smtClean="0"/>
              <a:t>i</a:t>
            </a:r>
            <a:r>
              <a:rPr lang="en-US" b="1" dirty="0" err="1" smtClean="0"/>
              <a:t>deasi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memunculkan</a:t>
            </a:r>
            <a:r>
              <a:rPr lang="en-US" dirty="0" smtClean="0"/>
              <a:t>, </a:t>
            </a:r>
            <a:r>
              <a:rPr lang="en-US" dirty="0" err="1" smtClean="0"/>
              <a:t>mengembangkan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mengetes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/>
              <a:t>implementasi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Projek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berputar</a:t>
            </a:r>
            <a:r>
              <a:rPr lang="en-US" dirty="0" smtClean="0"/>
              <a:t> </a:t>
            </a:r>
            <a:r>
              <a:rPr lang="en-US" dirty="0" err="1" smtClean="0"/>
              <a:t>bolak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.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, </a:t>
            </a:r>
            <a:r>
              <a:rPr lang="en-US" dirty="0" err="1" smtClean="0"/>
              <a:t>arahan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segera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ambil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ahmimachda_dt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24000" y="304800"/>
            <a:ext cx="6553200" cy="629107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Ide</a:t>
            </a:r>
            <a:r>
              <a:rPr lang="en-US" dirty="0" smtClean="0"/>
              <a:t> yang </a:t>
            </a:r>
            <a:r>
              <a:rPr lang="en-US" dirty="0" err="1" smtClean="0"/>
              <a:t>hebat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pikiran-pikiran</a:t>
            </a:r>
            <a:r>
              <a:rPr lang="en-US" dirty="0" smtClean="0"/>
              <a:t> </a:t>
            </a:r>
            <a:r>
              <a:rPr lang="en-US" dirty="0" err="1" smtClean="0"/>
              <a:t>birilian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berimajinasi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kotak</a:t>
            </a:r>
            <a:r>
              <a:rPr lang="en-US" dirty="0" smtClean="0"/>
              <a:t> “out of the box”. </a:t>
            </a:r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yang </a:t>
            </a:r>
            <a:r>
              <a:rPr lang="en-US" dirty="0" err="1" smtClean="0"/>
              <a:t>terpusat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brand-brand yang paling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ide-ide</a:t>
            </a:r>
            <a:r>
              <a:rPr lang="en-US" dirty="0" smtClean="0"/>
              <a:t> </a:t>
            </a:r>
            <a:r>
              <a:rPr lang="en-US" dirty="0" err="1" smtClean="0"/>
              <a:t>terobosan</a:t>
            </a:r>
            <a:r>
              <a:rPr lang="en-US" dirty="0" smtClean="0"/>
              <a:t> yang </a:t>
            </a:r>
            <a:r>
              <a:rPr lang="en-US" dirty="0" err="1" smtClean="0"/>
              <a:t>diinspirasi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berinovasi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,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alternatif-aleternatif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86200" y="1600200"/>
            <a:ext cx="4879848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IDEO,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dimunculkan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Tim </a:t>
            </a:r>
            <a:r>
              <a:rPr lang="en-US" dirty="0" err="1" smtClean="0"/>
              <a:t>Inovasi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inspirasi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menggali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brainstorming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prototyping </a:t>
            </a:r>
            <a:r>
              <a:rPr lang="en-US" dirty="0" smtClean="0"/>
              <a:t>yang </a:t>
            </a:r>
            <a:r>
              <a:rPr lang="en-US" dirty="0" err="1" smtClean="0"/>
              <a:t>cepat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Prototipe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haruslah</a:t>
            </a:r>
            <a:r>
              <a:rPr lang="en-US" dirty="0" smtClean="0"/>
              <a:t>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yang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kongkrit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Prototipe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yang </a:t>
            </a:r>
            <a:r>
              <a:rPr lang="en-US" dirty="0" err="1" smtClean="0"/>
              <a:t>sederhana</a:t>
            </a:r>
            <a:r>
              <a:rPr lang="en-US" dirty="0" smtClean="0"/>
              <a:t>. </a:t>
            </a:r>
            <a:r>
              <a:rPr lang="en-US" dirty="0" err="1" smtClean="0"/>
              <a:t>Prototipe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Gambar-gambar</a:t>
            </a:r>
            <a:r>
              <a:rPr lang="en-US" dirty="0" smtClean="0"/>
              <a:t> </a:t>
            </a:r>
            <a:r>
              <a:rPr lang="en-US" dirty="0" err="1" smtClean="0"/>
              <a:t>komik</a:t>
            </a:r>
            <a:r>
              <a:rPr lang="en-US" dirty="0" smtClean="0"/>
              <a:t> </a:t>
            </a:r>
            <a:r>
              <a:rPr lang="en-US" dirty="0" err="1" smtClean="0"/>
              <a:t>semacam</a:t>
            </a:r>
            <a:r>
              <a:rPr lang="en-US" dirty="0" smtClean="0"/>
              <a:t> </a:t>
            </a:r>
            <a:r>
              <a:rPr lang="en-US" dirty="0" err="1" smtClean="0"/>
              <a:t>sketsa</a:t>
            </a:r>
            <a:r>
              <a:rPr lang="en-US" dirty="0" smtClean="0"/>
              <a:t> </a:t>
            </a:r>
            <a:r>
              <a:rPr lang="en-US" dirty="0" err="1" smtClean="0"/>
              <a:t>sekenario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gambar-gambar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protipe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 descr="fahmimachda_contohpro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5" y="2133600"/>
            <a:ext cx="4089400" cy="335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3429000"/>
            <a:ext cx="2743200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Protitpe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 </a:t>
            </a:r>
            <a:r>
              <a:rPr lang="en-US" dirty="0" err="1" smtClean="0"/>
              <a:t>prototipe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bedah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IDEO </a:t>
            </a:r>
            <a:r>
              <a:rPr lang="en-US" dirty="0" err="1" smtClean="0"/>
              <a:t>ini</a:t>
            </a:r>
            <a:r>
              <a:rPr lang="en-US" dirty="0" smtClean="0"/>
              <a:t>,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pasang-pasangan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spidol</a:t>
            </a:r>
            <a:r>
              <a:rPr lang="en-US" dirty="0" smtClean="0"/>
              <a:t>, </a:t>
            </a:r>
            <a:r>
              <a:rPr lang="en-US" dirty="0" err="1" smtClean="0"/>
              <a:t>rol</a:t>
            </a:r>
            <a:r>
              <a:rPr lang="en-US" dirty="0" smtClean="0"/>
              <a:t> film, </a:t>
            </a:r>
            <a:r>
              <a:rPr lang="en-US" dirty="0" err="1" smtClean="0"/>
              <a:t>penjepit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DD_prototype&amp;test_1204806715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62000" y="1905000"/>
            <a:ext cx="7858125" cy="4095750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59080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i="1" dirty="0" smtClean="0"/>
              <a:t>Design thinking is a human-centered approach to innovation that draws from the designer's toolkit to integrate the needs of people, the possibilities of technology, and the requirements for business success.</a:t>
            </a:r>
            <a:r>
              <a:rPr lang="en-US" dirty="0" smtClean="0"/>
              <a:t>” —Tim Brown, president and CEO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46482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“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id-ID" dirty="0" smtClean="0"/>
              <a:t>adalah pendekatan yang berpusat pada manusia untuk </a:t>
            </a:r>
            <a:r>
              <a:rPr lang="en-US" dirty="0" err="1" smtClean="0"/>
              <a:t>ber</a:t>
            </a:r>
            <a:r>
              <a:rPr lang="id-ID" dirty="0" smtClean="0"/>
              <a:t>inovasi</a:t>
            </a:r>
            <a:r>
              <a:rPr lang="en-US" dirty="0" smtClean="0"/>
              <a:t>, </a:t>
            </a:r>
            <a:r>
              <a:rPr lang="id-ID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id-ID" dirty="0" smtClean="0"/>
              <a:t>desainer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id-ID" dirty="0" smtClean="0"/>
              <a:t>untuk </a:t>
            </a:r>
            <a:r>
              <a:rPr lang="id-ID" dirty="0" smtClean="0"/>
              <a:t>mengintegrasikan kebutuhan orang, kemungkinan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id-ID" dirty="0" smtClean="0"/>
              <a:t>teknologi</a:t>
            </a:r>
            <a:r>
              <a:rPr lang="id-ID" dirty="0" smtClean="0"/>
              <a:t>, dan persyaratan bagi keberhasilan bisnis."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IDEO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konsultan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problem solving </a:t>
            </a:r>
            <a:r>
              <a:rPr lang="en-US" dirty="0" err="1" smtClean="0"/>
              <a:t>desainnya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“</a:t>
            </a:r>
            <a:r>
              <a:rPr lang="en-US" b="1" i="1" dirty="0" err="1" smtClean="0"/>
              <a:t>fokus</a:t>
            </a:r>
            <a:r>
              <a:rPr lang="en-US" b="1" i="1" dirty="0" smtClean="0"/>
              <a:t> </a:t>
            </a:r>
            <a:r>
              <a:rPr lang="en-US" b="1" i="1" dirty="0" err="1" smtClean="0"/>
              <a:t>kepada</a:t>
            </a:r>
            <a:r>
              <a:rPr lang="en-US" b="1" i="1" dirty="0" smtClean="0"/>
              <a:t> </a:t>
            </a:r>
            <a:r>
              <a:rPr lang="en-US" b="1" i="1" dirty="0" err="1" smtClean="0"/>
              <a:t>pengamatan</a:t>
            </a:r>
            <a:r>
              <a:rPr lang="en-US" dirty="0" smtClean="0"/>
              <a:t>”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aktivitas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manusia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insting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</a:rPr>
              <a:t>kebiasaan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/</a:t>
            </a:r>
            <a:r>
              <a:rPr lang="en-US" dirty="0" err="1" smtClean="0"/>
              <a:t>pelanggan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survei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menanyai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/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01579_theeye_2560x1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69280" y="1752600"/>
            <a:ext cx="3474720" cy="2171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Bebaskan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05000"/>
            <a:ext cx="5407152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mendengar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“</a:t>
            </a:r>
            <a:r>
              <a:rPr lang="en-US" b="1" i="1" dirty="0" smtClean="0">
                <a:solidFill>
                  <a:srgbClr val="FF0000"/>
                </a:solidFill>
              </a:rPr>
              <a:t>human factor”, “</a:t>
            </a:r>
            <a:r>
              <a:rPr lang="en-US" b="1" i="1" dirty="0" err="1" smtClean="0">
                <a:solidFill>
                  <a:srgbClr val="FF0000"/>
                </a:solidFill>
              </a:rPr>
              <a:t>faktor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manusia</a:t>
            </a:r>
            <a:r>
              <a:rPr lang="en-US" b="1" dirty="0" smtClean="0">
                <a:solidFill>
                  <a:srgbClr val="FF0000"/>
                </a:solidFill>
              </a:rPr>
              <a:t>”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“</a:t>
            </a:r>
            <a:r>
              <a:rPr lang="en-US" dirty="0" err="1" smtClean="0"/>
              <a:t>inspirasi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”,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kreatif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“</a:t>
            </a:r>
            <a:r>
              <a:rPr lang="en-US" dirty="0" err="1" smtClean="0"/>
              <a:t>pengaruh</a:t>
            </a:r>
            <a:r>
              <a:rPr lang="en-US" dirty="0" smtClean="0"/>
              <a:t>”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(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awalnya</a:t>
            </a:r>
            <a:r>
              <a:rPr lang="en-US" dirty="0" smtClean="0"/>
              <a:t>),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peniruan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 </a:t>
            </a:r>
            <a:r>
              <a:rPr lang="en-US" dirty="0" err="1" smtClean="0"/>
              <a:t>jadi</a:t>
            </a:r>
            <a:r>
              <a:rPr lang="en-US" dirty="0" smtClean="0"/>
              <a:t> “</a:t>
            </a:r>
            <a:r>
              <a:rPr lang="en-US" i="1" dirty="0" err="1" smtClean="0"/>
              <a:t>bebaskan</a:t>
            </a:r>
            <a:r>
              <a:rPr lang="en-US" i="1" dirty="0" smtClean="0"/>
              <a:t> </a:t>
            </a:r>
            <a:r>
              <a:rPr lang="en-US" i="1" dirty="0" err="1" smtClean="0"/>
              <a:t>waktu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pikiran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4" name="Picture 3" descr="9N3VUCA1QEHY3CARNH1SSCA7VCGPUCANCW8KJCAZLKECPCA8FCO0SCAQCQKM2CA94R7MTCASUOH9PCAK6FOULCAL9AT5PCARJ8XX2CA9GIYSTCA2A15YKCA0WVNO5CAOHA1X5CA44AEUGCAEUHM3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4038600"/>
            <a:ext cx="1676400" cy="250577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Yang </a:t>
            </a:r>
            <a:r>
              <a:rPr lang="en-US" dirty="0" err="1" smtClean="0"/>
              <a:t>Tersimpan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90800" y="2286000"/>
            <a:ext cx="6175248" cy="32766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mengamati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r>
              <a:rPr lang="en-US" dirty="0" smtClean="0"/>
              <a:t>Kita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 </a:t>
            </a:r>
            <a:r>
              <a:rPr lang="en-US" dirty="0" err="1" smtClean="0"/>
              <a:t>Terkadang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terlintas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benak</a:t>
            </a:r>
            <a:r>
              <a:rPr lang="en-US" dirty="0" smtClean="0"/>
              <a:t> “</a:t>
            </a:r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begini</a:t>
            </a:r>
            <a:r>
              <a:rPr lang="en-US" dirty="0" smtClean="0"/>
              <a:t>?”, “</a:t>
            </a:r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?”, pertanyaan2 </a:t>
            </a:r>
            <a:r>
              <a:rPr lang="en-US" dirty="0" err="1" smtClean="0"/>
              <a:t>ini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brainmappictorial-he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981200"/>
            <a:ext cx="2228850" cy="328810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Inspirasi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. (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merasakan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indra-indra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mendengar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, </a:t>
            </a:r>
            <a:r>
              <a:rPr lang="en-US" dirty="0" err="1" smtClean="0"/>
              <a:t>mencium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mengecap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panca</a:t>
            </a:r>
            <a:r>
              <a:rPr lang="en-US" dirty="0" smtClean="0"/>
              <a:t> </a:t>
            </a:r>
            <a:r>
              <a:rPr lang="en-US" dirty="0" err="1" smtClean="0"/>
              <a:t>indra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: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Pandang </a:t>
            </a:r>
            <a:r>
              <a:rPr lang="en-US" dirty="0" err="1" smtClean="0"/>
              <a:t>Anak</a:t>
            </a:r>
            <a:endParaRPr lang="en-US" dirty="0"/>
          </a:p>
        </p:txBody>
      </p:sp>
      <p:pic>
        <p:nvPicPr>
          <p:cNvPr id="6" name="Picture 5" descr="G510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1447800"/>
            <a:ext cx="3352800" cy="312928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12648" y="1600200"/>
            <a:ext cx="5026152" cy="28956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9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</a:t>
            </a: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900" dirty="0" err="1" smtClean="0"/>
              <a:t>Karena</a:t>
            </a:r>
            <a:r>
              <a:rPr lang="en-US" sz="2900" dirty="0" smtClean="0"/>
              <a:t> </a:t>
            </a:r>
            <a:r>
              <a:rPr lang="en-US" sz="2900" dirty="0" err="1" smtClean="0"/>
              <a:t>anak</a:t>
            </a:r>
            <a:r>
              <a:rPr lang="en-US" sz="2900" dirty="0" smtClean="0"/>
              <a:t> </a:t>
            </a:r>
            <a:r>
              <a:rPr lang="en-US" sz="2900" dirty="0" err="1" smtClean="0"/>
              <a:t>belum</a:t>
            </a:r>
            <a:r>
              <a:rPr lang="en-US" sz="2900" dirty="0" smtClean="0"/>
              <a:t> </a:t>
            </a:r>
            <a:r>
              <a:rPr lang="en-US" sz="2900" dirty="0" err="1" smtClean="0"/>
              <a:t>banyak</a:t>
            </a:r>
            <a:r>
              <a:rPr lang="en-US" sz="2900" dirty="0" smtClean="0"/>
              <a:t> </a:t>
            </a:r>
            <a:r>
              <a:rPr lang="en-US" sz="2900" dirty="0" err="1" smtClean="0"/>
              <a:t>terpengaruh</a:t>
            </a:r>
            <a:r>
              <a:rPr lang="en-US" sz="2900" dirty="0" smtClean="0"/>
              <a:t> </a:t>
            </a:r>
            <a:r>
              <a:rPr lang="en-US" sz="2900" dirty="0" err="1" smtClean="0"/>
              <a:t>dengan</a:t>
            </a:r>
            <a:r>
              <a:rPr lang="en-US" sz="2900" dirty="0" smtClean="0"/>
              <a:t> lifestyle/</a:t>
            </a:r>
            <a:r>
              <a:rPr lang="en-US" sz="2900" dirty="0" err="1" smtClean="0"/>
              <a:t>masih</a:t>
            </a:r>
            <a:r>
              <a:rPr lang="en-US" sz="2900" dirty="0" smtClean="0"/>
              <a:t> </a:t>
            </a:r>
            <a:r>
              <a:rPr lang="en-US" sz="2900" dirty="0" err="1" smtClean="0"/>
              <a:t>alamiah</a:t>
            </a:r>
            <a:endParaRPr lang="en-US" sz="29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r>
              <a:rPr lang="en-US" sz="2900" dirty="0" err="1" smtClean="0"/>
              <a:t>Karena</a:t>
            </a:r>
            <a:r>
              <a:rPr lang="en-US" sz="2900" dirty="0" smtClean="0"/>
              <a:t> </a:t>
            </a:r>
            <a:r>
              <a:rPr lang="en-US" sz="2900" dirty="0" err="1" smtClean="0"/>
              <a:t>anak</a:t>
            </a:r>
            <a:r>
              <a:rPr lang="en-US" sz="2900" dirty="0" smtClean="0"/>
              <a:t> </a:t>
            </a:r>
            <a:r>
              <a:rPr lang="en-US" sz="2900" dirty="0" err="1" smtClean="0"/>
              <a:t>masih</a:t>
            </a:r>
            <a:r>
              <a:rPr lang="en-US" sz="2900" dirty="0" smtClean="0"/>
              <a:t> </a:t>
            </a:r>
            <a:r>
              <a:rPr lang="en-US" sz="2900" dirty="0" err="1" smtClean="0"/>
              <a:t>bergerak</a:t>
            </a:r>
            <a:r>
              <a:rPr lang="en-US" sz="2900" dirty="0" smtClean="0"/>
              <a:t> </a:t>
            </a:r>
            <a:r>
              <a:rPr lang="en-US" sz="2900" dirty="0" err="1" smtClean="0"/>
              <a:t>sesuai</a:t>
            </a:r>
            <a:r>
              <a:rPr lang="en-US" sz="2900" dirty="0" smtClean="0"/>
              <a:t> </a:t>
            </a:r>
            <a:r>
              <a:rPr lang="en-US" sz="2900" dirty="0" err="1" smtClean="0"/>
              <a:t>dengan</a:t>
            </a:r>
            <a:r>
              <a:rPr lang="en-US" sz="2900" dirty="0" smtClean="0"/>
              <a:t> </a:t>
            </a:r>
            <a:r>
              <a:rPr lang="en-US" sz="2900" dirty="0" err="1" smtClean="0"/>
              <a:t>instingnya</a:t>
            </a:r>
            <a:endParaRPr lang="en-US" sz="29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Arial" pitchFamily="34" charset="0"/>
              <a:buChar char="•"/>
              <a:tabLst/>
              <a:defRPr/>
            </a:pPr>
            <a:endParaRPr lang="en-US" sz="29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GongeInse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733800"/>
            <a:ext cx="2743200" cy="2882213"/>
          </a:xfrm>
          <a:prstGeom prst="rect">
            <a:avLst/>
          </a:prstGeom>
        </p:spPr>
      </p:pic>
      <p:pic>
        <p:nvPicPr>
          <p:cNvPr id="5" name="Content Placeholder 4" descr="children.jpg"/>
          <p:cNvPicPr>
            <a:picLocks noGrp="1" noChangeAspect="1"/>
          </p:cNvPicPr>
          <p:nvPr>
            <p:ph sz="quarter" idx="1"/>
          </p:nvPr>
        </p:nvPicPr>
        <p:blipFill>
          <a:blip r:embed="rId4"/>
          <a:stretch>
            <a:fillRect/>
          </a:stretch>
        </p:blipFill>
        <p:spPr>
          <a:xfrm>
            <a:off x="3276600" y="4495800"/>
            <a:ext cx="3028950" cy="20574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/>
              <a:t>Menemukan</a:t>
            </a:r>
            <a:r>
              <a:rPr lang="en-US" sz="3600" dirty="0" smtClean="0"/>
              <a:t> </a:t>
            </a:r>
            <a:r>
              <a:rPr lang="en-US" sz="3600" dirty="0" err="1" smtClean="0"/>
              <a:t>ide</a:t>
            </a:r>
            <a:r>
              <a:rPr lang="en-US" sz="3600" dirty="0" smtClean="0"/>
              <a:t> </a:t>
            </a:r>
            <a:r>
              <a:rPr lang="en-US" sz="3600" dirty="0" err="1" smtClean="0"/>
              <a:t>mantap</a:t>
            </a:r>
            <a:r>
              <a:rPr lang="en-US" sz="3600" dirty="0" smtClean="0"/>
              <a:t> ala </a:t>
            </a:r>
            <a:r>
              <a:rPr lang="en-US" sz="3600" dirty="0" err="1" smtClean="0"/>
              <a:t>desainer</a:t>
            </a:r>
            <a:r>
              <a:rPr lang="en-US" sz="36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err="1" smtClean="0"/>
              <a:t>sumber</a:t>
            </a:r>
            <a:r>
              <a:rPr lang="en-US" sz="1600" dirty="0" smtClean="0"/>
              <a:t> : </a:t>
            </a:r>
            <a:r>
              <a:rPr lang="en-US" sz="1600" i="1" dirty="0" err="1" smtClean="0"/>
              <a:t>Ekspresi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Bebas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Bahasa</a:t>
            </a:r>
            <a:r>
              <a:rPr lang="en-US" sz="1600" i="1" dirty="0" smtClean="0"/>
              <a:t> Indonesia </a:t>
            </a:r>
            <a:r>
              <a:rPr lang="en-US" sz="1600" i="1" dirty="0" err="1" smtClean="0"/>
              <a:t>dari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artikel</a:t>
            </a:r>
            <a:r>
              <a:rPr lang="en-US" sz="1600" i="1" dirty="0" smtClean="0"/>
              <a:t> Design Thinking </a:t>
            </a:r>
            <a:r>
              <a:rPr lang="en-US" sz="1600" i="1" dirty="0" err="1" smtClean="0"/>
              <a:t>pada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Majalah</a:t>
            </a:r>
            <a:r>
              <a:rPr lang="en-US" sz="1600" i="1" dirty="0" smtClean="0"/>
              <a:t> Harvard Business Review </a:t>
            </a:r>
            <a:r>
              <a:rPr lang="en-US" sz="1600" i="1" dirty="0" err="1" smtClean="0"/>
              <a:t>edisi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Juni</a:t>
            </a:r>
            <a:r>
              <a:rPr lang="en-US" sz="1600" i="1" dirty="0" smtClean="0"/>
              <a:t> 2008 </a:t>
            </a:r>
            <a:r>
              <a:rPr lang="en-US" sz="1600" i="1" dirty="0" err="1" smtClean="0"/>
              <a:t>oleh</a:t>
            </a:r>
            <a:r>
              <a:rPr lang="en-US" sz="1600" i="1" dirty="0" smtClean="0"/>
              <a:t> Tim Brown (CEO </a:t>
            </a:r>
            <a:r>
              <a:rPr lang="en-US" sz="1600" i="1" dirty="0" err="1" smtClean="0"/>
              <a:t>dan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Presiden</a:t>
            </a:r>
            <a:r>
              <a:rPr lang="en-US" sz="1600" i="1" dirty="0" smtClean="0"/>
              <a:t> Perusahaan IDEO) 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33800" y="1524000"/>
            <a:ext cx="5257800" cy="5105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nn-NO" b="1" dirty="0" smtClean="0"/>
              <a:t>”Berpikir seperti seorang desainer dapat merubah cara kita mengembangkan produk, jasa, proses, dan bahkan strategi”</a:t>
            </a:r>
          </a:p>
          <a:p>
            <a:endParaRPr lang="nn-NO" b="1" dirty="0" smtClean="0"/>
          </a:p>
          <a:p>
            <a:r>
              <a:rPr lang="en-US" dirty="0" smtClean="0"/>
              <a:t>Kita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menyaksikan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. </a:t>
            </a:r>
            <a:r>
              <a:rPr lang="en-US" dirty="0" err="1" smtClean="0"/>
              <a:t>Contohnya</a:t>
            </a:r>
            <a:r>
              <a:rPr lang="en-US" dirty="0" smtClean="0"/>
              <a:t>, </a:t>
            </a:r>
            <a:r>
              <a:rPr lang="en-US" dirty="0" err="1" smtClean="0"/>
              <a:t>Persampahan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,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terjangkau</a:t>
            </a:r>
            <a:r>
              <a:rPr lang="en-US" dirty="0" smtClean="0"/>
              <a:t>, </a:t>
            </a:r>
            <a:r>
              <a:rPr lang="en-US" dirty="0" err="1" smtClean="0"/>
              <a:t>kemiskinan</a:t>
            </a:r>
            <a:r>
              <a:rPr lang="en-US" dirty="0" smtClean="0"/>
              <a:t>,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yang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menggagalkan</a:t>
            </a:r>
            <a:r>
              <a:rPr lang="en-US" dirty="0" smtClean="0"/>
              <a:t> </a:t>
            </a:r>
            <a:r>
              <a:rPr lang="en-US" dirty="0" err="1" smtClean="0"/>
              <a:t>murid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tradisionalnya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demografi</a:t>
            </a:r>
            <a:r>
              <a:rPr lang="en-US" dirty="0" smtClean="0"/>
              <a:t>.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yang, </a:t>
            </a:r>
            <a:r>
              <a:rPr lang="en-US" dirty="0" err="1" smtClean="0"/>
              <a:t>kreatif</a:t>
            </a:r>
            <a:r>
              <a:rPr lang="en-US" dirty="0" smtClean="0"/>
              <a:t>, </a:t>
            </a:r>
            <a:r>
              <a:rPr lang="en-US" dirty="0" err="1" smtClean="0"/>
              <a:t>terpusat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puncak</a:t>
            </a:r>
            <a:r>
              <a:rPr lang="en-US" dirty="0" smtClean="0"/>
              <a:t>.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(</a:t>
            </a:r>
            <a:r>
              <a:rPr lang="en-US" dirty="0" err="1" smtClean="0"/>
              <a:t>Berpikir</a:t>
            </a:r>
            <a:r>
              <a:rPr lang="en-US" dirty="0" smtClean="0"/>
              <a:t> ala </a:t>
            </a:r>
            <a:r>
              <a:rPr lang="en-US" dirty="0" err="1" smtClean="0"/>
              <a:t>desainer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berinovasi</a:t>
            </a:r>
            <a:r>
              <a:rPr lang="en-US" dirty="0" smtClean="0"/>
              <a:t>.</a:t>
            </a:r>
          </a:p>
          <a:p>
            <a:endParaRPr lang="nn-NO" dirty="0" smtClean="0"/>
          </a:p>
          <a:p>
            <a:endParaRPr lang="en-US" dirty="0"/>
          </a:p>
        </p:txBody>
      </p:sp>
      <p:pic>
        <p:nvPicPr>
          <p:cNvPr id="4" name="Content Placeholder 3" descr="d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016" y="1828800"/>
            <a:ext cx="3494784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752600"/>
            <a:ext cx="5562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err="1" smtClean="0"/>
              <a:t>Belajar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Thomas Alva Edison</a:t>
            </a:r>
            <a:br>
              <a:rPr lang="en-US" b="1" dirty="0" smtClean="0"/>
            </a:br>
            <a:r>
              <a:rPr lang="en-US" dirty="0" smtClean="0"/>
              <a:t>Thomas Alva Edison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paling pas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keemasan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dinobatkan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hebat</a:t>
            </a:r>
            <a:r>
              <a:rPr lang="en-US" dirty="0" smtClean="0"/>
              <a:t>. </a:t>
            </a:r>
            <a:r>
              <a:rPr lang="en-US" dirty="0" err="1" smtClean="0"/>
              <a:t>Kehebatan</a:t>
            </a:r>
            <a:r>
              <a:rPr lang="en-US" dirty="0" smtClean="0"/>
              <a:t> Edison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. </a:t>
            </a:r>
            <a:r>
              <a:rPr lang="en-US" dirty="0" err="1" smtClean="0"/>
              <a:t>Beliau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berkenan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dibuatnya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merekayasanya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pPr algn="r"/>
            <a:r>
              <a:rPr lang="en-US" dirty="0" err="1" smtClean="0"/>
              <a:t>Contohnya</a:t>
            </a:r>
            <a:r>
              <a:rPr lang="en-US" dirty="0" smtClean="0"/>
              <a:t>, Edison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bohlam</a:t>
            </a:r>
            <a:r>
              <a:rPr lang="en-US" dirty="0" smtClean="0"/>
              <a:t>.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yang </a:t>
            </a:r>
            <a:r>
              <a:rPr lang="en-US" dirty="0" err="1" smtClean="0"/>
              <a:t>namanya</a:t>
            </a:r>
            <a:r>
              <a:rPr lang="en-US" dirty="0" smtClean="0"/>
              <a:t> </a:t>
            </a:r>
            <a:r>
              <a:rPr lang="en-US" dirty="0" err="1" smtClean="0"/>
              <a:t>bohlam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bohlam</a:t>
            </a:r>
            <a:r>
              <a:rPr lang="en-US" dirty="0" smtClean="0"/>
              <a:t> </a:t>
            </a:r>
            <a:r>
              <a:rPr lang="en-US" dirty="0" err="1" smtClean="0"/>
              <a:t>bener-bener</a:t>
            </a:r>
            <a:r>
              <a:rPr lang="en-US" dirty="0" smtClean="0"/>
              <a:t> </a:t>
            </a:r>
            <a:r>
              <a:rPr lang="en-US" dirty="0" err="1" smtClean="0"/>
              <a:t>berguna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pembangkit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!</a:t>
            </a:r>
          </a:p>
          <a:p>
            <a:pPr algn="r"/>
            <a:endParaRPr lang="en-US" dirty="0"/>
          </a:p>
        </p:txBody>
      </p:sp>
      <p:pic>
        <p:nvPicPr>
          <p:cNvPr id="7" name="Picture 6" descr="thomas-alfa-ediso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905000"/>
            <a:ext cx="2912533" cy="38100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i="1" dirty="0" smtClean="0"/>
              <a:t/>
            </a:r>
            <a:br>
              <a:rPr lang="en-US" sz="2700" b="1" i="1" dirty="0" smtClean="0"/>
            </a:br>
            <a:r>
              <a:rPr lang="en-US" sz="2700" b="1" i="1" dirty="0" smtClean="0"/>
              <a:t>“Edison </a:t>
            </a:r>
            <a:r>
              <a:rPr lang="en-US" sz="2700" b="1" i="1" dirty="0" err="1" smtClean="0"/>
              <a:t>benar-benar</a:t>
            </a:r>
            <a:r>
              <a:rPr lang="en-US" sz="2700" b="1" i="1" dirty="0" smtClean="0"/>
              <a:t> </a:t>
            </a:r>
            <a:r>
              <a:rPr lang="en-US" sz="2700" b="1" i="1" dirty="0" err="1" smtClean="0"/>
              <a:t>memberikan</a:t>
            </a:r>
            <a:r>
              <a:rPr lang="en-US" sz="2700" b="1" i="1" dirty="0" smtClean="0"/>
              <a:t> </a:t>
            </a:r>
            <a:r>
              <a:rPr lang="en-US" sz="2700" b="1" i="1" dirty="0" err="1" smtClean="0"/>
              <a:t>perhatian</a:t>
            </a:r>
            <a:r>
              <a:rPr lang="en-US" sz="2700" b="1" i="1" dirty="0" smtClean="0"/>
              <a:t> </a:t>
            </a:r>
            <a:r>
              <a:rPr lang="en-US" sz="2700" b="1" i="1" dirty="0" err="1" smtClean="0"/>
              <a:t>pada</a:t>
            </a:r>
            <a:r>
              <a:rPr lang="en-US" sz="2700" b="1" i="1" dirty="0" smtClean="0"/>
              <a:t> </a:t>
            </a:r>
            <a:r>
              <a:rPr lang="en-US" sz="2700" b="1" i="1" dirty="0" err="1" smtClean="0"/>
              <a:t>kebutuhan</a:t>
            </a:r>
            <a:r>
              <a:rPr lang="en-US" sz="2700" b="1" i="1" dirty="0" smtClean="0"/>
              <a:t> </a:t>
            </a:r>
            <a:r>
              <a:rPr lang="en-US" sz="2700" b="1" i="1" dirty="0" err="1" smtClean="0"/>
              <a:t>dan</a:t>
            </a:r>
            <a:r>
              <a:rPr lang="en-US" sz="2700" b="1" i="1" dirty="0" smtClean="0"/>
              <a:t> </a:t>
            </a:r>
            <a:r>
              <a:rPr lang="en-US" sz="2700" b="1" i="1" dirty="0" err="1" smtClean="0"/>
              <a:t>pilihan</a:t>
            </a:r>
            <a:r>
              <a:rPr lang="en-US" sz="2700" b="1" i="1" dirty="0" smtClean="0"/>
              <a:t> </a:t>
            </a:r>
            <a:r>
              <a:rPr lang="en-US" sz="2700" b="1" i="1" dirty="0" err="1" smtClean="0"/>
              <a:t>pengguna</a:t>
            </a:r>
            <a:r>
              <a:rPr lang="en-US" sz="2700" b="1" i="1" dirty="0" smtClean="0"/>
              <a:t> </a:t>
            </a:r>
            <a:r>
              <a:rPr lang="en-US" sz="2700" b="1" i="1" dirty="0" err="1" smtClean="0"/>
              <a:t>bernama</a:t>
            </a:r>
            <a:r>
              <a:rPr lang="en-US" sz="2700" b="1" i="1" dirty="0" smtClean="0"/>
              <a:t> </a:t>
            </a:r>
            <a:r>
              <a:rPr lang="en-US" sz="2700" b="1" i="1" dirty="0" err="1" smtClean="0"/>
              <a:t>Manusia</a:t>
            </a:r>
            <a:r>
              <a:rPr lang="en-US" sz="2700" b="1" i="1" dirty="0" smtClean="0"/>
              <a:t>”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5105400"/>
          </a:xfrm>
        </p:spPr>
        <p:txBody>
          <a:bodyPr>
            <a:normAutofit fontScale="70000" lnSpcReduction="20000"/>
          </a:bodyPr>
          <a:lstStyle/>
          <a:p>
            <a:pPr marL="395288" indent="-395288" algn="just"/>
            <a:r>
              <a:rPr lang="en-US" dirty="0" err="1" smtClean="0"/>
              <a:t>Pendekatan</a:t>
            </a:r>
            <a:r>
              <a:rPr lang="en-US" dirty="0" smtClean="0"/>
              <a:t> Edison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permulaan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.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yang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b="1" dirty="0" err="1" smtClean="0"/>
              <a:t>pandangan</a:t>
            </a:r>
            <a:r>
              <a:rPr lang="en-US" b="1" dirty="0" smtClean="0"/>
              <a:t> </a:t>
            </a:r>
            <a:r>
              <a:rPr lang="en-US" b="1" dirty="0" err="1" smtClean="0"/>
              <a:t>penuh</a:t>
            </a:r>
            <a:r>
              <a:rPr lang="en-US" b="1" dirty="0" smtClean="0"/>
              <a:t>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aktivitas</a:t>
            </a:r>
            <a:r>
              <a:rPr lang="en-US" b="1" dirty="0" smtClean="0"/>
              <a:t> </a:t>
            </a:r>
            <a:r>
              <a:rPr lang="en-US" b="1" dirty="0" err="1" smtClean="0"/>
              <a:t>inovasi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desain</a:t>
            </a:r>
            <a:r>
              <a:rPr lang="en-US" b="1" dirty="0" smtClean="0"/>
              <a:t> yang </a:t>
            </a:r>
            <a:r>
              <a:rPr lang="en-US" b="1" dirty="0" err="1" smtClean="0"/>
              <a:t>terpusat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manusia</a:t>
            </a:r>
            <a:r>
              <a:rPr lang="en-US" b="1" dirty="0" smtClean="0"/>
              <a:t>.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yang </a:t>
            </a:r>
            <a:r>
              <a:rPr lang="en-US" dirty="0" err="1" smtClean="0"/>
              <a:t>menyeluruh</a:t>
            </a:r>
            <a:r>
              <a:rPr lang="en-US" dirty="0" smtClean="0"/>
              <a:t>, </a:t>
            </a:r>
            <a:r>
              <a:rPr lang="en-US" dirty="0" err="1" smtClean="0"/>
              <a:t>melalu</a:t>
            </a:r>
            <a:r>
              <a:rPr lang="en-US" dirty="0" smtClean="0"/>
              <a:t> </a:t>
            </a:r>
            <a:r>
              <a:rPr lang="en-US" dirty="0" err="1" smtClean="0"/>
              <a:t>obervasi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butuhkan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kemasannya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penjualannya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pemasarannya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lain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395288" indent="-395288" algn="just"/>
            <a:r>
              <a:rPr lang="en-US" dirty="0" smtClean="0"/>
              <a:t>Edison </a:t>
            </a:r>
            <a:r>
              <a:rPr lang="en-US" dirty="0" err="1" smtClean="0"/>
              <a:t>bukanlah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scientist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terspesilisasi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sendirian</a:t>
            </a:r>
            <a:r>
              <a:rPr lang="en-US" dirty="0" smtClean="0"/>
              <a:t>.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generalist (</a:t>
            </a:r>
            <a:r>
              <a:rPr lang="en-US" dirty="0" err="1" smtClean="0"/>
              <a:t>interdisiplin</a:t>
            </a:r>
            <a:r>
              <a:rPr lang="en-US" dirty="0" smtClean="0"/>
              <a:t>) </a:t>
            </a:r>
            <a:r>
              <a:rPr lang="en-US" dirty="0" err="1" smtClean="0"/>
              <a:t>dangan</a:t>
            </a:r>
            <a:r>
              <a:rPr lang="en-US" dirty="0" smtClean="0"/>
              <a:t> rasa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pemikir</a:t>
            </a:r>
            <a:r>
              <a:rPr lang="en-US" dirty="0" smtClean="0"/>
              <a:t>, </a:t>
            </a:r>
            <a:r>
              <a:rPr lang="en-US" dirty="0" err="1" smtClean="0"/>
              <a:t>kontributor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experimentalis</a:t>
            </a:r>
            <a:r>
              <a:rPr lang="en-US" dirty="0" smtClean="0"/>
              <a:t>.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b="1" dirty="0" err="1" smtClean="0"/>
              <a:t>pendekatan</a:t>
            </a:r>
            <a:r>
              <a:rPr lang="en-US" b="1" dirty="0" smtClean="0"/>
              <a:t> </a:t>
            </a:r>
            <a:r>
              <a:rPr lang="en-US" b="1" dirty="0" err="1" smtClean="0"/>
              <a:t>tim</a:t>
            </a:r>
            <a:r>
              <a:rPr lang="en-US" b="1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berinovasi</a:t>
            </a:r>
            <a:r>
              <a:rPr lang="en-US" dirty="0" smtClean="0"/>
              <a:t>. </a:t>
            </a:r>
          </a:p>
          <a:p>
            <a:pPr marL="395288" indent="-395288" algn="just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b="1" dirty="0" err="1" smtClean="0"/>
              <a:t>putaran</a:t>
            </a:r>
            <a:r>
              <a:rPr lang="en-US" b="1" dirty="0" smtClean="0"/>
              <a:t> </a:t>
            </a:r>
            <a:r>
              <a:rPr lang="en-US" b="1" dirty="0" err="1" smtClean="0"/>
              <a:t>tanpa</a:t>
            </a:r>
            <a:r>
              <a:rPr lang="en-US" b="1" dirty="0" smtClean="0"/>
              <a:t> </a:t>
            </a:r>
            <a:r>
              <a:rPr lang="en-US" b="1" dirty="0" err="1" smtClean="0"/>
              <a:t>henti</a:t>
            </a:r>
            <a:r>
              <a:rPr lang="en-US" b="1" dirty="0" smtClean="0"/>
              <a:t> </a:t>
            </a:r>
            <a:r>
              <a:rPr lang="en-US" b="1" dirty="0" err="1" smtClean="0"/>
              <a:t>coba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error.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edison</a:t>
            </a:r>
            <a:r>
              <a:rPr lang="en-US" dirty="0" smtClean="0"/>
              <a:t>,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99%-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.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pencoba-coba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putaran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berinovasi</a:t>
            </a:r>
            <a:r>
              <a:rPr lang="en-US" dirty="0" smtClean="0"/>
              <a:t>. Edison </a:t>
            </a:r>
            <a:r>
              <a:rPr lang="en-US" dirty="0" err="1" smtClean="0"/>
              <a:t>mencontohkan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pemahanan</a:t>
            </a:r>
            <a:r>
              <a:rPr lang="en-US" dirty="0" smtClean="0"/>
              <a:t> </a:t>
            </a:r>
            <a:r>
              <a:rPr lang="en-US" dirty="0" err="1" smtClean="0"/>
              <a:t>menyatu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tajam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b="1" dirty="0" err="1" smtClean="0"/>
              <a:t>seni</a:t>
            </a:r>
            <a:r>
              <a:rPr lang="en-US" b="1" dirty="0" smtClean="0"/>
              <a:t>, </a:t>
            </a:r>
            <a:r>
              <a:rPr lang="en-US" b="1" dirty="0" err="1" smtClean="0"/>
              <a:t>kerajinan</a:t>
            </a:r>
            <a:r>
              <a:rPr lang="en-US" b="1" dirty="0" smtClean="0"/>
              <a:t>, </a:t>
            </a:r>
            <a:r>
              <a:rPr lang="en-US" b="1" dirty="0" err="1" smtClean="0"/>
              <a:t>ilmu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bisnis</a:t>
            </a:r>
            <a:r>
              <a:rPr lang="en-US" b="1" dirty="0" smtClean="0"/>
              <a:t> </a:t>
            </a:r>
            <a:r>
              <a:rPr lang="en-US" b="1" dirty="0" err="1" smtClean="0"/>
              <a:t>antara</a:t>
            </a:r>
            <a:r>
              <a:rPr lang="en-US" b="1" dirty="0" smtClean="0"/>
              <a:t> </a:t>
            </a:r>
            <a:r>
              <a:rPr lang="en-US" b="1" dirty="0" err="1" smtClean="0"/>
              <a:t>pelanggan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pasar</a:t>
            </a:r>
            <a:r>
              <a:rPr lang="en-US" b="1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931</TotalTime>
  <Words>1001</Words>
  <Application>Microsoft Office PowerPoint</Application>
  <PresentationFormat>On-screen Show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Proses kreasi</vt:lpstr>
      <vt:lpstr>IDEO</vt:lpstr>
      <vt:lpstr>Bebaskan Waktu dan Pikiran</vt:lpstr>
      <vt:lpstr>Melihat Memori Yang Tersimpan Dalam Manusia</vt:lpstr>
      <vt:lpstr>Selalu Bergerak</vt:lpstr>
      <vt:lpstr>Pentingnya Sudut Pandang Anak</vt:lpstr>
      <vt:lpstr>Menemukan ide mantap ala desainer  sumber : Ekspresi Bebas Bahasa Indonesia dari artikel Design Thinking pada Majalah Harvard Business Review edisi Juni 2008 oleh Tim Brown (CEO dan Presiden Perusahaan IDEO) </vt:lpstr>
      <vt:lpstr>Slide 8</vt:lpstr>
      <vt:lpstr> “Edison benar-benar memberikan perhatian pada kebutuhan dan pilihan pengguna bernama Manusia” </vt:lpstr>
      <vt:lpstr>Slide 10</vt:lpstr>
      <vt:lpstr> Bagaimana Berpikir ala desainer itu? </vt:lpstr>
      <vt:lpstr>Slide 12</vt:lpstr>
      <vt:lpstr>Slide 13</vt:lpstr>
      <vt:lpstr>Slide 14</vt:lpstr>
      <vt:lpstr>Slide 15</vt:lpstr>
      <vt:lpstr>Slide 16</vt:lpstr>
    </vt:vector>
  </TitlesOfParts>
  <Company>psikologi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 kreasi</dc:title>
  <dc:creator>oki mardiawan</dc:creator>
  <cp:lastModifiedBy>axioo</cp:lastModifiedBy>
  <cp:revision>60</cp:revision>
  <dcterms:created xsi:type="dcterms:W3CDTF">2009-10-12T12:03:41Z</dcterms:created>
  <dcterms:modified xsi:type="dcterms:W3CDTF">2011-11-24T06:07:06Z</dcterms:modified>
</cp:coreProperties>
</file>