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338" r:id="rId2"/>
    <p:sldId id="339" r:id="rId3"/>
    <p:sldId id="340" r:id="rId4"/>
    <p:sldId id="341" r:id="rId5"/>
    <p:sldId id="342" r:id="rId6"/>
    <p:sldId id="343" r:id="rId7"/>
    <p:sldId id="344" r:id="rId8"/>
    <p:sldId id="345" r:id="rId9"/>
    <p:sldId id="346" r:id="rId10"/>
    <p:sldId id="347" r:id="rId11"/>
    <p:sldId id="348" r:id="rId12"/>
    <p:sldId id="349" r:id="rId13"/>
    <p:sldId id="350" r:id="rId14"/>
    <p:sldId id="351" r:id="rId15"/>
    <p:sldId id="353" r:id="rId16"/>
    <p:sldId id="354" r:id="rId17"/>
    <p:sldId id="355" r:id="rId18"/>
    <p:sldId id="356" r:id="rId19"/>
    <p:sldId id="357" r:id="rId20"/>
    <p:sldId id="358" r:id="rId21"/>
    <p:sldId id="359" r:id="rId22"/>
    <p:sldId id="360" r:id="rId23"/>
    <p:sldId id="271" r:id="rId2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766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94" autoAdjust="0"/>
  </p:normalViewPr>
  <p:slideViewPr>
    <p:cSldViewPr>
      <p:cViewPr>
        <p:scale>
          <a:sx n="60" d="100"/>
          <a:sy n="60" d="100"/>
        </p:scale>
        <p:origin x="-780"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solidFill>
                  <a:srgbClr val="FF0000"/>
                </a:solidFill>
              </a:rPr>
              <a:t>Cummulative cost</a:t>
            </a:r>
            <a:r>
              <a:rPr lang="id-ID">
                <a:solidFill>
                  <a:srgbClr val="FF0000"/>
                </a:solidFill>
              </a:rPr>
              <a:t> </a:t>
            </a:r>
            <a:r>
              <a:rPr lang="id-ID" sz="1400">
                <a:solidFill>
                  <a:schemeClr val="tx2">
                    <a:lumMod val="60000"/>
                    <a:lumOff val="40000"/>
                  </a:schemeClr>
                </a:solidFill>
              </a:rPr>
              <a:t>(in thousand)</a:t>
            </a:r>
            <a:endParaRPr lang="en-US" sz="1400">
              <a:solidFill>
                <a:schemeClr val="tx2">
                  <a:lumMod val="60000"/>
                  <a:lumOff val="40000"/>
                </a:schemeClr>
              </a:solidFill>
            </a:endParaRPr>
          </a:p>
        </c:rich>
      </c:tx>
      <c:layout/>
    </c:title>
    <c:plotArea>
      <c:layout/>
      <c:scatterChart>
        <c:scatterStyle val="lineMarker"/>
        <c:ser>
          <c:idx val="0"/>
          <c:order val="0"/>
          <c:tx>
            <c:strRef>
              <c:f>Sheet1!$A$2</c:f>
              <c:strCache>
                <c:ptCount val="1"/>
                <c:pt idx="0">
                  <c:v>Cummulative Cost (in thousand)</c:v>
                </c:pt>
              </c:strCache>
            </c:strRef>
          </c:tx>
          <c:spPr>
            <a:ln>
              <a:solidFill>
                <a:srgbClr val="FF0000"/>
              </a:solidFill>
            </a:ln>
          </c:spPr>
          <c:marker>
            <c:symbol val="none"/>
          </c:marker>
          <c:xVal>
            <c:numRef>
              <c:f>Sheet1!$B$1:$J$1</c:f>
              <c:numCache>
                <c:formatCode>General</c:formatCode>
                <c:ptCount val="9"/>
                <c:pt idx="0">
                  <c:v>5</c:v>
                </c:pt>
                <c:pt idx="1">
                  <c:v>10</c:v>
                </c:pt>
                <c:pt idx="2">
                  <c:v>15</c:v>
                </c:pt>
                <c:pt idx="3">
                  <c:v>20</c:v>
                </c:pt>
                <c:pt idx="4">
                  <c:v>25</c:v>
                </c:pt>
                <c:pt idx="5">
                  <c:v>30</c:v>
                </c:pt>
                <c:pt idx="6">
                  <c:v>35</c:v>
                </c:pt>
                <c:pt idx="7">
                  <c:v>40</c:v>
                </c:pt>
                <c:pt idx="8">
                  <c:v>45</c:v>
                </c:pt>
              </c:numCache>
            </c:numRef>
          </c:xVal>
          <c:yVal>
            <c:numRef>
              <c:f>Sheet1!$B$2:$J$2</c:f>
              <c:numCache>
                <c:formatCode>General</c:formatCode>
                <c:ptCount val="9"/>
                <c:pt idx="0">
                  <c:v>6</c:v>
                </c:pt>
                <c:pt idx="1">
                  <c:v>12</c:v>
                </c:pt>
                <c:pt idx="2">
                  <c:v>20</c:v>
                </c:pt>
                <c:pt idx="3">
                  <c:v>32</c:v>
                </c:pt>
                <c:pt idx="4">
                  <c:v>60</c:v>
                </c:pt>
                <c:pt idx="5">
                  <c:v>68</c:v>
                </c:pt>
                <c:pt idx="6">
                  <c:v>74</c:v>
                </c:pt>
                <c:pt idx="7">
                  <c:v>78</c:v>
                </c:pt>
                <c:pt idx="8">
                  <c:v>80</c:v>
                </c:pt>
              </c:numCache>
            </c:numRef>
          </c:yVal>
        </c:ser>
        <c:axId val="57344384"/>
        <c:axId val="57442304"/>
      </c:scatterChart>
      <c:valAx>
        <c:axId val="57344384"/>
        <c:scaling>
          <c:orientation val="minMax"/>
        </c:scaling>
        <c:axPos val="b"/>
        <c:numFmt formatCode="General" sourceLinked="1"/>
        <c:tickLblPos val="nextTo"/>
        <c:crossAx val="57442304"/>
        <c:crosses val="autoZero"/>
        <c:crossBetween val="midCat"/>
      </c:valAx>
      <c:valAx>
        <c:axId val="57442304"/>
        <c:scaling>
          <c:orientation val="minMax"/>
        </c:scaling>
        <c:axPos val="l"/>
        <c:numFmt formatCode="General" sourceLinked="1"/>
        <c:tickLblPos val="nextTo"/>
        <c:crossAx val="57344384"/>
        <c:crosses val="autoZero"/>
        <c:crossBetween val="midCat"/>
      </c:valAx>
      <c:spPr>
        <a:solidFill>
          <a:schemeClr val="bg1">
            <a:lumMod val="95000"/>
          </a:schemeClr>
        </a:solidFill>
      </c:spPr>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4488407699037621E-2"/>
          <c:y val="6.0659813356663754E-2"/>
          <c:w val="0.54308792650918714"/>
          <c:h val="0.79822506561679785"/>
        </c:manualLayout>
      </c:layout>
      <c:scatterChart>
        <c:scatterStyle val="smoothMarker"/>
        <c:ser>
          <c:idx val="0"/>
          <c:order val="0"/>
          <c:tx>
            <c:strRef>
              <c:f>Sheet1!$A$6</c:f>
              <c:strCache>
                <c:ptCount val="1"/>
                <c:pt idx="0">
                  <c:v>Cummulative Cost (in thousands)</c:v>
                </c:pt>
              </c:strCache>
            </c:strRef>
          </c:tx>
          <c:spPr>
            <a:ln>
              <a:gradFill>
                <a:gsLst>
                  <a:gs pos="0">
                    <a:srgbClr val="FF0000"/>
                  </a:gs>
                  <a:gs pos="25000">
                    <a:srgbClr val="FF6633"/>
                  </a:gs>
                  <a:gs pos="50000">
                    <a:srgbClr val="FFFF00"/>
                  </a:gs>
                  <a:gs pos="75000">
                    <a:srgbClr val="01A78F"/>
                  </a:gs>
                  <a:gs pos="100000">
                    <a:srgbClr val="3366FF"/>
                  </a:gs>
                </a:gsLst>
                <a:lin ang="5400000" scaled="0"/>
              </a:gradFill>
            </a:ln>
          </c:spPr>
          <c:marker>
            <c:spPr>
              <a:ln w="3175"/>
            </c:spPr>
          </c:marker>
          <c:xVal>
            <c:numRef>
              <c:f>Sheet1!$B$5:$J$5</c:f>
              <c:numCache>
                <c:formatCode>General</c:formatCode>
                <c:ptCount val="9"/>
                <c:pt idx="0">
                  <c:v>5</c:v>
                </c:pt>
                <c:pt idx="1">
                  <c:v>10</c:v>
                </c:pt>
                <c:pt idx="2">
                  <c:v>15</c:v>
                </c:pt>
                <c:pt idx="3">
                  <c:v>20</c:v>
                </c:pt>
                <c:pt idx="4">
                  <c:v>25</c:v>
                </c:pt>
                <c:pt idx="5">
                  <c:v>30</c:v>
                </c:pt>
                <c:pt idx="6">
                  <c:v>35</c:v>
                </c:pt>
                <c:pt idx="7">
                  <c:v>40</c:v>
                </c:pt>
                <c:pt idx="8">
                  <c:v>45</c:v>
                </c:pt>
              </c:numCache>
            </c:numRef>
          </c:xVal>
          <c:yVal>
            <c:numRef>
              <c:f>Sheet1!$B$6:$J$6</c:f>
              <c:numCache>
                <c:formatCode>General</c:formatCode>
                <c:ptCount val="9"/>
                <c:pt idx="0">
                  <c:v>6</c:v>
                </c:pt>
                <c:pt idx="1">
                  <c:v>12</c:v>
                </c:pt>
                <c:pt idx="2">
                  <c:v>20</c:v>
                </c:pt>
                <c:pt idx="3">
                  <c:v>32</c:v>
                </c:pt>
                <c:pt idx="4">
                  <c:v>60</c:v>
                </c:pt>
                <c:pt idx="5">
                  <c:v>68</c:v>
                </c:pt>
                <c:pt idx="6">
                  <c:v>74</c:v>
                </c:pt>
                <c:pt idx="7">
                  <c:v>78</c:v>
                </c:pt>
                <c:pt idx="8">
                  <c:v>80</c:v>
                </c:pt>
              </c:numCache>
            </c:numRef>
          </c:yVal>
          <c:smooth val="1"/>
        </c:ser>
        <c:ser>
          <c:idx val="1"/>
          <c:order val="1"/>
          <c:tx>
            <c:strRef>
              <c:f>Sheet1!$A$7</c:f>
              <c:strCache>
                <c:ptCount val="1"/>
                <c:pt idx="0">
                  <c:v>Cummulative Actual Cost</c:v>
                </c:pt>
              </c:strCache>
            </c:strRef>
          </c:tx>
          <c:spPr>
            <a:ln>
              <a:gradFill>
                <a:gsLst>
                  <a:gs pos="0">
                    <a:srgbClr val="000000"/>
                  </a:gs>
                  <a:gs pos="20000">
                    <a:srgbClr val="000040"/>
                  </a:gs>
                  <a:gs pos="50000">
                    <a:srgbClr val="400040"/>
                  </a:gs>
                  <a:gs pos="75000">
                    <a:srgbClr val="8F0040"/>
                  </a:gs>
                  <a:gs pos="89999">
                    <a:srgbClr val="F27300"/>
                  </a:gs>
                  <a:gs pos="100000">
                    <a:srgbClr val="FFBF00"/>
                  </a:gs>
                </a:gsLst>
                <a:lin ang="5400000" scaled="0"/>
              </a:gradFill>
            </a:ln>
          </c:spPr>
          <c:marker>
            <c:spPr>
              <a:gradFill>
                <a:gsLst>
                  <a:gs pos="0">
                    <a:srgbClr val="00B050"/>
                  </a:gs>
                  <a:gs pos="50000">
                    <a:srgbClr val="4F81BD">
                      <a:tint val="44500"/>
                      <a:satMod val="160000"/>
                    </a:srgbClr>
                  </a:gs>
                  <a:gs pos="100000">
                    <a:srgbClr val="4F81BD">
                      <a:tint val="23500"/>
                      <a:satMod val="160000"/>
                    </a:srgbClr>
                  </a:gs>
                </a:gsLst>
                <a:lin ang="5400000" scaled="0"/>
              </a:gradFill>
              <a:ln w="3175">
                <a:bevel/>
              </a:ln>
            </c:spPr>
          </c:marker>
          <c:xVal>
            <c:numRef>
              <c:f>Sheet1!$B$5:$J$5</c:f>
              <c:numCache>
                <c:formatCode>General</c:formatCode>
                <c:ptCount val="9"/>
                <c:pt idx="0">
                  <c:v>5</c:v>
                </c:pt>
                <c:pt idx="1">
                  <c:v>10</c:v>
                </c:pt>
                <c:pt idx="2">
                  <c:v>15</c:v>
                </c:pt>
                <c:pt idx="3">
                  <c:v>20</c:v>
                </c:pt>
                <c:pt idx="4">
                  <c:v>25</c:v>
                </c:pt>
                <c:pt idx="5">
                  <c:v>30</c:v>
                </c:pt>
                <c:pt idx="6">
                  <c:v>35</c:v>
                </c:pt>
                <c:pt idx="7">
                  <c:v>40</c:v>
                </c:pt>
                <c:pt idx="8">
                  <c:v>45</c:v>
                </c:pt>
              </c:numCache>
            </c:numRef>
          </c:xVal>
          <c:yVal>
            <c:numRef>
              <c:f>Sheet1!$B$7:$J$7</c:f>
              <c:numCache>
                <c:formatCode>General</c:formatCode>
                <c:ptCount val="9"/>
                <c:pt idx="0">
                  <c:v>5</c:v>
                </c:pt>
                <c:pt idx="1">
                  <c:v>10</c:v>
                </c:pt>
                <c:pt idx="2">
                  <c:v>17</c:v>
                </c:pt>
                <c:pt idx="3">
                  <c:v>25</c:v>
                </c:pt>
                <c:pt idx="4">
                  <c:v>50</c:v>
                </c:pt>
                <c:pt idx="5">
                  <c:v>55</c:v>
                </c:pt>
                <c:pt idx="6">
                  <c:v>60</c:v>
                </c:pt>
                <c:pt idx="7">
                  <c:v>65</c:v>
                </c:pt>
                <c:pt idx="8">
                  <c:v>70</c:v>
                </c:pt>
              </c:numCache>
            </c:numRef>
          </c:yVal>
          <c:smooth val="1"/>
        </c:ser>
        <c:axId val="65065344"/>
        <c:axId val="65067264"/>
      </c:scatterChart>
      <c:valAx>
        <c:axId val="65065344"/>
        <c:scaling>
          <c:orientation val="minMax"/>
        </c:scaling>
        <c:axPos val="b"/>
        <c:numFmt formatCode="General" sourceLinked="1"/>
        <c:tickLblPos val="nextTo"/>
        <c:crossAx val="65067264"/>
        <c:crosses val="autoZero"/>
        <c:crossBetween val="midCat"/>
      </c:valAx>
      <c:valAx>
        <c:axId val="65067264"/>
        <c:scaling>
          <c:orientation val="minMax"/>
        </c:scaling>
        <c:axPos val="l"/>
        <c:numFmt formatCode="General" sourceLinked="1"/>
        <c:tickLblPos val="nextTo"/>
        <c:crossAx val="65065344"/>
        <c:crosses val="autoZero"/>
        <c:crossBetween val="midCat"/>
      </c:valAx>
      <c:spPr>
        <a:solidFill>
          <a:schemeClr val="accent3">
            <a:lumMod val="20000"/>
            <a:lumOff val="80000"/>
          </a:schemeClr>
        </a:solidFill>
      </c:spPr>
    </c:plotArea>
    <c:legend>
      <c:legendPos val="r"/>
      <c:layout/>
    </c:legend>
    <c:plotVisOnly val="1"/>
  </c:chart>
  <c:spPr>
    <a:solidFill>
      <a:schemeClr val="accent6">
        <a:lumMod val="20000"/>
        <a:lumOff val="8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smoothMarker"/>
        <c:ser>
          <c:idx val="0"/>
          <c:order val="0"/>
          <c:tx>
            <c:strRef>
              <c:f>Sheet1!$A$2</c:f>
              <c:strCache>
                <c:ptCount val="1"/>
                <c:pt idx="0">
                  <c:v>Project Baseline</c:v>
                </c:pt>
              </c:strCache>
            </c:strRef>
          </c:tx>
          <c:xVal>
            <c:numRef>
              <c:f>Sheet1!$B$1:$J$1</c:f>
              <c:numCache>
                <c:formatCode>General</c:formatCode>
                <c:ptCount val="9"/>
                <c:pt idx="0">
                  <c:v>5</c:v>
                </c:pt>
                <c:pt idx="1">
                  <c:v>10</c:v>
                </c:pt>
                <c:pt idx="2">
                  <c:v>15</c:v>
                </c:pt>
                <c:pt idx="3">
                  <c:v>20</c:v>
                </c:pt>
                <c:pt idx="4">
                  <c:v>25</c:v>
                </c:pt>
                <c:pt idx="5">
                  <c:v>30</c:v>
                </c:pt>
                <c:pt idx="6">
                  <c:v>35</c:v>
                </c:pt>
                <c:pt idx="7">
                  <c:v>40</c:v>
                </c:pt>
                <c:pt idx="8">
                  <c:v>45</c:v>
                </c:pt>
              </c:numCache>
            </c:numRef>
          </c:xVal>
          <c:yVal>
            <c:numRef>
              <c:f>Sheet1!$B$2:$J$2</c:f>
              <c:numCache>
                <c:formatCode>General</c:formatCode>
                <c:ptCount val="9"/>
                <c:pt idx="0">
                  <c:v>6</c:v>
                </c:pt>
                <c:pt idx="1">
                  <c:v>12</c:v>
                </c:pt>
                <c:pt idx="2">
                  <c:v>20</c:v>
                </c:pt>
                <c:pt idx="3">
                  <c:v>32</c:v>
                </c:pt>
                <c:pt idx="4">
                  <c:v>60</c:v>
                </c:pt>
                <c:pt idx="5">
                  <c:v>68</c:v>
                </c:pt>
                <c:pt idx="6">
                  <c:v>74</c:v>
                </c:pt>
                <c:pt idx="7">
                  <c:v>78</c:v>
                </c:pt>
                <c:pt idx="8">
                  <c:v>80</c:v>
                </c:pt>
              </c:numCache>
            </c:numRef>
          </c:yVal>
          <c:smooth val="1"/>
        </c:ser>
        <c:ser>
          <c:idx val="1"/>
          <c:order val="1"/>
          <c:tx>
            <c:strRef>
              <c:f>Sheet1!$A$3</c:f>
              <c:strCache>
                <c:ptCount val="1"/>
                <c:pt idx="0">
                  <c:v>Earned Value</c:v>
                </c:pt>
              </c:strCache>
            </c:strRef>
          </c:tx>
          <c:xVal>
            <c:numRef>
              <c:f>Sheet1!$B$1:$J$1</c:f>
              <c:numCache>
                <c:formatCode>General</c:formatCode>
                <c:ptCount val="9"/>
                <c:pt idx="0">
                  <c:v>5</c:v>
                </c:pt>
                <c:pt idx="1">
                  <c:v>10</c:v>
                </c:pt>
                <c:pt idx="2">
                  <c:v>15</c:v>
                </c:pt>
                <c:pt idx="3">
                  <c:v>20</c:v>
                </c:pt>
                <c:pt idx="4">
                  <c:v>25</c:v>
                </c:pt>
                <c:pt idx="5">
                  <c:v>30</c:v>
                </c:pt>
                <c:pt idx="6">
                  <c:v>35</c:v>
                </c:pt>
                <c:pt idx="7">
                  <c:v>40</c:v>
                </c:pt>
                <c:pt idx="8">
                  <c:v>45</c:v>
                </c:pt>
              </c:numCache>
            </c:numRef>
          </c:xVal>
          <c:yVal>
            <c:numRef>
              <c:f>Sheet1!$B$3:$J$3</c:f>
              <c:numCache>
                <c:formatCode>General</c:formatCode>
                <c:ptCount val="9"/>
                <c:pt idx="0">
                  <c:v>6</c:v>
                </c:pt>
                <c:pt idx="1">
                  <c:v>12</c:v>
                </c:pt>
                <c:pt idx="2">
                  <c:v>20</c:v>
                </c:pt>
                <c:pt idx="3">
                  <c:v>30</c:v>
                </c:pt>
                <c:pt idx="4">
                  <c:v>48</c:v>
                </c:pt>
                <c:pt idx="5">
                  <c:v>51</c:v>
                </c:pt>
              </c:numCache>
            </c:numRef>
          </c:yVal>
          <c:smooth val="1"/>
        </c:ser>
        <c:axId val="63724160"/>
        <c:axId val="63734144"/>
      </c:scatterChart>
      <c:valAx>
        <c:axId val="63724160"/>
        <c:scaling>
          <c:orientation val="minMax"/>
        </c:scaling>
        <c:axPos val="b"/>
        <c:numFmt formatCode="General" sourceLinked="1"/>
        <c:tickLblPos val="nextTo"/>
        <c:crossAx val="63734144"/>
        <c:crosses val="autoZero"/>
        <c:crossBetween val="midCat"/>
      </c:valAx>
      <c:valAx>
        <c:axId val="63734144"/>
        <c:scaling>
          <c:orientation val="minMax"/>
        </c:scaling>
        <c:axPos val="l"/>
        <c:majorGridlines/>
        <c:numFmt formatCode="General" sourceLinked="1"/>
        <c:tickLblPos val="nextTo"/>
        <c:crossAx val="63724160"/>
        <c:crosses val="autoZero"/>
        <c:crossBetween val="midCat"/>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734AEC5C-E82D-4E6C-952A-62E0A293CA08}" type="datetimeFigureOut">
              <a:rPr lang="id-ID" smtClean="0"/>
              <a:pPr/>
              <a:t>15/01/2013</a:t>
            </a:fld>
            <a:endParaRPr lang="id-ID"/>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729073DB-C5F5-4DE0-814D-57482860E4D3}"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8945B6-FA15-4165-BEA3-CE7667D3A357}" type="datetimeFigureOut">
              <a:rPr lang="en-US" smtClean="0"/>
              <a:pPr/>
              <a:t>1/15/2013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945B6-FA15-4165-BEA3-CE7667D3A357}" type="datetimeFigureOut">
              <a:rPr lang="en-US" smtClean="0"/>
              <a:pPr/>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945B6-FA15-4165-BEA3-CE7667D3A357}" type="datetimeFigureOut">
              <a:rPr lang="en-US" smtClean="0"/>
              <a:pPr/>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0E0F1C-1DB8-4A30-B465-3C2A1DD966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8945B6-FA15-4165-BEA3-CE7667D3A357}" type="datetimeFigureOut">
              <a:rPr lang="en-US" smtClean="0"/>
              <a:pPr/>
              <a:t>1/15/2013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0E0F1C-1DB8-4A30-B465-3C2A1DD966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planningforce.com/images_home/slide3.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2"/>
          <p:cNvSpPr/>
          <p:nvPr/>
        </p:nvSpPr>
        <p:spPr>
          <a:xfrm>
            <a:off x="0" y="304800"/>
            <a:ext cx="9144000" cy="1754326"/>
          </a:xfrm>
          <a:prstGeom prst="rect">
            <a:avLst/>
          </a:prstGeom>
          <a:noFill/>
        </p:spPr>
        <p:txBody>
          <a:bodyPr wrap="square" lIns="91440" tIns="45720" rIns="91440" bIns="45720">
            <a:spAutoFit/>
          </a:bodyPr>
          <a:lstStyle/>
          <a:p>
            <a:pPr algn="ctr"/>
            <a:r>
              <a:rPr lang="id-ID" sz="54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 evaluation &amp; control</a:t>
            </a:r>
            <a:endParaRPr lang="id-ID" sz="36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
        <p:nvSpPr>
          <p:cNvPr id="4" name="Rectangle 3"/>
          <p:cNvSpPr txBox="1">
            <a:spLocks noChangeArrowheads="1"/>
          </p:cNvSpPr>
          <p:nvPr/>
        </p:nvSpPr>
        <p:spPr>
          <a:xfrm>
            <a:off x="685800" y="2971800"/>
            <a:ext cx="8056563" cy="1524000"/>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lang="id-ID" sz="3600" b="1" dirty="0" smtClean="0">
                <a:solidFill>
                  <a:schemeClr val="tx1">
                    <a:lumMod val="95000"/>
                    <a:lumOff val="5000"/>
                  </a:schemeClr>
                </a:solidFill>
                <a:latin typeface="Arial Rounded MT Bold" pitchFamily="34" charset="0"/>
              </a:rPr>
              <a:t>Project Management</a:t>
            </a:r>
            <a:endParaRPr kumimoji="0" lang="id-ID" sz="3600" b="1" i="0" u="none" strike="noStrike" kern="1200" cap="none" spc="0" normalizeH="0" baseline="0" noProof="0" dirty="0" smtClean="0">
              <a:ln>
                <a:noFill/>
              </a:ln>
              <a:solidFill>
                <a:schemeClr val="tx1">
                  <a:lumMod val="95000"/>
                  <a:lumOff val="5000"/>
                </a:schemeClr>
              </a:solidFill>
              <a:effectLst/>
              <a:uLnTx/>
              <a:uFillTx/>
              <a:latin typeface="Arial Rounded MT Bold" pitchFamily="34" charset="0"/>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00B050"/>
                </a:solidFill>
                <a:effectLst/>
                <a:uLnTx/>
                <a:uFillTx/>
                <a:latin typeface="+mn-lt"/>
                <a:ea typeface="+mn-ea"/>
                <a:cs typeface="+mn-cs"/>
              </a:rPr>
              <a:t>Magister Managemen</a:t>
            </a: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3600" b="1" i="0" u="none" strike="noStrike" kern="1200" cap="none" spc="0" normalizeH="0" baseline="0" noProof="0" dirty="0" smtClean="0">
                <a:ln>
                  <a:noFill/>
                </a:ln>
                <a:solidFill>
                  <a:srgbClr val="FFFF00"/>
                </a:solidFill>
                <a:effectLst/>
                <a:uLnTx/>
                <a:uFillTx/>
                <a:latin typeface="+mn-lt"/>
                <a:ea typeface="+mn-ea"/>
                <a:cs typeface="+mn-cs"/>
              </a:rPr>
              <a:t>Universitas Komputer Indonesia</a:t>
            </a:r>
            <a:endParaRPr kumimoji="0" lang="en-US" sz="3600" b="1" i="0" u="none" strike="noStrike" kern="1200" cap="none" spc="0" normalizeH="0" baseline="0" noProof="0" dirty="0" smtClean="0">
              <a:ln>
                <a:noFill/>
              </a:ln>
              <a:solidFill>
                <a:srgbClr val="FFFF00"/>
              </a:solidFill>
              <a:effectLst/>
              <a:uLnTx/>
              <a:uFillTx/>
              <a:latin typeface="+mn-lt"/>
              <a:ea typeface="+mn-ea"/>
              <a:cs typeface="+mn-cs"/>
            </a:endParaRPr>
          </a:p>
        </p:txBody>
      </p:sp>
      <p:sp>
        <p:nvSpPr>
          <p:cNvPr id="5" name="Rectangle 4"/>
          <p:cNvSpPr/>
          <p:nvPr/>
        </p:nvSpPr>
        <p:spPr>
          <a:xfrm>
            <a:off x="1752600" y="5638801"/>
            <a:ext cx="5791200" cy="1200329"/>
          </a:xfrm>
          <a:prstGeom prst="rect">
            <a:avLst/>
          </a:prstGeom>
        </p:spPr>
        <p:txBody>
          <a:bodyPr wrap="square">
            <a:spAutoFit/>
          </a:bodyPr>
          <a:lstStyle/>
          <a:p>
            <a:pPr lvl="0" algn="ctr">
              <a:spcBef>
                <a:spcPct val="0"/>
              </a:spcBef>
              <a:defRPr/>
            </a:pPr>
            <a:r>
              <a:rPr lang="id-ID" sz="2400" cap="all" dirty="0" smtClean="0">
                <a:solidFill>
                  <a:srgbClr val="C00000"/>
                </a:solidFill>
                <a:effectLst>
                  <a:reflection blurRad="12700" stA="48000" endA="300" endPos="55000" dir="5400000" sy="-90000" algn="bl" rotWithShape="0"/>
                </a:effectLst>
              </a:rPr>
              <a:t>references:</a:t>
            </a:r>
          </a:p>
          <a:p>
            <a:pPr lvl="0" algn="ctr">
              <a:spcBef>
                <a:spcPct val="0"/>
              </a:spcBef>
              <a:defRPr/>
            </a:pPr>
            <a:r>
              <a:rPr lang="id-ID" sz="2400" cap="all" dirty="0" smtClean="0">
                <a:solidFill>
                  <a:srgbClr val="C00000"/>
                </a:solidFill>
                <a:effectLst>
                  <a:reflection blurRad="12700" stA="48000" endA="300" endPos="55000" dir="5400000" sy="-90000" algn="bl" rotWithShape="0"/>
                </a:effectLst>
              </a:rPr>
              <a:t>Larson, e.w., Gray C.F., 2011, 5tH ed.;</a:t>
            </a:r>
          </a:p>
          <a:p>
            <a:pPr lvl="0" algn="ctr">
              <a:spcBef>
                <a:spcPct val="0"/>
              </a:spcBef>
              <a:defRPr/>
            </a:pPr>
            <a:r>
              <a:rPr lang="id-ID" sz="2400" cap="all" dirty="0" smtClean="0">
                <a:solidFill>
                  <a:srgbClr val="C00000"/>
                </a:solidFill>
                <a:effectLst>
                  <a:reflection blurRad="12700" stA="48000" endA="300" endPos="55000" dir="5400000" sy="-90000" algn="bl" rotWithShape="0"/>
                </a:effectLst>
              </a:rPr>
              <a:t>Pinto, j.k. 2010, 2ND. ED.</a:t>
            </a:r>
            <a:endParaRPr lang="id-ID" sz="24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pPr algn="ctr"/>
            <a:r>
              <a:rPr lang="id-ID" sz="4000" dirty="0" smtClean="0"/>
              <a:t>Gant Chart With Milestone - Example</a:t>
            </a:r>
            <a:endParaRPr lang="id-ID" sz="4000" dirty="0"/>
          </a:p>
        </p:txBody>
      </p:sp>
      <p:pic>
        <p:nvPicPr>
          <p:cNvPr id="21506" name="Picture 2"/>
          <p:cNvPicPr>
            <a:picLocks noChangeAspect="1" noChangeArrowheads="1"/>
          </p:cNvPicPr>
          <p:nvPr/>
        </p:nvPicPr>
        <p:blipFill>
          <a:blip r:embed="rId2" cstate="print"/>
          <a:srcRect l="10156" t="2083" r="1563" b="6250"/>
          <a:stretch>
            <a:fillRect/>
          </a:stretch>
        </p:blipFill>
        <p:spPr bwMode="auto">
          <a:xfrm>
            <a:off x="990600" y="1279890"/>
            <a:ext cx="7162800" cy="55781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The Tracking Gant Chart</a:t>
            </a:r>
            <a:endParaRPr lang="id-ID" dirty="0"/>
          </a:p>
        </p:txBody>
      </p:sp>
      <p:sp>
        <p:nvSpPr>
          <p:cNvPr id="3" name="Content Placeholder 2"/>
          <p:cNvSpPr>
            <a:spLocks noGrp="1"/>
          </p:cNvSpPr>
          <p:nvPr>
            <p:ph idx="1"/>
          </p:nvPr>
        </p:nvSpPr>
        <p:spPr/>
        <p:txBody>
          <a:bodyPr/>
          <a:lstStyle/>
          <a:p>
            <a:r>
              <a:rPr lang="id-ID" dirty="0" smtClean="0"/>
              <a:t>The tracking Gant chart allows the project team to constantly update the project’s status by linking task completion to the schedule baseline. </a:t>
            </a:r>
          </a:p>
          <a:p>
            <a:r>
              <a:rPr lang="id-ID" dirty="0" smtClean="0"/>
              <a:t>Tracking Gant chart identifies the stage of completion each task has attained by specific date within the project.</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The Tracking Gant Chart - Example</a:t>
            </a:r>
            <a:endParaRPr lang="id-ID" dirty="0"/>
          </a:p>
        </p:txBody>
      </p:sp>
      <p:pic>
        <p:nvPicPr>
          <p:cNvPr id="22531" name="Picture 3"/>
          <p:cNvPicPr>
            <a:picLocks noChangeAspect="1" noChangeArrowheads="1"/>
          </p:cNvPicPr>
          <p:nvPr/>
        </p:nvPicPr>
        <p:blipFill>
          <a:blip r:embed="rId2" cstate="print"/>
          <a:srcRect t="3125" r="6250" b="46875"/>
          <a:stretch>
            <a:fillRect/>
          </a:stretch>
        </p:blipFill>
        <p:spPr bwMode="auto">
          <a:xfrm>
            <a:off x="0" y="2209800"/>
            <a:ext cx="91440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id-ID" dirty="0" smtClean="0"/>
              <a:t>The Tracking Gant Chart - Example</a:t>
            </a:r>
            <a:endParaRPr lang="id-ID" dirty="0"/>
          </a:p>
        </p:txBody>
      </p:sp>
      <p:pic>
        <p:nvPicPr>
          <p:cNvPr id="1026" name="Picture 2"/>
          <p:cNvPicPr>
            <a:picLocks noChangeAspect="1" noChangeArrowheads="1"/>
          </p:cNvPicPr>
          <p:nvPr/>
        </p:nvPicPr>
        <p:blipFill>
          <a:blip r:embed="rId2" cstate="print"/>
          <a:srcRect l="5469" r="6250" b="56250"/>
          <a:stretch>
            <a:fillRect/>
          </a:stretch>
        </p:blipFill>
        <p:spPr bwMode="auto">
          <a:xfrm>
            <a:off x="228600" y="2209800"/>
            <a:ext cx="86106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Earned Value Management</a:t>
            </a:r>
            <a:endParaRPr lang="id-ID" dirty="0"/>
          </a:p>
        </p:txBody>
      </p:sp>
      <p:sp>
        <p:nvSpPr>
          <p:cNvPr id="3" name="Content Placeholder 2"/>
          <p:cNvSpPr>
            <a:spLocks noGrp="1"/>
          </p:cNvSpPr>
          <p:nvPr>
            <p:ph idx="1"/>
          </p:nvPr>
        </p:nvSpPr>
        <p:spPr/>
        <p:txBody>
          <a:bodyPr/>
          <a:lstStyle/>
          <a:p>
            <a:r>
              <a:rPr lang="id-ID" dirty="0" smtClean="0"/>
              <a:t>EVM recognizes that it is necessary to jointly consider the impact of time, cost, and project performance on any analysis of current project status.</a:t>
            </a:r>
          </a:p>
          <a:p>
            <a:r>
              <a:rPr lang="id-ID" dirty="0" smtClean="0"/>
              <a:t>Earned value, directly links all three primary project success metric (cost, schedule and performance).</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76400"/>
            <a:ext cx="4038600" cy="4678525"/>
          </a:xfrm>
        </p:spPr>
        <p:txBody>
          <a:bodyPr/>
          <a:lstStyle/>
          <a:p>
            <a:r>
              <a:rPr lang="id-ID" dirty="0" smtClean="0">
                <a:solidFill>
                  <a:schemeClr val="accent5">
                    <a:lumMod val="50000"/>
                  </a:schemeClr>
                </a:solidFill>
              </a:rPr>
              <a:t>S-Curve Analysis</a:t>
            </a:r>
          </a:p>
          <a:p>
            <a:endParaRPr lang="id-ID" dirty="0" smtClean="0"/>
          </a:p>
          <a:p>
            <a:endParaRPr lang="id-ID" dirty="0" smtClean="0"/>
          </a:p>
          <a:p>
            <a:pPr>
              <a:buNone/>
            </a:pPr>
            <a:endParaRPr lang="id-ID" dirty="0" smtClean="0"/>
          </a:p>
          <a:p>
            <a:r>
              <a:rPr lang="id-ID" dirty="0" smtClean="0">
                <a:solidFill>
                  <a:srgbClr val="0070C0"/>
                </a:solidFill>
              </a:rPr>
              <a:t>Tracking Control Chart</a:t>
            </a:r>
          </a:p>
          <a:p>
            <a:pPr>
              <a:buNone/>
            </a:pPr>
            <a:endParaRPr lang="id-ID" dirty="0" smtClean="0"/>
          </a:p>
          <a:p>
            <a:endParaRPr lang="id-ID" dirty="0" smtClean="0"/>
          </a:p>
          <a:p>
            <a:endParaRPr lang="id-ID" dirty="0" smtClean="0"/>
          </a:p>
          <a:p>
            <a:r>
              <a:rPr lang="id-ID" dirty="0" smtClean="0">
                <a:solidFill>
                  <a:srgbClr val="FF0000"/>
                </a:solidFill>
              </a:rPr>
              <a:t>Earned Value</a:t>
            </a:r>
            <a:endParaRPr lang="id-ID" dirty="0">
              <a:solidFill>
                <a:srgbClr val="FF0000"/>
              </a:solidFill>
            </a:endParaRPr>
          </a:p>
        </p:txBody>
      </p:sp>
      <p:sp>
        <p:nvSpPr>
          <p:cNvPr id="5" name="Title 1"/>
          <p:cNvSpPr>
            <a:spLocks noGrp="1"/>
          </p:cNvSpPr>
          <p:nvPr>
            <p:ph type="title"/>
          </p:nvPr>
        </p:nvSpPr>
        <p:spPr>
          <a:xfrm>
            <a:off x="457200" y="381000"/>
            <a:ext cx="8229600" cy="685800"/>
          </a:xfrm>
        </p:spPr>
        <p:txBody>
          <a:bodyPr>
            <a:normAutofit/>
          </a:bodyPr>
          <a:lstStyle/>
          <a:p>
            <a:r>
              <a:rPr lang="id-ID" sz="3600" dirty="0" smtClean="0"/>
              <a:t>Performance Project Monitoring Approach</a:t>
            </a:r>
            <a:endParaRPr lang="id-ID" sz="3600" dirty="0"/>
          </a:p>
        </p:txBody>
      </p:sp>
      <p:cxnSp>
        <p:nvCxnSpPr>
          <p:cNvPr id="9" name="Straight Arrow Connector 8"/>
          <p:cNvCxnSpPr/>
          <p:nvPr/>
        </p:nvCxnSpPr>
        <p:spPr>
          <a:xfrm rot="5400000">
            <a:off x="5143500" y="1638300"/>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5905500" y="1638300"/>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410200" y="2667000"/>
            <a:ext cx="1524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91200" y="990600"/>
            <a:ext cx="838200" cy="381000"/>
          </a:xfrm>
          <a:prstGeom prst="rect">
            <a:avLst/>
          </a:prstGeom>
          <a:noFill/>
        </p:spPr>
        <p:txBody>
          <a:bodyPr wrap="square" rtlCol="0">
            <a:spAutoFit/>
          </a:bodyPr>
          <a:lstStyle/>
          <a:p>
            <a:r>
              <a:rPr lang="id-ID" dirty="0" smtClean="0"/>
              <a:t>Cost</a:t>
            </a:r>
            <a:endParaRPr lang="id-ID" dirty="0"/>
          </a:p>
        </p:txBody>
      </p:sp>
      <p:sp>
        <p:nvSpPr>
          <p:cNvPr id="15" name="TextBox 14"/>
          <p:cNvSpPr txBox="1"/>
          <p:nvPr/>
        </p:nvSpPr>
        <p:spPr>
          <a:xfrm>
            <a:off x="6553200" y="1600200"/>
            <a:ext cx="1143000" cy="646331"/>
          </a:xfrm>
          <a:prstGeom prst="rect">
            <a:avLst/>
          </a:prstGeom>
          <a:noFill/>
        </p:spPr>
        <p:txBody>
          <a:bodyPr wrap="square" rtlCol="0">
            <a:spAutoFit/>
          </a:bodyPr>
          <a:lstStyle/>
          <a:p>
            <a:r>
              <a:rPr lang="id-ID" dirty="0" smtClean="0">
                <a:solidFill>
                  <a:schemeClr val="accent5">
                    <a:lumMod val="50000"/>
                  </a:schemeClr>
                </a:solidFill>
              </a:rPr>
              <a:t>Project  S-Curves</a:t>
            </a:r>
            <a:endParaRPr lang="id-ID" dirty="0">
              <a:solidFill>
                <a:schemeClr val="accent5">
                  <a:lumMod val="50000"/>
                </a:schemeClr>
              </a:solidFill>
            </a:endParaRPr>
          </a:p>
        </p:txBody>
      </p:sp>
      <p:sp>
        <p:nvSpPr>
          <p:cNvPr id="19" name="TextBox 18"/>
          <p:cNvSpPr txBox="1"/>
          <p:nvPr/>
        </p:nvSpPr>
        <p:spPr>
          <a:xfrm>
            <a:off x="3886200" y="2514600"/>
            <a:ext cx="1524000" cy="369332"/>
          </a:xfrm>
          <a:prstGeom prst="rect">
            <a:avLst/>
          </a:prstGeom>
          <a:noFill/>
        </p:spPr>
        <p:txBody>
          <a:bodyPr wrap="square" rtlCol="0">
            <a:spAutoFit/>
          </a:bodyPr>
          <a:lstStyle/>
          <a:p>
            <a:r>
              <a:rPr lang="id-ID" dirty="0" smtClean="0"/>
              <a:t>Performance</a:t>
            </a:r>
            <a:endParaRPr lang="id-ID" dirty="0"/>
          </a:p>
        </p:txBody>
      </p:sp>
      <p:sp>
        <p:nvSpPr>
          <p:cNvPr id="20" name="TextBox 19"/>
          <p:cNvSpPr txBox="1"/>
          <p:nvPr/>
        </p:nvSpPr>
        <p:spPr>
          <a:xfrm>
            <a:off x="7010400" y="2438400"/>
            <a:ext cx="1447800" cy="369332"/>
          </a:xfrm>
          <a:prstGeom prst="rect">
            <a:avLst/>
          </a:prstGeom>
          <a:noFill/>
        </p:spPr>
        <p:txBody>
          <a:bodyPr wrap="square" rtlCol="0">
            <a:spAutoFit/>
          </a:bodyPr>
          <a:lstStyle/>
          <a:p>
            <a:r>
              <a:rPr lang="id-ID" dirty="0" smtClean="0"/>
              <a:t>Schedule</a:t>
            </a:r>
            <a:endParaRPr lang="id-ID" dirty="0"/>
          </a:p>
        </p:txBody>
      </p:sp>
      <p:cxnSp>
        <p:nvCxnSpPr>
          <p:cNvPr id="21" name="Straight Arrow Connector 20"/>
          <p:cNvCxnSpPr/>
          <p:nvPr/>
        </p:nvCxnSpPr>
        <p:spPr>
          <a:xfrm rot="5400000">
            <a:off x="5295900" y="3467100"/>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6057900" y="3467100"/>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562600" y="4648200"/>
            <a:ext cx="1524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943600" y="2819400"/>
            <a:ext cx="838200" cy="381000"/>
          </a:xfrm>
          <a:prstGeom prst="rect">
            <a:avLst/>
          </a:prstGeom>
          <a:noFill/>
        </p:spPr>
        <p:txBody>
          <a:bodyPr wrap="square" rtlCol="0">
            <a:spAutoFit/>
          </a:bodyPr>
          <a:lstStyle/>
          <a:p>
            <a:r>
              <a:rPr lang="id-ID" dirty="0" smtClean="0"/>
              <a:t>Cost</a:t>
            </a:r>
            <a:endParaRPr lang="id-ID" dirty="0"/>
          </a:p>
        </p:txBody>
      </p:sp>
      <p:sp>
        <p:nvSpPr>
          <p:cNvPr id="25" name="TextBox 24"/>
          <p:cNvSpPr txBox="1"/>
          <p:nvPr/>
        </p:nvSpPr>
        <p:spPr>
          <a:xfrm>
            <a:off x="5257800" y="4572000"/>
            <a:ext cx="2514600" cy="381000"/>
          </a:xfrm>
          <a:prstGeom prst="rect">
            <a:avLst/>
          </a:prstGeom>
          <a:noFill/>
        </p:spPr>
        <p:txBody>
          <a:bodyPr wrap="square" rtlCol="0">
            <a:spAutoFit/>
          </a:bodyPr>
          <a:lstStyle/>
          <a:p>
            <a:r>
              <a:rPr lang="id-ID" dirty="0" smtClean="0">
                <a:solidFill>
                  <a:srgbClr val="0070C0"/>
                </a:solidFill>
              </a:rPr>
              <a:t>Tracking Control Chart</a:t>
            </a:r>
            <a:endParaRPr lang="id-ID" dirty="0">
              <a:solidFill>
                <a:srgbClr val="0070C0"/>
              </a:solidFill>
            </a:endParaRPr>
          </a:p>
        </p:txBody>
      </p:sp>
      <p:sp>
        <p:nvSpPr>
          <p:cNvPr id="26" name="TextBox 25"/>
          <p:cNvSpPr txBox="1"/>
          <p:nvPr/>
        </p:nvSpPr>
        <p:spPr>
          <a:xfrm>
            <a:off x="4038600" y="4343400"/>
            <a:ext cx="1524000" cy="369332"/>
          </a:xfrm>
          <a:prstGeom prst="rect">
            <a:avLst/>
          </a:prstGeom>
          <a:noFill/>
        </p:spPr>
        <p:txBody>
          <a:bodyPr wrap="square" rtlCol="0">
            <a:spAutoFit/>
          </a:bodyPr>
          <a:lstStyle/>
          <a:p>
            <a:r>
              <a:rPr lang="id-ID" dirty="0" smtClean="0"/>
              <a:t>Performance</a:t>
            </a:r>
            <a:endParaRPr lang="id-ID" dirty="0"/>
          </a:p>
        </p:txBody>
      </p:sp>
      <p:sp>
        <p:nvSpPr>
          <p:cNvPr id="27" name="TextBox 26"/>
          <p:cNvSpPr txBox="1"/>
          <p:nvPr/>
        </p:nvSpPr>
        <p:spPr>
          <a:xfrm>
            <a:off x="7162800" y="4267200"/>
            <a:ext cx="1447800" cy="369332"/>
          </a:xfrm>
          <a:prstGeom prst="rect">
            <a:avLst/>
          </a:prstGeom>
          <a:noFill/>
        </p:spPr>
        <p:txBody>
          <a:bodyPr wrap="square" rtlCol="0">
            <a:spAutoFit/>
          </a:bodyPr>
          <a:lstStyle/>
          <a:p>
            <a:r>
              <a:rPr lang="id-ID" dirty="0" smtClean="0"/>
              <a:t>Schedule</a:t>
            </a:r>
            <a:endParaRPr lang="id-ID" dirty="0"/>
          </a:p>
        </p:txBody>
      </p:sp>
      <p:cxnSp>
        <p:nvCxnSpPr>
          <p:cNvPr id="28" name="Straight Arrow Connector 27"/>
          <p:cNvCxnSpPr/>
          <p:nvPr/>
        </p:nvCxnSpPr>
        <p:spPr>
          <a:xfrm rot="5400000">
            <a:off x="5295900" y="5612368"/>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6057900" y="5612368"/>
            <a:ext cx="1295400" cy="762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562600" y="6641068"/>
            <a:ext cx="1524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3600" y="4964668"/>
            <a:ext cx="838200" cy="381000"/>
          </a:xfrm>
          <a:prstGeom prst="rect">
            <a:avLst/>
          </a:prstGeom>
          <a:noFill/>
        </p:spPr>
        <p:txBody>
          <a:bodyPr wrap="square" rtlCol="0">
            <a:spAutoFit/>
          </a:bodyPr>
          <a:lstStyle/>
          <a:p>
            <a:r>
              <a:rPr lang="id-ID" dirty="0" smtClean="0"/>
              <a:t>Cost</a:t>
            </a:r>
            <a:endParaRPr lang="id-ID" dirty="0"/>
          </a:p>
        </p:txBody>
      </p:sp>
      <p:sp>
        <p:nvSpPr>
          <p:cNvPr id="32" name="TextBox 31"/>
          <p:cNvSpPr txBox="1"/>
          <p:nvPr/>
        </p:nvSpPr>
        <p:spPr>
          <a:xfrm>
            <a:off x="5715000" y="6019800"/>
            <a:ext cx="1143000" cy="646331"/>
          </a:xfrm>
          <a:prstGeom prst="rect">
            <a:avLst/>
          </a:prstGeom>
          <a:noFill/>
        </p:spPr>
        <p:txBody>
          <a:bodyPr wrap="square" rtlCol="0">
            <a:spAutoFit/>
          </a:bodyPr>
          <a:lstStyle/>
          <a:p>
            <a:pPr algn="ctr"/>
            <a:r>
              <a:rPr lang="id-ID" dirty="0" smtClean="0">
                <a:solidFill>
                  <a:srgbClr val="FF0000"/>
                </a:solidFill>
              </a:rPr>
              <a:t>Earned Value</a:t>
            </a:r>
            <a:endParaRPr lang="id-ID" dirty="0">
              <a:solidFill>
                <a:srgbClr val="FF0000"/>
              </a:solidFill>
            </a:endParaRPr>
          </a:p>
        </p:txBody>
      </p:sp>
      <p:sp>
        <p:nvSpPr>
          <p:cNvPr id="33" name="TextBox 32"/>
          <p:cNvSpPr txBox="1"/>
          <p:nvPr/>
        </p:nvSpPr>
        <p:spPr>
          <a:xfrm>
            <a:off x="4038600" y="6488668"/>
            <a:ext cx="1524000" cy="369332"/>
          </a:xfrm>
          <a:prstGeom prst="rect">
            <a:avLst/>
          </a:prstGeom>
          <a:noFill/>
        </p:spPr>
        <p:txBody>
          <a:bodyPr wrap="square" rtlCol="0">
            <a:spAutoFit/>
          </a:bodyPr>
          <a:lstStyle/>
          <a:p>
            <a:r>
              <a:rPr lang="id-ID" dirty="0" smtClean="0"/>
              <a:t>Performance</a:t>
            </a:r>
            <a:endParaRPr lang="id-ID" dirty="0"/>
          </a:p>
        </p:txBody>
      </p:sp>
      <p:sp>
        <p:nvSpPr>
          <p:cNvPr id="34" name="TextBox 33"/>
          <p:cNvSpPr txBox="1"/>
          <p:nvPr/>
        </p:nvSpPr>
        <p:spPr>
          <a:xfrm>
            <a:off x="7162800" y="6412468"/>
            <a:ext cx="1447800" cy="369332"/>
          </a:xfrm>
          <a:prstGeom prst="rect">
            <a:avLst/>
          </a:prstGeom>
          <a:noFill/>
        </p:spPr>
        <p:txBody>
          <a:bodyPr wrap="square" rtlCol="0">
            <a:spAutoFit/>
          </a:bodyPr>
          <a:lstStyle/>
          <a:p>
            <a:r>
              <a:rPr lang="id-ID" dirty="0" smtClean="0"/>
              <a:t>Schedule</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id-ID" dirty="0" smtClean="0"/>
              <a:t>Terminology for Earned Value</a:t>
            </a:r>
            <a:endParaRPr lang="id-ID" dirty="0"/>
          </a:p>
        </p:txBody>
      </p:sp>
      <p:sp>
        <p:nvSpPr>
          <p:cNvPr id="3" name="Content Placeholder 2"/>
          <p:cNvSpPr>
            <a:spLocks noGrp="1"/>
          </p:cNvSpPr>
          <p:nvPr>
            <p:ph idx="1"/>
          </p:nvPr>
        </p:nvSpPr>
        <p:spPr>
          <a:xfrm>
            <a:off x="457200" y="1524000"/>
            <a:ext cx="8229600" cy="4800600"/>
          </a:xfrm>
        </p:spPr>
        <p:txBody>
          <a:bodyPr>
            <a:normAutofit/>
          </a:bodyPr>
          <a:lstStyle/>
          <a:p>
            <a:r>
              <a:rPr lang="id-ID" sz="2000" dirty="0" smtClean="0"/>
              <a:t>PV Planned Value. A cost estimate of the budgeted resources scheduled across the project’s life cycle (cumulative baseline).</a:t>
            </a:r>
          </a:p>
          <a:p>
            <a:r>
              <a:rPr lang="id-ID" sz="2000" dirty="0" smtClean="0"/>
              <a:t>EV Earned Value. This is the real budgeted cost , or “value”, of the work that has actually been performed to date.</a:t>
            </a:r>
          </a:p>
          <a:p>
            <a:r>
              <a:rPr lang="id-ID" sz="2000" dirty="0" smtClean="0"/>
              <a:t>AC Actual cost of work performed. The cumulative total costs incurred in accomplishing the various project work packages.</a:t>
            </a:r>
          </a:p>
          <a:p>
            <a:r>
              <a:rPr lang="id-ID" sz="2000" dirty="0" smtClean="0"/>
              <a:t>SPI Schedule Performance Index. The earned value to date divided by the planned value of work scheduled to be performed (EV/PV). This value allows us to calculated the projected schedule of the project to completion.</a:t>
            </a:r>
          </a:p>
          <a:p>
            <a:r>
              <a:rPr lang="id-ID" sz="2000" dirty="0" smtClean="0"/>
              <a:t>CPI Cost Performance Index. The earned value divided by the actual, cumulative cost of the work performed to date (EV/AC). This value allow us to calculate the project budgeted cost at completion. This represents the total budget for a project.</a:t>
            </a:r>
            <a:endParaRPr lang="id-ID"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67512"/>
          </a:xfrm>
        </p:spPr>
        <p:txBody>
          <a:bodyPr>
            <a:normAutofit fontScale="90000"/>
          </a:bodyPr>
          <a:lstStyle/>
          <a:p>
            <a:pPr algn="ctr"/>
            <a:r>
              <a:rPr lang="id-ID" dirty="0" smtClean="0"/>
              <a:t>Earned Value - Example</a:t>
            </a:r>
            <a:endParaRPr lang="id-ID" dirty="0"/>
          </a:p>
        </p:txBody>
      </p:sp>
      <p:graphicFrame>
        <p:nvGraphicFramePr>
          <p:cNvPr id="3" name="Table 2"/>
          <p:cNvGraphicFramePr>
            <a:graphicFrameLocks noGrp="1"/>
          </p:cNvGraphicFramePr>
          <p:nvPr/>
        </p:nvGraphicFramePr>
        <p:xfrm>
          <a:off x="685801" y="1447796"/>
          <a:ext cx="7772403" cy="2133605"/>
        </p:xfrm>
        <a:graphic>
          <a:graphicData uri="http://schemas.openxmlformats.org/drawingml/2006/table">
            <a:tbl>
              <a:tblPr/>
              <a:tblGrid>
                <a:gridCol w="948893"/>
                <a:gridCol w="682351"/>
                <a:gridCol w="682351"/>
                <a:gridCol w="682351"/>
                <a:gridCol w="682351"/>
                <a:gridCol w="682351"/>
                <a:gridCol w="682351"/>
                <a:gridCol w="682351"/>
                <a:gridCol w="682351"/>
                <a:gridCol w="682351"/>
                <a:gridCol w="682351"/>
              </a:tblGrid>
              <a:tr h="288325">
                <a:tc gridSpan="11">
                  <a:txBody>
                    <a:bodyPr/>
                    <a:lstStyle/>
                    <a:p>
                      <a:pPr algn="ctr" fontAlgn="b"/>
                      <a:r>
                        <a:rPr lang="en-US" sz="1200" b="1" i="0" u="none" strike="noStrike" dirty="0">
                          <a:solidFill>
                            <a:srgbClr val="000000"/>
                          </a:solidFill>
                          <a:latin typeface="Calibri"/>
                        </a:rPr>
                        <a:t>Budgeted Cost for Project Sierra</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0660">
                <a:tc gridSpan="11">
                  <a:txBody>
                    <a:bodyPr/>
                    <a:lstStyle/>
                    <a:p>
                      <a:pPr algn="ctr" fontAlgn="b"/>
                      <a:r>
                        <a:rPr lang="id-ID" sz="1000" b="0" i="0" u="none" strike="noStrike">
                          <a:solidFill>
                            <a:srgbClr val="000000"/>
                          </a:solidFill>
                          <a:latin typeface="Calibri"/>
                        </a:rPr>
                        <a:t>Duration (in weeks)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0660">
                <a:tc>
                  <a:txBody>
                    <a:bodyPr/>
                    <a:lstStyle/>
                    <a:p>
                      <a:pPr algn="l"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smtClean="0">
                          <a:solidFill>
                            <a:srgbClr val="000000"/>
                          </a:solidFill>
                          <a:latin typeface="Calibri"/>
                        </a:rPr>
                        <a:t>% Complete</a:t>
                      </a:r>
                      <a:endParaRPr lang="id-ID"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Design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 </a:t>
                      </a:r>
                      <a:r>
                        <a:rPr lang="id-ID" sz="1000" b="0" i="0" u="none" strike="noStrike" dirty="0" smtClean="0">
                          <a:solidFill>
                            <a:srgbClr val="000000"/>
                          </a:solidFill>
                          <a:latin typeface="Calibri"/>
                        </a:rPr>
                        <a:t>100</a:t>
                      </a:r>
                      <a:endParaRPr lang="id-ID"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Engineer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 </a:t>
                      </a:r>
                      <a:r>
                        <a:rPr lang="id-ID" sz="1000" b="0" i="0" u="none" strike="noStrike" dirty="0" smtClean="0">
                          <a:solidFill>
                            <a:srgbClr val="000000"/>
                          </a:solidFill>
                          <a:latin typeface="Calibri"/>
                        </a:rPr>
                        <a:t>100</a:t>
                      </a:r>
                      <a:endParaRPr lang="id-ID"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Install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 </a:t>
                      </a:r>
                      <a:r>
                        <a:rPr lang="id-ID" sz="1000" b="0" i="0" u="none" strike="noStrike" dirty="0" smtClean="0">
                          <a:solidFill>
                            <a:srgbClr val="000000"/>
                          </a:solidFill>
                          <a:latin typeface="Calibri"/>
                        </a:rPr>
                        <a:t>50</a:t>
                      </a:r>
                      <a:endParaRPr lang="id-ID"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 </a:t>
                      </a:r>
                      <a:r>
                        <a:rPr lang="id-ID" sz="1000" b="0" i="0" u="none" strike="noStrike" dirty="0" smtClean="0">
                          <a:solidFill>
                            <a:srgbClr val="000000"/>
                          </a:solidFill>
                          <a:latin typeface="Calibri"/>
                        </a:rPr>
                        <a:t>0</a:t>
                      </a:r>
                      <a:endParaRPr lang="id-ID"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660">
                <a:tc>
                  <a:txBody>
                    <a:bodyPr/>
                    <a:lstStyle/>
                    <a:p>
                      <a:pPr algn="l" fontAlgn="b"/>
                      <a:r>
                        <a:rPr lang="id-ID" sz="1000" b="0" i="0" u="none" strike="noStrike">
                          <a:solidFill>
                            <a:srgbClr val="000000"/>
                          </a:solidFill>
                          <a:latin typeface="Calibri"/>
                        </a:rPr>
                        <a:t>Cumulative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685800" y="3962400"/>
          <a:ext cx="7772400" cy="2225040"/>
        </p:xfrm>
        <a:graphic>
          <a:graphicData uri="http://schemas.openxmlformats.org/drawingml/2006/table">
            <a:tbl>
              <a:tblPr firstRow="1" bandRow="1">
                <a:tableStyleId>{5C22544A-7EE6-4342-B048-85BDC9FD1C3A}</a:tableStyleId>
              </a:tblPr>
              <a:tblGrid>
                <a:gridCol w="2895600"/>
                <a:gridCol w="1371600"/>
                <a:gridCol w="1562100"/>
                <a:gridCol w="1943100"/>
              </a:tblGrid>
              <a:tr h="370840">
                <a:tc>
                  <a:txBody>
                    <a:bodyPr/>
                    <a:lstStyle/>
                    <a:p>
                      <a:endParaRPr lang="id-ID" dirty="0"/>
                    </a:p>
                  </a:txBody>
                  <a:tcPr/>
                </a:tc>
                <a:tc>
                  <a:txBody>
                    <a:bodyPr/>
                    <a:lstStyle/>
                    <a:p>
                      <a:r>
                        <a:rPr lang="id-ID" dirty="0" smtClean="0"/>
                        <a:t>Planned</a:t>
                      </a:r>
                      <a:endParaRPr lang="id-ID" dirty="0"/>
                    </a:p>
                  </a:txBody>
                  <a:tcPr/>
                </a:tc>
                <a:tc>
                  <a:txBody>
                    <a:bodyPr/>
                    <a:lstStyle/>
                    <a:p>
                      <a:r>
                        <a:rPr lang="id-ID" dirty="0" smtClean="0"/>
                        <a:t>% Complete</a:t>
                      </a:r>
                      <a:endParaRPr lang="id-ID" dirty="0"/>
                    </a:p>
                  </a:txBody>
                  <a:tcPr/>
                </a:tc>
                <a:tc>
                  <a:txBody>
                    <a:bodyPr/>
                    <a:lstStyle/>
                    <a:p>
                      <a:r>
                        <a:rPr lang="id-ID" dirty="0" smtClean="0"/>
                        <a:t>Earned Value</a:t>
                      </a:r>
                      <a:endParaRPr lang="id-ID" dirty="0"/>
                    </a:p>
                  </a:txBody>
                  <a:tcPr/>
                </a:tc>
              </a:tr>
              <a:tr h="370840">
                <a:tc>
                  <a:txBody>
                    <a:bodyPr/>
                    <a:lstStyle/>
                    <a:p>
                      <a:r>
                        <a:rPr lang="id-ID" dirty="0" smtClean="0"/>
                        <a:t>Design</a:t>
                      </a:r>
                      <a:endParaRPr lang="id-ID" dirty="0"/>
                    </a:p>
                  </a:txBody>
                  <a:tcPr/>
                </a:tc>
                <a:tc>
                  <a:txBody>
                    <a:bodyPr/>
                    <a:lstStyle/>
                    <a:p>
                      <a:pPr algn="ctr"/>
                      <a:r>
                        <a:rPr lang="id-ID" dirty="0" smtClean="0"/>
                        <a:t>8</a:t>
                      </a:r>
                      <a:endParaRPr lang="id-ID" dirty="0"/>
                    </a:p>
                  </a:txBody>
                  <a:tcPr/>
                </a:tc>
                <a:tc>
                  <a:txBody>
                    <a:bodyPr/>
                    <a:lstStyle/>
                    <a:p>
                      <a:pPr algn="ctr"/>
                      <a:r>
                        <a:rPr lang="id-ID" dirty="0" smtClean="0"/>
                        <a:t>100</a:t>
                      </a:r>
                      <a:endParaRPr lang="id-ID" dirty="0"/>
                    </a:p>
                  </a:txBody>
                  <a:tcPr/>
                </a:tc>
                <a:tc>
                  <a:txBody>
                    <a:bodyPr/>
                    <a:lstStyle/>
                    <a:p>
                      <a:pPr algn="ctr"/>
                      <a:r>
                        <a:rPr lang="id-ID" dirty="0" smtClean="0"/>
                        <a:t>8</a:t>
                      </a:r>
                      <a:endParaRPr lang="id-ID" dirty="0"/>
                    </a:p>
                  </a:txBody>
                  <a:tcPr/>
                </a:tc>
              </a:tr>
              <a:tr h="370840">
                <a:tc>
                  <a:txBody>
                    <a:bodyPr/>
                    <a:lstStyle/>
                    <a:p>
                      <a:r>
                        <a:rPr lang="id-ID" dirty="0" smtClean="0"/>
                        <a:t>Engineer</a:t>
                      </a:r>
                      <a:endParaRPr lang="id-ID" dirty="0"/>
                    </a:p>
                  </a:txBody>
                  <a:tcPr/>
                </a:tc>
                <a:tc>
                  <a:txBody>
                    <a:bodyPr/>
                    <a:lstStyle/>
                    <a:p>
                      <a:pPr algn="ctr"/>
                      <a:r>
                        <a:rPr lang="id-ID" dirty="0" smtClean="0"/>
                        <a:t>28</a:t>
                      </a:r>
                      <a:endParaRPr lang="id-ID" dirty="0"/>
                    </a:p>
                  </a:txBody>
                  <a:tcPr/>
                </a:tc>
                <a:tc>
                  <a:txBody>
                    <a:bodyPr/>
                    <a:lstStyle/>
                    <a:p>
                      <a:pPr algn="ctr"/>
                      <a:r>
                        <a:rPr lang="id-ID" dirty="0" smtClean="0"/>
                        <a:t>100</a:t>
                      </a:r>
                      <a:endParaRPr lang="id-ID" dirty="0"/>
                    </a:p>
                  </a:txBody>
                  <a:tcPr/>
                </a:tc>
                <a:tc>
                  <a:txBody>
                    <a:bodyPr/>
                    <a:lstStyle/>
                    <a:p>
                      <a:pPr algn="ctr"/>
                      <a:r>
                        <a:rPr lang="id-ID" dirty="0" smtClean="0"/>
                        <a:t>28</a:t>
                      </a:r>
                      <a:endParaRPr lang="id-ID" dirty="0"/>
                    </a:p>
                  </a:txBody>
                  <a:tcPr/>
                </a:tc>
              </a:tr>
              <a:tr h="370840">
                <a:tc>
                  <a:txBody>
                    <a:bodyPr/>
                    <a:lstStyle/>
                    <a:p>
                      <a:r>
                        <a:rPr lang="id-ID" dirty="0" smtClean="0"/>
                        <a:t>Install</a:t>
                      </a:r>
                      <a:endParaRPr lang="id-ID" dirty="0"/>
                    </a:p>
                  </a:txBody>
                  <a:tcPr/>
                </a:tc>
                <a:tc>
                  <a:txBody>
                    <a:bodyPr/>
                    <a:lstStyle/>
                    <a:p>
                      <a:pPr algn="ctr"/>
                      <a:r>
                        <a:rPr lang="id-ID" dirty="0" smtClean="0"/>
                        <a:t>30</a:t>
                      </a:r>
                      <a:endParaRPr lang="id-ID" dirty="0"/>
                    </a:p>
                  </a:txBody>
                  <a:tcPr/>
                </a:tc>
                <a:tc>
                  <a:txBody>
                    <a:bodyPr/>
                    <a:lstStyle/>
                    <a:p>
                      <a:pPr algn="ctr"/>
                      <a:r>
                        <a:rPr lang="id-ID" dirty="0" smtClean="0"/>
                        <a:t>50</a:t>
                      </a:r>
                      <a:endParaRPr lang="id-ID" dirty="0"/>
                    </a:p>
                  </a:txBody>
                  <a:tcPr/>
                </a:tc>
                <a:tc>
                  <a:txBody>
                    <a:bodyPr/>
                    <a:lstStyle/>
                    <a:p>
                      <a:pPr algn="ctr"/>
                      <a:r>
                        <a:rPr lang="id-ID" dirty="0" smtClean="0"/>
                        <a:t>15</a:t>
                      </a:r>
                      <a:endParaRPr lang="id-ID" dirty="0"/>
                    </a:p>
                  </a:txBody>
                  <a:tcPr/>
                </a:tc>
              </a:tr>
              <a:tr h="370840">
                <a:tc>
                  <a:txBody>
                    <a:bodyPr/>
                    <a:lstStyle/>
                    <a:p>
                      <a:r>
                        <a:rPr lang="id-ID" dirty="0" smtClean="0"/>
                        <a:t>Test</a:t>
                      </a:r>
                      <a:endParaRPr lang="id-ID" dirty="0"/>
                    </a:p>
                  </a:txBody>
                  <a:tcPr/>
                </a:tc>
                <a:tc>
                  <a:txBody>
                    <a:bodyPr/>
                    <a:lstStyle/>
                    <a:p>
                      <a:pPr algn="ctr"/>
                      <a:r>
                        <a:rPr lang="id-ID" dirty="0" smtClean="0"/>
                        <a:t>14</a:t>
                      </a:r>
                      <a:endParaRPr lang="id-ID" dirty="0"/>
                    </a:p>
                  </a:txBody>
                  <a:tcPr/>
                </a:tc>
                <a:tc>
                  <a:txBody>
                    <a:bodyPr/>
                    <a:lstStyle/>
                    <a:p>
                      <a:pPr algn="ctr"/>
                      <a:r>
                        <a:rPr lang="id-ID" dirty="0" smtClean="0"/>
                        <a:t>0</a:t>
                      </a:r>
                      <a:endParaRPr lang="id-ID" dirty="0"/>
                    </a:p>
                  </a:txBody>
                  <a:tcPr/>
                </a:tc>
                <a:tc>
                  <a:txBody>
                    <a:bodyPr/>
                    <a:lstStyle/>
                    <a:p>
                      <a:pPr algn="ctr"/>
                      <a:r>
                        <a:rPr lang="id-ID" dirty="0" smtClean="0"/>
                        <a:t>0</a:t>
                      </a:r>
                      <a:endParaRPr lang="id-ID" dirty="0"/>
                    </a:p>
                  </a:txBody>
                  <a:tcPr/>
                </a:tc>
              </a:tr>
              <a:tr h="370840">
                <a:tc>
                  <a:txBody>
                    <a:bodyPr/>
                    <a:lstStyle/>
                    <a:p>
                      <a:r>
                        <a:rPr lang="id-ID" dirty="0" smtClean="0"/>
                        <a:t>Cumul. Earned Value</a:t>
                      </a:r>
                      <a:endParaRPr lang="id-ID" dirty="0"/>
                    </a:p>
                  </a:txBody>
                  <a:tcPr/>
                </a:tc>
                <a:tc>
                  <a:txBody>
                    <a:bodyPr/>
                    <a:lstStyle/>
                    <a:p>
                      <a:pPr algn="ctr"/>
                      <a:endParaRPr lang="id-ID"/>
                    </a:p>
                  </a:txBody>
                  <a:tcPr/>
                </a:tc>
                <a:tc>
                  <a:txBody>
                    <a:bodyPr/>
                    <a:lstStyle/>
                    <a:p>
                      <a:pPr algn="ctr"/>
                      <a:endParaRPr lang="id-ID" dirty="0"/>
                    </a:p>
                  </a:txBody>
                  <a:tcPr/>
                </a:tc>
                <a:tc>
                  <a:txBody>
                    <a:bodyPr/>
                    <a:lstStyle/>
                    <a:p>
                      <a:pPr algn="ctr"/>
                      <a:r>
                        <a:rPr lang="id-ID" dirty="0" smtClean="0"/>
                        <a:t>51</a:t>
                      </a:r>
                      <a:endParaRPr lang="id-ID"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dirty="0" smtClean="0"/>
              <a:t>Project Baseline, using Earned Value</a:t>
            </a:r>
            <a:endParaRPr lang="id-ID" sz="4000" dirty="0"/>
          </a:p>
        </p:txBody>
      </p:sp>
      <p:sp>
        <p:nvSpPr>
          <p:cNvPr id="3" name="Content Placeholder 2"/>
          <p:cNvSpPr>
            <a:spLocks noGrp="1"/>
          </p:cNvSpPr>
          <p:nvPr>
            <p:ph idx="1"/>
          </p:nvPr>
        </p:nvSpPr>
        <p:spPr>
          <a:xfrm>
            <a:off x="2819400" y="5791200"/>
            <a:ext cx="3657600" cy="533400"/>
          </a:xfrm>
        </p:spPr>
        <p:txBody>
          <a:bodyPr>
            <a:normAutofit/>
          </a:bodyPr>
          <a:lstStyle/>
          <a:p>
            <a:pPr>
              <a:buNone/>
            </a:pPr>
            <a:r>
              <a:rPr lang="id-ID" sz="1800" dirty="0" smtClean="0"/>
              <a:t>Elapsed Time (in weeks) </a:t>
            </a:r>
            <a:endParaRPr lang="id-ID" sz="1800" dirty="0"/>
          </a:p>
        </p:txBody>
      </p:sp>
      <p:graphicFrame>
        <p:nvGraphicFramePr>
          <p:cNvPr id="4" name="Chart 3"/>
          <p:cNvGraphicFramePr/>
          <p:nvPr/>
        </p:nvGraphicFramePr>
        <p:xfrm>
          <a:off x="2286000" y="2209800"/>
          <a:ext cx="56388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p:cNvSpPr txBox="1">
            <a:spLocks/>
          </p:cNvSpPr>
          <p:nvPr/>
        </p:nvSpPr>
        <p:spPr>
          <a:xfrm rot="16200000">
            <a:off x="228600" y="3733800"/>
            <a:ext cx="3581400" cy="381000"/>
          </a:xfrm>
          <a:prstGeom prst="rect">
            <a:avLst/>
          </a:prstGeom>
        </p:spPr>
        <p:txBody>
          <a:bodyPr vert="horz">
            <a:normAutofit fontScale="85000" lnSpcReduction="1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id-ID" sz="2000" b="0" i="0" u="none" strike="noStrike" kern="1200" cap="none" spc="0" normalizeH="0" baseline="0" noProof="0" dirty="0" smtClean="0">
                <a:ln>
                  <a:noFill/>
                </a:ln>
                <a:solidFill>
                  <a:schemeClr val="tx1"/>
                </a:solidFill>
                <a:effectLst/>
                <a:uLnTx/>
                <a:uFillTx/>
                <a:latin typeface="+mn-lt"/>
                <a:ea typeface="+mn-ea"/>
                <a:cs typeface="+mn-cs"/>
              </a:rPr>
              <a:t>Cummulative Cost ($ in thousand) </a:t>
            </a: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15112"/>
          </a:xfrm>
        </p:spPr>
        <p:txBody>
          <a:bodyPr>
            <a:noAutofit/>
          </a:bodyPr>
          <a:lstStyle/>
          <a:p>
            <a:r>
              <a:rPr lang="id-ID" sz="3600" dirty="0" smtClean="0"/>
              <a:t>Assesing a Project’s Earned Value - Example </a:t>
            </a:r>
            <a:endParaRPr lang="id-ID" sz="3600" dirty="0"/>
          </a:p>
        </p:txBody>
      </p:sp>
      <p:graphicFrame>
        <p:nvGraphicFramePr>
          <p:cNvPr id="3" name="Table 2"/>
          <p:cNvGraphicFramePr>
            <a:graphicFrameLocks noGrp="1"/>
          </p:cNvGraphicFramePr>
          <p:nvPr/>
        </p:nvGraphicFramePr>
        <p:xfrm>
          <a:off x="457198" y="1397000"/>
          <a:ext cx="8229600" cy="4820920"/>
        </p:xfrm>
        <a:graphic>
          <a:graphicData uri="http://schemas.openxmlformats.org/drawingml/2006/table">
            <a:tbl>
              <a:tblPr firstRow="1" bandRow="1">
                <a:tableStyleId>{5C22544A-7EE6-4342-B048-85BDC9FD1C3A}</a:tableStyleId>
              </a:tblPr>
              <a:tblGrid>
                <a:gridCol w="1737360"/>
                <a:gridCol w="640080"/>
                <a:gridCol w="640080"/>
                <a:gridCol w="640080"/>
                <a:gridCol w="640080"/>
                <a:gridCol w="640080"/>
                <a:gridCol w="640080"/>
                <a:gridCol w="640080"/>
                <a:gridCol w="640080"/>
                <a:gridCol w="640080"/>
                <a:gridCol w="731520"/>
              </a:tblGrid>
              <a:tr h="370840">
                <a:tc>
                  <a:txBody>
                    <a:bodyPr/>
                    <a:lstStyle/>
                    <a:p>
                      <a:r>
                        <a:rPr lang="id-ID" dirty="0" smtClean="0"/>
                        <a:t>Activity</a:t>
                      </a:r>
                      <a:endParaRPr lang="id-ID" dirty="0"/>
                    </a:p>
                  </a:txBody>
                  <a:tcPr/>
                </a:tc>
                <a:tc>
                  <a:txBody>
                    <a:bodyPr/>
                    <a:lstStyle/>
                    <a:p>
                      <a:r>
                        <a:rPr lang="id-ID" sz="1600" dirty="0" smtClean="0"/>
                        <a:t>Jan.</a:t>
                      </a:r>
                      <a:endParaRPr lang="id-ID" sz="1600" dirty="0"/>
                    </a:p>
                  </a:txBody>
                  <a:tcPr/>
                </a:tc>
                <a:tc>
                  <a:txBody>
                    <a:bodyPr/>
                    <a:lstStyle/>
                    <a:p>
                      <a:r>
                        <a:rPr lang="id-ID" sz="1600" dirty="0" smtClean="0"/>
                        <a:t>Feb</a:t>
                      </a:r>
                      <a:endParaRPr lang="id-ID" sz="1600" dirty="0"/>
                    </a:p>
                  </a:txBody>
                  <a:tcPr/>
                </a:tc>
                <a:tc>
                  <a:txBody>
                    <a:bodyPr/>
                    <a:lstStyle/>
                    <a:p>
                      <a:r>
                        <a:rPr lang="id-ID" sz="1600" dirty="0" smtClean="0"/>
                        <a:t>Mar.</a:t>
                      </a:r>
                      <a:endParaRPr lang="id-ID" sz="1600" dirty="0"/>
                    </a:p>
                  </a:txBody>
                  <a:tcPr/>
                </a:tc>
                <a:tc>
                  <a:txBody>
                    <a:bodyPr/>
                    <a:lstStyle/>
                    <a:p>
                      <a:r>
                        <a:rPr lang="id-ID" sz="1600" dirty="0" smtClean="0"/>
                        <a:t>Apr.</a:t>
                      </a:r>
                      <a:endParaRPr lang="id-ID" sz="1600" dirty="0"/>
                    </a:p>
                  </a:txBody>
                  <a:tcPr/>
                </a:tc>
                <a:tc>
                  <a:txBody>
                    <a:bodyPr/>
                    <a:lstStyle/>
                    <a:p>
                      <a:r>
                        <a:rPr lang="id-ID" sz="1600" dirty="0" smtClean="0"/>
                        <a:t>May</a:t>
                      </a:r>
                      <a:endParaRPr lang="id-ID" sz="1600" dirty="0"/>
                    </a:p>
                  </a:txBody>
                  <a:tcPr/>
                </a:tc>
                <a:tc>
                  <a:txBody>
                    <a:bodyPr/>
                    <a:lstStyle/>
                    <a:p>
                      <a:r>
                        <a:rPr lang="id-ID" sz="1600" dirty="0" smtClean="0"/>
                        <a:t>June</a:t>
                      </a:r>
                      <a:endParaRPr lang="id-ID" sz="1600" dirty="0"/>
                    </a:p>
                  </a:txBody>
                  <a:tcPr/>
                </a:tc>
                <a:tc>
                  <a:txBody>
                    <a:bodyPr/>
                    <a:lstStyle/>
                    <a:p>
                      <a:r>
                        <a:rPr lang="id-ID" sz="1600" dirty="0" smtClean="0"/>
                        <a:t>July</a:t>
                      </a:r>
                      <a:endParaRPr lang="id-ID" sz="1600" dirty="0"/>
                    </a:p>
                  </a:txBody>
                  <a:tcPr/>
                </a:tc>
                <a:tc>
                  <a:txBody>
                    <a:bodyPr/>
                    <a:lstStyle/>
                    <a:p>
                      <a:r>
                        <a:rPr lang="id-ID" sz="1600" dirty="0" smtClean="0"/>
                        <a:t>Plan</a:t>
                      </a:r>
                      <a:endParaRPr lang="id-ID" sz="1600" dirty="0"/>
                    </a:p>
                  </a:txBody>
                  <a:tcPr/>
                </a:tc>
                <a:tc>
                  <a:txBody>
                    <a:bodyPr/>
                    <a:lstStyle/>
                    <a:p>
                      <a:r>
                        <a:rPr lang="id-ID" sz="1600" dirty="0" smtClean="0"/>
                        <a:t>% C</a:t>
                      </a:r>
                      <a:endParaRPr lang="id-ID" sz="1600" dirty="0"/>
                    </a:p>
                  </a:txBody>
                  <a:tcPr/>
                </a:tc>
                <a:tc>
                  <a:txBody>
                    <a:bodyPr/>
                    <a:lstStyle/>
                    <a:p>
                      <a:r>
                        <a:rPr lang="id-ID" sz="1600" dirty="0" smtClean="0"/>
                        <a:t>Value</a:t>
                      </a:r>
                      <a:endParaRPr lang="id-ID" sz="1600" dirty="0"/>
                    </a:p>
                  </a:txBody>
                  <a:tcPr/>
                </a:tc>
              </a:tr>
              <a:tr h="370840">
                <a:tc>
                  <a:txBody>
                    <a:bodyPr/>
                    <a:lstStyle/>
                    <a:p>
                      <a:r>
                        <a:rPr lang="id-ID" dirty="0" smtClean="0"/>
                        <a:t>Staffing</a:t>
                      </a:r>
                      <a:endParaRPr lang="id-ID" dirty="0"/>
                    </a:p>
                  </a:txBody>
                  <a:tcPr/>
                </a:tc>
                <a:tc>
                  <a:txBody>
                    <a:bodyPr/>
                    <a:lstStyle/>
                    <a:p>
                      <a:pPr algn="ctr"/>
                      <a:r>
                        <a:rPr lang="id-ID" sz="1600" dirty="0" smtClean="0"/>
                        <a:t>8</a:t>
                      </a:r>
                      <a:endParaRPr lang="id-ID" sz="1600" dirty="0"/>
                    </a:p>
                  </a:txBody>
                  <a:tcPr anchor="ctr"/>
                </a:tc>
                <a:tc>
                  <a:txBody>
                    <a:bodyPr/>
                    <a:lstStyle/>
                    <a:p>
                      <a:pPr algn="ctr"/>
                      <a:r>
                        <a:rPr lang="id-ID" sz="1600" dirty="0" smtClean="0"/>
                        <a:t>7</a:t>
                      </a: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r>
                        <a:rPr lang="id-ID" sz="1600" dirty="0" smtClean="0"/>
                        <a:t>15</a:t>
                      </a:r>
                      <a:endParaRPr lang="id-ID" sz="1600" dirty="0"/>
                    </a:p>
                  </a:txBody>
                  <a:tcPr anchor="ctr"/>
                </a:tc>
                <a:tc>
                  <a:txBody>
                    <a:bodyPr/>
                    <a:lstStyle/>
                    <a:p>
                      <a:pPr algn="ctr"/>
                      <a:r>
                        <a:rPr lang="id-ID" sz="1600" dirty="0" smtClean="0"/>
                        <a:t>100</a:t>
                      </a:r>
                      <a:endParaRPr lang="id-ID" sz="1600" dirty="0"/>
                    </a:p>
                  </a:txBody>
                  <a:tcPr anchor="ctr"/>
                </a:tc>
                <a:tc>
                  <a:txBody>
                    <a:bodyPr/>
                    <a:lstStyle/>
                    <a:p>
                      <a:pPr algn="ctr"/>
                      <a:r>
                        <a:rPr lang="id-ID" sz="1600" dirty="0" smtClean="0"/>
                        <a:t>15</a:t>
                      </a:r>
                      <a:endParaRPr lang="id-ID" sz="1600" dirty="0"/>
                    </a:p>
                  </a:txBody>
                  <a:tcPr anchor="ctr"/>
                </a:tc>
              </a:tr>
              <a:tr h="370840">
                <a:tc>
                  <a:txBody>
                    <a:bodyPr/>
                    <a:lstStyle/>
                    <a:p>
                      <a:r>
                        <a:rPr lang="id-ID" dirty="0" smtClean="0"/>
                        <a:t>Blue Printing</a:t>
                      </a:r>
                      <a:endParaRPr lang="id-ID" dirty="0"/>
                    </a:p>
                  </a:txBody>
                  <a:tcPr/>
                </a:tc>
                <a:tc>
                  <a:txBody>
                    <a:bodyPr/>
                    <a:lstStyle/>
                    <a:p>
                      <a:pPr algn="ctr"/>
                      <a:endParaRPr lang="id-ID" sz="1600"/>
                    </a:p>
                  </a:txBody>
                  <a:tcPr anchor="ctr"/>
                </a:tc>
                <a:tc>
                  <a:txBody>
                    <a:bodyPr/>
                    <a:lstStyle/>
                    <a:p>
                      <a:pPr algn="ctr"/>
                      <a:endParaRPr lang="id-ID" sz="1600" dirty="0"/>
                    </a:p>
                  </a:txBody>
                  <a:tcPr anchor="ctr"/>
                </a:tc>
                <a:tc>
                  <a:txBody>
                    <a:bodyPr/>
                    <a:lstStyle/>
                    <a:p>
                      <a:pPr algn="ctr"/>
                      <a:r>
                        <a:rPr lang="id-ID" sz="1600" dirty="0" smtClean="0"/>
                        <a:t>4</a:t>
                      </a:r>
                      <a:endParaRPr lang="id-ID" sz="1600" dirty="0"/>
                    </a:p>
                  </a:txBody>
                  <a:tcPr anchor="ctr"/>
                </a:tc>
                <a:tc>
                  <a:txBody>
                    <a:bodyPr/>
                    <a:lstStyle/>
                    <a:p>
                      <a:pPr algn="ctr"/>
                      <a:r>
                        <a:rPr lang="id-ID" sz="1600" dirty="0" smtClean="0"/>
                        <a:t>6</a:t>
                      </a:r>
                      <a:endParaRPr lang="id-ID" sz="1600" dirty="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80</a:t>
                      </a:r>
                      <a:endParaRPr lang="id-ID" sz="1600" dirty="0"/>
                    </a:p>
                  </a:txBody>
                  <a:tcPr anchor="ctr"/>
                </a:tc>
                <a:tc>
                  <a:txBody>
                    <a:bodyPr/>
                    <a:lstStyle/>
                    <a:p>
                      <a:pPr algn="ctr"/>
                      <a:r>
                        <a:rPr lang="id-ID" sz="1600" dirty="0" smtClean="0"/>
                        <a:t>8</a:t>
                      </a:r>
                      <a:endParaRPr lang="id-ID" sz="1600" dirty="0"/>
                    </a:p>
                  </a:txBody>
                  <a:tcPr anchor="ctr"/>
                </a:tc>
              </a:tr>
              <a:tr h="370840">
                <a:tc>
                  <a:txBody>
                    <a:bodyPr/>
                    <a:lstStyle/>
                    <a:p>
                      <a:r>
                        <a:rPr lang="id-ID" dirty="0" smtClean="0"/>
                        <a:t>Prototype Dev</a:t>
                      </a:r>
                      <a:endParaRPr lang="id-ID" dirty="0"/>
                    </a:p>
                  </a:txBody>
                  <a:tcP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dirty="0" smtClean="0"/>
                        <a:t>2</a:t>
                      </a:r>
                      <a:endParaRPr lang="id-ID" sz="1600" dirty="0"/>
                    </a:p>
                  </a:txBody>
                  <a:tcPr anchor="ctr"/>
                </a:tc>
                <a:tc>
                  <a:txBody>
                    <a:bodyPr/>
                    <a:lstStyle/>
                    <a:p>
                      <a:pPr algn="ctr"/>
                      <a:r>
                        <a:rPr lang="id-ID" sz="1600" dirty="0" smtClean="0"/>
                        <a:t>8</a:t>
                      </a:r>
                      <a:endParaRPr lang="id-ID" sz="1600" dirty="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60</a:t>
                      </a:r>
                      <a:endParaRPr lang="id-ID" sz="1600" dirty="0"/>
                    </a:p>
                  </a:txBody>
                  <a:tcPr anchor="ctr"/>
                </a:tc>
                <a:tc>
                  <a:txBody>
                    <a:bodyPr/>
                    <a:lstStyle/>
                    <a:p>
                      <a:pPr algn="ctr"/>
                      <a:r>
                        <a:rPr lang="id-ID" sz="1600" dirty="0" smtClean="0"/>
                        <a:t>6</a:t>
                      </a:r>
                      <a:endParaRPr lang="id-ID" sz="1600" dirty="0"/>
                    </a:p>
                  </a:txBody>
                  <a:tcPr anchor="ctr"/>
                </a:tc>
              </a:tr>
              <a:tr h="370840">
                <a:tc>
                  <a:txBody>
                    <a:bodyPr/>
                    <a:lstStyle/>
                    <a:p>
                      <a:r>
                        <a:rPr lang="id-ID" dirty="0" smtClean="0"/>
                        <a:t>Full Design</a:t>
                      </a:r>
                      <a:endParaRPr lang="id-ID" dirty="0"/>
                    </a:p>
                  </a:txBody>
                  <a:tcP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dirty="0" smtClean="0"/>
                        <a:t>3</a:t>
                      </a:r>
                      <a:endParaRPr lang="id-ID" sz="1600" dirty="0"/>
                    </a:p>
                  </a:txBody>
                  <a:tcPr anchor="ctr"/>
                </a:tc>
                <a:tc>
                  <a:txBody>
                    <a:bodyPr/>
                    <a:lstStyle/>
                    <a:p>
                      <a:pPr algn="ctr"/>
                      <a:r>
                        <a:rPr lang="id-ID" sz="1600" dirty="0" smtClean="0"/>
                        <a:t>8</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endParaRPr lang="id-ID" sz="1600"/>
                    </a:p>
                  </a:txBody>
                  <a:tcPr anchor="ctr"/>
                </a:tc>
                <a:tc>
                  <a:txBody>
                    <a:bodyPr/>
                    <a:lstStyle/>
                    <a:p>
                      <a:pPr algn="ctr"/>
                      <a:r>
                        <a:rPr lang="id-ID" sz="1600" dirty="0" smtClean="0"/>
                        <a:t>21</a:t>
                      </a:r>
                      <a:endParaRPr lang="id-ID" sz="1600" dirty="0"/>
                    </a:p>
                  </a:txBody>
                  <a:tcPr anchor="ctr"/>
                </a:tc>
                <a:tc>
                  <a:txBody>
                    <a:bodyPr/>
                    <a:lstStyle/>
                    <a:p>
                      <a:pPr algn="ctr"/>
                      <a:r>
                        <a:rPr lang="id-ID" sz="1600" dirty="0" smtClean="0"/>
                        <a:t>33</a:t>
                      </a:r>
                      <a:endParaRPr lang="id-ID" sz="1600" dirty="0"/>
                    </a:p>
                  </a:txBody>
                  <a:tcPr anchor="ctr"/>
                </a:tc>
                <a:tc>
                  <a:txBody>
                    <a:bodyPr/>
                    <a:lstStyle/>
                    <a:p>
                      <a:pPr algn="ctr"/>
                      <a:r>
                        <a:rPr lang="id-ID" sz="1600" dirty="0" smtClean="0"/>
                        <a:t>7</a:t>
                      </a:r>
                      <a:endParaRPr lang="id-ID" sz="1600" dirty="0"/>
                    </a:p>
                  </a:txBody>
                  <a:tcPr anchor="ctr"/>
                </a:tc>
              </a:tr>
              <a:tr h="370840">
                <a:tc>
                  <a:txBody>
                    <a:bodyPr/>
                    <a:lstStyle/>
                    <a:p>
                      <a:r>
                        <a:rPr lang="id-ID" dirty="0" smtClean="0"/>
                        <a:t>Construction</a:t>
                      </a:r>
                      <a:endParaRPr lang="id-ID" dirty="0"/>
                    </a:p>
                  </a:txBody>
                  <a:tcP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r>
                        <a:rPr lang="id-ID" sz="1600" dirty="0" smtClean="0"/>
                        <a:t>2</a:t>
                      </a:r>
                      <a:endParaRPr lang="id-ID" sz="1600" dirty="0"/>
                    </a:p>
                  </a:txBody>
                  <a:tcPr anchor="ctr"/>
                </a:tc>
                <a:tc>
                  <a:txBody>
                    <a:bodyPr/>
                    <a:lstStyle/>
                    <a:p>
                      <a:pPr algn="ctr"/>
                      <a:r>
                        <a:rPr lang="id-ID" sz="1600" dirty="0" smtClean="0"/>
                        <a:t>30</a:t>
                      </a:r>
                      <a:endParaRPr lang="id-ID" sz="1600" dirty="0"/>
                    </a:p>
                  </a:txBody>
                  <a:tcPr anchor="ctr"/>
                </a:tc>
                <a:tc>
                  <a:txBody>
                    <a:bodyPr/>
                    <a:lstStyle/>
                    <a:p>
                      <a:pPr algn="ctr"/>
                      <a:endParaRPr lang="id-ID" sz="1600"/>
                    </a:p>
                  </a:txBody>
                  <a:tcPr anchor="ctr"/>
                </a:tc>
                <a:tc>
                  <a:txBody>
                    <a:bodyPr/>
                    <a:lstStyle/>
                    <a:p>
                      <a:pPr algn="ctr"/>
                      <a:r>
                        <a:rPr lang="id-ID" sz="1600" dirty="0" smtClean="0"/>
                        <a:t>32</a:t>
                      </a:r>
                      <a:endParaRPr lang="id-ID" sz="1600" dirty="0"/>
                    </a:p>
                  </a:txBody>
                  <a:tcPr anchor="ctr"/>
                </a:tc>
                <a:tc>
                  <a:txBody>
                    <a:bodyPr/>
                    <a:lstStyle/>
                    <a:p>
                      <a:pPr algn="ctr"/>
                      <a:r>
                        <a:rPr lang="id-ID" sz="1600" dirty="0" smtClean="0"/>
                        <a:t>25</a:t>
                      </a:r>
                      <a:endParaRPr lang="id-ID" sz="1600" dirty="0"/>
                    </a:p>
                  </a:txBody>
                  <a:tcPr anchor="ctr"/>
                </a:tc>
                <a:tc>
                  <a:txBody>
                    <a:bodyPr/>
                    <a:lstStyle/>
                    <a:p>
                      <a:pPr algn="ctr"/>
                      <a:r>
                        <a:rPr lang="id-ID" sz="1600" dirty="0" smtClean="0"/>
                        <a:t>8</a:t>
                      </a:r>
                      <a:endParaRPr lang="id-ID" sz="1600" dirty="0"/>
                    </a:p>
                  </a:txBody>
                  <a:tcPr anchor="ctr"/>
                </a:tc>
              </a:tr>
              <a:tr h="370840">
                <a:tc>
                  <a:txBody>
                    <a:bodyPr/>
                    <a:lstStyle/>
                    <a:p>
                      <a:r>
                        <a:rPr lang="id-ID" dirty="0" smtClean="0"/>
                        <a:t>Transfer</a:t>
                      </a:r>
                      <a:endParaRPr lang="id-ID" dirty="0"/>
                    </a:p>
                  </a:txBody>
                  <a:tcP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0</a:t>
                      </a:r>
                      <a:endParaRPr lang="id-ID" sz="1600" dirty="0"/>
                    </a:p>
                  </a:txBody>
                  <a:tcPr anchor="ctr"/>
                </a:tc>
                <a:tc>
                  <a:txBody>
                    <a:bodyPr/>
                    <a:lstStyle/>
                    <a:p>
                      <a:pPr algn="ctr"/>
                      <a:r>
                        <a:rPr lang="id-ID" sz="1600" dirty="0" smtClean="0"/>
                        <a:t>0</a:t>
                      </a:r>
                      <a:endParaRPr lang="id-ID" sz="1600" dirty="0"/>
                    </a:p>
                  </a:txBody>
                  <a:tcPr anchor="ctr"/>
                </a:tc>
              </a:tr>
              <a:tr h="370840">
                <a:tc>
                  <a:txBody>
                    <a:bodyPr/>
                    <a:lstStyle/>
                    <a:p>
                      <a:r>
                        <a:rPr lang="id-ID" dirty="0" smtClean="0"/>
                        <a:t>Punch List</a:t>
                      </a:r>
                      <a:endParaRPr lang="id-ID" dirty="0"/>
                    </a:p>
                  </a:txBody>
                  <a:tcP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r>
                        <a:rPr lang="id-ID" sz="1600" dirty="0" smtClean="0"/>
                        <a:t>15</a:t>
                      </a:r>
                      <a:endParaRPr lang="id-ID" sz="1600" dirty="0"/>
                    </a:p>
                  </a:txBody>
                  <a:tcPr anchor="ctr"/>
                </a:tc>
                <a:tc>
                  <a:txBody>
                    <a:bodyPr/>
                    <a:lstStyle/>
                    <a:p>
                      <a:pPr algn="ctr"/>
                      <a:r>
                        <a:rPr lang="id-ID" sz="1600" dirty="0" smtClean="0"/>
                        <a:t>5</a:t>
                      </a:r>
                      <a:endParaRPr lang="id-ID" sz="1600" dirty="0"/>
                    </a:p>
                  </a:txBody>
                  <a:tcPr anchor="ctr"/>
                </a:tc>
                <a:tc>
                  <a:txBody>
                    <a:bodyPr/>
                    <a:lstStyle/>
                    <a:p>
                      <a:pPr algn="ctr"/>
                      <a:r>
                        <a:rPr lang="id-ID" sz="1600" dirty="0" smtClean="0"/>
                        <a:t>20</a:t>
                      </a:r>
                      <a:endParaRPr lang="id-ID" sz="1600" dirty="0"/>
                    </a:p>
                  </a:txBody>
                  <a:tcPr anchor="ctr"/>
                </a:tc>
                <a:tc>
                  <a:txBody>
                    <a:bodyPr/>
                    <a:lstStyle/>
                    <a:p>
                      <a:pPr algn="ctr"/>
                      <a:r>
                        <a:rPr lang="id-ID" sz="1600" dirty="0" smtClean="0"/>
                        <a:t>0</a:t>
                      </a:r>
                      <a:endParaRPr lang="id-ID" sz="1600" dirty="0"/>
                    </a:p>
                  </a:txBody>
                  <a:tcPr anchor="ctr"/>
                </a:tc>
                <a:tc>
                  <a:txBody>
                    <a:bodyPr/>
                    <a:lstStyle/>
                    <a:p>
                      <a:pPr algn="ctr"/>
                      <a:r>
                        <a:rPr lang="id-ID" sz="1600" dirty="0" smtClean="0"/>
                        <a:t>0</a:t>
                      </a:r>
                      <a:endParaRPr lang="id-ID" sz="1600" dirty="0"/>
                    </a:p>
                  </a:txBody>
                  <a:tcPr anchor="ctr"/>
                </a:tc>
              </a:tr>
              <a:tr h="370840">
                <a:tc>
                  <a:txBody>
                    <a:bodyPr/>
                    <a:lstStyle/>
                    <a:p>
                      <a:endParaRPr lang="id-ID"/>
                    </a:p>
                  </a:txBody>
                  <a:tcP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r>
                        <a:rPr lang="id-ID" sz="1600" dirty="0" smtClean="0"/>
                        <a:t>∑</a:t>
                      </a:r>
                      <a:endParaRPr lang="id-ID" sz="1600" dirty="0"/>
                    </a:p>
                  </a:txBody>
                  <a:tcPr anchor="ctr"/>
                </a:tc>
                <a:tc>
                  <a:txBody>
                    <a:bodyPr/>
                    <a:lstStyle/>
                    <a:p>
                      <a:pPr algn="ctr"/>
                      <a:r>
                        <a:rPr lang="id-ID" sz="1600" dirty="0" smtClean="0"/>
                        <a:t>118</a:t>
                      </a:r>
                      <a:endParaRPr lang="id-ID" sz="1600" dirty="0"/>
                    </a:p>
                  </a:txBody>
                  <a:tcPr anchor="ctr"/>
                </a:tc>
                <a:tc>
                  <a:txBody>
                    <a:bodyPr/>
                    <a:lstStyle/>
                    <a:p>
                      <a:pPr algn="ctr"/>
                      <a:endParaRPr lang="id-ID" sz="1600"/>
                    </a:p>
                  </a:txBody>
                  <a:tcPr anchor="ctr"/>
                </a:tc>
                <a:tc>
                  <a:txBody>
                    <a:bodyPr/>
                    <a:lstStyle/>
                    <a:p>
                      <a:pPr algn="ctr"/>
                      <a:r>
                        <a:rPr lang="id-ID" sz="1600" dirty="0" smtClean="0"/>
                        <a:t>44</a:t>
                      </a:r>
                      <a:endParaRPr lang="id-ID" sz="1600" dirty="0"/>
                    </a:p>
                  </a:txBody>
                  <a:tcPr anchor="ctr"/>
                </a:tc>
              </a:tr>
              <a:tr h="370840">
                <a:tc>
                  <a:txBody>
                    <a:bodyPr/>
                    <a:lstStyle/>
                    <a:p>
                      <a:r>
                        <a:rPr lang="id-ID" dirty="0" smtClean="0"/>
                        <a:t>Monthly Plan</a:t>
                      </a:r>
                      <a:endParaRPr lang="id-ID" dirty="0"/>
                    </a:p>
                  </a:txBody>
                  <a:tcPr/>
                </a:tc>
                <a:tc>
                  <a:txBody>
                    <a:bodyPr/>
                    <a:lstStyle/>
                    <a:p>
                      <a:pPr algn="ctr"/>
                      <a:r>
                        <a:rPr lang="id-ID" sz="1600" dirty="0" smtClean="0"/>
                        <a:t>8</a:t>
                      </a:r>
                      <a:endParaRPr lang="id-ID" sz="1600" dirty="0"/>
                    </a:p>
                  </a:txBody>
                  <a:tcPr anchor="ctr"/>
                </a:tc>
                <a:tc>
                  <a:txBody>
                    <a:bodyPr/>
                    <a:lstStyle/>
                    <a:p>
                      <a:pPr algn="ctr"/>
                      <a:r>
                        <a:rPr lang="id-ID" sz="1600" dirty="0" smtClean="0"/>
                        <a:t>7</a:t>
                      </a:r>
                      <a:endParaRPr lang="id-ID" sz="1600" dirty="0"/>
                    </a:p>
                  </a:txBody>
                  <a:tcPr anchor="ctr"/>
                </a:tc>
                <a:tc>
                  <a:txBody>
                    <a:bodyPr/>
                    <a:lstStyle/>
                    <a:p>
                      <a:pPr algn="ctr"/>
                      <a:r>
                        <a:rPr lang="id-ID" sz="1600" dirty="0" smtClean="0"/>
                        <a:t>6</a:t>
                      </a:r>
                      <a:endParaRPr lang="id-ID" sz="1600" dirty="0"/>
                    </a:p>
                  </a:txBody>
                  <a:tcPr anchor="ctr"/>
                </a:tc>
                <a:tc>
                  <a:txBody>
                    <a:bodyPr/>
                    <a:lstStyle/>
                    <a:p>
                      <a:pPr algn="ctr"/>
                      <a:r>
                        <a:rPr lang="id-ID" sz="1600" dirty="0" smtClean="0"/>
                        <a:t>17</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55</a:t>
                      </a:r>
                      <a:endParaRPr lang="id-ID" sz="1600" dirty="0"/>
                    </a:p>
                  </a:txBody>
                  <a:tcPr anchor="ctr"/>
                </a:tc>
                <a:tc>
                  <a:txBody>
                    <a:bodyPr/>
                    <a:lstStyle/>
                    <a:p>
                      <a:pPr algn="ctr"/>
                      <a:r>
                        <a:rPr lang="id-ID" sz="1600" dirty="0" smtClean="0"/>
                        <a:t>15</a:t>
                      </a: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endParaRPr lang="id-ID" sz="1600" dirty="0"/>
                    </a:p>
                  </a:txBody>
                  <a:tcPr anchor="ctr"/>
                </a:tc>
              </a:tr>
              <a:tr h="370840">
                <a:tc>
                  <a:txBody>
                    <a:bodyPr/>
                    <a:lstStyle/>
                    <a:p>
                      <a:r>
                        <a:rPr lang="id-ID" dirty="0" smtClean="0"/>
                        <a:t>Cumulative</a:t>
                      </a:r>
                      <a:endParaRPr lang="id-ID" dirty="0"/>
                    </a:p>
                  </a:txBody>
                  <a:tcPr/>
                </a:tc>
                <a:tc>
                  <a:txBody>
                    <a:bodyPr/>
                    <a:lstStyle/>
                    <a:p>
                      <a:pPr algn="ctr"/>
                      <a:r>
                        <a:rPr lang="id-ID" sz="1600" dirty="0" smtClean="0"/>
                        <a:t>8</a:t>
                      </a:r>
                      <a:endParaRPr lang="id-ID" sz="1600" dirty="0"/>
                    </a:p>
                  </a:txBody>
                  <a:tcPr anchor="ctr"/>
                </a:tc>
                <a:tc>
                  <a:txBody>
                    <a:bodyPr/>
                    <a:lstStyle/>
                    <a:p>
                      <a:pPr algn="ctr"/>
                      <a:r>
                        <a:rPr lang="id-ID" sz="1600" dirty="0" smtClean="0"/>
                        <a:t>15</a:t>
                      </a:r>
                      <a:endParaRPr lang="id-ID" sz="1600" dirty="0"/>
                    </a:p>
                  </a:txBody>
                  <a:tcPr anchor="ctr"/>
                </a:tc>
                <a:tc>
                  <a:txBody>
                    <a:bodyPr/>
                    <a:lstStyle/>
                    <a:p>
                      <a:pPr algn="ctr"/>
                      <a:r>
                        <a:rPr lang="id-ID" sz="1600" dirty="0" smtClean="0"/>
                        <a:t>21</a:t>
                      </a:r>
                      <a:endParaRPr lang="id-ID" sz="1600" dirty="0"/>
                    </a:p>
                  </a:txBody>
                  <a:tcPr anchor="ctr"/>
                </a:tc>
                <a:tc>
                  <a:txBody>
                    <a:bodyPr/>
                    <a:lstStyle/>
                    <a:p>
                      <a:pPr algn="ctr"/>
                      <a:r>
                        <a:rPr lang="id-ID" sz="1600" dirty="0" smtClean="0"/>
                        <a:t>38</a:t>
                      </a:r>
                      <a:endParaRPr lang="id-ID" sz="1600" dirty="0"/>
                    </a:p>
                  </a:txBody>
                  <a:tcPr anchor="ctr"/>
                </a:tc>
                <a:tc>
                  <a:txBody>
                    <a:bodyPr/>
                    <a:lstStyle/>
                    <a:p>
                      <a:pPr algn="ctr"/>
                      <a:r>
                        <a:rPr lang="id-ID" sz="1600" dirty="0" smtClean="0"/>
                        <a:t>48</a:t>
                      </a:r>
                      <a:endParaRPr lang="id-ID" sz="1600" dirty="0"/>
                    </a:p>
                  </a:txBody>
                  <a:tcPr anchor="ctr"/>
                </a:tc>
                <a:tc>
                  <a:txBody>
                    <a:bodyPr/>
                    <a:lstStyle/>
                    <a:p>
                      <a:pPr algn="ctr"/>
                      <a:r>
                        <a:rPr lang="id-ID" sz="1600" dirty="0" smtClean="0"/>
                        <a:t>103</a:t>
                      </a:r>
                      <a:endParaRPr lang="id-ID" sz="1600" dirty="0"/>
                    </a:p>
                  </a:txBody>
                  <a:tcPr anchor="ctr"/>
                </a:tc>
                <a:tc>
                  <a:txBody>
                    <a:bodyPr/>
                    <a:lstStyle/>
                    <a:p>
                      <a:pPr algn="ctr"/>
                      <a:r>
                        <a:rPr lang="id-ID" sz="1600" dirty="0" smtClean="0"/>
                        <a:t>118</a:t>
                      </a: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endParaRPr lang="id-ID" sz="1600" dirty="0"/>
                    </a:p>
                  </a:txBody>
                  <a:tcPr anchor="ctr"/>
                </a:tc>
              </a:tr>
              <a:tr h="370840">
                <a:tc>
                  <a:txBody>
                    <a:bodyPr/>
                    <a:lstStyle/>
                    <a:p>
                      <a:r>
                        <a:rPr lang="id-ID" dirty="0" smtClean="0"/>
                        <a:t>Monthly Actual</a:t>
                      </a:r>
                      <a:endParaRPr lang="id-ID" dirty="0"/>
                    </a:p>
                  </a:txBody>
                  <a:tcPr/>
                </a:tc>
                <a:tc>
                  <a:txBody>
                    <a:bodyPr/>
                    <a:lstStyle/>
                    <a:p>
                      <a:pPr algn="ctr"/>
                      <a:r>
                        <a:rPr lang="id-ID" sz="1600" dirty="0" smtClean="0"/>
                        <a:t>8</a:t>
                      </a:r>
                      <a:endParaRPr lang="id-ID" sz="1600" dirty="0"/>
                    </a:p>
                  </a:txBody>
                  <a:tcPr anchor="ctr"/>
                </a:tc>
                <a:tc>
                  <a:txBody>
                    <a:bodyPr/>
                    <a:lstStyle/>
                    <a:p>
                      <a:pPr algn="ctr"/>
                      <a:r>
                        <a:rPr lang="id-ID" sz="1600" dirty="0" smtClean="0"/>
                        <a:t>11</a:t>
                      </a:r>
                      <a:endParaRPr lang="id-ID" sz="1600" dirty="0"/>
                    </a:p>
                  </a:txBody>
                  <a:tcPr anchor="ctr"/>
                </a:tc>
                <a:tc>
                  <a:txBody>
                    <a:bodyPr/>
                    <a:lstStyle/>
                    <a:p>
                      <a:pPr algn="ctr"/>
                      <a:r>
                        <a:rPr lang="id-ID" sz="1600" dirty="0" smtClean="0"/>
                        <a:t>8</a:t>
                      </a:r>
                      <a:endParaRPr lang="id-ID" sz="1600" dirty="0"/>
                    </a:p>
                  </a:txBody>
                  <a:tcPr anchor="ctr"/>
                </a:tc>
                <a:tc>
                  <a:txBody>
                    <a:bodyPr/>
                    <a:lstStyle/>
                    <a:p>
                      <a:pPr algn="ctr"/>
                      <a:r>
                        <a:rPr lang="id-ID" sz="1600" dirty="0" smtClean="0"/>
                        <a:t>11</a:t>
                      </a:r>
                      <a:endParaRPr lang="id-ID" sz="1600" dirty="0"/>
                    </a:p>
                  </a:txBody>
                  <a:tcPr anchor="ctr"/>
                </a:tc>
                <a:tc>
                  <a:txBody>
                    <a:bodyPr/>
                    <a:lstStyle/>
                    <a:p>
                      <a:pPr algn="ctr"/>
                      <a:r>
                        <a:rPr lang="id-ID" sz="1600" dirty="0" smtClean="0"/>
                        <a:t>10</a:t>
                      </a:r>
                      <a:endParaRPr lang="id-ID" sz="1600" dirty="0"/>
                    </a:p>
                  </a:txBody>
                  <a:tcPr anchor="ctr"/>
                </a:tc>
                <a:tc>
                  <a:txBody>
                    <a:bodyPr/>
                    <a:lstStyle/>
                    <a:p>
                      <a:pPr algn="ctr"/>
                      <a:r>
                        <a:rPr lang="id-ID" sz="1600" dirty="0" smtClean="0"/>
                        <a:t>30</a:t>
                      </a:r>
                      <a:endParaRPr lang="id-ID" sz="1600" dirty="0"/>
                    </a:p>
                  </a:txBody>
                  <a:tcPr anchor="ctr"/>
                </a:tc>
                <a:tc>
                  <a:txBody>
                    <a:bodyPr/>
                    <a:lstStyle/>
                    <a:p>
                      <a:pPr algn="ctr"/>
                      <a:r>
                        <a:rPr lang="id-ID" sz="1600" dirty="0" smtClean="0"/>
                        <a:t>0</a:t>
                      </a:r>
                      <a:endParaRPr lang="id-ID" sz="1600" dirty="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endParaRPr lang="id-ID" sz="1600" dirty="0"/>
                    </a:p>
                  </a:txBody>
                  <a:tcPr anchor="ctr"/>
                </a:tc>
              </a:tr>
              <a:tr h="370840">
                <a:tc>
                  <a:txBody>
                    <a:bodyPr/>
                    <a:lstStyle/>
                    <a:p>
                      <a:r>
                        <a:rPr lang="id-ID" dirty="0" smtClean="0"/>
                        <a:t>Cumulative Act</a:t>
                      </a:r>
                      <a:endParaRPr lang="id-ID" dirty="0"/>
                    </a:p>
                  </a:txBody>
                  <a:tcPr/>
                </a:tc>
                <a:tc>
                  <a:txBody>
                    <a:bodyPr/>
                    <a:lstStyle/>
                    <a:p>
                      <a:pPr algn="ctr"/>
                      <a:r>
                        <a:rPr lang="id-ID" sz="1600" dirty="0" smtClean="0"/>
                        <a:t>8</a:t>
                      </a:r>
                      <a:endParaRPr lang="id-ID" sz="1600" dirty="0"/>
                    </a:p>
                  </a:txBody>
                  <a:tcPr anchor="ctr"/>
                </a:tc>
                <a:tc>
                  <a:txBody>
                    <a:bodyPr/>
                    <a:lstStyle/>
                    <a:p>
                      <a:pPr algn="ctr"/>
                      <a:r>
                        <a:rPr lang="id-ID" sz="1600" dirty="0" smtClean="0"/>
                        <a:t>19</a:t>
                      </a:r>
                      <a:endParaRPr lang="id-ID" sz="1600" dirty="0"/>
                    </a:p>
                  </a:txBody>
                  <a:tcPr anchor="ctr"/>
                </a:tc>
                <a:tc>
                  <a:txBody>
                    <a:bodyPr/>
                    <a:lstStyle/>
                    <a:p>
                      <a:pPr algn="ctr"/>
                      <a:r>
                        <a:rPr lang="id-ID" sz="1600" dirty="0" smtClean="0"/>
                        <a:t>27</a:t>
                      </a:r>
                      <a:endParaRPr lang="id-ID" sz="1600" dirty="0"/>
                    </a:p>
                  </a:txBody>
                  <a:tcPr anchor="ctr"/>
                </a:tc>
                <a:tc>
                  <a:txBody>
                    <a:bodyPr/>
                    <a:lstStyle/>
                    <a:p>
                      <a:pPr algn="ctr"/>
                      <a:r>
                        <a:rPr lang="id-ID" sz="1600" dirty="0" smtClean="0"/>
                        <a:t>38</a:t>
                      </a:r>
                      <a:endParaRPr lang="id-ID" sz="1600" dirty="0"/>
                    </a:p>
                  </a:txBody>
                  <a:tcPr anchor="ctr"/>
                </a:tc>
                <a:tc>
                  <a:txBody>
                    <a:bodyPr/>
                    <a:lstStyle/>
                    <a:p>
                      <a:pPr algn="ctr"/>
                      <a:r>
                        <a:rPr lang="id-ID" sz="1600" dirty="0" smtClean="0"/>
                        <a:t>48</a:t>
                      </a:r>
                      <a:endParaRPr lang="id-ID" sz="1600" dirty="0"/>
                    </a:p>
                  </a:txBody>
                  <a:tcPr anchor="ctr"/>
                </a:tc>
                <a:tc>
                  <a:txBody>
                    <a:bodyPr/>
                    <a:lstStyle/>
                    <a:p>
                      <a:pPr algn="ctr"/>
                      <a:r>
                        <a:rPr lang="id-ID" sz="1600" dirty="0" smtClean="0"/>
                        <a:t>78</a:t>
                      </a:r>
                      <a:endParaRPr lang="id-ID" sz="1600" dirty="0"/>
                    </a:p>
                  </a:txBody>
                  <a:tcPr anchor="ctr"/>
                </a:tc>
                <a:tc>
                  <a:txBody>
                    <a:bodyPr/>
                    <a:lstStyle/>
                    <a:p>
                      <a:pPr algn="ctr"/>
                      <a:endParaRPr lang="id-ID" sz="1600" dirty="0"/>
                    </a:p>
                  </a:txBody>
                  <a:tcPr anchor="ctr"/>
                </a:tc>
                <a:tc>
                  <a:txBody>
                    <a:bodyPr/>
                    <a:lstStyle/>
                    <a:p>
                      <a:pPr algn="ctr"/>
                      <a:endParaRPr lang="id-ID" sz="1600"/>
                    </a:p>
                  </a:txBody>
                  <a:tcPr anchor="ctr"/>
                </a:tc>
                <a:tc>
                  <a:txBody>
                    <a:bodyPr/>
                    <a:lstStyle/>
                    <a:p>
                      <a:pPr algn="ctr"/>
                      <a:endParaRPr lang="id-ID" sz="1600" dirty="0"/>
                    </a:p>
                  </a:txBody>
                  <a:tcPr anchor="ctr"/>
                </a:tc>
                <a:tc>
                  <a:txBody>
                    <a:bodyPr/>
                    <a:lstStyle/>
                    <a:p>
                      <a:pPr algn="ctr"/>
                      <a:endParaRPr lang="id-ID" sz="1600"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Project Control</a:t>
            </a:r>
            <a:endParaRPr lang="id-ID" dirty="0"/>
          </a:p>
        </p:txBody>
      </p:sp>
      <p:sp>
        <p:nvSpPr>
          <p:cNvPr id="3" name="Content Placeholder 2"/>
          <p:cNvSpPr>
            <a:spLocks noGrp="1"/>
          </p:cNvSpPr>
          <p:nvPr>
            <p:ph idx="1"/>
          </p:nvPr>
        </p:nvSpPr>
        <p:spPr/>
        <p:txBody>
          <a:bodyPr/>
          <a:lstStyle/>
          <a:p>
            <a:r>
              <a:rPr lang="id-ID" dirty="0" smtClean="0"/>
              <a:t>One of the most significant challenges with running a project has to do with maintaining an accurate monitoring and control system for implementation.</a:t>
            </a:r>
          </a:p>
          <a:p>
            <a:r>
              <a:rPr lang="id-ID" dirty="0" smtClean="0"/>
              <a:t>Because project are often defined by their costraints (i.e. Budget &amp; schedule limitations), it is vital that we ensure they are controlled as carefully as possible.</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Autofit/>
          </a:bodyPr>
          <a:lstStyle/>
          <a:p>
            <a:r>
              <a:rPr lang="id-ID" sz="3600" dirty="0" smtClean="0"/>
              <a:t>Assesing a Project’s Earned Value - Example </a:t>
            </a:r>
            <a:endParaRPr lang="id-ID" sz="3600" dirty="0"/>
          </a:p>
        </p:txBody>
      </p:sp>
      <p:sp>
        <p:nvSpPr>
          <p:cNvPr id="3" name="Content Placeholder 2"/>
          <p:cNvSpPr>
            <a:spLocks noGrp="1"/>
          </p:cNvSpPr>
          <p:nvPr>
            <p:ph idx="1"/>
          </p:nvPr>
        </p:nvSpPr>
        <p:spPr>
          <a:xfrm>
            <a:off x="457200" y="1295400"/>
            <a:ext cx="8229600" cy="655320"/>
          </a:xfrm>
        </p:spPr>
        <p:txBody>
          <a:bodyPr/>
          <a:lstStyle/>
          <a:p>
            <a:r>
              <a:rPr lang="id-ID" dirty="0" smtClean="0"/>
              <a:t>Schedule Variances for EVM</a:t>
            </a:r>
            <a:endParaRPr lang="id-ID" dirty="0"/>
          </a:p>
        </p:txBody>
      </p:sp>
      <p:sp>
        <p:nvSpPr>
          <p:cNvPr id="4" name="Content Placeholder 2"/>
          <p:cNvSpPr txBox="1">
            <a:spLocks/>
          </p:cNvSpPr>
          <p:nvPr/>
        </p:nvSpPr>
        <p:spPr>
          <a:xfrm>
            <a:off x="457200" y="3733800"/>
            <a:ext cx="8229600" cy="65532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Cost Variances for EVM</a:t>
            </a:r>
            <a:endParaRPr kumimoji="0" lang="id-ID" sz="26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5" name="Table 4"/>
          <p:cNvGraphicFramePr>
            <a:graphicFrameLocks noGrp="1"/>
          </p:cNvGraphicFramePr>
          <p:nvPr/>
        </p:nvGraphicFramePr>
        <p:xfrm>
          <a:off x="1447800" y="1828800"/>
          <a:ext cx="6629400" cy="1854200"/>
        </p:xfrm>
        <a:graphic>
          <a:graphicData uri="http://schemas.openxmlformats.org/drawingml/2006/table">
            <a:tbl>
              <a:tblPr firstRow="1" bandRow="1">
                <a:tableStyleId>{5C22544A-7EE6-4342-B048-85BDC9FD1C3A}</a:tableStyleId>
              </a:tblPr>
              <a:tblGrid>
                <a:gridCol w="3894772"/>
                <a:gridCol w="2734628"/>
              </a:tblGrid>
              <a:tr h="370840">
                <a:tc gridSpan="2">
                  <a:txBody>
                    <a:bodyPr/>
                    <a:lstStyle/>
                    <a:p>
                      <a:r>
                        <a:rPr lang="id-ID" dirty="0" smtClean="0"/>
                        <a:t>Scheduled Variances</a:t>
                      </a:r>
                      <a:endParaRPr lang="id-ID" dirty="0"/>
                    </a:p>
                  </a:txBody>
                  <a:tcPr/>
                </a:tc>
                <a:tc hMerge="1">
                  <a:txBody>
                    <a:bodyPr/>
                    <a:lstStyle/>
                    <a:p>
                      <a:endParaRPr lang="id-ID" dirty="0"/>
                    </a:p>
                  </a:txBody>
                  <a:tcPr/>
                </a:tc>
              </a:tr>
              <a:tr h="370840">
                <a:tc>
                  <a:txBody>
                    <a:bodyPr/>
                    <a:lstStyle/>
                    <a:p>
                      <a:r>
                        <a:rPr lang="id-ID" dirty="0" smtClean="0"/>
                        <a:t>Planned Value (PV)</a:t>
                      </a:r>
                      <a:endParaRPr lang="id-ID" dirty="0"/>
                    </a:p>
                  </a:txBody>
                  <a:tcPr/>
                </a:tc>
                <a:tc>
                  <a:txBody>
                    <a:bodyPr/>
                    <a:lstStyle/>
                    <a:p>
                      <a:pPr algn="ctr"/>
                      <a:r>
                        <a:rPr lang="id-ID" dirty="0" smtClean="0"/>
                        <a:t>103</a:t>
                      </a:r>
                      <a:endParaRPr lang="id-ID" dirty="0"/>
                    </a:p>
                  </a:txBody>
                  <a:tcPr/>
                </a:tc>
              </a:tr>
              <a:tr h="370840">
                <a:tc>
                  <a:txBody>
                    <a:bodyPr/>
                    <a:lstStyle/>
                    <a:p>
                      <a:r>
                        <a:rPr lang="id-ID" dirty="0" smtClean="0"/>
                        <a:t>Earned Value (EV)</a:t>
                      </a:r>
                      <a:endParaRPr lang="id-ID" dirty="0"/>
                    </a:p>
                  </a:txBody>
                  <a:tcPr/>
                </a:tc>
                <a:tc>
                  <a:txBody>
                    <a:bodyPr/>
                    <a:lstStyle/>
                    <a:p>
                      <a:pPr algn="ctr"/>
                      <a:r>
                        <a:rPr lang="id-ID" dirty="0" smtClean="0"/>
                        <a:t>44</a:t>
                      </a:r>
                      <a:endParaRPr lang="id-ID" dirty="0"/>
                    </a:p>
                  </a:txBody>
                  <a:tcPr/>
                </a:tc>
              </a:tr>
              <a:tr h="370840">
                <a:tc>
                  <a:txBody>
                    <a:bodyPr/>
                    <a:lstStyle/>
                    <a:p>
                      <a:r>
                        <a:rPr lang="id-ID" dirty="0" smtClean="0"/>
                        <a:t>Schedule Performance Index</a:t>
                      </a:r>
                      <a:endParaRPr lang="id-ID" dirty="0"/>
                    </a:p>
                  </a:txBody>
                  <a:tcPr/>
                </a:tc>
                <a:tc>
                  <a:txBody>
                    <a:bodyPr/>
                    <a:lstStyle/>
                    <a:p>
                      <a:pPr algn="ctr"/>
                      <a:r>
                        <a:rPr lang="id-ID" dirty="0" smtClean="0"/>
                        <a:t>EV/PV = 44/103 = 0.43</a:t>
                      </a:r>
                      <a:endParaRPr lang="id-ID" dirty="0"/>
                    </a:p>
                  </a:txBody>
                  <a:tcPr/>
                </a:tc>
              </a:tr>
              <a:tr h="370840">
                <a:tc>
                  <a:txBody>
                    <a:bodyPr/>
                    <a:lstStyle/>
                    <a:p>
                      <a:r>
                        <a:rPr lang="id-ID" dirty="0" smtClean="0"/>
                        <a:t>Estimated Time to Completion</a:t>
                      </a:r>
                      <a:endParaRPr lang="id-ID" dirty="0"/>
                    </a:p>
                  </a:txBody>
                  <a:tcPr/>
                </a:tc>
                <a:tc>
                  <a:txBody>
                    <a:bodyPr/>
                    <a:lstStyle/>
                    <a:p>
                      <a:pPr algn="ctr"/>
                      <a:r>
                        <a:rPr lang="id-ID" dirty="0" smtClean="0"/>
                        <a:t>(1/0.43 x 7) = 16.3 months</a:t>
                      </a:r>
                      <a:endParaRPr lang="id-ID" dirty="0"/>
                    </a:p>
                  </a:txBody>
                  <a:tcPr/>
                </a:tc>
              </a:tr>
            </a:tbl>
          </a:graphicData>
        </a:graphic>
      </p:graphicFrame>
      <p:graphicFrame>
        <p:nvGraphicFramePr>
          <p:cNvPr id="6" name="Table 5"/>
          <p:cNvGraphicFramePr>
            <a:graphicFrameLocks noGrp="1"/>
          </p:cNvGraphicFramePr>
          <p:nvPr/>
        </p:nvGraphicFramePr>
        <p:xfrm>
          <a:off x="1447800" y="4419600"/>
          <a:ext cx="7315200" cy="1854200"/>
        </p:xfrm>
        <a:graphic>
          <a:graphicData uri="http://schemas.openxmlformats.org/drawingml/2006/table">
            <a:tbl>
              <a:tblPr firstRow="1" bandRow="1">
                <a:tableStyleId>{5C22544A-7EE6-4342-B048-85BDC9FD1C3A}</a:tableStyleId>
              </a:tblPr>
              <a:tblGrid>
                <a:gridCol w="4297679"/>
                <a:gridCol w="3017521"/>
              </a:tblGrid>
              <a:tr h="370840">
                <a:tc gridSpan="2">
                  <a:txBody>
                    <a:bodyPr/>
                    <a:lstStyle/>
                    <a:p>
                      <a:r>
                        <a:rPr lang="id-ID" dirty="0" smtClean="0"/>
                        <a:t>Cost Variances</a:t>
                      </a:r>
                      <a:endParaRPr lang="id-ID" dirty="0"/>
                    </a:p>
                  </a:txBody>
                  <a:tcPr/>
                </a:tc>
                <a:tc hMerge="1">
                  <a:txBody>
                    <a:bodyPr/>
                    <a:lstStyle/>
                    <a:p>
                      <a:endParaRPr lang="id-ID" dirty="0"/>
                    </a:p>
                  </a:txBody>
                  <a:tcPr/>
                </a:tc>
              </a:tr>
              <a:tr h="370840">
                <a:tc>
                  <a:txBody>
                    <a:bodyPr/>
                    <a:lstStyle/>
                    <a:p>
                      <a:r>
                        <a:rPr lang="id-ID" dirty="0" smtClean="0"/>
                        <a:t>Cummulative Actual Cost (AC)</a:t>
                      </a:r>
                      <a:endParaRPr lang="id-ID" dirty="0"/>
                    </a:p>
                  </a:txBody>
                  <a:tcPr/>
                </a:tc>
                <a:tc>
                  <a:txBody>
                    <a:bodyPr/>
                    <a:lstStyle/>
                    <a:p>
                      <a:pPr algn="ctr"/>
                      <a:r>
                        <a:rPr lang="id-ID" dirty="0" smtClean="0"/>
                        <a:t>78</a:t>
                      </a:r>
                      <a:endParaRPr lang="id-ID" dirty="0"/>
                    </a:p>
                  </a:txBody>
                  <a:tcPr/>
                </a:tc>
              </a:tr>
              <a:tr h="370840">
                <a:tc>
                  <a:txBody>
                    <a:bodyPr/>
                    <a:lstStyle/>
                    <a:p>
                      <a:r>
                        <a:rPr lang="id-ID" dirty="0" smtClean="0"/>
                        <a:t>Earned Value (EV)</a:t>
                      </a:r>
                      <a:endParaRPr lang="id-ID" dirty="0"/>
                    </a:p>
                  </a:txBody>
                  <a:tcPr/>
                </a:tc>
                <a:tc>
                  <a:txBody>
                    <a:bodyPr/>
                    <a:lstStyle/>
                    <a:p>
                      <a:pPr algn="ctr"/>
                      <a:r>
                        <a:rPr lang="id-ID" dirty="0" smtClean="0"/>
                        <a:t>44</a:t>
                      </a:r>
                      <a:endParaRPr lang="id-ID" dirty="0"/>
                    </a:p>
                  </a:txBody>
                  <a:tcPr/>
                </a:tc>
              </a:tr>
              <a:tr h="370840">
                <a:tc>
                  <a:txBody>
                    <a:bodyPr/>
                    <a:lstStyle/>
                    <a:p>
                      <a:r>
                        <a:rPr lang="id-ID" dirty="0" smtClean="0"/>
                        <a:t>Cost Performance Index</a:t>
                      </a:r>
                      <a:endParaRPr lang="id-ID" dirty="0"/>
                    </a:p>
                  </a:txBody>
                  <a:tcPr/>
                </a:tc>
                <a:tc>
                  <a:txBody>
                    <a:bodyPr/>
                    <a:lstStyle/>
                    <a:p>
                      <a:pPr algn="ctr"/>
                      <a:r>
                        <a:rPr lang="id-ID" dirty="0" smtClean="0"/>
                        <a:t>EV/AC = 44/78 = 0.56</a:t>
                      </a:r>
                      <a:endParaRPr lang="id-ID" dirty="0"/>
                    </a:p>
                  </a:txBody>
                  <a:tcPr/>
                </a:tc>
              </a:tr>
              <a:tr h="370840">
                <a:tc>
                  <a:txBody>
                    <a:bodyPr/>
                    <a:lstStyle/>
                    <a:p>
                      <a:r>
                        <a:rPr lang="id-ID" dirty="0" smtClean="0"/>
                        <a:t>Estimated Cum Cost to Completion</a:t>
                      </a:r>
                      <a:endParaRPr lang="id-ID" dirty="0"/>
                    </a:p>
                  </a:txBody>
                  <a:tcPr/>
                </a:tc>
                <a:tc>
                  <a:txBody>
                    <a:bodyPr/>
                    <a:lstStyle/>
                    <a:p>
                      <a:pPr algn="ctr"/>
                      <a:r>
                        <a:rPr lang="id-ID" dirty="0" smtClean="0"/>
                        <a:t>(1/0.56 x 118,000) = $ 210,784</a:t>
                      </a:r>
                      <a:endParaRPr lang="id-ID"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id-ID" dirty="0" smtClean="0"/>
              <a:t>MS Project Exercise</a:t>
            </a:r>
            <a:endParaRPr lang="id-ID" dirty="0"/>
          </a:p>
        </p:txBody>
      </p:sp>
      <p:sp>
        <p:nvSpPr>
          <p:cNvPr id="3" name="Content Placeholder 2"/>
          <p:cNvSpPr>
            <a:spLocks noGrp="1"/>
          </p:cNvSpPr>
          <p:nvPr>
            <p:ph idx="1"/>
          </p:nvPr>
        </p:nvSpPr>
        <p:spPr>
          <a:xfrm>
            <a:off x="457200" y="1600200"/>
            <a:ext cx="8229600" cy="1676400"/>
          </a:xfrm>
        </p:spPr>
        <p:txBody>
          <a:bodyPr>
            <a:normAutofit fontScale="92500" lnSpcReduction="20000"/>
          </a:bodyPr>
          <a:lstStyle/>
          <a:p>
            <a:r>
              <a:rPr lang="id-ID" dirty="0" smtClean="0"/>
              <a:t>Using the following data, enter the various tasks and create a Gant chart using MS Project. Assign the individual responsible for each activity and once you have completed the net work, update it with the percentage complete tool. What does the Ms Project output file look like?</a:t>
            </a:r>
            <a:endParaRPr lang="id-ID" dirty="0"/>
          </a:p>
        </p:txBody>
      </p:sp>
      <p:graphicFrame>
        <p:nvGraphicFramePr>
          <p:cNvPr id="4" name="Table 3"/>
          <p:cNvGraphicFramePr>
            <a:graphicFrameLocks noGrp="1"/>
          </p:cNvGraphicFramePr>
          <p:nvPr/>
        </p:nvGraphicFramePr>
        <p:xfrm>
          <a:off x="914400" y="3276600"/>
          <a:ext cx="7543800" cy="3200400"/>
        </p:xfrm>
        <a:graphic>
          <a:graphicData uri="http://schemas.openxmlformats.org/drawingml/2006/table">
            <a:tbl>
              <a:tblPr firstRow="1" bandRow="1">
                <a:tableStyleId>{5C22544A-7EE6-4342-B048-85BDC9FD1C3A}</a:tableStyleId>
              </a:tblPr>
              <a:tblGrid>
                <a:gridCol w="2514600"/>
                <a:gridCol w="1219200"/>
                <a:gridCol w="1143000"/>
                <a:gridCol w="1371600"/>
                <a:gridCol w="1295400"/>
              </a:tblGrid>
              <a:tr h="640080">
                <a:tc>
                  <a:txBody>
                    <a:bodyPr/>
                    <a:lstStyle/>
                    <a:p>
                      <a:r>
                        <a:rPr lang="id-ID" sz="1800" dirty="0" smtClean="0"/>
                        <a:t>Activity</a:t>
                      </a:r>
                      <a:endParaRPr lang="id-ID" sz="1800" dirty="0"/>
                    </a:p>
                  </a:txBody>
                  <a:tcPr/>
                </a:tc>
                <a:tc>
                  <a:txBody>
                    <a:bodyPr/>
                    <a:lstStyle/>
                    <a:p>
                      <a:r>
                        <a:rPr lang="id-ID" sz="1800" dirty="0" smtClean="0"/>
                        <a:t>Duration</a:t>
                      </a:r>
                      <a:endParaRPr lang="id-ID" sz="1800" dirty="0"/>
                    </a:p>
                  </a:txBody>
                  <a:tcPr/>
                </a:tc>
                <a:tc>
                  <a:txBody>
                    <a:bodyPr/>
                    <a:lstStyle/>
                    <a:p>
                      <a:r>
                        <a:rPr lang="id-ID" sz="1800" dirty="0" smtClean="0"/>
                        <a:t>Predecessor</a:t>
                      </a:r>
                      <a:endParaRPr lang="id-ID" sz="1800" dirty="0"/>
                    </a:p>
                  </a:txBody>
                  <a:tcPr/>
                </a:tc>
                <a:tc>
                  <a:txBody>
                    <a:bodyPr/>
                    <a:lstStyle/>
                    <a:p>
                      <a:r>
                        <a:rPr lang="id-ID" sz="1800" dirty="0" smtClean="0"/>
                        <a:t>Resource</a:t>
                      </a:r>
                      <a:endParaRPr lang="id-ID" sz="1800" dirty="0"/>
                    </a:p>
                  </a:txBody>
                  <a:tcPr/>
                </a:tc>
                <a:tc>
                  <a:txBody>
                    <a:bodyPr/>
                    <a:lstStyle/>
                    <a:p>
                      <a:r>
                        <a:rPr lang="id-ID" sz="1800" dirty="0" smtClean="0"/>
                        <a:t>% complete</a:t>
                      </a:r>
                      <a:endParaRPr lang="id-ID" sz="1800" dirty="0"/>
                    </a:p>
                  </a:txBody>
                  <a:tcPr/>
                </a:tc>
              </a:tr>
              <a:tr h="640080">
                <a:tc>
                  <a:txBody>
                    <a:bodyPr/>
                    <a:lstStyle/>
                    <a:p>
                      <a:r>
                        <a:rPr lang="id-ID" sz="1800" dirty="0" smtClean="0"/>
                        <a:t>A. Research product</a:t>
                      </a:r>
                      <a:endParaRPr lang="id-ID" sz="1800" dirty="0"/>
                    </a:p>
                  </a:txBody>
                  <a:tcPr/>
                </a:tc>
                <a:tc>
                  <a:txBody>
                    <a:bodyPr/>
                    <a:lstStyle/>
                    <a:p>
                      <a:pPr algn="ctr"/>
                      <a:r>
                        <a:rPr lang="id-ID" sz="1800" dirty="0" smtClean="0"/>
                        <a:t>6</a:t>
                      </a:r>
                      <a:endParaRPr lang="id-ID" sz="1800" dirty="0"/>
                    </a:p>
                  </a:txBody>
                  <a:tcPr/>
                </a:tc>
                <a:tc>
                  <a:txBody>
                    <a:bodyPr/>
                    <a:lstStyle/>
                    <a:p>
                      <a:pPr algn="ctr"/>
                      <a:r>
                        <a:rPr lang="id-ID" sz="1800" dirty="0" smtClean="0"/>
                        <a:t>-</a:t>
                      </a:r>
                      <a:endParaRPr lang="id-ID" sz="1800" dirty="0"/>
                    </a:p>
                  </a:txBody>
                  <a:tcPr/>
                </a:tc>
                <a:tc>
                  <a:txBody>
                    <a:bodyPr/>
                    <a:lstStyle/>
                    <a:p>
                      <a:pPr algn="ctr"/>
                      <a:r>
                        <a:rPr lang="id-ID" sz="1800" dirty="0" smtClean="0"/>
                        <a:t>Shanty</a:t>
                      </a:r>
                      <a:endParaRPr lang="id-ID" sz="1800" dirty="0"/>
                    </a:p>
                  </a:txBody>
                  <a:tcPr/>
                </a:tc>
                <a:tc>
                  <a:txBody>
                    <a:bodyPr/>
                    <a:lstStyle/>
                    <a:p>
                      <a:pPr algn="ctr"/>
                      <a:r>
                        <a:rPr lang="id-ID" sz="1800" dirty="0" smtClean="0"/>
                        <a:t>100</a:t>
                      </a:r>
                      <a:endParaRPr lang="id-ID" sz="1800" dirty="0"/>
                    </a:p>
                  </a:txBody>
                  <a:tcPr/>
                </a:tc>
              </a:tr>
              <a:tr h="640080">
                <a:tc>
                  <a:txBody>
                    <a:bodyPr/>
                    <a:lstStyle/>
                    <a:p>
                      <a:r>
                        <a:rPr lang="id-ID" sz="1800" dirty="0" smtClean="0"/>
                        <a:t>B. Interview customer</a:t>
                      </a:r>
                      <a:endParaRPr lang="id-ID" sz="1800" dirty="0"/>
                    </a:p>
                  </a:txBody>
                  <a:tcPr/>
                </a:tc>
                <a:tc>
                  <a:txBody>
                    <a:bodyPr/>
                    <a:lstStyle/>
                    <a:p>
                      <a:pPr algn="ctr"/>
                      <a:r>
                        <a:rPr lang="id-ID" sz="1800" dirty="0" smtClean="0"/>
                        <a:t>4</a:t>
                      </a:r>
                      <a:endParaRPr lang="id-ID" sz="1800" dirty="0"/>
                    </a:p>
                  </a:txBody>
                  <a:tcPr/>
                </a:tc>
                <a:tc>
                  <a:txBody>
                    <a:bodyPr/>
                    <a:lstStyle/>
                    <a:p>
                      <a:pPr algn="ctr"/>
                      <a:r>
                        <a:rPr lang="id-ID" sz="1800" dirty="0" smtClean="0"/>
                        <a:t>A</a:t>
                      </a:r>
                      <a:endParaRPr lang="id-ID" sz="1800" dirty="0"/>
                    </a:p>
                  </a:txBody>
                  <a:tcPr/>
                </a:tc>
                <a:tc>
                  <a:txBody>
                    <a:bodyPr/>
                    <a:lstStyle/>
                    <a:p>
                      <a:pPr algn="ctr"/>
                      <a:r>
                        <a:rPr lang="id-ID" sz="1800" dirty="0" smtClean="0"/>
                        <a:t>Sofian</a:t>
                      </a:r>
                      <a:endParaRPr lang="id-ID" sz="1800" dirty="0"/>
                    </a:p>
                  </a:txBody>
                  <a:tcPr/>
                </a:tc>
                <a:tc>
                  <a:txBody>
                    <a:bodyPr/>
                    <a:lstStyle/>
                    <a:p>
                      <a:pPr algn="ctr"/>
                      <a:r>
                        <a:rPr lang="id-ID" sz="1800" dirty="0" smtClean="0"/>
                        <a:t>75</a:t>
                      </a:r>
                      <a:endParaRPr lang="id-ID" sz="1800" dirty="0"/>
                    </a:p>
                  </a:txBody>
                  <a:tcPr/>
                </a:tc>
              </a:tr>
              <a:tr h="640080">
                <a:tc>
                  <a:txBody>
                    <a:bodyPr/>
                    <a:lstStyle/>
                    <a:p>
                      <a:r>
                        <a:rPr lang="id-ID" sz="1800" dirty="0" smtClean="0"/>
                        <a:t>C. Design survey</a:t>
                      </a:r>
                      <a:endParaRPr lang="id-ID" sz="1800" dirty="0"/>
                    </a:p>
                  </a:txBody>
                  <a:tcPr/>
                </a:tc>
                <a:tc>
                  <a:txBody>
                    <a:bodyPr/>
                    <a:lstStyle/>
                    <a:p>
                      <a:pPr algn="ctr"/>
                      <a:r>
                        <a:rPr lang="id-ID" sz="1800" dirty="0" smtClean="0"/>
                        <a:t>5</a:t>
                      </a:r>
                      <a:endParaRPr lang="id-ID" sz="1800" dirty="0"/>
                    </a:p>
                  </a:txBody>
                  <a:tcPr/>
                </a:tc>
                <a:tc>
                  <a:txBody>
                    <a:bodyPr/>
                    <a:lstStyle/>
                    <a:p>
                      <a:pPr algn="ctr"/>
                      <a:r>
                        <a:rPr lang="id-ID" sz="1800" dirty="0" smtClean="0"/>
                        <a:t>A</a:t>
                      </a:r>
                      <a:endParaRPr lang="id-ID" sz="1800" dirty="0"/>
                    </a:p>
                  </a:txBody>
                  <a:tcPr/>
                </a:tc>
                <a:tc>
                  <a:txBody>
                    <a:bodyPr/>
                    <a:lstStyle/>
                    <a:p>
                      <a:pPr algn="ctr"/>
                      <a:r>
                        <a:rPr lang="id-ID" sz="1800" dirty="0" smtClean="0"/>
                        <a:t>Adit</a:t>
                      </a:r>
                      <a:endParaRPr lang="id-ID" sz="1800" dirty="0"/>
                    </a:p>
                  </a:txBody>
                  <a:tcPr/>
                </a:tc>
                <a:tc>
                  <a:txBody>
                    <a:bodyPr/>
                    <a:lstStyle/>
                    <a:p>
                      <a:pPr algn="ctr"/>
                      <a:r>
                        <a:rPr lang="id-ID" sz="1800" dirty="0" smtClean="0"/>
                        <a:t>50</a:t>
                      </a:r>
                      <a:endParaRPr lang="id-ID" sz="1800" dirty="0"/>
                    </a:p>
                  </a:txBody>
                  <a:tcPr/>
                </a:tc>
              </a:tr>
              <a:tr h="640080">
                <a:tc>
                  <a:txBody>
                    <a:bodyPr/>
                    <a:lstStyle/>
                    <a:p>
                      <a:r>
                        <a:rPr lang="id-ID" sz="1800" dirty="0" smtClean="0"/>
                        <a:t>D. Collect data</a:t>
                      </a:r>
                      <a:endParaRPr lang="id-ID" sz="1800" dirty="0"/>
                    </a:p>
                  </a:txBody>
                  <a:tcPr/>
                </a:tc>
                <a:tc>
                  <a:txBody>
                    <a:bodyPr/>
                    <a:lstStyle/>
                    <a:p>
                      <a:pPr algn="ctr"/>
                      <a:r>
                        <a:rPr lang="id-ID" sz="1800" dirty="0" smtClean="0"/>
                        <a:t>4</a:t>
                      </a:r>
                      <a:endParaRPr lang="id-ID" sz="1800" dirty="0"/>
                    </a:p>
                  </a:txBody>
                  <a:tcPr/>
                </a:tc>
                <a:tc>
                  <a:txBody>
                    <a:bodyPr/>
                    <a:lstStyle/>
                    <a:p>
                      <a:pPr algn="ctr"/>
                      <a:r>
                        <a:rPr lang="id-ID" sz="1800" dirty="0" smtClean="0"/>
                        <a:t>B,C</a:t>
                      </a:r>
                      <a:endParaRPr lang="id-ID" sz="1800" dirty="0"/>
                    </a:p>
                  </a:txBody>
                  <a:tcPr/>
                </a:tc>
                <a:tc>
                  <a:txBody>
                    <a:bodyPr/>
                    <a:lstStyle/>
                    <a:p>
                      <a:pPr algn="ctr"/>
                      <a:r>
                        <a:rPr lang="id-ID" sz="1800" dirty="0" smtClean="0"/>
                        <a:t>Sukri</a:t>
                      </a:r>
                      <a:endParaRPr lang="id-ID" sz="1800" dirty="0"/>
                    </a:p>
                  </a:txBody>
                  <a:tcPr/>
                </a:tc>
                <a:tc>
                  <a:txBody>
                    <a:bodyPr/>
                    <a:lstStyle/>
                    <a:p>
                      <a:pPr algn="ctr"/>
                      <a:r>
                        <a:rPr lang="id-ID" sz="1800" dirty="0" smtClean="0"/>
                        <a:t>0</a:t>
                      </a:r>
                      <a:endParaRPr lang="id-ID" sz="1800"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id-ID" dirty="0" smtClean="0"/>
              <a:t>MS Project Exercise</a:t>
            </a:r>
            <a:endParaRPr lang="id-ID" dirty="0"/>
          </a:p>
        </p:txBody>
      </p:sp>
      <p:sp>
        <p:nvSpPr>
          <p:cNvPr id="3" name="Content Placeholder 2"/>
          <p:cNvSpPr>
            <a:spLocks noGrp="1"/>
          </p:cNvSpPr>
          <p:nvPr>
            <p:ph idx="1"/>
          </p:nvPr>
        </p:nvSpPr>
        <p:spPr>
          <a:xfrm>
            <a:off x="457200" y="1676400"/>
            <a:ext cx="8229600" cy="4648200"/>
          </a:xfrm>
        </p:spPr>
        <p:txBody>
          <a:bodyPr/>
          <a:lstStyle/>
          <a:p>
            <a:r>
              <a:rPr lang="id-ID" dirty="0" smtClean="0"/>
              <a:t>Now, suppose we assign costs to each of the resources in the following ammounts:</a:t>
            </a:r>
          </a:p>
          <a:p>
            <a:r>
              <a:rPr lang="id-ID" dirty="0" smtClean="0"/>
              <a:t>Resources		Cost</a:t>
            </a:r>
          </a:p>
          <a:p>
            <a:pPr>
              <a:buNone/>
            </a:pPr>
            <a:r>
              <a:rPr lang="id-ID" dirty="0" smtClean="0"/>
              <a:t>	Shanty		Rp. 300.000/day</a:t>
            </a:r>
          </a:p>
          <a:p>
            <a:pPr>
              <a:buNone/>
            </a:pPr>
            <a:r>
              <a:rPr lang="id-ID" dirty="0" smtClean="0"/>
              <a:t>	Sofian		Rp. 350.000/day</a:t>
            </a:r>
          </a:p>
          <a:p>
            <a:pPr>
              <a:buNone/>
            </a:pPr>
            <a:r>
              <a:rPr lang="id-ID" dirty="0" smtClean="0"/>
              <a:t>	</a:t>
            </a:r>
            <a:r>
              <a:rPr lang="id-ID" dirty="0" smtClean="0"/>
              <a:t>Ad</a:t>
            </a:r>
            <a:r>
              <a:rPr lang="en-US" dirty="0" smtClean="0"/>
              <a:t>it	</a:t>
            </a:r>
            <a:r>
              <a:rPr lang="id-ID" dirty="0" smtClean="0"/>
              <a:t>		Rp. 150.000/day</a:t>
            </a:r>
          </a:p>
          <a:p>
            <a:pPr>
              <a:buNone/>
            </a:pPr>
            <a:r>
              <a:rPr lang="id-ID" dirty="0" smtClean="0"/>
              <a:t>	Sukri		Rp. 100.000/day</a:t>
            </a:r>
          </a:p>
          <a:p>
            <a:r>
              <a:rPr lang="id-ID" dirty="0" smtClean="0"/>
              <a:t>Create the resource usage statement for the project as of the most recent update. What are project expenses per task to date?</a:t>
            </a: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Project Control Cycles</a:t>
            </a:r>
            <a:endParaRPr lang="id-ID" dirty="0"/>
          </a:p>
        </p:txBody>
      </p:sp>
      <p:pic>
        <p:nvPicPr>
          <p:cNvPr id="1026" name="Picture 2"/>
          <p:cNvPicPr>
            <a:picLocks noChangeAspect="1" noChangeArrowheads="1"/>
          </p:cNvPicPr>
          <p:nvPr/>
        </p:nvPicPr>
        <p:blipFill>
          <a:blip r:embed="rId2" cstate="print"/>
          <a:srcRect/>
          <a:stretch>
            <a:fillRect/>
          </a:stretch>
        </p:blipFill>
        <p:spPr bwMode="auto">
          <a:xfrm>
            <a:off x="1143000" y="2286000"/>
            <a:ext cx="681265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Monitoring Project Performance</a:t>
            </a:r>
            <a:endParaRPr lang="id-ID" dirty="0"/>
          </a:p>
        </p:txBody>
      </p:sp>
      <p:sp>
        <p:nvSpPr>
          <p:cNvPr id="3" name="Content Placeholder 2"/>
          <p:cNvSpPr>
            <a:spLocks noGrp="1"/>
          </p:cNvSpPr>
          <p:nvPr>
            <p:ph idx="1"/>
          </p:nvPr>
        </p:nvSpPr>
        <p:spPr/>
        <p:txBody>
          <a:bodyPr/>
          <a:lstStyle/>
          <a:p>
            <a:r>
              <a:rPr lang="id-ID" dirty="0" smtClean="0"/>
              <a:t>The Project S-Curve</a:t>
            </a:r>
          </a:p>
          <a:p>
            <a:r>
              <a:rPr lang="id-ID" dirty="0" smtClean="0"/>
              <a:t>Milestone Analysis</a:t>
            </a:r>
          </a:p>
          <a:p>
            <a:r>
              <a:rPr lang="id-ID" dirty="0" smtClean="0"/>
              <a:t>Tracking Gantchart</a:t>
            </a:r>
          </a:p>
          <a:p>
            <a:r>
              <a:rPr lang="id-ID" dirty="0" smtClean="0"/>
              <a:t>Earned Value Management</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Project S-Curve</a:t>
            </a:r>
            <a:endParaRPr lang="id-ID" dirty="0"/>
          </a:p>
        </p:txBody>
      </p:sp>
      <p:sp>
        <p:nvSpPr>
          <p:cNvPr id="3" name="Content Placeholder 2"/>
          <p:cNvSpPr>
            <a:spLocks noGrp="1"/>
          </p:cNvSpPr>
          <p:nvPr>
            <p:ph idx="1"/>
          </p:nvPr>
        </p:nvSpPr>
        <p:spPr/>
        <p:txBody>
          <a:bodyPr/>
          <a:lstStyle/>
          <a:p>
            <a:r>
              <a:rPr lang="id-ID" dirty="0" smtClean="0"/>
              <a:t>The project’s status is evaluated as a function of accumulated costs and labor hours or quantities plotted against time for both budgeted and actual ammount.</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Project S-Curve Example</a:t>
            </a:r>
            <a:endParaRPr lang="id-ID" dirty="0"/>
          </a:p>
        </p:txBody>
      </p:sp>
      <p:graphicFrame>
        <p:nvGraphicFramePr>
          <p:cNvPr id="4" name="Table 3"/>
          <p:cNvGraphicFramePr>
            <a:graphicFrameLocks noGrp="1"/>
          </p:cNvGraphicFramePr>
          <p:nvPr/>
        </p:nvGraphicFramePr>
        <p:xfrm>
          <a:off x="1066800" y="1981200"/>
          <a:ext cx="6096000" cy="1546286"/>
        </p:xfrm>
        <a:graphic>
          <a:graphicData uri="http://schemas.openxmlformats.org/drawingml/2006/table">
            <a:tbl>
              <a:tblPr/>
              <a:tblGrid>
                <a:gridCol w="744230"/>
                <a:gridCol w="535177"/>
                <a:gridCol w="535177"/>
                <a:gridCol w="535177"/>
                <a:gridCol w="535177"/>
                <a:gridCol w="535177"/>
                <a:gridCol w="535177"/>
                <a:gridCol w="535177"/>
                <a:gridCol w="535177"/>
                <a:gridCol w="535177"/>
                <a:gridCol w="535177"/>
              </a:tblGrid>
              <a:tr h="208958">
                <a:tc gridSpan="11">
                  <a:txBody>
                    <a:bodyPr/>
                    <a:lstStyle/>
                    <a:p>
                      <a:pPr algn="ctr" fontAlgn="b"/>
                      <a:r>
                        <a:rPr lang="en-US" sz="1200" b="1" i="0" u="none" strike="noStrike" dirty="0">
                          <a:solidFill>
                            <a:srgbClr val="000000"/>
                          </a:solidFill>
                          <a:latin typeface="Calibri"/>
                        </a:rPr>
                        <a:t>Budgeted Cost for Project Sierra</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67166">
                <a:tc gridSpan="11">
                  <a:txBody>
                    <a:bodyPr/>
                    <a:lstStyle/>
                    <a:p>
                      <a:pPr algn="ctr" fontAlgn="b"/>
                      <a:r>
                        <a:rPr lang="id-ID" sz="1000" b="0" i="0" u="none" strike="noStrike">
                          <a:solidFill>
                            <a:srgbClr val="000000"/>
                          </a:solidFill>
                          <a:latin typeface="Calibri"/>
                        </a:rPr>
                        <a:t>Duration (in weeks)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67166">
                <a:tc>
                  <a:txBody>
                    <a:bodyPr/>
                    <a:lstStyle/>
                    <a:p>
                      <a:pPr algn="l"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Design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Engineer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Install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166">
                <a:tc>
                  <a:txBody>
                    <a:bodyPr/>
                    <a:lstStyle/>
                    <a:p>
                      <a:pPr algn="l" fontAlgn="b"/>
                      <a:r>
                        <a:rPr lang="id-ID" sz="1000" b="0" i="0" u="none" strike="noStrike">
                          <a:solidFill>
                            <a:srgbClr val="000000"/>
                          </a:solidFill>
                          <a:latin typeface="Calibri"/>
                        </a:rPr>
                        <a:t>Cumulative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000" b="0" i="0" u="none" strike="noStrike" dirty="0">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Chart 5"/>
          <p:cNvGraphicFramePr/>
          <p:nvPr/>
        </p:nvGraphicFramePr>
        <p:xfrm>
          <a:off x="1981200" y="38100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Project Sierra’s S-Curve</a:t>
            </a:r>
            <a:endParaRPr lang="id-ID" dirty="0"/>
          </a:p>
        </p:txBody>
      </p:sp>
      <p:graphicFrame>
        <p:nvGraphicFramePr>
          <p:cNvPr id="5" name="Table 4"/>
          <p:cNvGraphicFramePr>
            <a:graphicFrameLocks noGrp="1"/>
          </p:cNvGraphicFramePr>
          <p:nvPr/>
        </p:nvGraphicFramePr>
        <p:xfrm>
          <a:off x="609598" y="1981200"/>
          <a:ext cx="7772404" cy="1645920"/>
        </p:xfrm>
        <a:graphic>
          <a:graphicData uri="http://schemas.openxmlformats.org/drawingml/2006/table">
            <a:tbl>
              <a:tblPr/>
              <a:tblGrid>
                <a:gridCol w="1892056"/>
                <a:gridCol w="653372"/>
                <a:gridCol w="653372"/>
                <a:gridCol w="653372"/>
                <a:gridCol w="653372"/>
                <a:gridCol w="653372"/>
                <a:gridCol w="653372"/>
                <a:gridCol w="653372"/>
                <a:gridCol w="653372"/>
                <a:gridCol w="653372"/>
              </a:tblGrid>
              <a:tr h="482600">
                <a:tc>
                  <a:txBody>
                    <a:bodyPr/>
                    <a:lstStyle/>
                    <a:p>
                      <a:pPr algn="l" fontAlgn="b"/>
                      <a:r>
                        <a:rPr lang="id-ID" sz="1800" b="0" i="0" u="none" strike="noStrike" dirty="0">
                          <a:solidFill>
                            <a:srgbClr val="000000"/>
                          </a:solidFill>
                          <a:latin typeface="Calibri"/>
                        </a:rPr>
                        <a:t>Elapsed Time (in weeks)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2600">
                <a:tc>
                  <a:txBody>
                    <a:bodyPr/>
                    <a:lstStyle/>
                    <a:p>
                      <a:pPr algn="l" fontAlgn="b"/>
                      <a:r>
                        <a:rPr lang="id-ID" sz="1800" b="0" i="0" u="none" strike="noStrike" dirty="0">
                          <a:solidFill>
                            <a:srgbClr val="000000"/>
                          </a:solidFill>
                          <a:latin typeface="Calibri"/>
                        </a:rPr>
                        <a:t>Cummulative (in thousands)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2600">
                <a:tc>
                  <a:txBody>
                    <a:bodyPr/>
                    <a:lstStyle/>
                    <a:p>
                      <a:pPr algn="l" fontAlgn="b"/>
                      <a:r>
                        <a:rPr lang="id-ID" sz="1800" b="0" i="0" u="none" strike="noStrike" dirty="0">
                          <a:solidFill>
                            <a:srgbClr val="000000"/>
                          </a:solidFill>
                          <a:latin typeface="Calibri"/>
                        </a:rPr>
                        <a:t>Cummulative Actual Cost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a:solidFill>
                            <a:srgbClr val="000000"/>
                          </a:solidFill>
                          <a:latin typeface="Calibri"/>
                        </a:rPr>
                        <a:t>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800" b="0" i="0" u="none" strike="noStrike" dirty="0">
                          <a:solidFill>
                            <a:srgbClr val="000000"/>
                          </a:solidFill>
                          <a:latin typeface="Calibri"/>
                        </a:rPr>
                        <a:t>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Chart 5"/>
          <p:cNvGraphicFramePr/>
          <p:nvPr/>
        </p:nvGraphicFramePr>
        <p:xfrm>
          <a:off x="2209800" y="38100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Milestone Analysis</a:t>
            </a:r>
            <a:endParaRPr lang="id-ID" dirty="0"/>
          </a:p>
        </p:txBody>
      </p:sp>
      <p:sp>
        <p:nvSpPr>
          <p:cNvPr id="3" name="Content Placeholder 2"/>
          <p:cNvSpPr>
            <a:spLocks noGrp="1"/>
          </p:cNvSpPr>
          <p:nvPr>
            <p:ph idx="1"/>
          </p:nvPr>
        </p:nvSpPr>
        <p:spPr/>
        <p:txBody>
          <a:bodyPr/>
          <a:lstStyle/>
          <a:p>
            <a:r>
              <a:rPr lang="id-ID" dirty="0" smtClean="0"/>
              <a:t>A milestone is an event or stage of the project that represents a significant accomplishment on the road to the projects’s completion. Completion of a deliverable (a combination of multiple project tasks), an important activity on the project’s critical path, or even calendar date can all be milestones.</a:t>
            </a:r>
          </a:p>
          <a:p>
            <a:r>
              <a:rPr lang="id-ID" dirty="0" smtClean="0"/>
              <a:t>Milestone are road markers that we observe on our travels along the project’s life cycle.</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id-ID" sz="4000" dirty="0" smtClean="0"/>
              <a:t>Benefit Project Control Using Milestone</a:t>
            </a:r>
            <a:endParaRPr lang="id-ID" sz="4000" dirty="0"/>
          </a:p>
        </p:txBody>
      </p:sp>
      <p:sp>
        <p:nvSpPr>
          <p:cNvPr id="3" name="Content Placeholder 2"/>
          <p:cNvSpPr>
            <a:spLocks noGrp="1"/>
          </p:cNvSpPr>
          <p:nvPr>
            <p:ph idx="1"/>
          </p:nvPr>
        </p:nvSpPr>
        <p:spPr>
          <a:xfrm>
            <a:off x="228600" y="1600200"/>
            <a:ext cx="8458200" cy="4724400"/>
          </a:xfrm>
        </p:spPr>
        <p:txBody>
          <a:bodyPr>
            <a:noAutofit/>
          </a:bodyPr>
          <a:lstStyle/>
          <a:p>
            <a:r>
              <a:rPr lang="id-ID" sz="2400" dirty="0" smtClean="0"/>
              <a:t>Milestone signals the completion of important project steps.</a:t>
            </a:r>
          </a:p>
          <a:p>
            <a:r>
              <a:rPr lang="id-ID" sz="2400" dirty="0" smtClean="0"/>
              <a:t>Milestone can motivate the project team.</a:t>
            </a:r>
          </a:p>
          <a:p>
            <a:r>
              <a:rPr lang="id-ID" sz="2400" dirty="0" smtClean="0"/>
              <a:t>Milestone offer at which to reevaluate client needs and any potential change request.</a:t>
            </a:r>
          </a:p>
          <a:p>
            <a:r>
              <a:rPr lang="id-ID" sz="2400" dirty="0" smtClean="0"/>
              <a:t>Milestone help coordinate schedules with vendor and suppliers.</a:t>
            </a:r>
          </a:p>
          <a:p>
            <a:r>
              <a:rPr lang="id-ID" sz="2400" dirty="0" smtClean="0"/>
              <a:t>Milestone identify key project review gates.</a:t>
            </a:r>
          </a:p>
          <a:p>
            <a:r>
              <a:rPr lang="id-ID" sz="2400" dirty="0" smtClean="0"/>
              <a:t>Milestone signal other team members when their participation is expected to begin.</a:t>
            </a:r>
          </a:p>
          <a:p>
            <a:r>
              <a:rPr lang="id-ID" sz="2400" dirty="0" smtClean="0"/>
              <a:t>Milestone can delineate the various deliverables developed in the work breakdown structure and therefore anable the project team to develop a better overall view of the project.</a:t>
            </a:r>
            <a:endParaRPr lang="id-ID"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3277</TotalTime>
  <Words>1118</Words>
  <Application>Microsoft Office PowerPoint</Application>
  <PresentationFormat>On-screen Show (4:3)</PresentationFormat>
  <Paragraphs>427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Slide 1</vt:lpstr>
      <vt:lpstr>Project Control</vt:lpstr>
      <vt:lpstr>Project Control Cycles</vt:lpstr>
      <vt:lpstr>Monitoring Project Performance</vt:lpstr>
      <vt:lpstr>The Project S-Curve</vt:lpstr>
      <vt:lpstr>The Project S-Curve Example</vt:lpstr>
      <vt:lpstr>Project Sierra’s S-Curve</vt:lpstr>
      <vt:lpstr>Milestone Analysis</vt:lpstr>
      <vt:lpstr>Benefit Project Control Using Milestone</vt:lpstr>
      <vt:lpstr>Gant Chart With Milestone - Example</vt:lpstr>
      <vt:lpstr>The Tracking Gant Chart</vt:lpstr>
      <vt:lpstr>The Tracking Gant Chart - Example</vt:lpstr>
      <vt:lpstr>The Tracking Gant Chart - Example</vt:lpstr>
      <vt:lpstr>Earned Value Management</vt:lpstr>
      <vt:lpstr>Performance Project Monitoring Approach</vt:lpstr>
      <vt:lpstr>Terminology for Earned Value</vt:lpstr>
      <vt:lpstr>Earned Value - Example</vt:lpstr>
      <vt:lpstr>Project Baseline, using Earned Value</vt:lpstr>
      <vt:lpstr>Assesing a Project’s Earned Value - Example </vt:lpstr>
      <vt:lpstr>Assesing a Project’s Earned Value - Example </vt:lpstr>
      <vt:lpstr>MS Project Exercise</vt:lpstr>
      <vt:lpstr>MS Project Exercise</vt:lpstr>
      <vt:lpstr>Slide 23</vt:lpstr>
    </vt:vector>
  </TitlesOfParts>
  <Company>Universitas Komputer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Universitas Komputer Indonesia</cp:lastModifiedBy>
  <cp:revision>258</cp:revision>
  <dcterms:created xsi:type="dcterms:W3CDTF">2011-03-24T08:51:10Z</dcterms:created>
  <dcterms:modified xsi:type="dcterms:W3CDTF">2013-01-15T01:42:51Z</dcterms:modified>
</cp:coreProperties>
</file>