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2" r:id="rId9"/>
    <p:sldId id="264" r:id="rId10"/>
    <p:sldId id="271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0B0D1-6225-446A-9B3C-D33B85F0FCF0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EB3249-BF69-428C-B170-4A3D21F4BD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843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4CF1F56-F734-44F2-83CD-4F007A72B5E3}" type="slidenum">
              <a:rPr lang="en-US" sz="1200">
                <a:latin typeface="Times New Roman" pitchFamily="18" charset="0"/>
              </a:rPr>
              <a:pPr algn="r" eaLnBrk="1" hangingPunct="1"/>
              <a:t>4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5650" cy="3425825"/>
          </a:xfrm>
          <a:ln cap="flat"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519"/>
            <a:ext cx="5029200" cy="411424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C5F3A26-367C-4781-9084-8C541BED5965}" type="slidenum">
              <a:rPr lang="en-US" sz="1200">
                <a:latin typeface="Times New Roman" pitchFamily="18" charset="0"/>
              </a:rPr>
              <a:pPr algn="r" eaLnBrk="1" hangingPunct="1"/>
              <a:t>6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5650" cy="3425825"/>
          </a:xfrm>
          <a:ln cap="flat"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519"/>
            <a:ext cx="5029200" cy="411424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FFCA8DA-9CBA-4CC0-89BC-539661C05035}" type="slidenum">
              <a:rPr lang="en-US" sz="1200">
                <a:latin typeface="Times New Roman" pitchFamily="18" charset="0"/>
              </a:rPr>
              <a:pPr algn="r" eaLnBrk="1" hangingPunct="1"/>
              <a:t>7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5650" cy="3425825"/>
          </a:xfrm>
          <a:ln cap="flat"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519"/>
            <a:ext cx="5029200" cy="411424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AC737E5-90D0-40EF-A96D-E706915C30AA}" type="slidenum">
              <a:rPr lang="en-US" sz="1200">
                <a:latin typeface="Times New Roman" pitchFamily="18" charset="0"/>
              </a:rPr>
              <a:pPr algn="r" eaLnBrk="1" hangingPunct="1"/>
              <a:t>9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5650" cy="3425825"/>
          </a:xfrm>
          <a:ln cap="flat"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519"/>
            <a:ext cx="5029200" cy="411424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 txBox="1">
            <a:spLocks noGrp="1" noChangeArrowheads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AF777970-6220-4EA0-B3D5-1E00DA6F2F2E}" type="slidenum">
              <a:rPr lang="en-US" sz="1200">
                <a:latin typeface="Times New Roman" pitchFamily="18" charset="0"/>
              </a:rPr>
              <a:pPr algn="r" eaLnBrk="1" hangingPunct="1"/>
              <a:t>12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5650" cy="3425825"/>
          </a:xfrm>
          <a:ln cap="flat"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519"/>
            <a:ext cx="5029200" cy="411424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D79BA54-6182-446B-9BC9-62D0B5D463D5}" type="slidenum">
              <a:rPr lang="en-US" sz="1200">
                <a:latin typeface="Times New Roman" pitchFamily="18" charset="0"/>
              </a:rPr>
              <a:pPr algn="r" eaLnBrk="1" hangingPunct="1"/>
              <a:t>13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5650" cy="3425825"/>
          </a:xfrm>
          <a:ln cap="flat"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519"/>
            <a:ext cx="5029200" cy="411424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269A3439-1D31-48A4-89B1-7904F9DDA6B0}" type="slidenum">
              <a:rPr lang="en-US" sz="1200">
                <a:latin typeface="Times New Roman" pitchFamily="18" charset="0"/>
              </a:rPr>
              <a:pPr algn="r" eaLnBrk="1" hangingPunct="1"/>
              <a:t>14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5650" cy="3425825"/>
          </a:xfrm>
          <a:ln cap="flat"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519"/>
            <a:ext cx="5029200" cy="411424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2D63-102B-45AC-B38F-385B0F3C631B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E127-3F51-4531-A527-BA39F06434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5843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2D63-102B-45AC-B38F-385B0F3C631B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E127-3F51-4531-A527-BA39F06434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6855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2D63-102B-45AC-B38F-385B0F3C631B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E127-3F51-4531-A527-BA39F06434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9650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2D63-102B-45AC-B38F-385B0F3C631B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E127-3F51-4531-A527-BA39F06434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207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2D63-102B-45AC-B38F-385B0F3C631B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E127-3F51-4531-A527-BA39F06434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2288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2D63-102B-45AC-B38F-385B0F3C631B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E127-3F51-4531-A527-BA39F06434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7817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2D63-102B-45AC-B38F-385B0F3C631B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E127-3F51-4531-A527-BA39F06434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6309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2D63-102B-45AC-B38F-385B0F3C631B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E127-3F51-4531-A527-BA39F06434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3979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2D63-102B-45AC-B38F-385B0F3C631B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E127-3F51-4531-A527-BA39F06434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7601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2D63-102B-45AC-B38F-385B0F3C631B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E127-3F51-4531-A527-BA39F06434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2957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2D63-102B-45AC-B38F-385B0F3C631B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E127-3F51-4531-A527-BA39F06434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9976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22D63-102B-45AC-B38F-385B0F3C631B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AE127-3F51-4531-A527-BA39F06434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0022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4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.id/imgres?imgurl=http://elowpii189.files.wordpress.com/2011/06/thank_you_comment_21.jpg&amp;imgrefurl=http://elowpii189.wordpress.com/2011/06/08/thank-you-sorry-_/&amp;usg=__Dxgbbd5Cvalr0wUh0wa8_SdtmwE=&amp;h=335&amp;w=500&amp;sz=67&amp;hl=id&amp;start=3&amp;zoom=1&amp;tbnid=Am7leKEWCo1NjM:&amp;tbnh=87&amp;tbnw=130&amp;ei=voeWTqL-KYf4rQfOk7SBBA&amp;prev=/images?q=thank+you&amp;hl=id&amp;sa=X&amp;tbm=isch&amp;itbs=1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gb" descr="http://t0.gstatic.com/images?q=tbn:ANd9GcTNrHCva0YmpsPZW3yCtGRj3rphY2HbdWJhZSwdEsqHtzszlU19F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228600"/>
            <a:ext cx="9144000" cy="32766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d-ID" sz="5400" dirty="0">
                <a:solidFill>
                  <a:srgbClr val="FF0000"/>
                </a:solidFill>
                <a:latin typeface="Algerian" pitchFamily="82" charset="0"/>
                <a:ea typeface="+mj-ea"/>
                <a:cs typeface="+mj-cs"/>
              </a:rPr>
              <a:t>STRATEGIC MANAGEMENT</a:t>
            </a:r>
            <a:r>
              <a:rPr lang="id-ID" sz="6600" dirty="0">
                <a:solidFill>
                  <a:srgbClr val="FF0000"/>
                </a:solidFill>
                <a:latin typeface="Algerian" pitchFamily="82" charset="0"/>
                <a:ea typeface="+mj-ea"/>
                <a:cs typeface="+mj-cs"/>
              </a:rPr>
              <a:t/>
            </a:r>
            <a:br>
              <a:rPr lang="id-ID" sz="6600" dirty="0">
                <a:solidFill>
                  <a:srgbClr val="FF0000"/>
                </a:solidFill>
                <a:latin typeface="Algerian" pitchFamily="82" charset="0"/>
                <a:ea typeface="+mj-ea"/>
                <a:cs typeface="+mj-cs"/>
              </a:rPr>
            </a:br>
            <a:r>
              <a:rPr lang="id-ID" sz="2800" dirty="0">
                <a:solidFill>
                  <a:srgbClr val="FF0000"/>
                </a:solidFill>
                <a:latin typeface="Algerian" pitchFamily="82" charset="0"/>
                <a:ea typeface="+mj-ea"/>
                <a:cs typeface="+mj-cs"/>
              </a:rPr>
              <a:t>DR. HERMAN S. MBA</a:t>
            </a:r>
            <a:endParaRPr lang="en-US" sz="4400" dirty="0">
              <a:solidFill>
                <a:srgbClr val="FF0000"/>
              </a:solidFill>
              <a:latin typeface="Algerian" pitchFamily="82" charset="0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47555" y="4876800"/>
            <a:ext cx="8848897" cy="1752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id-ID" sz="3600" b="1" dirty="0">
                <a:solidFill>
                  <a:schemeClr val="bg1"/>
                </a:solidFill>
                <a:latin typeface="Algerian" pitchFamily="82" charset="0"/>
              </a:rPr>
              <a:t>Magister Management </a:t>
            </a:r>
            <a:r>
              <a:rPr lang="id-ID" sz="3600" b="1" dirty="0" smtClean="0">
                <a:solidFill>
                  <a:schemeClr val="bg1"/>
                </a:solidFill>
                <a:latin typeface="Algerian" pitchFamily="82" charset="0"/>
              </a:rPr>
              <a:t>Program</a:t>
            </a:r>
            <a:endParaRPr lang="id-ID" sz="3600" b="1" dirty="0">
              <a:solidFill>
                <a:schemeClr val="bg1"/>
              </a:solidFill>
              <a:latin typeface="Algerian" pitchFamily="82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id-ID" sz="3600" b="1" dirty="0">
                <a:solidFill>
                  <a:schemeClr val="bg1"/>
                </a:solidFill>
                <a:latin typeface="Algerian" pitchFamily="82" charset="0"/>
              </a:rPr>
              <a:t>Universitas Komputer Indonesia</a:t>
            </a:r>
            <a:endParaRPr lang="en-US" sz="3600" b="1" dirty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7555" y="2967335"/>
            <a:ext cx="8848897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Algerian" pitchFamily="82" charset="0"/>
              </a:rPr>
              <a:t>Stake holder &amp; </a:t>
            </a:r>
          </a:p>
          <a:p>
            <a:pPr algn="ctr">
              <a:defRPr/>
            </a:pPr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Algerian" pitchFamily="82" charset="0"/>
              </a:rPr>
              <a:t>Corporate governance </a:t>
            </a:r>
            <a:endParaRPr lang="en-U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547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r>
              <a:rPr lang="id-ID" sz="3600" dirty="0" smtClean="0"/>
              <a:t>DEGREE OF INVOLVEMENT IN STRATEGIC MANAGEMENT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Phantom</a:t>
            </a:r>
          </a:p>
          <a:p>
            <a:r>
              <a:rPr lang="id-ID" dirty="0" smtClean="0"/>
              <a:t>Rubber stamp</a:t>
            </a:r>
          </a:p>
          <a:p>
            <a:r>
              <a:rPr lang="id-ID" dirty="0" smtClean="0"/>
              <a:t>Minimal Reviewer</a:t>
            </a:r>
          </a:p>
          <a:p>
            <a:r>
              <a:rPr lang="id-ID" dirty="0" smtClean="0"/>
              <a:t>Nominal Participation</a:t>
            </a:r>
          </a:p>
          <a:p>
            <a:r>
              <a:rPr lang="id-ID" dirty="0" smtClean="0"/>
              <a:t>Active Participation</a:t>
            </a:r>
          </a:p>
          <a:p>
            <a:r>
              <a:rPr lang="id-ID" dirty="0" smtClean="0"/>
              <a:t>Catalyst</a:t>
            </a:r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0"/>
            <a:ext cx="82296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CC0000"/>
                </a:solidFill>
              </a:rPr>
              <a:t>THE ROLE OF TOP MANAGEMENT</a:t>
            </a:r>
            <a:endParaRPr lang="en-US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800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3B82F9C-7BB2-4D2F-9954-291123D6D4E7}" type="slidenum">
              <a:rPr lang="en-US" sz="1400">
                <a:solidFill>
                  <a:srgbClr val="000066"/>
                </a:solidFill>
                <a:latin typeface="Times New Roman" pitchFamily="18" charset="0"/>
              </a:rPr>
              <a:pPr algn="r" eaLnBrk="1" hangingPunct="1"/>
              <a:t>12</a:t>
            </a:fld>
            <a:endParaRPr lang="en-US" sz="1400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990600" y="1828800"/>
            <a:ext cx="746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id-ID" sz="2400">
              <a:latin typeface="Times New Roman" pitchFamily="18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447800" y="1219200"/>
            <a:ext cx="6553200" cy="320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marL="457200" indent="-457200" algn="ctr" eaLnBrk="1" hangingPunct="1">
              <a:spcBef>
                <a:spcPct val="50000"/>
              </a:spcBef>
            </a:pPr>
            <a:r>
              <a:rPr lang="en-US" sz="2800" b="1"/>
              <a:t>Responsibilities of Top Management:</a:t>
            </a:r>
          </a:p>
          <a:p>
            <a:pPr marL="457200" indent="-457200" eaLnBrk="1" hangingPunct="1">
              <a:spcBef>
                <a:spcPct val="50000"/>
              </a:spcBef>
            </a:pPr>
            <a:endParaRPr lang="en-US" sz="2800" b="1"/>
          </a:p>
          <a:p>
            <a:pPr marL="457200" indent="-457200" eaLnBrk="1" hangingPunct="1">
              <a:spcBef>
                <a:spcPct val="50000"/>
              </a:spcBef>
              <a:buFontTx/>
              <a:buChar char="•"/>
            </a:pPr>
            <a:r>
              <a:rPr lang="en-US" sz="2400" b="1"/>
              <a:t>Provide executive leadership and a strategic vision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•"/>
            </a:pPr>
            <a:endParaRPr lang="en-US" sz="2400" b="1"/>
          </a:p>
          <a:p>
            <a:pPr marL="457200" indent="-457200" eaLnBrk="1" hangingPunct="1">
              <a:spcBef>
                <a:spcPct val="50000"/>
              </a:spcBef>
              <a:buFontTx/>
              <a:buChar char="•"/>
            </a:pPr>
            <a:r>
              <a:rPr lang="en-US" sz="2400" b="1"/>
              <a:t>Manage the strategic planning process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831784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49E269C-577A-4C94-8256-44CE36DAEE77}" type="slidenum">
              <a:rPr lang="en-US" sz="1400">
                <a:solidFill>
                  <a:srgbClr val="000066"/>
                </a:solidFill>
                <a:latin typeface="Times New Roman" pitchFamily="18" charset="0"/>
              </a:rPr>
              <a:pPr algn="r" eaLnBrk="1" hangingPunct="1"/>
              <a:t>13</a:t>
            </a:fld>
            <a:endParaRPr lang="en-US" sz="1400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533400"/>
            <a:ext cx="7772400" cy="1470025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Ctr="0"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ffectLst/>
              </a:rPr>
              <a:t>Social Responsibility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828800"/>
            <a:ext cx="7924800" cy="4038601"/>
          </a:xfrm>
          <a:extLst/>
        </p:spPr>
        <p:txBody>
          <a:bodyPr lIns="92075" tIns="46038" rIns="92075" bIns="46038">
            <a:normAutofit lnSpcReduction="10000"/>
          </a:bodyPr>
          <a:lstStyle/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en-US" b="1" dirty="0" smtClean="0">
                <a:latin typeface="Arial" charset="0"/>
              </a:rPr>
              <a:t>Friedman’s Traditional View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en-US" b="1" dirty="0" smtClean="0">
              <a:latin typeface="Arial" charset="0"/>
            </a:endParaRP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b="1" i="1" dirty="0" smtClean="0">
                <a:latin typeface="Arial" charset="0"/>
              </a:rPr>
              <a:t>	“There is one and only one social responsibility of business – to use its resources and engage in activities designed to increase its profits so long as it stays within the rules of the game, which is to say, engages in open &amp; free competition without deception or fraud”.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en-US" b="1" i="1" dirty="0" smtClean="0"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5436535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2698C52-3982-4F59-B92C-0C6CF0F4EB20}" type="slidenum">
              <a:rPr lang="en-US" sz="1400">
                <a:solidFill>
                  <a:srgbClr val="000066"/>
                </a:solidFill>
                <a:latin typeface="Times New Roman" pitchFamily="18" charset="0"/>
              </a:rPr>
              <a:pPr algn="r" eaLnBrk="1" hangingPunct="1"/>
              <a:t>14</a:t>
            </a:fld>
            <a:endParaRPr lang="en-US" sz="1400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ctrTitle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Ctr="0"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effectLst/>
              </a:rPr>
              <a:t>Social Responsibility</a:t>
            </a:r>
          </a:p>
        </p:txBody>
      </p:sp>
      <p:pic>
        <p:nvPicPr>
          <p:cNvPr id="15364" name="Picture 3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52600"/>
            <a:ext cx="8039100" cy="384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533400" y="5867400"/>
            <a:ext cx="7924800" cy="457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rgbClr val="002060"/>
                </a:solidFill>
              </a:rPr>
              <a:t>Source: </a:t>
            </a:r>
            <a:r>
              <a:rPr lang="en-US" sz="1200" i="1" dirty="0">
                <a:solidFill>
                  <a:srgbClr val="002060"/>
                </a:solidFill>
              </a:rPr>
              <a:t>Adapted from A.B. </a:t>
            </a:r>
            <a:r>
              <a:rPr lang="en-US" sz="1200" i="1" dirty="0" err="1">
                <a:solidFill>
                  <a:srgbClr val="002060"/>
                </a:solidFill>
              </a:rPr>
              <a:t>Caroll</a:t>
            </a:r>
            <a:r>
              <a:rPr lang="en-US" sz="1200" i="1" dirty="0">
                <a:solidFill>
                  <a:srgbClr val="002060"/>
                </a:solidFill>
              </a:rPr>
              <a:t>, “A Three </a:t>
            </a:r>
            <a:r>
              <a:rPr lang="en-US" sz="1200" i="1" dirty="0" err="1">
                <a:solidFill>
                  <a:srgbClr val="002060"/>
                </a:solidFill>
              </a:rPr>
              <a:t>Dimensionl</a:t>
            </a:r>
            <a:r>
              <a:rPr lang="en-US" sz="1200" i="1" dirty="0">
                <a:solidFill>
                  <a:srgbClr val="002060"/>
                </a:solidFill>
              </a:rPr>
              <a:t> Conceptual Model of Corporate Performance, Academy of Management Review (October 1979), P. 499.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38150" y="0"/>
            <a:ext cx="8229600" cy="1219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2075" tIns="46038" rIns="92075" bIns="46038" anchor="b" anchorCtr="0">
            <a:normAutofit fontScale="92500"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800" b="1" kern="1200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id-ID" dirty="0" smtClean="0">
                <a:solidFill>
                  <a:srgbClr val="FF0000"/>
                </a:solidFill>
                <a:effectLst/>
              </a:rPr>
              <a:t>COMPANY </a:t>
            </a:r>
            <a:r>
              <a:rPr lang="en-US" dirty="0" smtClean="0">
                <a:solidFill>
                  <a:srgbClr val="FF0000"/>
                </a:solidFill>
                <a:effectLst/>
              </a:rPr>
              <a:t>Social </a:t>
            </a:r>
            <a:r>
              <a:rPr lang="en-US" dirty="0" smtClean="0">
                <a:solidFill>
                  <a:srgbClr val="FF0000"/>
                </a:solidFill>
                <a:effectLst/>
              </a:rPr>
              <a:t>Responsibility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2694562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http://t1.gstatic.com/images?q=tbn:ANd9GcRUIkLciRPipsFoUBOrr9cbLlI2qpqiNrvlJWTZrWfOzt7qBlUUq5GHLt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46465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ec.europa.eu/enterprise/policies/sustainable-business/media/photos/corporate-social-responsibility_multi-stakeholder-foru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043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57200" y="1524000"/>
            <a:ext cx="8229600" cy="4876800"/>
          </a:xfrm>
          <a:prstGeom prst="rect">
            <a:avLst/>
          </a:prstGeo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d-ID" sz="8800" dirty="0">
                <a:solidFill>
                  <a:srgbClr val="C00000"/>
                </a:solidFill>
                <a:latin typeface="Algerian" pitchFamily="82" charset="0"/>
                <a:ea typeface="+mj-ea"/>
                <a:cs typeface="+mj-cs"/>
              </a:rPr>
              <a:t>STAKEHOLDER</a:t>
            </a:r>
          </a:p>
        </p:txBody>
      </p:sp>
    </p:spTree>
    <p:extLst>
      <p:ext uri="{BB962C8B-B14F-4D97-AF65-F5344CB8AC3E}">
        <p14:creationId xmlns:p14="http://schemas.microsoft.com/office/powerpoint/2010/main" xmlns="" val="357768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/>
              <a:t>STAKEHOLDER</a:t>
            </a:r>
            <a:endParaRPr lang="id-ID" dirty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mtClean="0">
                <a:latin typeface="Algerian" pitchFamily="82" charset="0"/>
              </a:rPr>
              <a:t>All individuals or groups who have an active stake in the </a:t>
            </a:r>
            <a:r>
              <a:rPr lang="en-US" smtClean="0">
                <a:latin typeface="Algerian" pitchFamily="82" charset="0"/>
              </a:rPr>
              <a:t>corporate</a:t>
            </a:r>
            <a:r>
              <a:rPr lang="id-ID" smtClean="0">
                <a:latin typeface="Algerian" pitchFamily="82" charset="0"/>
              </a:rPr>
              <a:t> and can potentially impact, either positively or negatively, its development. </a:t>
            </a:r>
          </a:p>
        </p:txBody>
      </p:sp>
    </p:spTree>
    <p:extLst>
      <p:ext uri="{BB962C8B-B14F-4D97-AF65-F5344CB8AC3E}">
        <p14:creationId xmlns:p14="http://schemas.microsoft.com/office/powerpoint/2010/main" xmlns="" val="209008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5C6D6EF-40BD-491F-B93C-5D51AFD44EA4}" type="slidenum">
              <a:rPr lang="en-US" sz="1400">
                <a:solidFill>
                  <a:srgbClr val="000066"/>
                </a:solidFill>
                <a:latin typeface="Times New Roman" pitchFamily="18" charset="0"/>
              </a:rPr>
              <a:pPr algn="r" eaLnBrk="1" hangingPunct="1"/>
              <a:t>4</a:t>
            </a:fld>
            <a:endParaRPr lang="en-US" sz="1400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14300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Ctr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  <a:effectLst/>
              </a:rPr>
              <a:t>Corporate Governance</a:t>
            </a:r>
            <a:r>
              <a:rPr lang="en-US" dirty="0" smtClean="0">
                <a:effectLst/>
              </a:rPr>
              <a:t> 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752600"/>
            <a:ext cx="8229600" cy="4495800"/>
          </a:xfrm>
        </p:spPr>
        <p:txBody>
          <a:bodyPr lIns="92075" tIns="46038" rIns="92075" bIns="46038" anchor="ctr"/>
          <a:lstStyle/>
          <a:p>
            <a:pPr>
              <a:buFontTx/>
              <a:buNone/>
            </a:pPr>
            <a:r>
              <a:rPr lang="en-US" sz="3600" b="1" dirty="0" smtClean="0">
                <a:solidFill>
                  <a:srgbClr val="000066"/>
                </a:solidFill>
                <a:latin typeface="Arial" charset="0"/>
              </a:rPr>
              <a:t>Defined:</a:t>
            </a:r>
          </a:p>
          <a:p>
            <a:pPr>
              <a:buFontTx/>
              <a:buNone/>
            </a:pPr>
            <a:r>
              <a:rPr lang="en-US" sz="3600" dirty="0" smtClean="0">
                <a:latin typeface="Arial" charset="0"/>
              </a:rPr>
              <a:t>	</a:t>
            </a:r>
            <a:r>
              <a:rPr lang="en-US" sz="3600" b="1" i="1" dirty="0" smtClean="0">
                <a:latin typeface="Arial" charset="0"/>
              </a:rPr>
              <a:t>Refers to </a:t>
            </a:r>
            <a:r>
              <a:rPr lang="en-US" sz="3600" b="1" i="1" dirty="0" smtClean="0">
                <a:solidFill>
                  <a:srgbClr val="00B050"/>
                </a:solidFill>
                <a:latin typeface="Arial" charset="0"/>
              </a:rPr>
              <a:t>the relationship among the board of directors, top management, and shareholders in determining the direction and performance of the corporation</a:t>
            </a:r>
            <a:r>
              <a:rPr lang="en-US" sz="3600" b="1" i="1" dirty="0" smtClean="0">
                <a:latin typeface="Arial" charset="0"/>
              </a:rPr>
              <a:t>.</a:t>
            </a:r>
          </a:p>
          <a:p>
            <a:pPr>
              <a:buFontTx/>
              <a:buNone/>
            </a:pPr>
            <a:endParaRPr lang="en-US" sz="3600" b="1" i="1" dirty="0" smtClean="0">
              <a:solidFill>
                <a:srgbClr val="1C1C1C"/>
              </a:solidFill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42536359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BOARD OF DIRECTOR RESPONSIBILITIES </a:t>
            </a:r>
            <a:endParaRPr lang="en-US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Setting corporate  strategy, overall direction, mission, or vision.</a:t>
            </a:r>
          </a:p>
          <a:p>
            <a:r>
              <a:rPr lang="en-US" dirty="0" smtClean="0"/>
              <a:t>Hiring &amp; firing the CEO and   top management.  </a:t>
            </a:r>
          </a:p>
          <a:p>
            <a:r>
              <a:rPr lang="en-US" dirty="0" smtClean="0"/>
              <a:t>Controlling, monitoring, or supervising  top management.</a:t>
            </a:r>
          </a:p>
          <a:p>
            <a:r>
              <a:rPr lang="en-US" dirty="0" smtClean="0"/>
              <a:t>Reviewing and approving the use of resources.</a:t>
            </a:r>
          </a:p>
          <a:p>
            <a:r>
              <a:rPr lang="en-US" dirty="0" smtClean="0"/>
              <a:t>Caring for shareholders interest.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59877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CEA42E0-37A7-4241-BB4C-FA2E702CC81A}" type="slidenum">
              <a:rPr lang="en-US" sz="1400">
                <a:solidFill>
                  <a:srgbClr val="000066"/>
                </a:solidFill>
                <a:latin typeface="Times New Roman" pitchFamily="18" charset="0"/>
              </a:rPr>
              <a:pPr algn="r" eaLnBrk="1" hangingPunct="1"/>
              <a:t>6</a:t>
            </a:fld>
            <a:endParaRPr lang="en-US" sz="1400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83820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Ctr="0"/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>
                <a:solidFill>
                  <a:schemeClr val="tx1"/>
                </a:solidFill>
                <a:effectLst/>
              </a:rPr>
              <a:t>Corporate Governance</a:t>
            </a: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3582988" y="915988"/>
            <a:ext cx="5102225" cy="5254625"/>
          </a:xfrm>
          <a:prstGeom prst="rect">
            <a:avLst/>
          </a:prstGeom>
          <a:solidFill>
            <a:srgbClr val="0000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id-ID" sz="2400">
              <a:latin typeface="Times New Roman" pitchFamily="18" charset="0"/>
            </a:endParaRP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3678238" y="965200"/>
            <a:ext cx="4911725" cy="515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b="1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b="1">
                <a:solidFill>
                  <a:srgbClr val="FFFF00"/>
                </a:solidFill>
              </a:rPr>
              <a:t>Monitor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b="1">
                <a:solidFill>
                  <a:srgbClr val="FFFF00"/>
                </a:solidFill>
              </a:rPr>
              <a:t>Developments inside and outside the organization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en-US" b="1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b="1">
                <a:solidFill>
                  <a:srgbClr val="FFFF00"/>
                </a:solidFill>
              </a:rPr>
              <a:t>Evaluate &amp; Influence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b="1">
                <a:solidFill>
                  <a:srgbClr val="FFFF00"/>
                </a:solidFill>
              </a:rPr>
              <a:t>Review proposals, advise, provide suggestions and alternatives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en-US" b="1">
              <a:solidFill>
                <a:srgbClr val="FFFF00"/>
              </a:solidFill>
            </a:endParaRPr>
          </a:p>
          <a:p>
            <a:pPr>
              <a:buFontTx/>
              <a:buChar char="•"/>
            </a:pPr>
            <a:r>
              <a:rPr lang="en-US" b="1">
                <a:solidFill>
                  <a:srgbClr val="FFFF00"/>
                </a:solidFill>
              </a:rPr>
              <a:t>Initiate &amp; Determine</a:t>
            </a:r>
          </a:p>
          <a:p>
            <a:pPr lvl="1">
              <a:buFontTx/>
              <a:buChar char="•"/>
            </a:pPr>
            <a:r>
              <a:rPr lang="en-US" b="1">
                <a:solidFill>
                  <a:srgbClr val="FFFF00"/>
                </a:solidFill>
              </a:rPr>
              <a:t>Delineate corporation’s mission and specify strategic options</a:t>
            </a:r>
          </a:p>
          <a:p>
            <a:pPr lvl="1">
              <a:buFontTx/>
              <a:buChar char="•"/>
            </a:pPr>
            <a:endParaRPr lang="en-US" b="1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en-US" b="1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en-US" b="1">
              <a:solidFill>
                <a:srgbClr val="FFFFCC"/>
              </a:solidFill>
            </a:endParaRPr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230188" y="1830388"/>
            <a:ext cx="1749425" cy="2892425"/>
          </a:xfrm>
          <a:prstGeom prst="rect">
            <a:avLst/>
          </a:prstGeom>
          <a:solidFill>
            <a:srgbClr val="8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id-ID" sz="2400">
              <a:latin typeface="Times New Roman" pitchFamily="18" charset="0"/>
            </a:endParaRPr>
          </a:p>
        </p:txBody>
      </p:sp>
      <p:sp>
        <p:nvSpPr>
          <p:cNvPr id="8199" name="Rectangle 6"/>
          <p:cNvSpPr>
            <a:spLocks noChangeArrowheads="1"/>
          </p:cNvSpPr>
          <p:nvPr/>
        </p:nvSpPr>
        <p:spPr bwMode="auto">
          <a:xfrm>
            <a:off x="325438" y="1879600"/>
            <a:ext cx="1558925" cy="27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/>
          <a:p>
            <a:pPr algn="ctr" eaLnBrk="1" hangingPunct="1"/>
            <a:r>
              <a:rPr lang="en-US" sz="2400" b="1">
                <a:latin typeface="Times New Roman" pitchFamily="18" charset="0"/>
              </a:rPr>
              <a:t>Board of </a:t>
            </a:r>
          </a:p>
          <a:p>
            <a:pPr algn="ctr" eaLnBrk="1" hangingPunct="1"/>
            <a:r>
              <a:rPr lang="en-US" sz="2400" b="1">
                <a:latin typeface="Times New Roman" pitchFamily="18" charset="0"/>
              </a:rPr>
              <a:t>Directors</a:t>
            </a:r>
          </a:p>
        </p:txBody>
      </p:sp>
      <p:sp>
        <p:nvSpPr>
          <p:cNvPr id="8200" name="Line 7"/>
          <p:cNvSpPr>
            <a:spLocks noChangeShapeType="1"/>
          </p:cNvSpPr>
          <p:nvPr/>
        </p:nvSpPr>
        <p:spPr bwMode="auto">
          <a:xfrm flipV="1">
            <a:off x="1905000" y="1600200"/>
            <a:ext cx="1597025" cy="1673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8"/>
          <p:cNvSpPr>
            <a:spLocks noChangeShapeType="1"/>
          </p:cNvSpPr>
          <p:nvPr/>
        </p:nvSpPr>
        <p:spPr bwMode="auto">
          <a:xfrm flipV="1">
            <a:off x="1981200" y="2362200"/>
            <a:ext cx="1520825" cy="835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9"/>
          <p:cNvSpPr>
            <a:spLocks noChangeShapeType="1"/>
          </p:cNvSpPr>
          <p:nvPr/>
        </p:nvSpPr>
        <p:spPr bwMode="auto">
          <a:xfrm>
            <a:off x="1984375" y="3200400"/>
            <a:ext cx="1444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0"/>
          <p:cNvSpPr>
            <a:spLocks noChangeShapeType="1"/>
          </p:cNvSpPr>
          <p:nvPr/>
        </p:nvSpPr>
        <p:spPr bwMode="auto">
          <a:xfrm>
            <a:off x="1908175" y="3203575"/>
            <a:ext cx="1597025" cy="987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1"/>
          <p:cNvSpPr>
            <a:spLocks noChangeShapeType="1"/>
          </p:cNvSpPr>
          <p:nvPr/>
        </p:nvSpPr>
        <p:spPr bwMode="auto">
          <a:xfrm>
            <a:off x="1984375" y="3203575"/>
            <a:ext cx="1520825" cy="1825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7796662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2FF694-01A9-44DA-9FFE-E08A0A008441}" type="slidenum">
              <a:rPr lang="en-US" sz="1400">
                <a:solidFill>
                  <a:srgbClr val="000066"/>
                </a:solidFill>
                <a:latin typeface="Times New Roman" pitchFamily="18" charset="0"/>
              </a:rPr>
              <a:pPr algn="r" eaLnBrk="1" hangingPunct="1"/>
              <a:t>7</a:t>
            </a:fld>
            <a:endParaRPr lang="en-US" sz="1400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114300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Ctr="0"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0070C0"/>
                </a:solidFill>
                <a:effectLst/>
              </a:rPr>
              <a:t>Board of Directors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7772400" cy="4114800"/>
          </a:xfrm>
        </p:spPr>
        <p:txBody>
          <a:bodyPr lIns="92075" tIns="46038" rIns="92075" bIns="46038"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000066"/>
                </a:solidFill>
                <a:latin typeface="Arial" charset="0"/>
              </a:rPr>
              <a:t>Members: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00B050"/>
                </a:solidFill>
                <a:latin typeface="Arial" charset="0"/>
              </a:rPr>
              <a:t>Inside directors</a:t>
            </a:r>
          </a:p>
          <a:p>
            <a:pPr lvl="1">
              <a:lnSpc>
                <a:spcPct val="90000"/>
              </a:lnSpc>
            </a:pPr>
            <a:r>
              <a:rPr lang="en-US" b="1" dirty="0" smtClean="0">
                <a:latin typeface="Arial" charset="0"/>
              </a:rPr>
              <a:t>“Management directors”</a:t>
            </a:r>
          </a:p>
          <a:p>
            <a:pPr lvl="1">
              <a:lnSpc>
                <a:spcPct val="90000"/>
              </a:lnSpc>
            </a:pPr>
            <a:r>
              <a:rPr lang="en-US" b="1" dirty="0" smtClean="0">
                <a:latin typeface="Arial" charset="0"/>
              </a:rPr>
              <a:t>Officers or executives employed by corporation</a:t>
            </a:r>
          </a:p>
          <a:p>
            <a:pPr lvl="1">
              <a:lnSpc>
                <a:spcPct val="90000"/>
              </a:lnSpc>
            </a:pPr>
            <a:endParaRPr lang="en-US" b="1" dirty="0" smtClean="0"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00B050"/>
                </a:solidFill>
                <a:latin typeface="Arial" charset="0"/>
              </a:rPr>
              <a:t>Outside directors</a:t>
            </a:r>
          </a:p>
          <a:p>
            <a:pPr lvl="1">
              <a:lnSpc>
                <a:spcPct val="90000"/>
              </a:lnSpc>
            </a:pPr>
            <a:r>
              <a:rPr lang="en-US" b="1" dirty="0" smtClean="0">
                <a:latin typeface="Arial" charset="0"/>
              </a:rPr>
              <a:t>“Non-management directors”</a:t>
            </a:r>
          </a:p>
          <a:p>
            <a:pPr lvl="1">
              <a:lnSpc>
                <a:spcPct val="90000"/>
              </a:lnSpc>
            </a:pPr>
            <a:r>
              <a:rPr lang="en-US" b="1" dirty="0" smtClean="0">
                <a:latin typeface="Arial" charset="0"/>
              </a:rPr>
              <a:t>May be executives of other firms but not employed by board’s corporation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4030329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THEORY IN CORPORATE GOVERNANCE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id-ID" dirty="0" smtClean="0"/>
              <a:t>AGENCY THEORY</a:t>
            </a:r>
          </a:p>
          <a:p>
            <a:pPr algn="ctr"/>
            <a:r>
              <a:rPr lang="id-ID" dirty="0" smtClean="0"/>
              <a:t>STEWARDSHIP THEORY</a:t>
            </a:r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0E3BD0D-8ACE-4944-8456-342BC3ECCA27}" type="slidenum">
              <a:rPr lang="en-US" sz="1400">
                <a:solidFill>
                  <a:srgbClr val="000066"/>
                </a:solidFill>
                <a:latin typeface="Times New Roman" pitchFamily="18" charset="0"/>
              </a:rPr>
              <a:pPr algn="r" eaLnBrk="1" hangingPunct="1"/>
              <a:t>9</a:t>
            </a:fld>
            <a:endParaRPr lang="en-US" sz="1400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60960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Ctr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smtClean="0">
                <a:solidFill>
                  <a:schemeClr val="tx1"/>
                </a:solidFill>
                <a:effectLst/>
              </a:rPr>
              <a:t>Board of Directors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838200"/>
            <a:ext cx="8915400" cy="990600"/>
          </a:xfrm>
        </p:spPr>
        <p:txBody>
          <a:bodyPr lIns="92075" tIns="46038" rIns="92075" bIns="46038"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smtClean="0">
                <a:solidFill>
                  <a:srgbClr val="000066"/>
                </a:solidFill>
                <a:latin typeface="Arial" charset="0"/>
              </a:rPr>
              <a:t>Nominations &amp; Elections</a:t>
            </a:r>
            <a:r>
              <a:rPr lang="en-US" sz="2400" b="1" i="1" smtClean="0">
                <a:solidFill>
                  <a:srgbClr val="000066"/>
                </a:solidFill>
                <a:latin typeface="Arial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smtClean="0">
                <a:solidFill>
                  <a:srgbClr val="000066"/>
                </a:solidFill>
                <a:latin typeface="Arial" charset="0"/>
              </a:rPr>
              <a:t>Criteria for Selection</a:t>
            </a:r>
            <a:endParaRPr lang="en-US" sz="2400" b="1" i="1" smtClean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0245" name="Oval 4"/>
          <p:cNvSpPr>
            <a:spLocks noChangeArrowheads="1"/>
          </p:cNvSpPr>
          <p:nvPr/>
        </p:nvSpPr>
        <p:spPr bwMode="auto">
          <a:xfrm>
            <a:off x="534988" y="3049588"/>
            <a:ext cx="2206625" cy="1673225"/>
          </a:xfrm>
          <a:prstGeom prst="ellipse">
            <a:avLst/>
          </a:prstGeom>
          <a:solidFill>
            <a:srgbClr val="80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id-ID" sz="2400">
              <a:latin typeface="Times New Roman" pitchFamily="18" charset="0"/>
            </a:endParaRPr>
          </a:p>
        </p:txBody>
      </p:sp>
      <p:sp>
        <p:nvSpPr>
          <p:cNvPr id="10246" name="Rectangle 5"/>
          <p:cNvSpPr>
            <a:spLocks noChangeArrowheads="1"/>
          </p:cNvSpPr>
          <p:nvPr/>
        </p:nvSpPr>
        <p:spPr bwMode="auto">
          <a:xfrm>
            <a:off x="925513" y="3330575"/>
            <a:ext cx="1425575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/>
          <a:p>
            <a:pPr algn="ctr" eaLnBrk="1" hangingPunct="1"/>
            <a:r>
              <a:rPr lang="en-US" sz="2400" dirty="0">
                <a:solidFill>
                  <a:schemeClr val="bg1"/>
                </a:solidFill>
                <a:latin typeface="Times New Roman" pitchFamily="18" charset="0"/>
              </a:rPr>
              <a:t>Board of </a:t>
            </a:r>
          </a:p>
          <a:p>
            <a:pPr algn="ctr" eaLnBrk="1" hangingPunct="1"/>
            <a:r>
              <a:rPr lang="en-US" sz="2400" dirty="0">
                <a:solidFill>
                  <a:schemeClr val="bg1"/>
                </a:solidFill>
                <a:latin typeface="Times New Roman" pitchFamily="18" charset="0"/>
              </a:rPr>
              <a:t>Director</a:t>
            </a:r>
          </a:p>
          <a:p>
            <a:pPr algn="ctr" eaLnBrk="1" hangingPunct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</a:rPr>
              <a:t>Criteria</a:t>
            </a:r>
            <a:endParaRPr lang="en-US" sz="2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0247" name="Rectangle 6"/>
          <p:cNvSpPr>
            <a:spLocks noChangeArrowheads="1"/>
          </p:cNvSpPr>
          <p:nvPr/>
        </p:nvSpPr>
        <p:spPr bwMode="auto">
          <a:xfrm>
            <a:off x="4419600" y="1905000"/>
            <a:ext cx="4264025" cy="4038600"/>
          </a:xfrm>
          <a:prstGeom prst="rect">
            <a:avLst/>
          </a:prstGeom>
          <a:solidFill>
            <a:srgbClr val="0000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id-ID" sz="2400">
              <a:latin typeface="Times New Roman" pitchFamily="18" charset="0"/>
            </a:endParaRPr>
          </a:p>
        </p:txBody>
      </p:sp>
      <p:sp>
        <p:nvSpPr>
          <p:cNvPr id="10248" name="Rectangle 7"/>
          <p:cNvSpPr>
            <a:spLocks noChangeArrowheads="1"/>
          </p:cNvSpPr>
          <p:nvPr/>
        </p:nvSpPr>
        <p:spPr bwMode="auto">
          <a:xfrm>
            <a:off x="4495800" y="1981200"/>
            <a:ext cx="4246563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eaLnBrk="1" hangingPunct="1">
              <a:buFontTx/>
              <a:buChar char="•"/>
            </a:pPr>
            <a:r>
              <a:rPr lang="en-US" sz="2000" b="1">
                <a:solidFill>
                  <a:srgbClr val="FFFFCC"/>
                </a:solidFill>
              </a:rPr>
              <a:t>Wiling to challenge management</a:t>
            </a:r>
          </a:p>
          <a:p>
            <a:pPr eaLnBrk="1" hangingPunct="1">
              <a:buFontTx/>
              <a:buChar char="•"/>
            </a:pPr>
            <a:r>
              <a:rPr lang="en-US" sz="2000" b="1">
                <a:solidFill>
                  <a:srgbClr val="FFFFCC"/>
                </a:solidFill>
              </a:rPr>
              <a:t>Special expertise</a:t>
            </a:r>
          </a:p>
          <a:p>
            <a:pPr eaLnBrk="1" hangingPunct="1">
              <a:buFontTx/>
              <a:buChar char="•"/>
            </a:pPr>
            <a:r>
              <a:rPr lang="en-US" sz="2000" b="1">
                <a:solidFill>
                  <a:srgbClr val="FFFFCC"/>
                </a:solidFill>
              </a:rPr>
              <a:t>Availability for advice and meetings</a:t>
            </a:r>
          </a:p>
          <a:p>
            <a:pPr eaLnBrk="1" hangingPunct="1">
              <a:buFontTx/>
              <a:buChar char="•"/>
            </a:pPr>
            <a:r>
              <a:rPr lang="en-US" sz="2000" b="1">
                <a:solidFill>
                  <a:srgbClr val="FFFFCC"/>
                </a:solidFill>
              </a:rPr>
              <a:t>Expertise on global issues</a:t>
            </a:r>
          </a:p>
          <a:p>
            <a:pPr eaLnBrk="1" hangingPunct="1">
              <a:buFontTx/>
              <a:buChar char="•"/>
            </a:pPr>
            <a:r>
              <a:rPr lang="en-US" sz="2000" b="1">
                <a:solidFill>
                  <a:srgbClr val="FFFFCC"/>
                </a:solidFill>
              </a:rPr>
              <a:t>Understands key technologies</a:t>
            </a:r>
          </a:p>
          <a:p>
            <a:pPr eaLnBrk="1" hangingPunct="1">
              <a:buFontTx/>
              <a:buChar char="•"/>
            </a:pPr>
            <a:r>
              <a:rPr lang="en-US" sz="2000" b="1">
                <a:solidFill>
                  <a:srgbClr val="FFFFCC"/>
                </a:solidFill>
              </a:rPr>
              <a:t>External contacts valuable to the firm</a:t>
            </a:r>
          </a:p>
          <a:p>
            <a:pPr eaLnBrk="1" hangingPunct="1">
              <a:buFontTx/>
              <a:buChar char="•"/>
            </a:pPr>
            <a:r>
              <a:rPr lang="en-US" sz="2000" b="1">
                <a:solidFill>
                  <a:srgbClr val="FFFFCC"/>
                </a:solidFill>
              </a:rPr>
              <a:t>Detailed knowledge of industry</a:t>
            </a:r>
          </a:p>
          <a:p>
            <a:pPr eaLnBrk="1" hangingPunct="1">
              <a:buFontTx/>
              <a:buChar char="•"/>
            </a:pPr>
            <a:r>
              <a:rPr lang="en-US" sz="2000" b="1">
                <a:solidFill>
                  <a:srgbClr val="FFFFCC"/>
                </a:solidFill>
              </a:rPr>
              <a:t>High visibility in field</a:t>
            </a:r>
          </a:p>
          <a:p>
            <a:pPr eaLnBrk="1" hangingPunct="1">
              <a:buFontTx/>
              <a:buChar char="•"/>
            </a:pPr>
            <a:r>
              <a:rPr lang="en-US" sz="2000" b="1">
                <a:solidFill>
                  <a:srgbClr val="FFFFCC"/>
                </a:solidFill>
              </a:rPr>
              <a:t>Accomplished in representing firm to stakeholders</a:t>
            </a:r>
          </a:p>
          <a:p>
            <a:pPr eaLnBrk="1" hangingPunct="1">
              <a:buFontTx/>
              <a:buChar char="•"/>
            </a:pPr>
            <a:endParaRPr lang="en-US" sz="2000" b="1">
              <a:solidFill>
                <a:srgbClr val="FFFFCC"/>
              </a:solidFill>
            </a:endParaRPr>
          </a:p>
        </p:txBody>
      </p:sp>
      <p:sp>
        <p:nvSpPr>
          <p:cNvPr id="10249" name="Line 8"/>
          <p:cNvSpPr>
            <a:spLocks noChangeShapeType="1"/>
          </p:cNvSpPr>
          <p:nvPr/>
        </p:nvSpPr>
        <p:spPr bwMode="auto">
          <a:xfrm flipV="1">
            <a:off x="2743200" y="2286000"/>
            <a:ext cx="1825625" cy="1520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Line 9"/>
          <p:cNvSpPr>
            <a:spLocks noChangeShapeType="1"/>
          </p:cNvSpPr>
          <p:nvPr/>
        </p:nvSpPr>
        <p:spPr bwMode="auto">
          <a:xfrm>
            <a:off x="2746375" y="3813175"/>
            <a:ext cx="1749425" cy="1444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Line 10"/>
          <p:cNvSpPr>
            <a:spLocks noChangeShapeType="1"/>
          </p:cNvSpPr>
          <p:nvPr/>
        </p:nvSpPr>
        <p:spPr bwMode="auto">
          <a:xfrm flipV="1">
            <a:off x="2743200" y="2590800"/>
            <a:ext cx="1825625" cy="1216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Line 11"/>
          <p:cNvSpPr>
            <a:spLocks noChangeShapeType="1"/>
          </p:cNvSpPr>
          <p:nvPr/>
        </p:nvSpPr>
        <p:spPr bwMode="auto">
          <a:xfrm flipV="1">
            <a:off x="2743200" y="2895600"/>
            <a:ext cx="1825625" cy="911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3" name="Line 12"/>
          <p:cNvSpPr>
            <a:spLocks noChangeShapeType="1"/>
          </p:cNvSpPr>
          <p:nvPr/>
        </p:nvSpPr>
        <p:spPr bwMode="auto">
          <a:xfrm flipV="1">
            <a:off x="2743200" y="3505200"/>
            <a:ext cx="1825625" cy="301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4" name="Line 13"/>
          <p:cNvSpPr>
            <a:spLocks noChangeShapeType="1"/>
          </p:cNvSpPr>
          <p:nvPr/>
        </p:nvSpPr>
        <p:spPr bwMode="auto">
          <a:xfrm>
            <a:off x="2746375" y="3810000"/>
            <a:ext cx="190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5" name="Line 14"/>
          <p:cNvSpPr>
            <a:spLocks noChangeShapeType="1"/>
          </p:cNvSpPr>
          <p:nvPr/>
        </p:nvSpPr>
        <p:spPr bwMode="auto">
          <a:xfrm>
            <a:off x="2746375" y="3813175"/>
            <a:ext cx="1825625" cy="301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Line 15"/>
          <p:cNvSpPr>
            <a:spLocks noChangeShapeType="1"/>
          </p:cNvSpPr>
          <p:nvPr/>
        </p:nvSpPr>
        <p:spPr bwMode="auto">
          <a:xfrm>
            <a:off x="2822575" y="3813175"/>
            <a:ext cx="1749425" cy="835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Line 16"/>
          <p:cNvSpPr>
            <a:spLocks noChangeShapeType="1"/>
          </p:cNvSpPr>
          <p:nvPr/>
        </p:nvSpPr>
        <p:spPr bwMode="auto">
          <a:xfrm>
            <a:off x="2822575" y="3813175"/>
            <a:ext cx="1749425" cy="1139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4932645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Swing.p3d 7"/>
  <p:tag name="POWER3D OPTIONS" val="Medium 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Tumbling.p3d 1"/>
  <p:tag name="POWER3D OPTIONS" val="Medium "/>
  <p:tag name="POWER3D IMAGE0" val="PINBUMP.TG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Twopanel.p3d 3"/>
  <p:tag name="POWER3D OPTIONS" val="Medium 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Shnroll.p3d 5"/>
  <p:tag name="POWER3D OPTIONS" val="Medium 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Slabtilt.p3d 1"/>
  <p:tag name="POWER3D OPTIONS" val="Medium "/>
  <p:tag name="POWER3D IMAGE0" val="PINBUMP.TGA"/>
  <p:tag name="POWER3D IMAGE1" val="PINBUMP.TG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Tumbling.p3d 5"/>
  <p:tag name="POWER3D OPTIONS" val="Medium "/>
  <p:tag name="POWER3D IMAGE0" val="PINBUMP.TG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Twopanel.p3d 5"/>
  <p:tag name="POWER3D OPTIONS" val="Medium 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311</Words>
  <Application>Microsoft Office PowerPoint</Application>
  <PresentationFormat>On-screen Show (4:3)</PresentationFormat>
  <Paragraphs>91</Paragraphs>
  <Slides>15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STAKEHOLDER</vt:lpstr>
      <vt:lpstr>Corporate Governance </vt:lpstr>
      <vt:lpstr>BOARD OF DIRECTOR RESPONSIBILITIES </vt:lpstr>
      <vt:lpstr>Corporate Governance</vt:lpstr>
      <vt:lpstr>Board of Directors</vt:lpstr>
      <vt:lpstr>THEORY IN CORPORATE GOVERNANCE</vt:lpstr>
      <vt:lpstr>Board of Directors</vt:lpstr>
      <vt:lpstr>DEGREE OF INVOLVEMENT IN STRATEGIC MANAGEMENT</vt:lpstr>
      <vt:lpstr>THE ROLE OF TOP MANAGEMENT</vt:lpstr>
      <vt:lpstr>Slide 12</vt:lpstr>
      <vt:lpstr>Social Responsibility</vt:lpstr>
      <vt:lpstr>Social Responsibility</vt:lpstr>
      <vt:lpstr>Slide 15</vt:lpstr>
    </vt:vector>
  </TitlesOfParts>
  <Company>Universitas Komputer Indonesia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Universitas Komputer Indonesia</dc:creator>
  <cp:lastModifiedBy>Herman</cp:lastModifiedBy>
  <cp:revision>7</cp:revision>
  <dcterms:created xsi:type="dcterms:W3CDTF">2011-12-09T22:59:41Z</dcterms:created>
  <dcterms:modified xsi:type="dcterms:W3CDTF">2013-02-14T18:14:53Z</dcterms:modified>
</cp:coreProperties>
</file>