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72" r:id="rId4"/>
    <p:sldId id="277" r:id="rId5"/>
    <p:sldId id="292" r:id="rId6"/>
    <p:sldId id="293" r:id="rId7"/>
    <p:sldId id="294" r:id="rId8"/>
    <p:sldId id="295" r:id="rId9"/>
    <p:sldId id="296" r:id="rId10"/>
    <p:sldId id="281" r:id="rId11"/>
    <p:sldId id="279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1" r:id="rId21"/>
    <p:sldId id="287" r:id="rId22"/>
    <p:sldId id="297" r:id="rId23"/>
    <p:sldId id="298" r:id="rId24"/>
    <p:sldId id="275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4B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 varScale="1">
        <p:scale>
          <a:sx n="71" d="100"/>
          <a:sy n="71" d="100"/>
        </p:scale>
        <p:origin x="-126" y="-1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dirty="0">
            <a:latin typeface="Tw Cen MT" pitchFamily="34" charset="0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DE3D2741-EF75-40BE-A2AA-C4466FBCF7D9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dirty="0">
            <a:latin typeface="Tw Cen MT" pitchFamily="34" charset="0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61D8196-80BB-4D35-BD13-D0C1DA8131BC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dirty="0">
            <a:latin typeface="Tw Cen MT" pitchFamily="34" charset="0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839AC780-13A5-4FAA-B635-2E30FD3C676F}">
      <dgm:prSet phldrT="[Text]" custT="1"/>
      <dgm:spPr/>
      <dgm:t>
        <a:bodyPr lIns="274320"/>
        <a:lstStyle/>
        <a:p>
          <a:r>
            <a:rPr lang="id-ID" sz="3000" dirty="0" smtClean="0">
              <a:latin typeface="Tw Cen MT" pitchFamily="34" charset="0"/>
            </a:rPr>
            <a:t>Sarana belajar pemrograman komputer</a:t>
          </a:r>
          <a:endParaRPr lang="en-US" sz="3000" dirty="0">
            <a:latin typeface="Tw Cen MT" pitchFamily="34" charset="0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A1E23F44-E6DA-471D-A9FB-55025F56A5F1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dirty="0">
            <a:latin typeface="Tw Cen MT" pitchFamily="34" charset="0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6133411-8FE4-4491-BA08-56144C63CB99}" type="pres">
      <dgm:prSet presAssocID="{2F6F3653-7823-4886-8FE8-5BA461EA5072}" presName="img" presStyleLbl="fgImgPlace1" presStyleIdx="0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2A8EB2AC-5AC5-4E22-91AE-50C3F39A45EA}" type="pres">
      <dgm:prSet presAssocID="{2F6F3653-7823-4886-8FE8-5BA461EA507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8B82C056-6D44-4EC6-B428-208028A042F5}" type="pres">
      <dgm:prSet presAssocID="{DE3D2741-EF75-40BE-A2AA-C4466FBCF7D9}" presName="img" presStyleLbl="fgImgPlace1" presStyleIdx="1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85EA075-D51B-464B-BA17-0A4CB92974CA}" type="pres">
      <dgm:prSet presAssocID="{DE3D2741-EF75-40BE-A2AA-C4466FBCF7D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B2BB8AA-4092-4C07-BA8C-D47A4D6D5285}" type="pres">
      <dgm:prSet presAssocID="{C61D8196-80BB-4D35-BD13-D0C1DA8131BC}" presName="img" presStyleLbl="fgImgPlace1" presStyleIdx="2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E1CAE1-4D24-4D7F-A35F-F32935000A10}" type="pres">
      <dgm:prSet presAssocID="{C61D8196-80BB-4D35-BD13-D0C1DA8131B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24DEB7B-AAFE-4777-B8F6-0463A3E03E1B}" type="pres">
      <dgm:prSet presAssocID="{839AC780-13A5-4FAA-B635-2E30FD3C676F}" presName="img" presStyleLbl="fgImgPlace1" presStyleIdx="3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AC18A5-FE0B-41F7-9A60-BCF3636A933C}" type="pres">
      <dgm:prSet presAssocID="{839AC780-13A5-4FAA-B635-2E30FD3C676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B2C5E68-71D1-45BF-8944-A26400AB737A}" type="pres">
      <dgm:prSet presAssocID="{A1E23F44-E6DA-471D-A9FB-55025F56A5F1}" presName="img" presStyleLbl="fgImgPlace1" presStyleIdx="4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9AC0065A-AD2B-4039-BB69-4C346A774888}" type="pres">
      <dgm:prSet presAssocID="{A1E23F44-E6DA-471D-A9FB-55025F56A5F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B4C4E487-6A1C-4AC5-B8E4-AAFCBEC160BF}" type="presOf" srcId="{839AC780-13A5-4FAA-B635-2E30FD3C676F}" destId="{A4AC18A5-FE0B-41F7-9A60-BCF3636A933C}" srcOrd="1" destOrd="0" presId="urn:microsoft.com/office/officeart/2005/8/layout/vList4"/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1263909A-3EA7-4D83-9A15-46E5EDF9CC90}" type="presOf" srcId="{2F6F3653-7823-4886-8FE8-5BA461EA5072}" destId="{2A8EB2AC-5AC5-4E22-91AE-50C3F39A45EA}" srcOrd="1" destOrd="0" presId="urn:microsoft.com/office/officeart/2005/8/layout/vList4"/>
    <dgm:cxn modelId="{C693E479-F146-4C16-BB1F-9EB3CF7943B1}" type="presOf" srcId="{C61D8196-80BB-4D35-BD13-D0C1DA8131BC}" destId="{A4E1CAE1-4D24-4D7F-A35F-F32935000A10}" srcOrd="1" destOrd="0" presId="urn:microsoft.com/office/officeart/2005/8/layout/vList4"/>
    <dgm:cxn modelId="{9ED62C34-3D0B-4380-9A38-23B8244E18FC}" type="presOf" srcId="{A1E23F44-E6DA-471D-A9FB-55025F56A5F1}" destId="{21987A41-88CE-4917-A47B-5C68237DC6A6}" srcOrd="0" destOrd="0" presId="urn:microsoft.com/office/officeart/2005/8/layout/vList4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1F060690-5F33-4808-85E9-467D031C0AD0}" type="presOf" srcId="{C61D8196-80BB-4D35-BD13-D0C1DA8131BC}" destId="{CAEE08B3-1990-4730-B352-C1BE95C73039}" srcOrd="0" destOrd="0" presId="urn:microsoft.com/office/officeart/2005/8/layout/vList4"/>
    <dgm:cxn modelId="{10E4CBC8-0C46-41F1-8560-30AA9AE93463}" type="presOf" srcId="{A1E23F44-E6DA-471D-A9FB-55025F56A5F1}" destId="{9AC0065A-AD2B-4039-BB69-4C346A774888}" srcOrd="1" destOrd="0" presId="urn:microsoft.com/office/officeart/2005/8/layout/vList4"/>
    <dgm:cxn modelId="{56926B04-A9E5-4732-8F67-65C14BF5E868}" type="presOf" srcId="{D50D64BD-6D7B-4E09-8443-719A99590DD2}" destId="{3D04899B-D862-420D-8F49-1893A76AF67C}" srcOrd="0" destOrd="0" presId="urn:microsoft.com/office/officeart/2005/8/layout/vList4"/>
    <dgm:cxn modelId="{0BD6C60E-590E-407F-97DB-97294621576A}" type="presOf" srcId="{DE3D2741-EF75-40BE-A2AA-C4466FBCF7D9}" destId="{F85EA075-D51B-464B-BA17-0A4CB92974CA}" srcOrd="1" destOrd="0" presId="urn:microsoft.com/office/officeart/2005/8/layout/vList4"/>
    <dgm:cxn modelId="{629C5EAD-54D2-4159-9C5D-6A9DB8409B54}" type="presOf" srcId="{839AC780-13A5-4FAA-B635-2E30FD3C676F}" destId="{FD5949A6-095C-41CC-A96A-D3022429CFFC}" srcOrd="0" destOrd="0" presId="urn:microsoft.com/office/officeart/2005/8/layout/vList4"/>
    <dgm:cxn modelId="{FCA34FC1-EF37-46E7-AB47-B374BBEACF85}" type="presOf" srcId="{2F6F3653-7823-4886-8FE8-5BA461EA5072}" destId="{5EEAA564-2D02-4C79-A0CD-EC5644FDC4FA}" srcOrd="0" destOrd="0" presId="urn:microsoft.com/office/officeart/2005/8/layout/vList4"/>
    <dgm:cxn modelId="{BFDB4C45-779A-4CE1-8F4C-6ABC1C631E2A}" type="presOf" srcId="{DE3D2741-EF75-40BE-A2AA-C4466FBCF7D9}" destId="{2F55DC1D-2488-4424-936F-00C76D4A824B}" srcOrd="0" destOrd="0" presId="urn:microsoft.com/office/officeart/2005/8/layout/vList4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72979760-4D61-4F91-ABFA-E02D7AD7F0F5}" type="presParOf" srcId="{3D04899B-D862-420D-8F49-1893A76AF67C}" destId="{B89EC810-71D2-405B-AE08-B442CC946E02}" srcOrd="0" destOrd="0" presId="urn:microsoft.com/office/officeart/2005/8/layout/vList4"/>
    <dgm:cxn modelId="{6FC1EA59-C77E-44F9-877F-31298E0BB539}" type="presParOf" srcId="{B89EC810-71D2-405B-AE08-B442CC946E02}" destId="{5EEAA564-2D02-4C79-A0CD-EC5644FDC4FA}" srcOrd="0" destOrd="0" presId="urn:microsoft.com/office/officeart/2005/8/layout/vList4"/>
    <dgm:cxn modelId="{977924DF-E6EC-458A-80DA-4F6BB20DB659}" type="presParOf" srcId="{B89EC810-71D2-405B-AE08-B442CC946E02}" destId="{36133411-8FE4-4491-BA08-56144C63CB99}" srcOrd="1" destOrd="0" presId="urn:microsoft.com/office/officeart/2005/8/layout/vList4"/>
    <dgm:cxn modelId="{77502BC1-440A-4E03-9685-D08289C3BF87}" type="presParOf" srcId="{B89EC810-71D2-405B-AE08-B442CC946E02}" destId="{2A8EB2AC-5AC5-4E22-91AE-50C3F39A45EA}" srcOrd="2" destOrd="0" presId="urn:microsoft.com/office/officeart/2005/8/layout/vList4"/>
    <dgm:cxn modelId="{2E066529-7EF9-461A-9286-F605F41A57D8}" type="presParOf" srcId="{3D04899B-D862-420D-8F49-1893A76AF67C}" destId="{F869A8CC-EF8C-4CFA-9835-B9925813F9A0}" srcOrd="1" destOrd="0" presId="urn:microsoft.com/office/officeart/2005/8/layout/vList4"/>
    <dgm:cxn modelId="{7216AECC-2353-4B47-B1C4-FDE260FB04DE}" type="presParOf" srcId="{3D04899B-D862-420D-8F49-1893A76AF67C}" destId="{454B0ABE-DF6A-4B8F-B0CD-89A7FE9A38EA}" srcOrd="2" destOrd="0" presId="urn:microsoft.com/office/officeart/2005/8/layout/vList4"/>
    <dgm:cxn modelId="{E69F6CCF-A921-4FD7-A01B-6BD3C42549E7}" type="presParOf" srcId="{454B0ABE-DF6A-4B8F-B0CD-89A7FE9A38EA}" destId="{2F55DC1D-2488-4424-936F-00C76D4A824B}" srcOrd="0" destOrd="0" presId="urn:microsoft.com/office/officeart/2005/8/layout/vList4"/>
    <dgm:cxn modelId="{282B7A08-F314-4819-A390-DC52F3C3F051}" type="presParOf" srcId="{454B0ABE-DF6A-4B8F-B0CD-89A7FE9A38EA}" destId="{8B82C056-6D44-4EC6-B428-208028A042F5}" srcOrd="1" destOrd="0" presId="urn:microsoft.com/office/officeart/2005/8/layout/vList4"/>
    <dgm:cxn modelId="{7B6DA903-6FFF-4AB9-AFC4-834322BE5B27}" type="presParOf" srcId="{454B0ABE-DF6A-4B8F-B0CD-89A7FE9A38EA}" destId="{F85EA075-D51B-464B-BA17-0A4CB92974CA}" srcOrd="2" destOrd="0" presId="urn:microsoft.com/office/officeart/2005/8/layout/vList4"/>
    <dgm:cxn modelId="{54C134EC-E250-4855-BDCE-35F91EA78B87}" type="presParOf" srcId="{3D04899B-D862-420D-8F49-1893A76AF67C}" destId="{1CCAF248-8652-44C1-84F3-06AC0EFFF8A4}" srcOrd="3" destOrd="0" presId="urn:microsoft.com/office/officeart/2005/8/layout/vList4"/>
    <dgm:cxn modelId="{5E2861FA-238F-4093-9B14-A5E592D1D75F}" type="presParOf" srcId="{3D04899B-D862-420D-8F49-1893A76AF67C}" destId="{32A2C8C6-8799-47FD-8C0D-3265B640B303}" srcOrd="4" destOrd="0" presId="urn:microsoft.com/office/officeart/2005/8/layout/vList4"/>
    <dgm:cxn modelId="{D2B825B7-7796-4D51-897E-4411B86162B7}" type="presParOf" srcId="{32A2C8C6-8799-47FD-8C0D-3265B640B303}" destId="{CAEE08B3-1990-4730-B352-C1BE95C73039}" srcOrd="0" destOrd="0" presId="urn:microsoft.com/office/officeart/2005/8/layout/vList4"/>
    <dgm:cxn modelId="{445E49F3-50C0-44E4-AB95-9977E1CC425E}" type="presParOf" srcId="{32A2C8C6-8799-47FD-8C0D-3265B640B303}" destId="{0B2BB8AA-4092-4C07-BA8C-D47A4D6D5285}" srcOrd="1" destOrd="0" presId="urn:microsoft.com/office/officeart/2005/8/layout/vList4"/>
    <dgm:cxn modelId="{568E8BC2-40E4-45C6-9158-F313C3162B2F}" type="presParOf" srcId="{32A2C8C6-8799-47FD-8C0D-3265B640B303}" destId="{A4E1CAE1-4D24-4D7F-A35F-F32935000A10}" srcOrd="2" destOrd="0" presId="urn:microsoft.com/office/officeart/2005/8/layout/vList4"/>
    <dgm:cxn modelId="{155B1262-4E12-46B9-99CB-39CEB5D8DA01}" type="presParOf" srcId="{3D04899B-D862-420D-8F49-1893A76AF67C}" destId="{520717BE-6B16-4A5A-B4A1-0CCB3B4708E7}" srcOrd="5" destOrd="0" presId="urn:microsoft.com/office/officeart/2005/8/layout/vList4"/>
    <dgm:cxn modelId="{30BC15F7-AA38-4752-B565-4CEE51E286AA}" type="presParOf" srcId="{3D04899B-D862-420D-8F49-1893A76AF67C}" destId="{2B19E5BF-6084-45E9-A4AF-FDCC112D81D2}" srcOrd="6" destOrd="0" presId="urn:microsoft.com/office/officeart/2005/8/layout/vList4"/>
    <dgm:cxn modelId="{40574974-1EE0-4B65-B842-E5D22A26FD6F}" type="presParOf" srcId="{2B19E5BF-6084-45E9-A4AF-FDCC112D81D2}" destId="{FD5949A6-095C-41CC-A96A-D3022429CFFC}" srcOrd="0" destOrd="0" presId="urn:microsoft.com/office/officeart/2005/8/layout/vList4"/>
    <dgm:cxn modelId="{F0FAC345-BEE1-4B3A-BB24-FA9732396576}" type="presParOf" srcId="{2B19E5BF-6084-45E9-A4AF-FDCC112D81D2}" destId="{C24DEB7B-AAFE-4777-B8F6-0463A3E03E1B}" srcOrd="1" destOrd="0" presId="urn:microsoft.com/office/officeart/2005/8/layout/vList4"/>
    <dgm:cxn modelId="{A7F8FBC3-B425-4254-B116-762BA8399544}" type="presParOf" srcId="{2B19E5BF-6084-45E9-A4AF-FDCC112D81D2}" destId="{A4AC18A5-FE0B-41F7-9A60-BCF3636A933C}" srcOrd="2" destOrd="0" presId="urn:microsoft.com/office/officeart/2005/8/layout/vList4"/>
    <dgm:cxn modelId="{E508DAB9-2C37-4642-A3DE-8C54C85ADE4C}" type="presParOf" srcId="{3D04899B-D862-420D-8F49-1893A76AF67C}" destId="{45FC22E6-4E0A-4510-84BB-A948920C6FDA}" srcOrd="7" destOrd="0" presId="urn:microsoft.com/office/officeart/2005/8/layout/vList4"/>
    <dgm:cxn modelId="{6B4335D0-78D7-4702-8796-7846E4D6F7C7}" type="presParOf" srcId="{3D04899B-D862-420D-8F49-1893A76AF67C}" destId="{92D2933D-6B9D-44AD-9181-4F5D8F00793C}" srcOrd="8" destOrd="0" presId="urn:microsoft.com/office/officeart/2005/8/layout/vList4"/>
    <dgm:cxn modelId="{4A689C65-091E-4F44-B199-A7648BB3FB3C}" type="presParOf" srcId="{92D2933D-6B9D-44AD-9181-4F5D8F00793C}" destId="{21987A41-88CE-4917-A47B-5C68237DC6A6}" srcOrd="0" destOrd="0" presId="urn:microsoft.com/office/officeart/2005/8/layout/vList4"/>
    <dgm:cxn modelId="{1A928772-074D-4091-A506-A6345DF77637}" type="presParOf" srcId="{92D2933D-6B9D-44AD-9181-4F5D8F00793C}" destId="{AB2C5E68-71D1-45BF-8944-A26400AB737A}" srcOrd="1" destOrd="0" presId="urn:microsoft.com/office/officeart/2005/8/layout/vList4"/>
    <dgm:cxn modelId="{FED07DFA-ECE7-49A1-B90A-6E4E8B1D2536}" type="presParOf" srcId="{92D2933D-6B9D-44AD-9181-4F5D8F00793C}" destId="{9AC0065A-AD2B-4039-BB69-4C346A7748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kern="1200" dirty="0">
            <a:latin typeface="Tw Cen MT" pitchFamily="34" charset="0"/>
          </a:endParaRPr>
        </a:p>
      </dsp:txBody>
      <dsp:txXfrm>
        <a:off x="1808181" y="0"/>
        <a:ext cx="6693147" cy="1079154"/>
      </dsp:txXfrm>
    </dsp:sp>
    <dsp:sp modelId="{36133411-8FE4-4491-BA08-56144C63CB99}">
      <dsp:nvSpPr>
        <dsp:cNvPr id="0" name=""/>
        <dsp:cNvSpPr/>
      </dsp:nvSpPr>
      <dsp:spPr>
        <a:xfrm>
          <a:off x="107915" y="107915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1187069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260808"/>
                <a:satOff val="-9389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60808"/>
                <a:satOff val="-9389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60808"/>
                <a:satOff val="-9389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kern="1200" dirty="0">
            <a:latin typeface="Tw Cen MT" pitchFamily="34" charset="0"/>
          </a:endParaRPr>
        </a:p>
      </dsp:txBody>
      <dsp:txXfrm>
        <a:off x="1808181" y="1187069"/>
        <a:ext cx="6693147" cy="1079154"/>
      </dsp:txXfrm>
    </dsp:sp>
    <dsp:sp modelId="{8B82C056-6D44-4EC6-B428-208028A042F5}">
      <dsp:nvSpPr>
        <dsp:cNvPr id="0" name=""/>
        <dsp:cNvSpPr/>
      </dsp:nvSpPr>
      <dsp:spPr>
        <a:xfrm>
          <a:off x="107915" y="129498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237413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521616"/>
                <a:satOff val="-18779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21616"/>
                <a:satOff val="-18779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21616"/>
                <a:satOff val="-18779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kern="1200" dirty="0">
            <a:latin typeface="Tw Cen MT" pitchFamily="34" charset="0"/>
          </a:endParaRPr>
        </a:p>
      </dsp:txBody>
      <dsp:txXfrm>
        <a:off x="1808181" y="2374138"/>
        <a:ext cx="6693147" cy="1079154"/>
      </dsp:txXfrm>
    </dsp:sp>
    <dsp:sp modelId="{0B2BB8AA-4092-4C07-BA8C-D47A4D6D5285}">
      <dsp:nvSpPr>
        <dsp:cNvPr id="0" name=""/>
        <dsp:cNvSpPr/>
      </dsp:nvSpPr>
      <dsp:spPr>
        <a:xfrm>
          <a:off x="107915" y="248205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356120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782424"/>
                <a:satOff val="-28168"/>
                <a:lumOff val="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82424"/>
                <a:satOff val="-28168"/>
                <a:lumOff val="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82424"/>
                <a:satOff val="-28168"/>
                <a:lumOff val="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latin typeface="Tw Cen MT" pitchFamily="34" charset="0"/>
            </a:rPr>
            <a:t>Sarana belajar pemrograman komputer</a:t>
          </a:r>
          <a:endParaRPr lang="en-US" sz="3000" kern="1200" dirty="0">
            <a:latin typeface="Tw Cen MT" pitchFamily="34" charset="0"/>
          </a:endParaRPr>
        </a:p>
      </dsp:txBody>
      <dsp:txXfrm>
        <a:off x="1808181" y="3561208"/>
        <a:ext cx="6693147" cy="1079154"/>
      </dsp:txXfrm>
    </dsp:sp>
    <dsp:sp modelId="{C24DEB7B-AAFE-4777-B8F6-0463A3E03E1B}">
      <dsp:nvSpPr>
        <dsp:cNvPr id="0" name=""/>
        <dsp:cNvSpPr/>
      </dsp:nvSpPr>
      <dsp:spPr>
        <a:xfrm>
          <a:off x="107915" y="366912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4748277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1043232"/>
                <a:satOff val="-37558"/>
                <a:lumOff val="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43232"/>
                <a:satOff val="-37558"/>
                <a:lumOff val="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43232"/>
                <a:satOff val="-37558"/>
                <a:lumOff val="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kern="1200" dirty="0">
            <a:latin typeface="Tw Cen MT" pitchFamily="34" charset="0"/>
          </a:endParaRPr>
        </a:p>
      </dsp:txBody>
      <dsp:txXfrm>
        <a:off x="1808181" y="4748277"/>
        <a:ext cx="6693147" cy="1079154"/>
      </dsp:txXfrm>
    </dsp:sp>
    <dsp:sp modelId="{AB2C5E68-71D1-45BF-8944-A26400AB737A}">
      <dsp:nvSpPr>
        <dsp:cNvPr id="0" name=""/>
        <dsp:cNvSpPr/>
      </dsp:nvSpPr>
      <dsp:spPr>
        <a:xfrm>
          <a:off x="107915" y="485619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3/3/2013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3/3/2013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3/3/2013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Metode Numerik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76" y="4267200"/>
            <a:ext cx="8784976" cy="1371600"/>
          </a:xfrm>
        </p:spPr>
        <p:txBody>
          <a:bodyPr>
            <a:noAutofit/>
          </a:bodyPr>
          <a:lstStyle/>
          <a:p>
            <a:r>
              <a:rPr lang="id-ID" sz="3600" dirty="0" smtClean="0"/>
              <a:t>Kontrak Perkuliahan dan Pengenalan Metode Numerik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 smtClean="0"/>
              <a:t>Pengertian Metode Numerik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1628800"/>
            <a:ext cx="9601200" cy="3751312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id-ID" sz="3600" dirty="0" smtClean="0"/>
              <a:t>Teknik untuk memformulasikan masalah matematis agar dapat diselesaikan dengan operasi perhitungan dan logika</a:t>
            </a:r>
            <a:endParaRPr lang="id-ID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Vs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Menghampiri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sejati</a:t>
            </a:r>
            <a:r>
              <a:rPr lang="en-US" dirty="0" smtClean="0"/>
              <a:t>,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seteliti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( </a:t>
            </a:r>
            <a:r>
              <a:rPr lang="en-US" dirty="0" err="1" smtClean="0"/>
              <a:t>ada</a:t>
            </a:r>
            <a:r>
              <a:rPr lang="en-US" dirty="0" smtClean="0"/>
              <a:t> error/</a:t>
            </a:r>
            <a:r>
              <a:rPr lang="en-US" dirty="0" err="1" smtClean="0"/>
              <a:t>galat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yang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 smtClean="0"/>
          </a:p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sejati</a:t>
            </a:r>
            <a:r>
              <a:rPr lang="en-US" dirty="0" smtClean="0"/>
              <a:t>/</a:t>
            </a:r>
            <a:r>
              <a:rPr lang="en-US" dirty="0" err="1" smtClean="0"/>
              <a:t>eksak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/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–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1676400"/>
            <a:ext cx="10134599" cy="4495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endParaRPr lang="en-US" dirty="0" smtClean="0"/>
          </a:p>
          <a:p>
            <a:r>
              <a:rPr lang="en-US" dirty="0" err="1" smtClean="0"/>
              <a:t>Penyederhanaan</a:t>
            </a:r>
            <a:r>
              <a:rPr lang="en-US" dirty="0" smtClean="0"/>
              <a:t> model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>
                <a:latin typeface="+mj-lt"/>
                <a:cs typeface="Times New Roman"/>
              </a:rPr>
              <a:t>mengabaikan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beberapa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variabel</a:t>
            </a:r>
            <a:r>
              <a:rPr lang="en-US" dirty="0" smtClean="0">
                <a:latin typeface="+mj-lt"/>
                <a:cs typeface="Times New Roman"/>
              </a:rPr>
              <a:t>/parameter</a:t>
            </a:r>
          </a:p>
          <a:p>
            <a:r>
              <a:rPr lang="en-US" dirty="0" err="1" smtClean="0">
                <a:latin typeface="+mj-lt"/>
                <a:cs typeface="Times New Roman"/>
              </a:rPr>
              <a:t>Formulasi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Numerik</a:t>
            </a:r>
            <a:endParaRPr lang="en-US" dirty="0" smtClean="0">
              <a:latin typeface="+mj-lt"/>
              <a:cs typeface="Times New Roman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400" dirty="0" err="1" smtClean="0">
                <a:latin typeface="+mj-lt"/>
                <a:cs typeface="Times New Roman"/>
              </a:rPr>
              <a:t>Tentukan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metode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numerik</a:t>
            </a:r>
            <a:r>
              <a:rPr lang="en-US" sz="2400" dirty="0" smtClean="0">
                <a:latin typeface="+mj-lt"/>
                <a:cs typeface="Times New Roman"/>
              </a:rPr>
              <a:t> yang </a:t>
            </a:r>
            <a:r>
              <a:rPr lang="en-US" sz="2400" dirty="0" err="1" smtClean="0">
                <a:latin typeface="+mj-lt"/>
                <a:cs typeface="Times New Roman"/>
              </a:rPr>
              <a:t>akan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dipakai</a:t>
            </a:r>
            <a:r>
              <a:rPr lang="en-US" sz="2400" dirty="0" smtClean="0">
                <a:latin typeface="+mj-lt"/>
                <a:cs typeface="Times New Roman"/>
              </a:rPr>
              <a:t> (</a:t>
            </a:r>
            <a:r>
              <a:rPr lang="en-US" sz="2400" dirty="0" err="1" smtClean="0">
                <a:latin typeface="+mj-lt"/>
                <a:cs typeface="Times New Roman"/>
              </a:rPr>
              <a:t>teliti</a:t>
            </a:r>
            <a:r>
              <a:rPr lang="en-US" sz="2400" dirty="0" smtClean="0">
                <a:latin typeface="+mj-lt"/>
                <a:cs typeface="Times New Roman"/>
              </a:rPr>
              <a:t>, </a:t>
            </a:r>
            <a:r>
              <a:rPr lang="en-US" sz="2400" dirty="0" err="1" smtClean="0">
                <a:latin typeface="+mj-lt"/>
                <a:cs typeface="Times New Roman"/>
              </a:rPr>
              <a:t>mudah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diprogram</a:t>
            </a:r>
            <a:r>
              <a:rPr lang="en-US" sz="2400" dirty="0" smtClean="0">
                <a:latin typeface="+mj-lt"/>
                <a:cs typeface="Times New Roman"/>
              </a:rPr>
              <a:t>, </a:t>
            </a:r>
            <a:r>
              <a:rPr lang="en-US" sz="2400" dirty="0" err="1" smtClean="0">
                <a:latin typeface="+mj-lt"/>
                <a:cs typeface="Times New Roman"/>
              </a:rPr>
              <a:t>waktu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eksekusi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cepat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dan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tidak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peka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terhadap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perubahan</a:t>
            </a:r>
            <a:r>
              <a:rPr lang="en-US" sz="2400" dirty="0" smtClean="0">
                <a:latin typeface="+mj-lt"/>
                <a:cs typeface="Times New Roman"/>
              </a:rPr>
              <a:t> data </a:t>
            </a:r>
            <a:r>
              <a:rPr lang="en-US" sz="2400" dirty="0" err="1" smtClean="0">
                <a:latin typeface="+mj-lt"/>
                <a:cs typeface="Times New Roman"/>
              </a:rPr>
              <a:t>cukup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kecil</a:t>
            </a:r>
            <a:r>
              <a:rPr lang="en-US" sz="2400" dirty="0" smtClean="0">
                <a:latin typeface="+mj-lt"/>
                <a:cs typeface="Times New Roman"/>
              </a:rPr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en-US" sz="2400" dirty="0" err="1" smtClean="0">
                <a:latin typeface="+mj-lt"/>
                <a:cs typeface="Times New Roman"/>
              </a:rPr>
              <a:t>Menyusun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algoritma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dari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metode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numerik</a:t>
            </a:r>
            <a:r>
              <a:rPr lang="en-US" sz="2400" dirty="0" smtClean="0">
                <a:latin typeface="+mj-lt"/>
                <a:cs typeface="Times New Roman"/>
              </a:rPr>
              <a:t> yang </a:t>
            </a:r>
            <a:r>
              <a:rPr lang="en-US" sz="2400" dirty="0" err="1" smtClean="0">
                <a:latin typeface="+mj-lt"/>
                <a:cs typeface="Times New Roman"/>
              </a:rPr>
              <a:t>dipilih</a:t>
            </a:r>
            <a:endParaRPr lang="en-US" sz="2400" dirty="0" smtClean="0">
              <a:latin typeface="+mj-lt"/>
              <a:cs typeface="Times New Roman"/>
            </a:endParaRPr>
          </a:p>
          <a:p>
            <a:r>
              <a:rPr lang="en-US" dirty="0" err="1" smtClean="0">
                <a:latin typeface="+mj-lt"/>
                <a:cs typeface="Times New Roman"/>
              </a:rPr>
              <a:t>Pemrograman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>
                <a:latin typeface="+mj-lt"/>
                <a:cs typeface="Times New Roman"/>
              </a:rPr>
              <a:t>menerjemahkan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ke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salah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satu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bahasa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pemrograman</a:t>
            </a:r>
            <a:r>
              <a:rPr lang="en-US" dirty="0" smtClean="0">
                <a:latin typeface="+mj-lt"/>
                <a:cs typeface="Times New Roman"/>
              </a:rPr>
              <a:t> </a:t>
            </a:r>
          </a:p>
          <a:p>
            <a:r>
              <a:rPr lang="en-US" dirty="0" err="1" smtClean="0">
                <a:latin typeface="+mj-lt"/>
                <a:cs typeface="Times New Roman"/>
              </a:rPr>
              <a:t>Operasional</a:t>
            </a:r>
            <a:r>
              <a:rPr lang="en-US" dirty="0" smtClean="0">
                <a:latin typeface="+mj-lt"/>
                <a:cs typeface="Times New Roman"/>
              </a:rPr>
              <a:t> program </a:t>
            </a:r>
            <a:r>
              <a:rPr lang="en-US" dirty="0" err="1" smtClean="0">
                <a:latin typeface="+mj-lt"/>
                <a:cs typeface="Times New Roman"/>
              </a:rPr>
              <a:t>dijalankan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dengan</a:t>
            </a:r>
            <a:r>
              <a:rPr lang="en-US" dirty="0" smtClean="0">
                <a:latin typeface="+mj-lt"/>
                <a:cs typeface="Times New Roman"/>
              </a:rPr>
              <a:t> data </a:t>
            </a:r>
            <a:r>
              <a:rPr lang="en-US" dirty="0" err="1" smtClean="0">
                <a:latin typeface="+mj-lt"/>
                <a:cs typeface="Times New Roman"/>
              </a:rPr>
              <a:t>uji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coba</a:t>
            </a:r>
            <a:endParaRPr lang="en-US" dirty="0" smtClean="0">
              <a:latin typeface="+mj-lt"/>
              <a:cs typeface="Times New Roman"/>
            </a:endParaRPr>
          </a:p>
          <a:p>
            <a:r>
              <a:rPr lang="en-US" dirty="0" err="1" smtClean="0">
                <a:latin typeface="+mj-lt"/>
                <a:cs typeface="Times New Roman"/>
              </a:rPr>
              <a:t>Evaluasi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bandingkan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hasil</a:t>
            </a:r>
            <a:r>
              <a:rPr lang="en-US" dirty="0" smtClean="0">
                <a:latin typeface="+mj-lt"/>
                <a:cs typeface="Times New Roman"/>
              </a:rPr>
              <a:t> run </a:t>
            </a:r>
            <a:r>
              <a:rPr lang="en-US" dirty="0" err="1" smtClean="0">
                <a:latin typeface="+mj-lt"/>
                <a:cs typeface="Times New Roman"/>
              </a:rPr>
              <a:t>dengan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prinsip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dasar</a:t>
            </a:r>
            <a:r>
              <a:rPr lang="en-US" dirty="0" smtClean="0">
                <a:latin typeface="+mj-lt"/>
                <a:cs typeface="Times New Roman"/>
              </a:rPr>
              <a:t>/</a:t>
            </a:r>
            <a:r>
              <a:rPr lang="en-US" dirty="0" err="1" smtClean="0">
                <a:latin typeface="+mj-lt"/>
                <a:cs typeface="Times New Roman"/>
              </a:rPr>
              <a:t>hasil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empiris</a:t>
            </a:r>
            <a:endParaRPr lang="en-US" dirty="0" smtClean="0">
              <a:latin typeface="+mj-lt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Deret</a:t>
            </a:r>
            <a:r>
              <a:rPr lang="en-US" dirty="0" smtClean="0"/>
              <a:t> Taylor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3" y="990600"/>
            <a:ext cx="9601200" cy="2895600"/>
          </a:xfrm>
        </p:spPr>
        <p:txBody>
          <a:bodyPr/>
          <a:lstStyle/>
          <a:p>
            <a:r>
              <a:rPr lang="en-US" dirty="0" smtClean="0"/>
              <a:t>Tools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endParaRPr lang="en-US" dirty="0" smtClean="0"/>
          </a:p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Andaikan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/>
                <a:cs typeface="Times New Roman"/>
              </a:rPr>
              <a:t>΄, </a:t>
            </a:r>
            <a:r>
              <a:rPr lang="en-US" i="1" dirty="0" smtClean="0">
                <a:latin typeface="Times New Roman"/>
                <a:cs typeface="Times New Roman"/>
              </a:rPr>
              <a:t>f </a:t>
            </a:r>
            <a:r>
              <a:rPr lang="el-GR" dirty="0" smtClean="0">
                <a:latin typeface="Times New Roman"/>
                <a:cs typeface="Times New Roman"/>
              </a:rPr>
              <a:t>΄΄</a:t>
            </a:r>
            <a:r>
              <a:rPr lang="en-US" dirty="0" smtClean="0">
                <a:latin typeface="Times New Roman"/>
                <a:cs typeface="Times New Roman"/>
              </a:rPr>
              <a:t>,…</a:t>
            </a:r>
            <a:r>
              <a:rPr lang="el-GR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[</a:t>
            </a:r>
            <a:r>
              <a:rPr lang="en-US" dirty="0" err="1" smtClean="0"/>
              <a:t>a,b</a:t>
            </a:r>
            <a:r>
              <a:rPr lang="en-US" dirty="0" smtClean="0"/>
              <a:t>]. </a:t>
            </a:r>
            <a:r>
              <a:rPr lang="en-US" dirty="0" err="1" smtClean="0"/>
              <a:t>Misalkan</a:t>
            </a:r>
            <a:r>
              <a:rPr lang="en-US" dirty="0" smtClean="0"/>
              <a:t> x</a:t>
            </a:r>
            <a:r>
              <a:rPr lang="en-US" sz="12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 smtClean="0"/>
              <a:t>[</a:t>
            </a:r>
            <a:r>
              <a:rPr lang="en-US" dirty="0" err="1" smtClean="0"/>
              <a:t>a,b</a:t>
            </a:r>
            <a:r>
              <a:rPr lang="en-US" dirty="0" smtClean="0"/>
              <a:t>]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x </a:t>
            </a:r>
            <a:r>
              <a:rPr lang="en-US" dirty="0" err="1" smtClean="0"/>
              <a:t>disekitar</a:t>
            </a:r>
            <a:r>
              <a:rPr lang="en-US" dirty="0" smtClean="0"/>
              <a:t> x</a:t>
            </a:r>
            <a:r>
              <a:rPr lang="en-US" sz="1200" dirty="0" smtClean="0"/>
              <a:t>0, </a:t>
            </a:r>
            <a:r>
              <a:rPr lang="en-US" dirty="0" smtClean="0"/>
              <a:t>x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 smtClean="0"/>
              <a:t>[</a:t>
            </a:r>
            <a:r>
              <a:rPr lang="en-US" dirty="0" err="1" smtClean="0"/>
              <a:t>a,b</a:t>
            </a:r>
            <a:r>
              <a:rPr lang="en-US" dirty="0" smtClean="0"/>
              <a:t>]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diekspansi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Taylor </a:t>
            </a:r>
            <a:r>
              <a:rPr lang="en-US" dirty="0" err="1" smtClean="0"/>
              <a:t>menjadi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24013" y="3043238"/>
          <a:ext cx="9475787" cy="842962"/>
        </p:xfrm>
        <a:graphic>
          <a:graphicData uri="http://schemas.openxmlformats.org/presentationml/2006/ole">
            <p:oleObj spid="_x0000_s1026" name="Equation" r:id="rId4" imgW="4724280" imgH="41904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598612" y="4948535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x</a:t>
            </a:r>
            <a:r>
              <a:rPr lang="en-US" sz="1200" dirty="0" smtClean="0"/>
              <a:t>0</a:t>
            </a:r>
            <a:r>
              <a:rPr lang="en-US" sz="2400" dirty="0" smtClean="0"/>
              <a:t> =0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deret</a:t>
            </a:r>
            <a:r>
              <a:rPr lang="en-US" sz="2400" dirty="0" smtClean="0"/>
              <a:t> Taylor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deret</a:t>
            </a:r>
            <a:r>
              <a:rPr lang="en-US" sz="2400" dirty="0" smtClean="0"/>
              <a:t> </a:t>
            </a:r>
            <a:r>
              <a:rPr lang="en-US" sz="2400" dirty="0" err="1" smtClean="0"/>
              <a:t>Maclaurin</a:t>
            </a:r>
            <a:endParaRPr lang="en-US" sz="2400" dirty="0" smtClean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51012" y="5329237"/>
          <a:ext cx="6648450" cy="842963"/>
        </p:xfrm>
        <a:graphic>
          <a:graphicData uri="http://schemas.openxmlformats.org/presentationml/2006/ole">
            <p:oleObj spid="_x0000_s1027" name="Equation" r:id="rId5" imgW="3314520" imgH="41904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674812" y="38100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x - x</a:t>
            </a:r>
            <a:r>
              <a:rPr lang="en-US" sz="1200" dirty="0" smtClean="0"/>
              <a:t>0</a:t>
            </a:r>
            <a:r>
              <a:rPr lang="en-US" sz="2400" dirty="0" smtClean="0"/>
              <a:t> = h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deret</a:t>
            </a:r>
            <a:r>
              <a:rPr lang="en-US" sz="2400" dirty="0" smtClean="0"/>
              <a:t> Taylor </a:t>
            </a:r>
            <a:r>
              <a:rPr lang="en-US" sz="2400" dirty="0" err="1" smtClean="0"/>
              <a:t>dituliskan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endParaRPr lang="en-US" sz="2400" dirty="0" smtClean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74812" y="4186238"/>
          <a:ext cx="7208838" cy="842962"/>
        </p:xfrm>
        <a:graphic>
          <a:graphicData uri="http://schemas.openxmlformats.org/presentationml/2006/ole">
            <p:oleObj spid="_x0000_s1028" name="Equation" r:id="rId6" imgW="3593880" imgH="419040" progId="Equation.3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85800"/>
          </a:xfrm>
        </p:spPr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5029200"/>
          </a:xfrm>
        </p:spPr>
        <p:txBody>
          <a:bodyPr/>
          <a:lstStyle/>
          <a:p>
            <a:r>
              <a:rPr lang="en-US" dirty="0" err="1" smtClean="0"/>
              <a:t>Hampiri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          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Taylor </a:t>
            </a:r>
            <a:r>
              <a:rPr lang="en-US" dirty="0" err="1" smtClean="0"/>
              <a:t>disekitar</a:t>
            </a:r>
            <a:r>
              <a:rPr lang="en-US" dirty="0" smtClean="0"/>
              <a:t> x</a:t>
            </a:r>
            <a:r>
              <a:rPr lang="en-US" sz="1200" dirty="0" smtClean="0"/>
              <a:t>0</a:t>
            </a:r>
            <a:r>
              <a:rPr lang="en-US" dirty="0" smtClean="0"/>
              <a:t>=1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56012" y="1143000"/>
          <a:ext cx="1706563" cy="407987"/>
        </p:xfrm>
        <a:graphic>
          <a:graphicData uri="http://schemas.openxmlformats.org/presentationml/2006/ole">
            <p:oleObj spid="_x0000_s2050" name="Equation" r:id="rId4" imgW="850680" imgH="20304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598613" y="2114550"/>
          <a:ext cx="2630487" cy="1714500"/>
        </p:xfrm>
        <a:graphic>
          <a:graphicData uri="http://schemas.openxmlformats.org/presentationml/2006/ole">
            <p:oleObj spid="_x0000_s2051" name="Equation" r:id="rId5" imgW="1054080" imgH="685800" progId="Equation.3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4418012" y="27432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989012" y="4191000"/>
          <a:ext cx="10806113" cy="1651000"/>
        </p:xfrm>
        <a:graphic>
          <a:graphicData uri="http://schemas.openxmlformats.org/presentationml/2006/ole">
            <p:oleObj spid="_x0000_s2052" name="Equation" r:id="rId6" imgW="4330440" imgH="660240" progId="Equation.3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484812" y="2057400"/>
          <a:ext cx="6469063" cy="1685925"/>
        </p:xfrm>
        <a:graphic>
          <a:graphicData uri="http://schemas.openxmlformats.org/presentationml/2006/ole">
            <p:oleObj spid="_x0000_s2053" name="Equation" r:id="rId7" imgW="3225600" imgH="83808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0361612" y="5257800"/>
          <a:ext cx="1069975" cy="458788"/>
        </p:xfrm>
        <a:graphic>
          <a:graphicData uri="http://schemas.openxmlformats.org/presentationml/2006/ole">
            <p:oleObj spid="_x0000_s2054" name="Equation" r:id="rId8" imgW="533160" imgH="177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3176"/>
            <a:ext cx="9601200" cy="609600"/>
          </a:xfrm>
        </p:spPr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829" y="1642864"/>
            <a:ext cx="9601200" cy="3802360"/>
          </a:xfrm>
        </p:spPr>
        <p:txBody>
          <a:bodyPr>
            <a:normAutofit/>
          </a:bodyPr>
          <a:lstStyle/>
          <a:p>
            <a:pPr marL="452438" indent="-457200">
              <a:buFont typeface="+mj-lt"/>
              <a:buAutoNum type="arabicPeriod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taylor</a:t>
            </a:r>
            <a:r>
              <a:rPr lang="en-US" dirty="0" smtClean="0"/>
              <a:t> </a:t>
            </a:r>
            <a:r>
              <a:rPr lang="en-US" dirty="0" err="1" smtClean="0"/>
              <a:t>hampiri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          </a:t>
            </a:r>
            <a:r>
              <a:rPr lang="id-ID" dirty="0" smtClean="0"/>
              <a:t> dan   </a:t>
            </a:r>
            <a:r>
              <a:rPr lang="en-US" dirty="0" smtClean="0"/>
              <a:t>          </a:t>
            </a:r>
            <a:r>
              <a:rPr lang="id-ID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x</a:t>
            </a:r>
            <a:r>
              <a:rPr lang="en-US" sz="1200" dirty="0" smtClean="0"/>
              <a:t>0</a:t>
            </a:r>
            <a:r>
              <a:rPr lang="en-US" dirty="0" smtClean="0"/>
              <a:t>=1</a:t>
            </a:r>
            <a:r>
              <a:rPr lang="id-ID" dirty="0" smtClean="0"/>
              <a:t> </a:t>
            </a:r>
            <a:endParaRPr lang="en-US" dirty="0" smtClean="0"/>
          </a:p>
          <a:p>
            <a:pPr marL="452438" indent="-457200">
              <a:buFont typeface="+mj-lt"/>
              <a:buAutoNum type="arabicPeriod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</a:t>
            </a:r>
            <a:r>
              <a:rPr lang="en-US" dirty="0" err="1" smtClean="0"/>
              <a:t>Maclaurin</a:t>
            </a:r>
            <a:r>
              <a:rPr lang="en-US" dirty="0" smtClean="0"/>
              <a:t> </a:t>
            </a:r>
            <a:r>
              <a:rPr lang="en-US" dirty="0" err="1" smtClean="0"/>
              <a:t>hampiri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                      </a:t>
            </a:r>
            <a:r>
              <a:rPr lang="en-US" dirty="0" err="1" smtClean="0"/>
              <a:t>dan</a:t>
            </a:r>
            <a:r>
              <a:rPr lang="en-US" dirty="0" smtClean="0"/>
              <a:t>    </a:t>
            </a:r>
            <a:r>
              <a:rPr lang="id-ID" dirty="0" smtClean="0"/>
              <a:t>        </a:t>
            </a:r>
            <a:endParaRPr lang="en-US" dirty="0" smtClean="0"/>
          </a:p>
          <a:p>
            <a:pPr marL="452438" indent="-45720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id-ID" dirty="0" smtClean="0"/>
              <a:t>itung nilai              dengan hampiran deret taylor sampai suku ke 4 dan deret Maclaurin untuk x = 0,4. Bandingkan kedua hasil tersebut dengan perhitungan langsung nilai f(x) untuk x=0,4. Yang manakah yang lebih teliti?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8907338" y="1652860"/>
          <a:ext cx="1579562" cy="407988"/>
        </p:xfrm>
        <a:graphic>
          <a:graphicData uri="http://schemas.openxmlformats.org/presentationml/2006/ole">
            <p:oleObj spid="_x0000_s3074" name="Equation" r:id="rId4" imgW="787320" imgH="203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426822" y="2564904"/>
          <a:ext cx="1708150" cy="407988"/>
        </p:xfrm>
        <a:graphic>
          <a:graphicData uri="http://schemas.openxmlformats.org/presentationml/2006/ole">
            <p:oleObj spid="_x0000_s3075" name="Equation" r:id="rId5" imgW="850680" imgH="20304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66020" y="2876996"/>
          <a:ext cx="1960563" cy="407988"/>
        </p:xfrm>
        <a:graphic>
          <a:graphicData uri="http://schemas.openxmlformats.org/presentationml/2006/ole">
            <p:oleObj spid="_x0000_s3076" name="Equation" r:id="rId6" imgW="977760" imgH="203040" progId="Equation.DSMT4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646140" y="3356992"/>
          <a:ext cx="1960563" cy="407987"/>
        </p:xfrm>
        <a:graphic>
          <a:graphicData uri="http://schemas.openxmlformats.org/presentationml/2006/ole">
            <p:oleObj spid="_x0000_s3078" name="Equation" r:id="rId7" imgW="977760" imgH="203040" progId="Equation.DSMT4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566020" y="2012900"/>
          <a:ext cx="1962150" cy="407988"/>
        </p:xfrm>
        <a:graphic>
          <a:graphicData uri="http://schemas.openxmlformats.org/presentationml/2006/ole">
            <p:oleObj spid="_x0000_s3079" name="Equation" r:id="rId8" imgW="97776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61964" y="5013176"/>
            <a:ext cx="705678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Soal 3 Deret Taylor yang terpotong dengan orde 4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 err="1" smtClean="0"/>
              <a:t>Galat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3" y="1219200"/>
            <a:ext cx="9601200" cy="1371600"/>
          </a:xfrm>
        </p:spPr>
        <p:txBody>
          <a:bodyPr/>
          <a:lstStyle/>
          <a:p>
            <a:pPr marL="452438" indent="-457200"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galat</a:t>
            </a:r>
            <a:endParaRPr lang="en-US" dirty="0" smtClean="0"/>
          </a:p>
          <a:p>
            <a:pPr marL="452438" indent="-457200"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galat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598612" y="3276600"/>
            <a:ext cx="1676400" cy="1066800"/>
            <a:chOff x="2055812" y="3581400"/>
            <a:chExt cx="1676400" cy="1066800"/>
          </a:xfrm>
        </p:grpSpPr>
        <p:sp>
          <p:nvSpPr>
            <p:cNvPr id="7" name="Oval 6"/>
            <p:cNvSpPr/>
            <p:nvPr/>
          </p:nvSpPr>
          <p:spPr>
            <a:xfrm>
              <a:off x="2055812" y="3581400"/>
              <a:ext cx="1447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0612" y="3918668"/>
              <a:ext cx="13716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</a:rPr>
                <a:t>Galat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884612" y="2438400"/>
            <a:ext cx="2057400" cy="838200"/>
            <a:chOff x="4951412" y="2514600"/>
            <a:chExt cx="2057400" cy="838200"/>
          </a:xfrm>
        </p:grpSpPr>
        <p:sp>
          <p:nvSpPr>
            <p:cNvPr id="11" name="Oval 10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</a:rPr>
                <a:t>Galat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Mutlak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808412" y="4267200"/>
            <a:ext cx="2057400" cy="838200"/>
            <a:chOff x="4951412" y="2514600"/>
            <a:chExt cx="2057400" cy="838200"/>
          </a:xfrm>
        </p:grpSpPr>
        <p:sp>
          <p:nvSpPr>
            <p:cNvPr id="17" name="Oval 16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</a:rPr>
                <a:t>Galat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Relatif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56412" y="2667000"/>
            <a:ext cx="2590800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Galat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Sejati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780212" y="4572000"/>
            <a:ext cx="4953000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Galat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Hampiran</a:t>
            </a:r>
            <a:endParaRPr lang="en-US" sz="2000" dirty="0"/>
          </a:p>
        </p:txBody>
      </p:sp>
      <p:grpSp>
        <p:nvGrpSpPr>
          <p:cNvPr id="9" name="Group 26"/>
          <p:cNvGrpSpPr/>
          <p:nvPr/>
        </p:nvGrpSpPr>
        <p:grpSpPr>
          <a:xfrm>
            <a:off x="6704011" y="457200"/>
            <a:ext cx="4343400" cy="1828800"/>
            <a:chOff x="6409044" y="1295400"/>
            <a:chExt cx="4903839" cy="2099733"/>
          </a:xfrm>
        </p:grpSpPr>
        <p:sp>
          <p:nvSpPr>
            <p:cNvPr id="26" name="Rectangle 25"/>
            <p:cNvSpPr/>
            <p:nvPr/>
          </p:nvSpPr>
          <p:spPr>
            <a:xfrm>
              <a:off x="6409044" y="1295400"/>
              <a:ext cx="4903839" cy="209973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6627812" y="1524000"/>
            <a:ext cx="1600200" cy="617385"/>
          </p:xfrm>
          <a:graphic>
            <a:graphicData uri="http://schemas.openxmlformats.org/presentationml/2006/ole">
              <p:oleObj spid="_x0000_s5122" name="Equation" r:id="rId4" imgW="660240" imgH="253800" progId="Equation.3">
                <p:embed/>
              </p:oleObj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6627813" y="2082800"/>
            <a:ext cx="4513006" cy="1244701"/>
          </p:xfrm>
          <a:graphic>
            <a:graphicData uri="http://schemas.openxmlformats.org/presentationml/2006/ole">
              <p:oleObj spid="_x0000_s5123" name="Equation" r:id="rId5" imgW="1841400" imgH="507960" progId="Equation.3">
                <p:embed/>
              </p:oleObj>
            </a:graphicData>
          </a:graphic>
        </p:graphicFrame>
      </p:grpSp>
      <p:grpSp>
        <p:nvGrpSpPr>
          <p:cNvPr id="10" name="Group 27"/>
          <p:cNvGrpSpPr/>
          <p:nvPr/>
        </p:nvGrpSpPr>
        <p:grpSpPr>
          <a:xfrm>
            <a:off x="6856412" y="3048000"/>
            <a:ext cx="2590800" cy="1219200"/>
            <a:chOff x="6409044" y="1470378"/>
            <a:chExt cx="2839064" cy="1399822"/>
          </a:xfrm>
        </p:grpSpPr>
        <p:sp>
          <p:nvSpPr>
            <p:cNvPr id="29" name="Rectangle 28"/>
            <p:cNvSpPr/>
            <p:nvPr/>
          </p:nvSpPr>
          <p:spPr>
            <a:xfrm>
              <a:off x="6409044" y="1470378"/>
              <a:ext cx="2839064" cy="13998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6495077" y="1470378"/>
            <a:ext cx="2184863" cy="874889"/>
          </p:xfrm>
          <a:graphic>
            <a:graphicData uri="http://schemas.openxmlformats.org/presentationml/2006/ole">
              <p:oleObj spid="_x0000_s5124" name="Equation" r:id="rId6" imgW="901440" imgH="393480" progId="Equation.3">
                <p:embed/>
              </p:oleObj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6495077" y="2170289"/>
            <a:ext cx="2625777" cy="544983"/>
          </p:xfrm>
          <a:graphic>
            <a:graphicData uri="http://schemas.openxmlformats.org/presentationml/2006/ole">
              <p:oleObj spid="_x0000_s5125" name="Equation" r:id="rId7" imgW="1041120" imgH="215640" progId="Equation.3">
                <p:embed/>
              </p:oleObj>
            </a:graphicData>
          </a:graphic>
        </p:graphicFrame>
      </p:grpSp>
      <p:grpSp>
        <p:nvGrpSpPr>
          <p:cNvPr id="13" name="Group 31"/>
          <p:cNvGrpSpPr/>
          <p:nvPr/>
        </p:nvGrpSpPr>
        <p:grpSpPr>
          <a:xfrm>
            <a:off x="6780212" y="4953000"/>
            <a:ext cx="4953000" cy="1524000"/>
            <a:chOff x="5462689" y="1382889"/>
            <a:chExt cx="5678128" cy="1749778"/>
          </a:xfrm>
        </p:grpSpPr>
        <p:sp>
          <p:nvSpPr>
            <p:cNvPr id="33" name="Rectangle 32"/>
            <p:cNvSpPr/>
            <p:nvPr/>
          </p:nvSpPr>
          <p:spPr>
            <a:xfrm>
              <a:off x="5462689" y="1382889"/>
              <a:ext cx="5678128" cy="174977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6348105" y="1382889"/>
            <a:ext cx="3322996" cy="874889"/>
          </p:xfrm>
          <a:graphic>
            <a:graphicData uri="http://schemas.openxmlformats.org/presentationml/2006/ole">
              <p:oleObj spid="_x0000_s5126" name="Equation" r:id="rId8" imgW="1371600" imgH="393480" progId="Equation.3">
                <p:embed/>
              </p:oleObj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634754" y="2167268"/>
            <a:ext cx="5333999" cy="965399"/>
          </p:xfrm>
          <a:graphic>
            <a:graphicData uri="http://schemas.openxmlformats.org/presentationml/2006/ole">
              <p:oleObj spid="_x0000_s5127" name="Equation" r:id="rId9" imgW="2387520" imgH="431640" progId="Equation.3">
                <p:embed/>
              </p:oleObj>
            </a:graphicData>
          </a:graphic>
        </p:graphicFrame>
      </p:grp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3732212" y="5943600"/>
          <a:ext cx="2724150" cy="441325"/>
        </p:xfrm>
        <a:graphic>
          <a:graphicData uri="http://schemas.openxmlformats.org/presentationml/2006/ole">
            <p:oleObj spid="_x0000_s5128" name="Equation" r:id="rId10" imgW="1231560" imgH="228600" progId="Equation.3">
              <p:embed/>
            </p:oleObj>
          </a:graphicData>
        </a:graphic>
      </p:graphicFrame>
      <p:sp>
        <p:nvSpPr>
          <p:cNvPr id="37" name="Right Arrow 36"/>
          <p:cNvSpPr/>
          <p:nvPr/>
        </p:nvSpPr>
        <p:spPr>
          <a:xfrm rot="19890091">
            <a:off x="2970212" y="2895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ight Arrow 37"/>
          <p:cNvSpPr/>
          <p:nvPr/>
        </p:nvSpPr>
        <p:spPr>
          <a:xfrm rot="19890091">
            <a:off x="5731860" y="18394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 rot="1175780">
            <a:off x="2895764" y="4161509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ight Arrow 39"/>
          <p:cNvSpPr/>
          <p:nvPr/>
        </p:nvSpPr>
        <p:spPr>
          <a:xfrm rot="19890091">
            <a:off x="5884261" y="35920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ight Arrow 40"/>
          <p:cNvSpPr/>
          <p:nvPr/>
        </p:nvSpPr>
        <p:spPr>
          <a:xfrm rot="1175780">
            <a:off x="5867566" y="4999708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 animBg="1"/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85800"/>
          </a:xfrm>
        </p:spPr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143000"/>
            <a:ext cx="10515599" cy="1828800"/>
          </a:xfrm>
        </p:spPr>
        <p:txBody>
          <a:bodyPr/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iterasi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Hentikan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          </a:t>
            </a:r>
            <a:r>
              <a:rPr lang="en-US" dirty="0" err="1" smtClean="0"/>
              <a:t>dengan</a:t>
            </a:r>
            <a:r>
              <a:rPr lang="en-US" dirty="0" smtClean="0"/>
              <a:t>   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697038" y="1600200"/>
          <a:ext cx="4333875" cy="511175"/>
        </p:xfrm>
        <a:graphic>
          <a:graphicData uri="http://schemas.openxmlformats.org/presentationml/2006/ole">
            <p:oleObj spid="_x0000_s6146" name="Equation" r:id="rId4" imgW="2019240" imgH="2412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11291" y="2128837"/>
          <a:ext cx="1227137" cy="538163"/>
        </p:xfrm>
        <a:graphic>
          <a:graphicData uri="http://schemas.openxmlformats.org/presentationml/2006/ole">
            <p:oleObj spid="_x0000_s6147" name="Equation" r:id="rId5" imgW="571320" imgH="2538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534572" y="2182812"/>
          <a:ext cx="3406775" cy="484188"/>
        </p:xfrm>
        <a:graphic>
          <a:graphicData uri="http://schemas.openxmlformats.org/presentationml/2006/ole">
            <p:oleObj spid="_x0000_s6148" name="Equation" r:id="rId6" imgW="1587240" imgH="228600" progId="Equation.3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4812" y="3124200"/>
          <a:ext cx="9372600" cy="2743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54692"/>
                <a:gridCol w="4203108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r>
                        <a:rPr lang="en-US" sz="1200" dirty="0" smtClean="0"/>
                        <a:t>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Nilai</a:t>
                      </a:r>
                      <a:r>
                        <a:rPr lang="en-US" sz="2400" dirty="0" smtClean="0"/>
                        <a:t> x</a:t>
                      </a:r>
                      <a:r>
                        <a:rPr lang="en-US" sz="1200" dirty="0" smtClean="0"/>
                        <a:t>i</a:t>
                      </a:r>
                      <a:r>
                        <a:rPr lang="en-US" sz="2400" dirty="0" smtClean="0"/>
                        <a:t>  (7 </a:t>
                      </a:r>
                      <a:r>
                        <a:rPr lang="en-US" sz="2400" dirty="0" err="1" smtClean="0"/>
                        <a:t>desimal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Galat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Relatif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Hampiran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r>
                        <a:rPr lang="en-US" sz="12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r>
                        <a:rPr lang="en-US" sz="12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Galat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48768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Galat</a:t>
            </a:r>
            <a:r>
              <a:rPr lang="en-US" sz="2800" dirty="0" smtClean="0"/>
              <a:t> </a:t>
            </a:r>
            <a:r>
              <a:rPr lang="en-US" sz="2800" dirty="0" err="1" smtClean="0"/>
              <a:t>Pemotongan</a:t>
            </a:r>
            <a:r>
              <a:rPr lang="en-US" sz="2800" dirty="0" smtClean="0"/>
              <a:t> (truncation error)</a:t>
            </a:r>
          </a:p>
          <a:p>
            <a:pPr>
              <a:lnSpc>
                <a:spcPct val="100000"/>
              </a:lnSpc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Timbul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hampiran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pengganti</a:t>
            </a:r>
            <a:r>
              <a:rPr lang="en-US" sz="2800" dirty="0" smtClean="0"/>
              <a:t> formula </a:t>
            </a:r>
            <a:r>
              <a:rPr lang="en-US" sz="2800" dirty="0" err="1" smtClean="0"/>
              <a:t>eksak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 </a:t>
            </a:r>
            <a:r>
              <a:rPr lang="en-US" sz="2800" dirty="0" err="1" smtClean="0">
                <a:latin typeface="+mj-lt"/>
                <a:cs typeface="Times New Roman"/>
              </a:rPr>
              <a:t>bergantung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pada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metode</a:t>
            </a:r>
            <a:r>
              <a:rPr lang="en-US" sz="2800" dirty="0" smtClean="0">
                <a:latin typeface="+mj-lt"/>
                <a:cs typeface="Times New Roman"/>
              </a:rPr>
              <a:t> </a:t>
            </a:r>
            <a:r>
              <a:rPr lang="en-US" sz="2800" dirty="0" err="1" smtClean="0">
                <a:latin typeface="+mj-lt"/>
                <a:cs typeface="Times New Roman"/>
              </a:rPr>
              <a:t>komputasi</a:t>
            </a:r>
            <a:r>
              <a:rPr lang="en-US" sz="2800" dirty="0" smtClean="0"/>
              <a:t>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Galat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endParaRPr lang="en-US" sz="2800" dirty="0" smtClean="0"/>
          </a:p>
          <a:p>
            <a:pPr>
              <a:lnSpc>
                <a:spcPct val="100000"/>
              </a:lnSpc>
              <a:buNone/>
            </a:pPr>
            <a:endParaRPr lang="en-US" sz="2800" dirty="0" smtClean="0"/>
          </a:p>
          <a:p>
            <a:r>
              <a:rPr lang="en-US" sz="2800" dirty="0" err="1" smtClean="0"/>
              <a:t>Galat</a:t>
            </a:r>
            <a:r>
              <a:rPr lang="en-US" sz="2800" dirty="0" smtClean="0"/>
              <a:t> </a:t>
            </a:r>
            <a:r>
              <a:rPr lang="en-US" sz="2800" dirty="0" err="1" smtClean="0"/>
              <a:t>Pembulatan</a:t>
            </a:r>
            <a:r>
              <a:rPr lang="en-US" sz="2800" dirty="0" smtClean="0"/>
              <a:t> (round-off error)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Keterbatasan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menyajikan</a:t>
            </a:r>
            <a:r>
              <a:rPr lang="en-US" sz="2800" dirty="0" smtClean="0"/>
              <a:t> </a:t>
            </a:r>
            <a:r>
              <a:rPr lang="en-US" sz="2800" dirty="0" err="1" smtClean="0"/>
              <a:t>bilangan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riil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contoh</a:t>
            </a:r>
            <a:r>
              <a:rPr lang="en-US" sz="2800" dirty="0" smtClean="0"/>
              <a:t> : 1/6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0,166667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3812" y="116632"/>
            <a:ext cx="10129191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Bena</a:t>
            </a:r>
            <a:r>
              <a:rPr lang="id-ID" dirty="0" smtClean="0"/>
              <a:t> / Floating Point / Angka Penting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93812" y="1936576"/>
            <a:ext cx="4700016" cy="4876800"/>
          </a:xfrm>
        </p:spPr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bena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43.123</a:t>
            </a:r>
          </a:p>
          <a:p>
            <a:pPr>
              <a:buNone/>
            </a:pPr>
            <a:r>
              <a:rPr lang="en-US" dirty="0" smtClean="0"/>
              <a:t>0.1764</a:t>
            </a:r>
          </a:p>
          <a:p>
            <a:pPr>
              <a:buNone/>
            </a:pPr>
            <a:r>
              <a:rPr lang="en-US" dirty="0" smtClean="0"/>
              <a:t>0.0000012</a:t>
            </a:r>
          </a:p>
          <a:p>
            <a:pPr>
              <a:buNone/>
            </a:pPr>
            <a:r>
              <a:rPr lang="en-US" dirty="0" smtClean="0"/>
              <a:t>278.30</a:t>
            </a:r>
          </a:p>
          <a:p>
            <a:pPr>
              <a:buNone/>
            </a:pPr>
            <a:r>
              <a:rPr lang="en-US" dirty="0" smtClean="0"/>
              <a:t>270.0090</a:t>
            </a:r>
          </a:p>
          <a:p>
            <a:pPr>
              <a:buNone/>
            </a:pPr>
            <a:r>
              <a:rPr lang="en-US" dirty="0" smtClean="0"/>
              <a:t>1360,1.360, 0.001360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219200"/>
            <a:ext cx="4700016" cy="4953001"/>
          </a:xfrm>
        </p:spPr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bena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4.3123 x 10</a:t>
            </a:r>
          </a:p>
          <a:p>
            <a:pPr>
              <a:buNone/>
            </a:pPr>
            <a:r>
              <a:rPr lang="en-US" dirty="0" smtClean="0"/>
              <a:t>1.764 x 10</a:t>
            </a:r>
          </a:p>
          <a:p>
            <a:pPr>
              <a:buNone/>
            </a:pPr>
            <a:r>
              <a:rPr lang="en-US" dirty="0" smtClean="0"/>
              <a:t>1.2 x 10</a:t>
            </a:r>
          </a:p>
          <a:p>
            <a:pPr>
              <a:buNone/>
            </a:pPr>
            <a:r>
              <a:rPr lang="en-US" dirty="0" smtClean="0"/>
              <a:t>2.78300x10</a:t>
            </a:r>
          </a:p>
          <a:p>
            <a:pPr>
              <a:buNone/>
            </a:pPr>
            <a:r>
              <a:rPr lang="en-US" dirty="0" smtClean="0"/>
              <a:t>0.2700090 x 10</a:t>
            </a:r>
          </a:p>
          <a:p>
            <a:pPr>
              <a:buNone/>
            </a:pPr>
            <a:r>
              <a:rPr lang="en-US" dirty="0" smtClean="0"/>
              <a:t>9.0 x 10</a:t>
            </a:r>
          </a:p>
          <a:p>
            <a:pPr>
              <a:buNone/>
            </a:pPr>
            <a:r>
              <a:rPr lang="en-US" dirty="0" smtClean="0"/>
              <a:t>6.02 x 10</a:t>
            </a:r>
          </a:p>
          <a:p>
            <a:pPr>
              <a:buNone/>
            </a:pPr>
            <a:r>
              <a:rPr lang="en-US" dirty="0" smtClean="0"/>
              <a:t>1.5 x 10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50596" y="170080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18412" y="2286000"/>
            <a:ext cx="320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-1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8304212" y="383780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805986" y="330440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297490" y="2771001"/>
            <a:ext cx="320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-6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313612" y="4371201"/>
            <a:ext cx="320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-3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313612" y="54864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466012" y="490460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92" y="2492896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5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33292" y="2996952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4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33292" y="3501008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2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54252" y="450912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7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54252" y="4005064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5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33292" y="5085184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447212" y="16764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5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447212" y="22098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447212" y="27432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447212" y="32766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447212" y="38100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447212" y="43434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447212" y="48768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447212" y="5410200"/>
            <a:ext cx="381000" cy="4247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? 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413892" y="1124744"/>
            <a:ext cx="3312368" cy="646331"/>
            <a:chOff x="1413892" y="1124744"/>
            <a:chExt cx="3312368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1413892" y="1124744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id-ID" sz="2000" dirty="0" smtClean="0"/>
                <a:t>Contoh : 0.6324 E+03 atau 0.4542 x 10 </a:t>
              </a:r>
              <a:endParaRPr lang="id-ID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82044" y="1412776"/>
              <a:ext cx="720080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id-ID" sz="1200" dirty="0" smtClean="0"/>
                <a:t>-5</a:t>
              </a:r>
              <a:endParaRPr lang="id-ID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uiExpand="1" build="p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Indentitas Mata Kuliah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Nama Mata Kuliah 	: Metode Numerik</a:t>
            </a:r>
          </a:p>
          <a:p>
            <a:r>
              <a:rPr lang="id-ID" sz="3200" dirty="0" smtClean="0"/>
              <a:t>Kode Mata Kuliah		: IF </a:t>
            </a:r>
            <a:r>
              <a:rPr lang="id-ID" sz="3200" dirty="0" smtClean="0"/>
              <a:t>34221</a:t>
            </a:r>
            <a:endParaRPr lang="id-ID" sz="3200" dirty="0" smtClean="0"/>
          </a:p>
          <a:p>
            <a:r>
              <a:rPr lang="id-ID" sz="3200" dirty="0" smtClean="0"/>
              <a:t>Kredit				: 3 SKS</a:t>
            </a:r>
          </a:p>
          <a:p>
            <a:r>
              <a:rPr lang="id-ID" sz="3200" dirty="0" smtClean="0"/>
              <a:t>Semester 			: IV</a:t>
            </a:r>
          </a:p>
          <a:p>
            <a:r>
              <a:rPr lang="id-ID" sz="3200" dirty="0" smtClean="0"/>
              <a:t>Jurusan 			: Teknik Informatika/S1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id-ID" dirty="0" smtClean="0"/>
              <a:t>Orde Hampiran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13892" y="1340768"/>
            <a:ext cx="10441160" cy="44958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f(x) diganti dengan fungsi hampiran. Cara mengungkapkan ketelitian penghampiran adalah dengan menggunakan big </a:t>
            </a:r>
            <a:r>
              <a:rPr lang="id-ID" sz="2800" i="1" dirty="0" smtClean="0"/>
              <a:t>O</a:t>
            </a:r>
            <a:endParaRPr lang="id-ID" sz="2800" dirty="0" smtClean="0"/>
          </a:p>
          <a:p>
            <a:r>
              <a:rPr lang="id-ID" sz="2800" dirty="0" smtClean="0"/>
              <a:t>Misalkan f(h) dihampiri dengan fungsi p(h). </a:t>
            </a:r>
            <a:endParaRPr lang="id-ID" sz="2800" dirty="0" smtClean="0"/>
          </a:p>
          <a:p>
            <a:pPr>
              <a:buNone/>
            </a:pPr>
            <a:r>
              <a:rPr lang="id-ID" sz="2800" dirty="0" smtClean="0"/>
              <a:t> Jika |f(h)-p(h)|</a:t>
            </a:r>
            <a:r>
              <a:rPr lang="id-ID" sz="2800" dirty="0" smtClean="0">
                <a:latin typeface="Arial"/>
                <a:cs typeface="Arial"/>
              </a:rPr>
              <a:t>≤ M|h  | dengan M konstanta riil&gt;0 maka p(h) menghampiri f(h) dengan orde penghampiran </a:t>
            </a:r>
            <a:r>
              <a:rPr lang="id-ID" sz="2800" i="1" dirty="0" smtClean="0">
                <a:latin typeface="Arial"/>
                <a:cs typeface="Arial"/>
              </a:rPr>
              <a:t>O</a:t>
            </a:r>
            <a:r>
              <a:rPr lang="id-ID" sz="2800" dirty="0" smtClean="0">
                <a:latin typeface="Arial"/>
                <a:cs typeface="Arial"/>
              </a:rPr>
              <a:t>(h ) dan ditulis</a:t>
            </a:r>
          </a:p>
          <a:p>
            <a:pPr>
              <a:buNone/>
            </a:pPr>
            <a:r>
              <a:rPr lang="id-ID" sz="2800" dirty="0" smtClean="0">
                <a:latin typeface="Arial"/>
                <a:cs typeface="Arial"/>
              </a:rPr>
              <a:t> </a:t>
            </a:r>
            <a:r>
              <a:rPr lang="id-ID" sz="2800" dirty="0" smtClean="0">
                <a:latin typeface="Arial"/>
                <a:cs typeface="Arial"/>
              </a:rPr>
              <a:t>                              f(h)=p(h)+</a:t>
            </a:r>
            <a:r>
              <a:rPr lang="id-ID" sz="2800" i="1" dirty="0" smtClean="0">
                <a:latin typeface="Arial"/>
                <a:cs typeface="Arial"/>
              </a:rPr>
              <a:t>O</a:t>
            </a:r>
            <a:r>
              <a:rPr lang="id-ID" sz="2800" dirty="0" smtClean="0">
                <a:latin typeface="Arial"/>
                <a:cs typeface="Arial"/>
              </a:rPr>
              <a:t>(h )</a:t>
            </a:r>
          </a:p>
          <a:p>
            <a:pPr>
              <a:buNone/>
            </a:pPr>
            <a:r>
              <a:rPr lang="id-ID" sz="2800" dirty="0" smtClean="0">
                <a:latin typeface="Arial"/>
                <a:cs typeface="Arial"/>
              </a:rPr>
              <a:t> </a:t>
            </a:r>
            <a:r>
              <a:rPr lang="id-ID" sz="2800" i="1" dirty="0" smtClean="0">
                <a:latin typeface="Arial"/>
                <a:cs typeface="Arial"/>
              </a:rPr>
              <a:t>O</a:t>
            </a:r>
            <a:r>
              <a:rPr lang="id-ID" sz="2800" dirty="0" smtClean="0">
                <a:latin typeface="Arial"/>
                <a:cs typeface="Arial"/>
              </a:rPr>
              <a:t>(h </a:t>
            </a:r>
            <a:r>
              <a:rPr lang="id-ID" sz="2800" dirty="0" smtClean="0">
                <a:latin typeface="Arial"/>
                <a:cs typeface="Arial"/>
              </a:rPr>
              <a:t>) orde galat dari penghampiran fungsi, umumnya h&lt;1 maka makin besar pangkat makin kecil galat dan semakin teliti penghampiran fungsinya. </a:t>
            </a:r>
            <a:endParaRPr lang="id-ID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0276" y="2852936"/>
            <a:ext cx="5760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n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9478788" y="3212976"/>
            <a:ext cx="5760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n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6598468" y="3789040"/>
            <a:ext cx="5760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n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2061964" y="4383512"/>
            <a:ext cx="57606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n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>
            <p:ph idx="1"/>
          </p:nvPr>
        </p:nvGraphicFramePr>
        <p:xfrm>
          <a:off x="1701924" y="1412776"/>
          <a:ext cx="3869555" cy="813384"/>
        </p:xfrm>
        <a:graphic>
          <a:graphicData uri="http://schemas.openxmlformats.org/presentationml/2006/ole">
            <p:oleObj spid="_x0000_s39938" name="Equation" r:id="rId4" imgW="1993680" imgH="419040" progId="Equation.DSMT4">
              <p:embed/>
            </p:oleObj>
          </a:graphicData>
        </a:graphic>
      </p:graphicFrame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1657125" y="2420938"/>
          <a:ext cx="3861223" cy="936054"/>
        </p:xfrm>
        <a:graphic>
          <a:graphicData uri="http://schemas.openxmlformats.org/presentationml/2006/ole">
            <p:oleObj spid="_x0000_s39939" name="Equation" r:id="rId5" imgW="1726920" imgH="419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1924" y="4437112"/>
            <a:ext cx="96490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Pada latihan 1 tuliskan kembali  fungsi dengan menggunakan orde penghampiran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Galat Akhir </a:t>
            </a:r>
            <a:endParaRPr lang="id-ID" dirty="0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2205980" y="1844824"/>
          <a:ext cx="8670032" cy="720080"/>
        </p:xfrm>
        <a:graphic>
          <a:graphicData uri="http://schemas.openxmlformats.org/presentationml/2006/ole">
            <p:oleObj spid="_x0000_s40962" name="Equation" r:id="rId4" imgW="2666880" imgH="22860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150196" y="2492896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86700" y="2492896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6060" y="3284984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Galat Pemotongan</a:t>
            </a:r>
            <a:endParaRPr lang="id-ID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8548" y="3284984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Galat Pembulatan</a:t>
            </a:r>
            <a:endParaRPr lang="id-ID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9916" y="4509120"/>
            <a:ext cx="99371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3200" b="1" dirty="0" smtClean="0"/>
              <a:t>Hasil akumulasi dari galat pemotongan dan galat pembulatan</a:t>
            </a:r>
            <a:endParaRPr lang="id-ID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62164" y="3861048"/>
            <a:ext cx="49685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Dengan orde hampiran adalah .......  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Minggu depan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9913168" cy="4495800"/>
          </a:xfrm>
        </p:spPr>
        <p:txBody>
          <a:bodyPr/>
          <a:lstStyle/>
          <a:p>
            <a:r>
              <a:rPr lang="id-ID" dirty="0" smtClean="0"/>
              <a:t>Bawa Kalkulator</a:t>
            </a:r>
          </a:p>
          <a:p>
            <a:r>
              <a:rPr lang="id-ID" dirty="0" smtClean="0"/>
              <a:t>Pelajari pengantar Matlab di ebook Steven Chapra Bab 2 &amp; 3</a:t>
            </a:r>
          </a:p>
          <a:p>
            <a:r>
              <a:rPr lang="id-ID" dirty="0" smtClean="0"/>
              <a:t>Pascal</a:t>
            </a:r>
            <a:endParaRPr lang="en-US" dirty="0" smtClean="0"/>
          </a:p>
          <a:p>
            <a:r>
              <a:rPr lang="id-ID" smtClean="0"/>
              <a:t>Matlab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4747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Deskripsi Mata Kuliah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2132856"/>
            <a:ext cx="9601200" cy="4039344"/>
          </a:xfrm>
        </p:spPr>
        <p:txBody>
          <a:bodyPr/>
          <a:lstStyle/>
          <a:p>
            <a:r>
              <a:rPr lang="id-ID" sz="3200" dirty="0" smtClean="0"/>
              <a:t>Membahas tentang konsep dasar komputasi yang mengandung kesalahan dan mempelajari metode-metode komputasi untuk penyelesaian masalah persamaan non linear, persamaan linear simultan, interpolasi dan integral numerik.</a:t>
            </a: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Chapra</a:t>
            </a:r>
            <a:r>
              <a:rPr lang="en-US" b="1" dirty="0" smtClean="0"/>
              <a:t>, Steven</a:t>
            </a:r>
            <a:r>
              <a:rPr lang="id-ID" b="1" dirty="0" smtClean="0"/>
              <a:t>, </a:t>
            </a:r>
            <a:r>
              <a:rPr lang="id-ID" b="1" i="1" dirty="0" smtClean="0"/>
              <a:t>Applied Numerical Method with Matlab</a:t>
            </a:r>
            <a:r>
              <a:rPr lang="id-ID" b="1" dirty="0" smtClean="0"/>
              <a:t> </a:t>
            </a:r>
            <a:r>
              <a:rPr lang="id-ID" b="1" i="1" dirty="0" smtClean="0"/>
              <a:t>for Engineers &amp; Scientist</a:t>
            </a:r>
            <a:r>
              <a:rPr lang="id-ID" b="1" dirty="0" smtClean="0"/>
              <a:t>, Mc Grawhill, 2012.</a:t>
            </a:r>
          </a:p>
          <a:p>
            <a:pPr lvl="0"/>
            <a:r>
              <a:rPr lang="id-ID" b="1" dirty="0" smtClean="0"/>
              <a:t>Munir, </a:t>
            </a:r>
            <a:r>
              <a:rPr lang="en-US" b="1" dirty="0" err="1" smtClean="0"/>
              <a:t>Rinaldi</a:t>
            </a:r>
            <a:r>
              <a:rPr lang="id-ID" b="1" dirty="0" smtClean="0"/>
              <a:t>,  </a:t>
            </a:r>
            <a:r>
              <a:rPr lang="en-US" b="1" i="1" dirty="0" err="1" smtClean="0"/>
              <a:t>Metode</a:t>
            </a:r>
            <a:r>
              <a:rPr lang="en-US" b="1" i="1" dirty="0" smtClean="0"/>
              <a:t> </a:t>
            </a:r>
            <a:r>
              <a:rPr lang="en-US" b="1" i="1" dirty="0" err="1" smtClean="0"/>
              <a:t>Numerik</a:t>
            </a:r>
            <a:r>
              <a:rPr lang="en-US" b="1" dirty="0" smtClean="0"/>
              <a:t>, </a:t>
            </a:r>
            <a:r>
              <a:rPr lang="en-US" b="1" dirty="0" err="1" smtClean="0"/>
              <a:t>Penerbit</a:t>
            </a:r>
            <a:r>
              <a:rPr lang="en-US" b="1" dirty="0" smtClean="0"/>
              <a:t> </a:t>
            </a:r>
            <a:r>
              <a:rPr lang="en-US" b="1" dirty="0" err="1" smtClean="0"/>
              <a:t>Informatika</a:t>
            </a:r>
            <a:r>
              <a:rPr lang="en-US" b="1" dirty="0" smtClean="0"/>
              <a:t>, Bandung, 2004.</a:t>
            </a:r>
            <a:endParaRPr lang="id-ID" b="1" dirty="0" smtClean="0"/>
          </a:p>
          <a:p>
            <a:pPr lvl="0"/>
            <a:r>
              <a:rPr lang="en-US" dirty="0" smtClean="0"/>
              <a:t>H. Mathews</a:t>
            </a:r>
            <a:r>
              <a:rPr lang="id-ID" dirty="0" smtClean="0"/>
              <a:t>., John, </a:t>
            </a:r>
            <a:r>
              <a:rPr lang="en-US" i="1" dirty="0" smtClean="0"/>
              <a:t>Numerical Methods for </a:t>
            </a:r>
            <a:r>
              <a:rPr lang="id-ID" i="1" dirty="0" smtClean="0"/>
              <a:t>using Matlab</a:t>
            </a:r>
            <a:r>
              <a:rPr lang="en-US" dirty="0" smtClean="0"/>
              <a:t>, Prentice-hall Inc., 199</a:t>
            </a:r>
            <a:r>
              <a:rPr lang="id-ID" dirty="0" smtClean="0"/>
              <a:t>9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id-ID" dirty="0" smtClean="0"/>
              <a:t>Kiusalaas, Jaan, </a:t>
            </a:r>
            <a:r>
              <a:rPr lang="id-ID" i="1" dirty="0" smtClean="0"/>
              <a:t>Numerical Method in Engineering with Matlab</a:t>
            </a:r>
            <a:r>
              <a:rPr lang="id-ID" dirty="0" smtClean="0"/>
              <a:t>, Cambridge University Press, 2005.</a:t>
            </a:r>
          </a:p>
          <a:p>
            <a:pPr lvl="0"/>
            <a:r>
              <a:rPr lang="en-US" dirty="0" smtClean="0"/>
              <a:t>Nakamura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Shoichiro</a:t>
            </a:r>
            <a:r>
              <a:rPr lang="en-US" dirty="0" smtClean="0"/>
              <a:t>, </a:t>
            </a:r>
            <a:r>
              <a:rPr lang="en-US" i="1" dirty="0" smtClean="0"/>
              <a:t>Applied Numerical Methods With Software</a:t>
            </a:r>
            <a:r>
              <a:rPr lang="en-US" dirty="0" smtClean="0"/>
              <a:t>, Prentice-Hall Inc, 1991.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Aturan Perkuliahan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Kehadiran</a:t>
            </a:r>
            <a:r>
              <a:rPr lang="en-US" dirty="0" smtClean="0"/>
              <a:t> minimal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80 % </a:t>
            </a:r>
            <a:r>
              <a:rPr lang="en-US" dirty="0" err="1" smtClean="0"/>
              <a:t>dari</a:t>
            </a:r>
            <a:r>
              <a:rPr lang="en-US" dirty="0" smtClean="0"/>
              <a:t> total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.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susulan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diijinkan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autentik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id-ID" dirty="0" smtClean="0"/>
              <a:t>Mahasiswa yang terlambat lebih dari 15 menit tidak diperkenankan masuk ke kelas, demikian juga dosen, kecuali telah disepakati sebelumnya.</a:t>
            </a:r>
          </a:p>
          <a:p>
            <a:r>
              <a:rPr lang="id-ID" dirty="0" smtClean="0"/>
              <a:t>Tugas masuk tepat waktu, toleransi keterlambatan penyerahan tugas hanya satu hari dengan nilai dikurangi 20</a:t>
            </a:r>
          </a:p>
          <a:p>
            <a:r>
              <a:rPr lang="pt-BR" dirty="0" smtClean="0"/>
              <a:t>NA:  10% kehadiran + 30% Tugas atau Quis + 30% UTS + 30% </a:t>
            </a:r>
            <a:r>
              <a:rPr lang="pt-BR" dirty="0" smtClean="0"/>
              <a:t>UAS</a:t>
            </a:r>
            <a:endParaRPr lang="id-ID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yang akan dipelajari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676400"/>
            <a:ext cx="10705256" cy="4495800"/>
          </a:xfrm>
        </p:spPr>
        <p:txBody>
          <a:bodyPr numCol="2">
            <a:noAutofit/>
          </a:bodyPr>
          <a:lstStyle/>
          <a:p>
            <a:pPr marL="509588" lvl="0" indent="-514350">
              <a:buFont typeface="+mj-lt"/>
              <a:buAutoNum type="arabicPeriod"/>
            </a:pPr>
            <a:r>
              <a:rPr lang="en-US" sz="2800" dirty="0" err="1" smtClean="0"/>
              <a:t>Deret</a:t>
            </a:r>
            <a:r>
              <a:rPr lang="en-US" sz="2800" dirty="0" smtClean="0"/>
              <a:t> Taylor</a:t>
            </a:r>
            <a:r>
              <a:rPr lang="id-ID" sz="2800" dirty="0" smtClean="0"/>
              <a:t>, </a:t>
            </a:r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Kesalahan</a:t>
            </a: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r>
              <a:rPr lang="en-US" sz="2800" dirty="0" err="1" smtClean="0"/>
              <a:t>Persamaan</a:t>
            </a:r>
            <a:r>
              <a:rPr lang="en-US" sz="2800" dirty="0" smtClean="0"/>
              <a:t> </a:t>
            </a:r>
            <a:r>
              <a:rPr lang="en-US" sz="2800" dirty="0" smtClean="0"/>
              <a:t>Non</a:t>
            </a:r>
            <a:r>
              <a:rPr lang="id-ID" sz="2800" dirty="0" smtClean="0"/>
              <a:t> </a:t>
            </a:r>
            <a:r>
              <a:rPr lang="en-US" sz="2800" dirty="0" smtClean="0"/>
              <a:t>Linier</a:t>
            </a:r>
            <a:r>
              <a:rPr lang="id-ID" sz="2800" dirty="0" smtClean="0"/>
              <a:t>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Biseksi</a:t>
            </a:r>
            <a:r>
              <a:rPr lang="id-ID" sz="2800" dirty="0" smtClean="0"/>
              <a:t>  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Regula</a:t>
            </a:r>
            <a:r>
              <a:rPr lang="en-US" sz="2800" dirty="0" smtClean="0"/>
              <a:t> </a:t>
            </a:r>
            <a:r>
              <a:rPr lang="en-US" sz="2800" dirty="0" err="1" smtClean="0"/>
              <a:t>Falsi</a:t>
            </a:r>
            <a:r>
              <a:rPr lang="id-ID" sz="2800" dirty="0" smtClean="0"/>
              <a:t>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Iterasi</a:t>
            </a:r>
            <a:r>
              <a:rPr lang="en-US" sz="2800" dirty="0" smtClean="0"/>
              <a:t> </a:t>
            </a:r>
            <a:r>
              <a:rPr lang="en-US" sz="2800" dirty="0" err="1" smtClean="0"/>
              <a:t>Ttk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id-ID" sz="2800" dirty="0" smtClean="0"/>
              <a:t>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smtClean="0"/>
              <a:t>Newton </a:t>
            </a:r>
            <a:r>
              <a:rPr lang="en-US" sz="2800" dirty="0" err="1" smtClean="0"/>
              <a:t>Raphson</a:t>
            </a:r>
            <a:r>
              <a:rPr lang="id-ID" sz="2800" dirty="0" smtClean="0"/>
              <a:t>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Sekan</a:t>
            </a: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Linier </a:t>
            </a:r>
            <a:r>
              <a:rPr lang="en-US" sz="2800" dirty="0" err="1" smtClean="0"/>
              <a:t>Simultan</a:t>
            </a:r>
            <a:r>
              <a:rPr lang="id-ID" sz="2800" dirty="0" smtClean="0"/>
              <a:t>                *</a:t>
            </a:r>
            <a:r>
              <a:rPr lang="en-US" sz="2800" dirty="0" smtClean="0"/>
              <a:t>S</a:t>
            </a:r>
            <a:r>
              <a:rPr lang="id-ID" sz="2800" dirty="0" smtClean="0"/>
              <a:t>PL                *M</a:t>
            </a:r>
            <a:r>
              <a:rPr lang="en-US" sz="2800" dirty="0" err="1" smtClean="0"/>
              <a:t>etode</a:t>
            </a:r>
            <a:r>
              <a:rPr lang="en-US" sz="2800" dirty="0" smtClean="0"/>
              <a:t> </a:t>
            </a:r>
            <a:r>
              <a:rPr lang="en-US" sz="2800" dirty="0" err="1" smtClean="0"/>
              <a:t>Eliminasi</a:t>
            </a:r>
            <a:r>
              <a:rPr lang="en-US" sz="2800" dirty="0" smtClean="0"/>
              <a:t> </a:t>
            </a:r>
            <a:r>
              <a:rPr lang="en-US" sz="2800" dirty="0" err="1" smtClean="0"/>
              <a:t>Gaus</a:t>
            </a:r>
            <a:r>
              <a:rPr lang="id-ID" sz="2800" dirty="0" smtClean="0"/>
              <a:t> *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Linier </a:t>
            </a:r>
            <a:r>
              <a:rPr lang="id-ID" sz="2800" dirty="0" smtClean="0"/>
              <a:t>*</a:t>
            </a:r>
            <a:r>
              <a:rPr lang="en-US" sz="2800" dirty="0" err="1" smtClean="0"/>
              <a:t>Simultan</a:t>
            </a:r>
            <a:r>
              <a:rPr lang="id-ID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Gauss</a:t>
            </a:r>
            <a:r>
              <a:rPr lang="id-ID" sz="2800" dirty="0" smtClean="0"/>
              <a:t>  -J</a:t>
            </a:r>
            <a:r>
              <a:rPr lang="en-US" sz="2800" dirty="0" err="1" smtClean="0"/>
              <a:t>ordan</a:t>
            </a:r>
            <a:r>
              <a:rPr lang="id-ID" sz="2800" dirty="0" smtClean="0"/>
              <a:t>          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Dekomposisi</a:t>
            </a:r>
            <a:r>
              <a:rPr lang="en-US" sz="2800" dirty="0" smtClean="0"/>
              <a:t> </a:t>
            </a:r>
            <a:r>
              <a:rPr lang="en-US" sz="2800" dirty="0" smtClean="0"/>
              <a:t>LU</a:t>
            </a:r>
            <a:r>
              <a:rPr lang="id-ID" sz="2800" dirty="0" smtClean="0"/>
              <a:t> *</a:t>
            </a:r>
            <a:r>
              <a:rPr lang="en-US" sz="2800" dirty="0" err="1" smtClean="0"/>
              <a:t>Iterasi</a:t>
            </a:r>
            <a:r>
              <a:rPr lang="en-US" sz="2800" dirty="0" smtClean="0"/>
              <a:t> Jacobi</a:t>
            </a:r>
            <a:r>
              <a:rPr lang="id-ID" sz="2800" dirty="0" smtClean="0"/>
              <a:t>        *</a:t>
            </a:r>
            <a:r>
              <a:rPr lang="en-US" sz="2800" dirty="0" err="1" smtClean="0"/>
              <a:t>Iterasi</a:t>
            </a:r>
            <a:r>
              <a:rPr lang="en-US" sz="2800" dirty="0" smtClean="0"/>
              <a:t> </a:t>
            </a:r>
            <a:r>
              <a:rPr lang="en-US" sz="2800" dirty="0" smtClean="0"/>
              <a:t>Gauss-Seidel</a:t>
            </a:r>
            <a:endParaRPr lang="id-ID" sz="2800" dirty="0" smtClean="0"/>
          </a:p>
          <a:p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r>
              <a:rPr lang="id-ID" dirty="0" smtClean="0"/>
              <a:t>Materi yang akan dipelajari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340768"/>
            <a:ext cx="10801199" cy="4831432"/>
          </a:xfrm>
        </p:spPr>
        <p:txBody>
          <a:bodyPr numCol="2">
            <a:noAutofit/>
          </a:bodyPr>
          <a:lstStyle/>
          <a:p>
            <a:pPr marL="509588" lvl="0" indent="-514350">
              <a:buFont typeface="+mj-lt"/>
              <a:buAutoNum type="arabicPeriod" startAt="4"/>
            </a:pPr>
            <a:r>
              <a:rPr lang="en-US" sz="2800" dirty="0" err="1" smtClean="0"/>
              <a:t>Penyajian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id-ID" sz="2800" dirty="0" smtClean="0"/>
              <a:t> &amp;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Polinomial</a:t>
            </a:r>
            <a:r>
              <a:rPr lang="id-ID" sz="2800" dirty="0" smtClean="0"/>
              <a:t>          *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Lagrange</a:t>
            </a:r>
            <a:r>
              <a:rPr lang="id-ID" sz="2800" dirty="0" smtClean="0"/>
              <a:t> *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smtClean="0"/>
              <a:t>Newton </a:t>
            </a:r>
            <a:r>
              <a:rPr lang="en-US" sz="2800" dirty="0" err="1" smtClean="0"/>
              <a:t>Selisih</a:t>
            </a:r>
            <a:r>
              <a:rPr lang="en-US" sz="2800" dirty="0" smtClean="0"/>
              <a:t> </a:t>
            </a:r>
            <a:r>
              <a:rPr lang="id-ID" sz="2800" dirty="0" smtClean="0"/>
              <a:t> </a:t>
            </a:r>
            <a:r>
              <a:rPr lang="en-US" sz="2800" dirty="0" err="1" smtClean="0"/>
              <a:t>Terbagi</a:t>
            </a:r>
            <a:r>
              <a:rPr lang="id-ID" sz="2800" dirty="0" smtClean="0"/>
              <a:t>             *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smtClean="0"/>
              <a:t>Newton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  <a:r>
              <a:rPr lang="en-US" sz="2800" dirty="0" err="1" smtClean="0"/>
              <a:t>Selisih</a:t>
            </a:r>
            <a:r>
              <a:rPr lang="en-US" sz="2800" dirty="0" smtClean="0"/>
              <a:t> </a:t>
            </a:r>
            <a:r>
              <a:rPr lang="en-US" sz="2800" dirty="0" err="1" smtClean="0"/>
              <a:t>Terbagi</a:t>
            </a:r>
            <a:r>
              <a:rPr lang="id-ID" sz="2800" dirty="0" smtClean="0"/>
              <a:t>             *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smtClean="0"/>
              <a:t>Newton </a:t>
            </a:r>
            <a:r>
              <a:rPr lang="en-US" sz="2800" dirty="0" err="1" smtClean="0"/>
              <a:t>Greogry</a:t>
            </a:r>
            <a:r>
              <a:rPr lang="en-US" sz="2800" dirty="0" smtClean="0"/>
              <a:t> </a:t>
            </a:r>
            <a:r>
              <a:rPr lang="en-US" sz="2800" dirty="0" err="1" smtClean="0"/>
              <a:t>Maju</a:t>
            </a:r>
            <a:r>
              <a:rPr lang="id-ID" sz="2800" dirty="0" smtClean="0"/>
              <a:t>               *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smtClean="0"/>
              <a:t>Newton </a:t>
            </a:r>
            <a:r>
              <a:rPr lang="en-US" sz="2800" dirty="0" err="1" smtClean="0"/>
              <a:t>Greogy</a:t>
            </a:r>
            <a:r>
              <a:rPr lang="en-US" sz="2800" dirty="0" smtClean="0"/>
              <a:t> </a:t>
            </a:r>
            <a:r>
              <a:rPr lang="en-US" sz="2800" dirty="0" err="1" smtClean="0"/>
              <a:t>Mundur</a:t>
            </a:r>
            <a:endParaRPr lang="id-ID" sz="2800" dirty="0" smtClean="0"/>
          </a:p>
          <a:p>
            <a:pPr marL="452438" indent="-457200">
              <a:buFont typeface="+mj-lt"/>
              <a:buAutoNum type="arabicPeriod" startAt="4"/>
            </a:pPr>
            <a:r>
              <a:rPr lang="en-US" sz="2800" dirty="0" smtClean="0"/>
              <a:t>Integral </a:t>
            </a:r>
            <a:r>
              <a:rPr lang="en-US" sz="2800" dirty="0" err="1" smtClean="0"/>
              <a:t>Numerik</a:t>
            </a:r>
            <a:r>
              <a:rPr lang="id-ID" sz="2800" dirty="0" smtClean="0"/>
              <a:t> 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Empat</a:t>
            </a:r>
            <a:r>
              <a:rPr lang="en-US" sz="2800" dirty="0" smtClean="0"/>
              <a:t> </a:t>
            </a:r>
            <a:r>
              <a:rPr lang="en-US" sz="2800" dirty="0" err="1" smtClean="0"/>
              <a:t>Persegi</a:t>
            </a:r>
            <a:r>
              <a:rPr lang="en-US" sz="2800" dirty="0" smtClean="0"/>
              <a:t> </a:t>
            </a:r>
            <a:r>
              <a:rPr lang="en-US" sz="2800" dirty="0" err="1" smtClean="0"/>
              <a:t>Panjang</a:t>
            </a:r>
            <a:r>
              <a:rPr lang="id-ID" sz="2800" dirty="0" smtClean="0"/>
              <a:t>         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Trapesium</a:t>
            </a:r>
            <a:r>
              <a:rPr lang="id-ID" sz="2800" dirty="0" smtClean="0"/>
              <a:t>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smtClean="0"/>
              <a:t>Midpoint </a:t>
            </a:r>
            <a:r>
              <a:rPr lang="id-ID" sz="2800" dirty="0" smtClean="0"/>
              <a:t>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smtClean="0"/>
              <a:t>1/3 </a:t>
            </a:r>
            <a:r>
              <a:rPr lang="en-US" sz="2800" dirty="0" smtClean="0"/>
              <a:t>Simpson</a:t>
            </a:r>
            <a:r>
              <a:rPr lang="id-ID" sz="2800" dirty="0" smtClean="0"/>
              <a:t>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smtClean="0"/>
              <a:t>3/8 </a:t>
            </a:r>
            <a:r>
              <a:rPr lang="en-US" sz="2800" dirty="0" smtClean="0"/>
              <a:t>Simpson</a:t>
            </a:r>
            <a:r>
              <a:rPr lang="id-ID" sz="2800" dirty="0" smtClean="0"/>
              <a:t>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Kwadratur</a:t>
            </a:r>
            <a:r>
              <a:rPr lang="en-US" sz="2800" dirty="0" smtClean="0"/>
              <a:t> Gauss</a:t>
            </a:r>
            <a:endParaRPr lang="id-ID" sz="2800" dirty="0" smtClean="0"/>
          </a:p>
          <a:p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Yang Diperlukan selama perkuliahan Metnum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Kalkulator</a:t>
            </a:r>
          </a:p>
          <a:p>
            <a:r>
              <a:rPr lang="id-ID" sz="2800" dirty="0" smtClean="0"/>
              <a:t>Aplikasi Matlab</a:t>
            </a:r>
          </a:p>
          <a:p>
            <a:r>
              <a:rPr lang="id-ID" sz="2800" dirty="0" smtClean="0"/>
              <a:t>Pascal</a:t>
            </a:r>
          </a:p>
          <a:p>
            <a:r>
              <a:rPr lang="id-ID" sz="2800" b="1" dirty="0" smtClean="0"/>
              <a:t>Prasyarat : Kalkulus</a:t>
            </a:r>
          </a:p>
          <a:p>
            <a:r>
              <a:rPr lang="id-ID" sz="2800" b="1" dirty="0" smtClean="0"/>
              <a:t>TAMBAHAN  : telah mengambil Alpro &amp; ALIM sangat membantu</a:t>
            </a:r>
          </a:p>
          <a:p>
            <a:r>
              <a:rPr lang="id-ID" sz="2800" dirty="0" smtClean="0"/>
              <a:t>Pembagian kelompok terdiri dari 3 orang.</a:t>
            </a:r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796" y="548680"/>
            <a:ext cx="2448272" cy="5760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Tw Cen MT" pitchFamily="34" charset="0"/>
              </a:rPr>
              <a:t>Mengapa perlu mempelajari Metode Numerik</a:t>
            </a:r>
            <a:br>
              <a:rPr lang="id-ID" sz="3200" b="1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id-ID" sz="5400" b="1" dirty="0" smtClean="0">
                <a:solidFill>
                  <a:schemeClr val="bg1"/>
                </a:solidFill>
                <a:latin typeface="Tw Cen MT" pitchFamily="34" charset="0"/>
              </a:rPr>
              <a:t>?</a:t>
            </a:r>
            <a:endParaRPr lang="id-ID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77459" y="536024"/>
          <a:ext cx="8501329" cy="583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0695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5 -7.40741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spd="-100000" fill="hold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spd="-100000" fill="hold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653 -7.40741E-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spd="-100000" fill="hold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958</Words>
  <Application>Microsoft Office PowerPoint</Application>
  <PresentationFormat>Custom</PresentationFormat>
  <Paragraphs>187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TS102801109</vt:lpstr>
      <vt:lpstr>Equation</vt:lpstr>
      <vt:lpstr>MathType 6.0 Equation</vt:lpstr>
      <vt:lpstr>Metode Numerik</vt:lpstr>
      <vt:lpstr>Indentitas Mata Kuliah</vt:lpstr>
      <vt:lpstr>Deskripsi Mata Kuliah</vt:lpstr>
      <vt:lpstr>Referensi</vt:lpstr>
      <vt:lpstr>Aturan Perkuliahan</vt:lpstr>
      <vt:lpstr>Materi yang akan dipelajari </vt:lpstr>
      <vt:lpstr>Materi yang akan dipelajari </vt:lpstr>
      <vt:lpstr>Yang Diperlukan selama perkuliahan Metnum</vt:lpstr>
      <vt:lpstr>Mengapa perlu mempelajari Metode Numerik ?</vt:lpstr>
      <vt:lpstr>Pengertian Metode Numerik</vt:lpstr>
      <vt:lpstr>Metode Numerik Vs Metode Analitik</vt:lpstr>
      <vt:lpstr>Tahap – tahap Memecahkan Masalah dengan Numerik </vt:lpstr>
      <vt:lpstr>Deret Taylor</vt:lpstr>
      <vt:lpstr>Contoh</vt:lpstr>
      <vt:lpstr>Latihan </vt:lpstr>
      <vt:lpstr>Galat ?</vt:lpstr>
      <vt:lpstr>Contoh</vt:lpstr>
      <vt:lpstr>Sumber Utama Galat</vt:lpstr>
      <vt:lpstr>Angka Bena / Floating Point / Angka Penting</vt:lpstr>
      <vt:lpstr>Orde Hampiran</vt:lpstr>
      <vt:lpstr>Contoh</vt:lpstr>
      <vt:lpstr>Contoh Galat Akhir </vt:lpstr>
      <vt:lpstr>Minggu depan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2013-02-14T09:18:23Z</dcterms:created>
  <dcterms:modified xsi:type="dcterms:W3CDTF">2013-03-03T09:32:45Z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