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5"/>
  </p:notesMasterIdLst>
  <p:sldIdLst>
    <p:sldId id="303" r:id="rId2"/>
    <p:sldId id="259" r:id="rId3"/>
    <p:sldId id="260" r:id="rId4"/>
    <p:sldId id="301" r:id="rId5"/>
    <p:sldId id="262" r:id="rId6"/>
    <p:sldId id="308" r:id="rId7"/>
    <p:sldId id="310" r:id="rId8"/>
    <p:sldId id="309" r:id="rId9"/>
    <p:sldId id="302" r:id="rId10"/>
    <p:sldId id="265" r:id="rId11"/>
    <p:sldId id="266" r:id="rId12"/>
    <p:sldId id="267" r:id="rId13"/>
    <p:sldId id="297" r:id="rId14"/>
    <p:sldId id="298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99" r:id="rId24"/>
    <p:sldId id="277" r:id="rId25"/>
    <p:sldId id="305" r:id="rId26"/>
    <p:sldId id="278" r:id="rId27"/>
    <p:sldId id="279" r:id="rId28"/>
    <p:sldId id="280" r:id="rId29"/>
    <p:sldId id="281" r:id="rId30"/>
    <p:sldId id="282" r:id="rId31"/>
    <p:sldId id="307" r:id="rId32"/>
    <p:sldId id="306" r:id="rId33"/>
    <p:sldId id="285" r:id="rId34"/>
    <p:sldId id="286" r:id="rId35"/>
    <p:sldId id="287" r:id="rId36"/>
    <p:sldId id="288" r:id="rId37"/>
    <p:sldId id="289" r:id="rId38"/>
    <p:sldId id="291" r:id="rId39"/>
    <p:sldId id="292" r:id="rId40"/>
    <p:sldId id="293" r:id="rId41"/>
    <p:sldId id="294" r:id="rId42"/>
    <p:sldId id="295" r:id="rId43"/>
    <p:sldId id="300" r:id="rId4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13" autoAdjust="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79E5E-7FAD-415A-8A04-9D13A7513A6B}" type="datetimeFigureOut">
              <a:rPr lang="id-ID" smtClean="0"/>
              <a:pPr/>
              <a:t>03/02/2013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4C8B7-A22C-4A2C-9725-40E8E483957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656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0690E-D962-4A97-9AF6-CFCD755542F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02B2E-B64B-4517-ACD8-5A95D2EF472C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03/02/2013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03/02/2013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03/02/2013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03/02/2013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03/02/2013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03/02/2013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03/02/2013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03/02/2013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03/02/2013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03/02/2013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03/02/2013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E247BC-9FE1-4217-912D-A993DB1E3047}" type="datetimeFigureOut">
              <a:rPr lang="id-ID" smtClean="0"/>
              <a:pPr/>
              <a:t>03/02/2013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mstudent.com/wp-content/uploads/what-is-a-project.pn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mstudent.com/wp-content/uploads/what-is-a-project.p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mthink.com/WhatisaProject01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id/imgres?imgurl=http://www.itmweb.com/bimages/projectarena.gif&amp;imgrefurl=http://www.itmweb.com/cgi-bin/blog/weblog.pl?reply=122&amp;usg=__EtzFid8cCGe6yIiTRB_kMguhjlg=&amp;h=228&amp;w=284&amp;sz=17&amp;hl=id&amp;start=20&amp;zoom=1&amp;tbnid=7WI-nNlqdJd_AM:&amp;tbnh=92&amp;tbnw=114&amp;ei=WwZ4TsfmMIjyrQfln7SCCw&amp;prev=/images?q=information+technology+project+photos&amp;hl=id&amp;sa=X&amp;tbm=isch&amp;itbs=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id/imgres?imgurl=http://www.freeonlineprojectmanagement.org/wp-content/uploads/2011/08/Project-Plan.jpg&amp;imgrefurl=http://www.freeonlineprojectmanagement.org/planning-tools-for-successful-project-management/&amp;usg=__loBazzEl2cAvgx8mDbboh_vccPI=&amp;h=142&amp;w=213&amp;sz=6&amp;hl=id&amp;start=65&amp;zoom=1&amp;tbnid=SxVjj8gsBG3l2M:&amp;tbnh=71&amp;tbnw=106&amp;ei=vA14TvanL8PNrQfg4pigCw&amp;prev=/images?q=what+is+a+project&amp;start=63&amp;hl=id&amp;sa=N&amp;tbm=isch&amp;itbs=1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irrusit.com/gifs/s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3276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5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Information Technology</a:t>
            </a:r>
            <a:b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 Project Management</a:t>
            </a: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DR. HERMAN S. MBA</a:t>
            </a:r>
            <a:endParaRPr kumimoji="0" lang="en-US" sz="51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4800600"/>
            <a:ext cx="7827963" cy="1524000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itchFamily="82" charset="0"/>
              </a:rPr>
              <a:t>Magister Sistem Informasi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id-ID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itchFamily="82" charset="0"/>
              </a:rPr>
              <a:t>Universitas Komputer Indonesia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7724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id-ID" sz="4400" b="0" dirty="0" smtClean="0"/>
              <a:t>RECENT RESEARCH</a:t>
            </a:r>
            <a:endParaRPr kumimoji="0" lang="en-US" sz="44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180388" cy="43434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id-ID" sz="2800" dirty="0" smtClean="0"/>
              <a:t>65% of hardware and/or software development project fail </a:t>
            </a:r>
            <a:r>
              <a:rPr kumimoji="0" lang="id-ID" sz="2000" dirty="0" smtClean="0"/>
              <a:t>(A Study of more than 300 large company conducted by Peat Marwick consultant).</a:t>
            </a:r>
            <a:endParaRPr kumimoji="0" lang="en-US" sz="2000" dirty="0" smtClean="0"/>
          </a:p>
          <a:p>
            <a:pPr>
              <a:spcBef>
                <a:spcPct val="0"/>
              </a:spcBef>
              <a:defRPr/>
            </a:pPr>
            <a:r>
              <a:rPr kumimoji="0" lang="id-ID" sz="2800" dirty="0" smtClean="0"/>
              <a:t>More than half IT project become runaways </a:t>
            </a:r>
            <a:r>
              <a:rPr kumimoji="0" lang="id-ID" sz="2000" dirty="0" smtClean="0"/>
              <a:t>(A study by META group).</a:t>
            </a:r>
          </a:p>
          <a:p>
            <a:pPr>
              <a:spcBef>
                <a:spcPct val="0"/>
              </a:spcBef>
              <a:defRPr/>
            </a:pPr>
            <a:r>
              <a:rPr kumimoji="0" lang="id-ID" sz="2800" dirty="0" smtClean="0"/>
              <a:t>Up to 75% of software project are canceled </a:t>
            </a:r>
            <a:r>
              <a:rPr kumimoji="0" lang="id-ID" sz="2000" dirty="0" smtClean="0"/>
              <a:t>(Applied Data Research).</a:t>
            </a:r>
          </a:p>
          <a:p>
            <a:pPr>
              <a:spcBef>
                <a:spcPct val="0"/>
              </a:spcBef>
              <a:defRPr/>
            </a:pPr>
            <a:r>
              <a:rPr kumimoji="0" lang="id-ID" sz="2800" dirty="0" smtClean="0"/>
              <a:t>Only 2.5% of global business achieve 100% project success and over 50% of global business project fail </a:t>
            </a:r>
            <a:r>
              <a:rPr kumimoji="0" lang="id-ID" sz="2000" dirty="0" smtClean="0"/>
              <a:t>(Price Water House Survey, 2004). </a:t>
            </a:r>
            <a:endParaRPr kumimoji="0" lang="id-ID" sz="2800" dirty="0" smtClean="0"/>
          </a:p>
          <a:p>
            <a:pPr>
              <a:spcBef>
                <a:spcPct val="0"/>
              </a:spcBef>
              <a:defRPr/>
            </a:pPr>
            <a:r>
              <a:rPr kumimoji="0" lang="id-ID" sz="2800" dirty="0" smtClean="0"/>
              <a:t>42% IRAQ Reconstruction project terminated due to mismanagement </a:t>
            </a:r>
            <a:r>
              <a:rPr kumimoji="0" lang="id-ID" sz="2000" dirty="0" smtClean="0"/>
              <a:t>(The Special Inspector Geberal for Iraq Reconstruction)</a:t>
            </a:r>
            <a:endParaRPr kumimoji="0" lang="en-US" sz="2000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endParaRPr kumimoji="0" lang="en-US" sz="2800" dirty="0" smtClean="0">
              <a:effectLst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endParaRPr kumimoji="0" lang="en-US" dirty="0" smtClean="0">
              <a:effectLst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94A24F-CAA1-4E5E-A48C-16A3B1CB1EB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Another Survey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A 1995 Standish Group Study (CHAOS) found that only 16.2% of IT Projects were succesfull in meeting scope, time, and cost goals</a:t>
            </a:r>
          </a:p>
          <a:p>
            <a:pPr>
              <a:defRPr/>
            </a:pPr>
            <a:r>
              <a:rPr lang="id-ID" dirty="0" smtClean="0"/>
              <a:t>Over 31% of IT project were canceled before completion, costing over $81 billion in the U.S. alone</a:t>
            </a:r>
            <a:endParaRPr lang="id-ID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53C4E2-C524-439E-A1AC-185D4BDA1FD7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IT PROJECT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Improvements by 2001 (compared to 1995)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Font14713" charset="0"/>
                <a:cs typeface="Times New Roman" pitchFamily="18" charset="0"/>
              </a:rPr>
              <a:t>Time overruns significantly decreased to 163% compared to 222%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Font14713" charset="0"/>
                <a:cs typeface="Times New Roman" pitchFamily="18" charset="0"/>
              </a:rPr>
              <a:t>Cost overruns were down to 145% compared to 189%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Font14713" charset="0"/>
                <a:cs typeface="Times New Roman" pitchFamily="18" charset="0"/>
              </a:rPr>
              <a:t>Required features and functions were up to 67% compared to 61%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Font14713" charset="0"/>
                <a:cs typeface="Times New Roman" pitchFamily="18" charset="0"/>
              </a:rPr>
              <a:t>78,000 U.S. projects were successful compared to 28,000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New York"/>
                <a:cs typeface="Times New Roman" pitchFamily="18" charset="0"/>
              </a:rPr>
              <a:t>28% of IT projects succeeded compared to 16%</a:t>
            </a:r>
            <a:r>
              <a:rPr lang="id-ID" sz="2800" dirty="0" smtClean="0">
                <a:latin typeface="New York"/>
                <a:cs typeface="Times New Roman" pitchFamily="18" charset="0"/>
              </a:rPr>
              <a:t> </a:t>
            </a:r>
            <a:endParaRPr lang="en-US" sz="2800" dirty="0" smtClean="0">
              <a:latin typeface="New York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New York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Font14713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Font14713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New York"/>
              <a:cs typeface="Times New Roman" pitchFamily="18" charset="0"/>
            </a:endParaRPr>
          </a:p>
          <a:p>
            <a:pPr>
              <a:defRPr/>
            </a:pPr>
            <a:endParaRPr lang="id-ID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61C7D3-BFFF-40A9-968D-E0ADEC8ABD8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Improvements by 200</a:t>
            </a:r>
            <a:r>
              <a:rPr lang="id-ID" sz="5400" dirty="0" smtClean="0"/>
              <a:t>9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id-ID" dirty="0" smtClean="0"/>
              <a:t>32 % IT Project were delivered on time &amp; within budget.</a:t>
            </a:r>
          </a:p>
          <a:p>
            <a:pPr>
              <a:buNone/>
            </a:pPr>
            <a:endParaRPr lang="id-ID" dirty="0" smtClean="0"/>
          </a:p>
          <a:p>
            <a:r>
              <a:rPr lang="id-ID" dirty="0" smtClean="0"/>
              <a:t>44 % were “challenged”. (Late, or overbudget, or missed meeting performance).</a:t>
            </a:r>
          </a:p>
          <a:p>
            <a:pPr>
              <a:buNone/>
            </a:pPr>
            <a:endParaRPr lang="id-ID" dirty="0" smtClean="0"/>
          </a:p>
          <a:p>
            <a:r>
              <a:rPr lang="id-ID" dirty="0" smtClean="0"/>
              <a:t>24 % failed.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Font14713" charset="0"/>
                <a:cs typeface="Times New Roman" pitchFamily="18" charset="0"/>
              </a:rPr>
              <a:t>The reasons for the increase in successful projects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id-ID" sz="2800" dirty="0" smtClean="0">
                <a:latin typeface="Font14713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Font14713" charset="0"/>
                <a:cs typeface="Times New Roman" pitchFamily="18" charset="0"/>
              </a:rPr>
              <a:t>he average cost of a project has been more than cut in half.  </a:t>
            </a:r>
            <a:endParaRPr lang="id-ID" sz="2800" dirty="0" smtClean="0">
              <a:latin typeface="Font14713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id-ID" sz="2800" b="1" dirty="0" smtClean="0">
              <a:latin typeface="Font14713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b="1" dirty="0" smtClean="0">
                <a:latin typeface="Font14713" charset="0"/>
                <a:cs typeface="Times New Roman" pitchFamily="18" charset="0"/>
              </a:rPr>
              <a:t>Better tools have been created to monitor and control progress</a:t>
            </a:r>
            <a:r>
              <a:rPr lang="en-US" sz="2800" dirty="0" smtClean="0">
                <a:latin typeface="Font14713" charset="0"/>
                <a:cs typeface="Times New Roman" pitchFamily="18" charset="0"/>
              </a:rPr>
              <a:t> and </a:t>
            </a:r>
            <a:endParaRPr lang="id-ID" sz="2800" dirty="0" smtClean="0">
              <a:latin typeface="Font14713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id-ID" sz="2800" b="1" dirty="0" smtClean="0">
              <a:latin typeface="Font14713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id-ID" sz="2800" b="1" dirty="0" smtClean="0">
                <a:latin typeface="Font14713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Font14713" charset="0"/>
                <a:cs typeface="Times New Roman" pitchFamily="18" charset="0"/>
              </a:rPr>
              <a:t>et</a:t>
            </a:r>
            <a:r>
              <a:rPr lang="id-ID" sz="2800" b="1" dirty="0" smtClean="0">
                <a:latin typeface="Font14713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latin typeface="Font14713" charset="0"/>
                <a:cs typeface="Times New Roman" pitchFamily="18" charset="0"/>
              </a:rPr>
              <a:t>er</a:t>
            </a:r>
            <a:r>
              <a:rPr lang="en-US" sz="2800" b="1" dirty="0" smtClean="0">
                <a:latin typeface="Font14713" charset="0"/>
                <a:cs typeface="Times New Roman" pitchFamily="18" charset="0"/>
              </a:rPr>
              <a:t> skilled project managers with better management processes</a:t>
            </a:r>
            <a:r>
              <a:rPr lang="en-US" sz="2800" dirty="0" smtClean="0">
                <a:latin typeface="Font14713" charset="0"/>
                <a:cs typeface="Times New Roman" pitchFamily="18" charset="0"/>
              </a:rPr>
              <a:t> are being used.  </a:t>
            </a:r>
            <a:endParaRPr lang="id-ID" sz="2800" dirty="0" smtClean="0">
              <a:latin typeface="Font14713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800" dirty="0" smtClean="0">
              <a:latin typeface="Font14713" charset="0"/>
              <a:cs typeface="Times New Roman" pitchFamily="18" charset="0"/>
            </a:endParaRP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C1EA04-E120-4340-9059-45DC53EF5111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47106" name="Picture 2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Arial" charset="0"/>
              </a:rPr>
              <a:t>A </a:t>
            </a:r>
            <a:r>
              <a:rPr lang="en-US" sz="3200" b="1" dirty="0" smtClean="0">
                <a:latin typeface="Arial" charset="0"/>
              </a:rPr>
              <a:t>project</a:t>
            </a:r>
            <a:r>
              <a:rPr lang="en-US" sz="3200" dirty="0" smtClean="0">
                <a:latin typeface="Arial" charset="0"/>
              </a:rPr>
              <a:t> is “a temporary endeavor undertaken to create a unique product, service, or result” (PMBOK</a:t>
            </a:r>
            <a:r>
              <a:rPr lang="en-US" sz="3200" dirty="0" smtClean="0">
                <a:latin typeface="Arial" charset="0"/>
                <a:cs typeface="Times New Roman" pitchFamily="18" charset="0"/>
              </a:rPr>
              <a:t>® Guide, Third Edition, 2004, p. 5)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07CC03-5983-42A3-BEEE-C0BF22DBC202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46082" name="Picture 2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685800"/>
            <a:ext cx="2055222" cy="1240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sz="4400" dirty="0" smtClean="0"/>
              <a:t>ELEMENTS OF PROJECTS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sz="3200" dirty="0" smtClean="0"/>
              <a:t>Complex, one-time processses</a:t>
            </a:r>
          </a:p>
          <a:p>
            <a:pPr>
              <a:defRPr/>
            </a:pPr>
            <a:r>
              <a:rPr lang="id-ID" sz="3200" dirty="0" smtClean="0"/>
              <a:t>Limited by budget, schedule, and resources</a:t>
            </a:r>
          </a:p>
          <a:p>
            <a:pPr>
              <a:defRPr/>
            </a:pPr>
            <a:r>
              <a:rPr lang="id-ID" sz="3200" dirty="0" smtClean="0"/>
              <a:t>Developed to resolve a clear goal or set of goals</a:t>
            </a:r>
          </a:p>
          <a:p>
            <a:pPr>
              <a:defRPr/>
            </a:pPr>
            <a:r>
              <a:rPr lang="id-ID" sz="3200" dirty="0" smtClean="0"/>
              <a:t>Customer focused</a:t>
            </a:r>
            <a:endParaRPr lang="id-ID" sz="3200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A3143C-9985-4006-8422-E5534E7FDB1B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45058" name="Picture 2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57200"/>
            <a:ext cx="5334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685800"/>
          </a:xfrm>
        </p:spPr>
        <p:txBody>
          <a:bodyPr/>
          <a:lstStyle/>
          <a:p>
            <a:pPr algn="ctr">
              <a:defRPr/>
            </a:pPr>
            <a:r>
              <a:rPr lang="id-ID" sz="3200" dirty="0" smtClean="0"/>
              <a:t>GENERAL PROJECT CHARACTERISTICS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sz="2800" dirty="0" smtClean="0"/>
              <a:t>Project are ad hoc endeavours with a clear life cycle</a:t>
            </a:r>
          </a:p>
          <a:p>
            <a:pPr>
              <a:defRPr/>
            </a:pPr>
            <a:r>
              <a:rPr lang="id-ID" sz="2800" dirty="0" smtClean="0"/>
              <a:t>Projects are building blocks in the design and excecution of organizational strategies.</a:t>
            </a:r>
          </a:p>
          <a:p>
            <a:pPr>
              <a:defRPr/>
            </a:pPr>
            <a:r>
              <a:rPr lang="id-ID" sz="2800" dirty="0" smtClean="0"/>
              <a:t>Project are responsible for the newest and most improved products, services, and organizational processes</a:t>
            </a:r>
          </a:p>
          <a:p>
            <a:pPr>
              <a:defRPr/>
            </a:pPr>
            <a:r>
              <a:rPr lang="id-ID" sz="2800" dirty="0" smtClean="0"/>
              <a:t>Project provide a philosophy and strategy for the management of change</a:t>
            </a:r>
          </a:p>
          <a:p>
            <a:pPr>
              <a:defRPr/>
            </a:pPr>
            <a:endParaRPr lang="id-ID" sz="2400" dirty="0" smtClean="0"/>
          </a:p>
          <a:p>
            <a:pPr>
              <a:defRPr/>
            </a:pPr>
            <a:endParaRPr lang="id-ID" sz="240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1B4829-F4B5-4E51-8323-C7A171E8F469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066800"/>
          </a:xfrm>
        </p:spPr>
        <p:txBody>
          <a:bodyPr/>
          <a:lstStyle/>
          <a:p>
            <a:pPr algn="ctr">
              <a:defRPr/>
            </a:pPr>
            <a:r>
              <a:rPr lang="id-ID" sz="3200" dirty="0" smtClean="0"/>
              <a:t>GENERAL PROJECT CHARACTERISTICS</a:t>
            </a:r>
            <a:br>
              <a:rPr lang="id-ID" sz="3200" dirty="0" smtClean="0"/>
            </a:br>
            <a:r>
              <a:rPr lang="id-ID" sz="3200" dirty="0" smtClean="0"/>
              <a:t>(Continued)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343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d-ID" sz="2800" dirty="0" smtClean="0"/>
              <a:t>Project management entails crossing functional and organizational boundaries.</a:t>
            </a:r>
          </a:p>
          <a:p>
            <a:pPr>
              <a:defRPr/>
            </a:pPr>
            <a:r>
              <a:rPr lang="id-ID" sz="2800" dirty="0" smtClean="0"/>
              <a:t>The traditional management function of planning, organizing, motivation, directing, and control apply to project management</a:t>
            </a:r>
          </a:p>
          <a:p>
            <a:pPr>
              <a:defRPr/>
            </a:pPr>
            <a:r>
              <a:rPr lang="id-ID" sz="2800" dirty="0" smtClean="0"/>
              <a:t>The principal outcomes of a project are satisfaction of custumer requirement with the constraints of technical, cost, and schedule objectives</a:t>
            </a:r>
          </a:p>
          <a:p>
            <a:pPr>
              <a:defRPr/>
            </a:pPr>
            <a:r>
              <a:rPr lang="id-ID" sz="2800" dirty="0" smtClean="0"/>
              <a:t>Project are terminated upon successfull completion of performance objectives</a:t>
            </a:r>
            <a:endParaRPr lang="id-ID" sz="2800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3ACF5-0941-41CA-A80A-69CEBAFA3FE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REFERENCE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2600" dirty="0" smtClean="0"/>
              <a:t>Larson, E.W., Gray, C.F., 2011. Project Management: The Managerial Process, 5th Ed., Mc. Graw Hill.</a:t>
            </a:r>
          </a:p>
          <a:p>
            <a:pPr>
              <a:defRPr/>
            </a:pPr>
            <a:r>
              <a:rPr lang="id-ID" sz="2600" dirty="0" smtClean="0"/>
              <a:t>Pinto, J.K., 2010. Project Management: Achieving Competitive Advantage, 2nd Ed., Pearson.</a:t>
            </a:r>
          </a:p>
          <a:p>
            <a:pPr>
              <a:defRPr/>
            </a:pPr>
            <a:r>
              <a:rPr lang="id-ID" sz="2600" dirty="0" smtClean="0"/>
              <a:t>Schwalbe, K., 2007, Information Technology Project Management, 5th Ed.</a:t>
            </a:r>
          </a:p>
          <a:p>
            <a:pPr>
              <a:defRPr/>
            </a:pPr>
            <a:r>
              <a:rPr lang="id-ID" sz="2600" dirty="0" smtClean="0"/>
              <a:t>Microsoft Project </a:t>
            </a:r>
            <a:r>
              <a:rPr lang="id-ID" sz="2600" dirty="0" smtClean="0"/>
              <a:t>200</a:t>
            </a:r>
            <a:r>
              <a:rPr lang="en-US" sz="2600" dirty="0" smtClean="0"/>
              <a:t>7/2013</a:t>
            </a:r>
            <a:endParaRPr lang="id-ID" sz="2600" dirty="0" smtClean="0"/>
          </a:p>
          <a:p>
            <a:pPr>
              <a:defRPr/>
            </a:pPr>
            <a:r>
              <a:rPr lang="id-ID" sz="2600" dirty="0" smtClean="0"/>
              <a:t>Win QSB2</a:t>
            </a:r>
          </a:p>
          <a:p>
            <a:pPr>
              <a:defRPr/>
            </a:pPr>
            <a:r>
              <a:rPr lang="id-ID" sz="2600" dirty="0" smtClean="0"/>
              <a:t>Primavera 6.0 Suretrack</a:t>
            </a:r>
            <a:endParaRPr lang="id-ID" sz="2600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79D5B7-E293-45E9-91FB-FD8597F6E978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5" name="Picture 2" descr="http://t0.gstatic.com/images?q=tbn:ANd9GcR2fjuGqSPfetVfJwX9oEPvvd4QpNcHCeFH5xAE1G3d8V1bVNKBxOyz1a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762000"/>
            <a:ext cx="1416326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Differences Between Process &amp; Project Management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1752600"/>
          <a:ext cx="8458200" cy="480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Process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Project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Repeat process or product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New Process or Product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Several Objectives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One objective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Ongoing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One shot – limited life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People are homogenous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More heterogenous</a:t>
                      </a:r>
                      <a:endParaRPr lang="id-ID" dirty="0"/>
                    </a:p>
                  </a:txBody>
                  <a:tcPr/>
                </a:tc>
              </a:tr>
              <a:tr h="723535">
                <a:tc>
                  <a:txBody>
                    <a:bodyPr/>
                    <a:lstStyle/>
                    <a:p>
                      <a:r>
                        <a:rPr lang="id-ID" dirty="0" smtClean="0"/>
                        <a:t>Well-established system in place to integrate efforts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System must</a:t>
                      </a:r>
                      <a:r>
                        <a:rPr lang="id-ID" baseline="0" dirty="0" smtClean="0"/>
                        <a:t> be created to integrate effort</a:t>
                      </a:r>
                      <a:endParaRPr lang="id-ID" dirty="0"/>
                    </a:p>
                  </a:txBody>
                  <a:tcPr/>
                </a:tc>
              </a:tr>
              <a:tr h="723535">
                <a:tc>
                  <a:txBody>
                    <a:bodyPr/>
                    <a:lstStyle/>
                    <a:p>
                      <a:r>
                        <a:rPr lang="id-ID" dirty="0" smtClean="0"/>
                        <a:t>Greater</a:t>
                      </a:r>
                      <a:r>
                        <a:rPr lang="id-ID" baseline="0" dirty="0" smtClean="0"/>
                        <a:t> certainty of performance, cost, schedule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Greater uncertainty</a:t>
                      </a:r>
                      <a:r>
                        <a:rPr lang="id-ID" baseline="0" dirty="0" smtClean="0"/>
                        <a:t> of performance, cost, schedule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Part of line organization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Outside of line organization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Bastion of establieshed practice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Violates established</a:t>
                      </a:r>
                      <a:r>
                        <a:rPr lang="id-ID" baseline="0" dirty="0" smtClean="0"/>
                        <a:t> practice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Supports status quo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Upsets status quo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638655-A883-4E2C-BF18-3040AE632C98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Project Size</a:t>
            </a:r>
            <a:endParaRPr lang="id-ID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id-ID" b="1" dirty="0" smtClean="0"/>
              <a:t>Project Size Criteria - </a:t>
            </a:r>
            <a:r>
              <a:rPr lang="en-US" b="1" dirty="0" smtClean="0"/>
              <a:t>G.J. Ritz :</a:t>
            </a:r>
            <a:endParaRPr lang="id-ID" b="1" dirty="0" smtClean="0"/>
          </a:p>
          <a:p>
            <a:pPr>
              <a:defRPr/>
            </a:pPr>
            <a:endParaRPr lang="id-ID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35D67-D341-4551-8E1C-520543DAFEDD}" type="slidenum">
              <a:rPr lang="en-US" smtClean="0"/>
              <a:pPr/>
              <a:t>21</a:t>
            </a:fld>
            <a:endParaRPr lang="en-US" smtClean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85800" y="3048000"/>
            <a:ext cx="8001000" cy="3124200"/>
            <a:chOff x="463" y="1744"/>
            <a:chExt cx="4685" cy="1424"/>
          </a:xfrm>
        </p:grpSpPr>
        <p:sp>
          <p:nvSpPr>
            <p:cNvPr id="20486" name="Text Box 16"/>
            <p:cNvSpPr txBox="1">
              <a:spLocks noChangeArrowheads="1"/>
            </p:cNvSpPr>
            <p:nvPr/>
          </p:nvSpPr>
          <p:spPr bwMode="auto">
            <a:xfrm>
              <a:off x="463" y="1744"/>
              <a:ext cx="1827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b="1"/>
                <a:t>Size</a:t>
              </a:r>
              <a:r>
                <a:rPr lang="en-US" b="1"/>
                <a:t> ($ </a:t>
              </a:r>
              <a:r>
                <a:rPr lang="id-ID" b="1"/>
                <a:t>Million</a:t>
              </a:r>
              <a:r>
                <a:rPr lang="en-US" b="1"/>
                <a:t>)</a:t>
              </a:r>
            </a:p>
          </p:txBody>
        </p:sp>
        <p:sp>
          <p:nvSpPr>
            <p:cNvPr id="20487" name="Text Box 17"/>
            <p:cNvSpPr txBox="1">
              <a:spLocks noChangeArrowheads="1"/>
            </p:cNvSpPr>
            <p:nvPr/>
          </p:nvSpPr>
          <p:spPr bwMode="auto">
            <a:xfrm>
              <a:off x="2290" y="1750"/>
              <a:ext cx="2858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b="1"/>
                <a:t>Manhours </a:t>
              </a:r>
              <a:r>
                <a:rPr lang="en-US" b="1"/>
                <a:t>(</a:t>
              </a:r>
              <a:r>
                <a:rPr lang="id-ID" b="1"/>
                <a:t>Thousand</a:t>
              </a:r>
              <a:r>
                <a:rPr lang="en-US" b="1"/>
                <a:t>)</a:t>
              </a:r>
            </a:p>
          </p:txBody>
        </p:sp>
        <p:sp>
          <p:nvSpPr>
            <p:cNvPr id="20488" name="Text Box 18"/>
            <p:cNvSpPr txBox="1">
              <a:spLocks noChangeArrowheads="1"/>
            </p:cNvSpPr>
            <p:nvPr/>
          </p:nvSpPr>
          <p:spPr bwMode="auto">
            <a:xfrm>
              <a:off x="463" y="1980"/>
              <a:ext cx="1827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/>
                <a:t>Small </a:t>
              </a:r>
              <a:r>
                <a:rPr lang="en-US"/>
                <a:t>(1 - 10)</a:t>
              </a:r>
            </a:p>
          </p:txBody>
        </p:sp>
        <p:sp>
          <p:nvSpPr>
            <p:cNvPr id="20489" name="Text Box 19"/>
            <p:cNvSpPr txBox="1">
              <a:spLocks noChangeArrowheads="1"/>
            </p:cNvSpPr>
            <p:nvPr/>
          </p:nvSpPr>
          <p:spPr bwMode="auto">
            <a:xfrm>
              <a:off x="2290" y="1986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24 - 240</a:t>
              </a:r>
            </a:p>
          </p:txBody>
        </p:sp>
        <p:sp>
          <p:nvSpPr>
            <p:cNvPr id="20490" name="Text Box 20"/>
            <p:cNvSpPr txBox="1">
              <a:spLocks noChangeArrowheads="1"/>
            </p:cNvSpPr>
            <p:nvPr/>
          </p:nvSpPr>
          <p:spPr bwMode="auto">
            <a:xfrm>
              <a:off x="463" y="2216"/>
              <a:ext cx="182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Medium (11 - 75)</a:t>
              </a:r>
            </a:p>
          </p:txBody>
        </p:sp>
        <p:sp>
          <p:nvSpPr>
            <p:cNvPr id="20491" name="Text Box 21"/>
            <p:cNvSpPr txBox="1">
              <a:spLocks noChangeArrowheads="1"/>
            </p:cNvSpPr>
            <p:nvPr/>
          </p:nvSpPr>
          <p:spPr bwMode="auto">
            <a:xfrm>
              <a:off x="2290" y="2222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240 – 1.200</a:t>
              </a:r>
            </a:p>
          </p:txBody>
        </p:sp>
        <p:sp>
          <p:nvSpPr>
            <p:cNvPr id="20492" name="Text Box 22"/>
            <p:cNvSpPr txBox="1">
              <a:spLocks noChangeArrowheads="1"/>
            </p:cNvSpPr>
            <p:nvPr/>
          </p:nvSpPr>
          <p:spPr bwMode="auto">
            <a:xfrm>
              <a:off x="463" y="2452"/>
              <a:ext cx="1827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  <a:r>
                <a:rPr lang="id-ID"/>
                <a:t>ig</a:t>
              </a:r>
              <a:r>
                <a:rPr lang="en-US"/>
                <a:t> (80 - 200)</a:t>
              </a:r>
            </a:p>
          </p:txBody>
        </p:sp>
        <p:sp>
          <p:nvSpPr>
            <p:cNvPr id="20493" name="Text Box 23"/>
            <p:cNvSpPr txBox="1">
              <a:spLocks noChangeArrowheads="1"/>
            </p:cNvSpPr>
            <p:nvPr/>
          </p:nvSpPr>
          <p:spPr bwMode="auto">
            <a:xfrm>
              <a:off x="2290" y="2458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1.200 – 3.000</a:t>
              </a:r>
            </a:p>
          </p:txBody>
        </p:sp>
        <p:sp>
          <p:nvSpPr>
            <p:cNvPr id="20494" name="Text Box 24"/>
            <p:cNvSpPr txBox="1">
              <a:spLocks noChangeArrowheads="1"/>
            </p:cNvSpPr>
            <p:nvPr/>
          </p:nvSpPr>
          <p:spPr bwMode="auto">
            <a:xfrm>
              <a:off x="463" y="2688"/>
              <a:ext cx="182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Super (250 - 600)</a:t>
              </a:r>
            </a:p>
          </p:txBody>
        </p:sp>
        <p:sp>
          <p:nvSpPr>
            <p:cNvPr id="20495" name="Text Box 25"/>
            <p:cNvSpPr txBox="1">
              <a:spLocks noChangeArrowheads="1"/>
            </p:cNvSpPr>
            <p:nvPr/>
          </p:nvSpPr>
          <p:spPr bwMode="auto">
            <a:xfrm>
              <a:off x="2290" y="2694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3.000 – 6.000</a:t>
              </a:r>
            </a:p>
          </p:txBody>
        </p:sp>
        <p:sp>
          <p:nvSpPr>
            <p:cNvPr id="20496" name="Text Box 26"/>
            <p:cNvSpPr txBox="1">
              <a:spLocks noChangeArrowheads="1"/>
            </p:cNvSpPr>
            <p:nvPr/>
          </p:nvSpPr>
          <p:spPr bwMode="auto">
            <a:xfrm>
              <a:off x="463" y="2925"/>
              <a:ext cx="182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Mega (1.000 – 3.000)</a:t>
              </a:r>
            </a:p>
          </p:txBody>
        </p:sp>
        <p:sp>
          <p:nvSpPr>
            <p:cNvPr id="20497" name="Text Box 27"/>
            <p:cNvSpPr txBox="1">
              <a:spLocks noChangeArrowheads="1"/>
            </p:cNvSpPr>
            <p:nvPr/>
          </p:nvSpPr>
          <p:spPr bwMode="auto">
            <a:xfrm>
              <a:off x="2290" y="2931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10.000 – 24.000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PROJECT LIFE CYCLE</a:t>
            </a:r>
            <a:endParaRPr lang="id-ID" dirty="0"/>
          </a:p>
        </p:txBody>
      </p:sp>
      <p:pic>
        <p:nvPicPr>
          <p:cNvPr id="21507" name="Content Placeholder 4" descr="Scan1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123" t="586" r="10825" b="71191"/>
          <a:stretch>
            <a:fillRect/>
          </a:stretch>
        </p:blipFill>
        <p:spPr>
          <a:xfrm>
            <a:off x="0" y="1206500"/>
            <a:ext cx="9144000" cy="4660900"/>
          </a:xfrm>
        </p:spPr>
      </p:pic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44028E-51FB-4679-BACF-E6E76FAF3EA6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21509" name="Picture 5" descr="Scan10002.JPG"/>
          <p:cNvPicPr>
            <a:picLocks noChangeAspect="1"/>
          </p:cNvPicPr>
          <p:nvPr/>
        </p:nvPicPr>
        <p:blipFill>
          <a:blip r:embed="rId2" cstate="print"/>
          <a:srcRect l="18559" t="30772" r="6583" b="66039"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ll-freeware.com/images/full/63055-project_life_cycle_software_business_oth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71800" y="6248400"/>
            <a:ext cx="300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b="1" dirty="0" smtClean="0">
                <a:solidFill>
                  <a:srgbClr val="002060"/>
                </a:solidFill>
              </a:rPr>
              <a:t>Larson E.W., &amp; Gray, 2011:7</a:t>
            </a:r>
            <a:endParaRPr lang="id-ID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762000"/>
          </a:xfrm>
        </p:spPr>
        <p:txBody>
          <a:bodyPr/>
          <a:lstStyle/>
          <a:p>
            <a:pPr algn="ctr">
              <a:defRPr/>
            </a:pPr>
            <a:r>
              <a:rPr lang="id-ID" sz="4000" dirty="0" smtClean="0"/>
              <a:t>Project Life Cycles and Their Effects</a:t>
            </a:r>
            <a:endParaRPr lang="id-ID" sz="4000" dirty="0"/>
          </a:p>
        </p:txBody>
      </p:sp>
      <p:pic>
        <p:nvPicPr>
          <p:cNvPr id="22531" name="Content Placeholder 4" descr="Scan1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364" t="11465" r="9433" b="62495"/>
          <a:stretch>
            <a:fillRect/>
          </a:stretch>
        </p:blipFill>
        <p:spPr>
          <a:xfrm>
            <a:off x="914400" y="1828800"/>
            <a:ext cx="7366000" cy="3810000"/>
          </a:xfrm>
        </p:spPr>
      </p:pic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EBF4CB-8519-41F8-BF2A-3C9CA8B0D771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dcgglobal.com/wp-content/uploads/2011/01/Management-Consultin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003544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DETERMINANT OF PROJECT SUCCESS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90600"/>
            <a:ext cx="7772400" cy="762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Triple Constraint</a:t>
            </a:r>
            <a:endParaRPr kumimoji="0" lang="id-ID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3600" dirty="0" smtClean="0"/>
              <a:t>DETERMINANT OF PROJECT SUCCESS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The Quadruple Constraint</a:t>
            </a:r>
            <a:endParaRPr lang="id-ID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529939-ECCE-440E-B04D-A97F1F283999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23557" name="Picture 4" descr="Scan10004.JPG"/>
          <p:cNvPicPr>
            <a:picLocks noChangeAspect="1"/>
          </p:cNvPicPr>
          <p:nvPr/>
        </p:nvPicPr>
        <p:blipFill>
          <a:blip r:embed="rId2" cstate="print"/>
          <a:srcRect l="46945" t="67776" r="14871" b="5556"/>
          <a:stretch>
            <a:fillRect/>
          </a:stretch>
        </p:blipFill>
        <p:spPr bwMode="auto">
          <a:xfrm>
            <a:off x="2438400" y="1752600"/>
            <a:ext cx="52959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3200" dirty="0" smtClean="0"/>
              <a:t>Four Dimensions of Project Success Importance</a:t>
            </a:r>
            <a:endParaRPr lang="id-ID" sz="3200" dirty="0"/>
          </a:p>
        </p:txBody>
      </p:sp>
      <p:pic>
        <p:nvPicPr>
          <p:cNvPr id="24579" name="Content Placeholder 4" descr="Scan1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751" t="61808" r="14205" b="13525"/>
          <a:stretch>
            <a:fillRect/>
          </a:stretch>
        </p:blipFill>
        <p:spPr>
          <a:xfrm>
            <a:off x="761999" y="1600199"/>
            <a:ext cx="7947497" cy="4343401"/>
          </a:xfrm>
        </p:spPr>
      </p:pic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7E53B1-842A-40F7-86ED-1F6046A2CAA4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24581" name="Picture 5" descr="Scan10005.JPG"/>
          <p:cNvPicPr>
            <a:picLocks noChangeAspect="1"/>
          </p:cNvPicPr>
          <p:nvPr/>
        </p:nvPicPr>
        <p:blipFill>
          <a:blip r:embed="rId2" cstate="print"/>
          <a:srcRect l="26559" t="87827" r="17520" b="9333"/>
          <a:stretch>
            <a:fillRect/>
          </a:stretch>
        </p:blipFill>
        <p:spPr bwMode="auto">
          <a:xfrm>
            <a:off x="381000" y="5867400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4000" dirty="0" smtClean="0"/>
              <a:t>Information Technology Project Success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System quality </a:t>
            </a:r>
          </a:p>
          <a:p>
            <a:pPr>
              <a:defRPr/>
            </a:pPr>
            <a:r>
              <a:rPr lang="id-ID" dirty="0" smtClean="0"/>
              <a:t>Information Quality</a:t>
            </a:r>
          </a:p>
          <a:p>
            <a:pPr>
              <a:defRPr/>
            </a:pPr>
            <a:r>
              <a:rPr lang="id-ID" dirty="0" smtClean="0"/>
              <a:t>Use</a:t>
            </a:r>
          </a:p>
          <a:p>
            <a:pPr>
              <a:defRPr/>
            </a:pPr>
            <a:r>
              <a:rPr lang="id-ID" dirty="0" smtClean="0"/>
              <a:t>User Satisfaction</a:t>
            </a:r>
          </a:p>
          <a:p>
            <a:pPr>
              <a:defRPr/>
            </a:pPr>
            <a:r>
              <a:rPr lang="id-ID" dirty="0" smtClean="0"/>
              <a:t>Individual Impact</a:t>
            </a:r>
          </a:p>
          <a:p>
            <a:pPr>
              <a:defRPr/>
            </a:pPr>
            <a:r>
              <a:rPr lang="id-ID" dirty="0" smtClean="0"/>
              <a:t>Organization Impact</a:t>
            </a:r>
            <a:endParaRPr lang="id-ID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4E7313-FF85-4360-9E22-C4832B9B5BD9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685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Understanding Success Criteria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981200"/>
          <a:ext cx="9144000" cy="4222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113182">
                <a:tc>
                  <a:txBody>
                    <a:bodyPr/>
                    <a:lstStyle/>
                    <a:p>
                      <a:r>
                        <a:rPr lang="id-ID" dirty="0" smtClean="0"/>
                        <a:t>Iron Triangle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Information System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Benefits (Organization)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Benefits (Stakeholder)</a:t>
                      </a:r>
                      <a:endParaRPr lang="id-ID" dirty="0"/>
                    </a:p>
                  </a:txBody>
                  <a:tcPr/>
                </a:tc>
              </a:tr>
              <a:tr h="644939">
                <a:tc>
                  <a:txBody>
                    <a:bodyPr/>
                    <a:lstStyle/>
                    <a:p>
                      <a:r>
                        <a:rPr lang="id-ID" dirty="0" smtClean="0"/>
                        <a:t>Cost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Quality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Time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Maintainability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Reliability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Validity</a:t>
                      </a:r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Information Technology</a:t>
                      </a:r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Use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Improved</a:t>
                      </a:r>
                      <a:r>
                        <a:rPr lang="id-ID" baseline="0" dirty="0" smtClean="0"/>
                        <a:t> efficiency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Improved effectiveness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Increase profits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r>
                        <a:rPr lang="id-ID" dirty="0" smtClean="0"/>
                        <a:t>Strategic goals</a:t>
                      </a:r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Organization Learning</a:t>
                      </a:r>
                    </a:p>
                    <a:p>
                      <a:r>
                        <a:rPr lang="id-ID" dirty="0" smtClean="0"/>
                        <a:t>Reduced waste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Satisfied users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Social</a:t>
                      </a:r>
                      <a:r>
                        <a:rPr lang="id-ID" baseline="0" dirty="0" smtClean="0"/>
                        <a:t> &amp; environmental impact</a:t>
                      </a:r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Personal Development</a:t>
                      </a:r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Profesional learning</a:t>
                      </a:r>
                    </a:p>
                    <a:p>
                      <a:r>
                        <a:rPr lang="id-ID" dirty="0" smtClean="0"/>
                        <a:t>Economic impact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1CF6C9-2D26-403E-9E43-89AA4BEB2A90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MATERI KULIAH </a:t>
            </a:r>
            <a:endParaRPr lang="id-ID" dirty="0"/>
          </a:p>
        </p:txBody>
      </p:sp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3D3C3A-7A40-4AC5-9802-67E7075591B0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What Help Project Succeed</a:t>
            </a:r>
            <a:endParaRPr lang="id-ID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idx="1"/>
          </p:nvPr>
        </p:nvSpPr>
        <p:spPr>
          <a:xfrm>
            <a:off x="4572000" y="1600200"/>
            <a:ext cx="4152900" cy="37338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7. Firm basic requirements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8. Formal methodology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9. Reliable estimates</a:t>
            </a:r>
          </a:p>
          <a:p>
            <a:pPr marL="519113" indent="-519113"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10. Other criteria, such as small milestones, proper planning, competent staff, and ownership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7F3A6D-E47F-4CA5-9C7F-E4D89D42275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04800" y="1600200"/>
            <a:ext cx="411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1. Executive support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2. User involvement</a:t>
            </a:r>
          </a:p>
          <a:p>
            <a:pPr marL="341313" indent="-341313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3. Experienced project manager</a:t>
            </a:r>
          </a:p>
          <a:p>
            <a:pPr marL="341313" indent="-341313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4. Clear business objectives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5. Minimized scope</a:t>
            </a:r>
          </a:p>
          <a:p>
            <a:pPr marL="341313" indent="-341313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6. Standard software infrastructure</a:t>
            </a: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1752600" y="6172200"/>
            <a:ext cx="5486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/>
              <a:t>*The Standish Group, “Extreme CHAOS,” (2001).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t1.gstatic.com/images?q=tbn:ANd9GcRTij5gcXRB25LcPMwkf49cSJXVaQIueQI-8elQI4hjpCazEzzZN0O5F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19200"/>
            <a:ext cx="9144000" cy="56388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457200"/>
            <a:ext cx="85344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WHAT IS PROJECT MANAGEMENT ?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Project management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“the application of knowledge, skills, tools and techniques to project activities to meet project requirements” (PMBOK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®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Guide, Third Edition, 2004, p. 8)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id-ID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usmansheikh.com/wp-content/uploads/2010/04/image_project_mana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144000" cy="6986278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MANAGER</a:t>
            </a:r>
            <a:endParaRPr kumimoji="0" lang="id-ID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438400"/>
            <a:ext cx="8229600" cy="38862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Project managers strive to meet the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triple </a:t>
            </a: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/ quadruple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constraint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by balancing project scope, time, and cost goals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3600" dirty="0" smtClean="0"/>
              <a:t>PROJECT MANAGER RESPONSIBILITIES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Selecting a team</a:t>
            </a:r>
          </a:p>
          <a:p>
            <a:pPr>
              <a:defRPr/>
            </a:pPr>
            <a:r>
              <a:rPr lang="id-ID" dirty="0" smtClean="0"/>
              <a:t>Developing project objectives and a plan for execution</a:t>
            </a:r>
          </a:p>
          <a:p>
            <a:pPr>
              <a:defRPr/>
            </a:pPr>
            <a:r>
              <a:rPr lang="id-ID" dirty="0" smtClean="0"/>
              <a:t>Performing risk management activities</a:t>
            </a:r>
          </a:p>
          <a:p>
            <a:pPr>
              <a:defRPr/>
            </a:pPr>
            <a:r>
              <a:rPr lang="id-ID" dirty="0" smtClean="0"/>
              <a:t>Cost estimating and budgeting</a:t>
            </a:r>
          </a:p>
          <a:p>
            <a:pPr>
              <a:defRPr/>
            </a:pPr>
            <a:r>
              <a:rPr lang="id-ID" dirty="0" smtClean="0"/>
              <a:t>Scheduling</a:t>
            </a:r>
          </a:p>
          <a:p>
            <a:pPr>
              <a:defRPr/>
            </a:pPr>
            <a:r>
              <a:rPr lang="id-ID" dirty="0" smtClean="0"/>
              <a:t>Managing resources</a:t>
            </a:r>
            <a:endParaRPr lang="id-ID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9C5150-6985-4343-9C53-69E92F073581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3600" dirty="0" smtClean="0"/>
              <a:t>PROJECT MANAGEMENT FRAMEWORK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B4BB59-4676-4E1A-9202-48625C72BCF5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31749" name="Picture 4" descr="Fig01-02.bmp"/>
          <p:cNvPicPr>
            <a:picLocks noChangeAspect="1"/>
          </p:cNvPicPr>
          <p:nvPr/>
        </p:nvPicPr>
        <p:blipFill>
          <a:blip r:embed="rId2" cstate="print"/>
          <a:srcRect b="8711"/>
          <a:stretch>
            <a:fillRect/>
          </a:stretch>
        </p:blipFill>
        <p:spPr bwMode="auto">
          <a:xfrm>
            <a:off x="609600" y="2057400"/>
            <a:ext cx="82613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Sugested Skills for Project Manager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pPr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Project managers need a wide variety of skills</a:t>
            </a:r>
          </a:p>
          <a:p>
            <a:pPr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They should:</a:t>
            </a:r>
          </a:p>
          <a:p>
            <a:pPr lvl="1"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Be comfortable with change</a:t>
            </a:r>
          </a:p>
          <a:p>
            <a:pPr lvl="1"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Understand the organizations they work in and with</a:t>
            </a:r>
          </a:p>
          <a:p>
            <a:pPr lvl="1"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Be able to lead teams to accomplish project goals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A628A7-CF79-42F4-BB52-D237FEF0DE89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sz="4400" dirty="0" smtClean="0"/>
              <a:t>Important Skills and Competencies for Project Manager</a:t>
            </a:r>
            <a:endParaRPr lang="id-ID" sz="4400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6B7879-65FE-4C60-B347-E09789D3874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685800" y="2090738"/>
            <a:ext cx="7467600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1. People skills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2. Leadership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3. Listening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4. Integrity, ethical behavior, consistent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5. Strong at building trust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6. Verbal communication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7. Strong at building teams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8. Conflict resolution, conflict management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9. Critical thinking, problem solving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10. Understands, balances priorities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pPr algn="ctr">
              <a:defRPr/>
            </a:pPr>
            <a:r>
              <a:rPr lang="id-ID" dirty="0" smtClean="0"/>
              <a:t>Importance of Leadership Skills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Effective project managers provide leadership by example</a:t>
            </a:r>
          </a:p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A </a:t>
            </a:r>
            <a:r>
              <a:rPr lang="en-US" sz="2800" b="1" dirty="0" smtClean="0">
                <a:latin typeface="Arial" charset="0"/>
              </a:rPr>
              <a:t>leader</a:t>
            </a:r>
            <a:r>
              <a:rPr lang="en-US" sz="2800" dirty="0" smtClean="0">
                <a:latin typeface="Arial" charset="0"/>
              </a:rPr>
              <a:t> focuses on long-term goals and big-picture objectives while inspiring people to reach those goals</a:t>
            </a:r>
          </a:p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A </a:t>
            </a:r>
            <a:r>
              <a:rPr lang="en-US" sz="2800" b="1" dirty="0" smtClean="0">
                <a:latin typeface="Arial" charset="0"/>
              </a:rPr>
              <a:t>manager</a:t>
            </a:r>
            <a:r>
              <a:rPr lang="en-US" sz="2800" dirty="0" smtClean="0">
                <a:latin typeface="Arial" charset="0"/>
              </a:rPr>
              <a:t> deals with the day-to-day details of meeting specific goals</a:t>
            </a:r>
          </a:p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Project managers often take on the role of both leader and manager</a:t>
            </a:r>
            <a:endParaRPr lang="id-ID" sz="2800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2AFEF2-1156-4D9C-B688-B7FFEB688D35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latin typeface="Arial" charset="0"/>
              </a:rPr>
              <a:t>Program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latin typeface="Arial" charset="0"/>
              </a:rPr>
              <a:t>Program</a:t>
            </a:r>
            <a:r>
              <a:rPr lang="en-US" dirty="0" smtClean="0">
                <a:latin typeface="Arial" charset="0"/>
              </a:rPr>
              <a:t>: group of related projects managed in a coordinated way to obtain benefits and control not available from managing them individually (PMBOK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®</a:t>
            </a:r>
            <a:r>
              <a:rPr lang="en-US" dirty="0" smtClean="0">
                <a:latin typeface="Arial" charset="0"/>
              </a:rPr>
              <a:t> Guide, Third Edition, 2004, p. 16)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Program managers oversee programs and often act as bosses for project managers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2ADA47-CE3E-420A-90B9-5AC2E353ECCA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Project VS Program</a:t>
            </a:r>
            <a:endParaRPr lang="id-ID" dirty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C5DBB2-877C-439B-ACD0-BC086E0203B3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6" name="Oval 19"/>
          <p:cNvSpPr>
            <a:spLocks noChangeArrowheads="1"/>
          </p:cNvSpPr>
          <p:nvPr/>
        </p:nvSpPr>
        <p:spPr bwMode="auto">
          <a:xfrm>
            <a:off x="1219200" y="2057400"/>
            <a:ext cx="6408738" cy="4392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d-ID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352800" y="2362200"/>
            <a:ext cx="2041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PROGRAM</a:t>
            </a:r>
          </a:p>
        </p:txBody>
      </p:sp>
      <p:sp>
        <p:nvSpPr>
          <p:cNvPr id="8" name="Oval 22"/>
          <p:cNvSpPr>
            <a:spLocks noChangeArrowheads="1"/>
          </p:cNvSpPr>
          <p:nvPr/>
        </p:nvSpPr>
        <p:spPr bwMode="auto">
          <a:xfrm>
            <a:off x="2133600" y="3200400"/>
            <a:ext cx="1728788" cy="10287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A</a:t>
            </a:r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4343400" y="3048000"/>
            <a:ext cx="2057400" cy="1143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D</a:t>
            </a:r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2057400" y="4648200"/>
            <a:ext cx="2012950" cy="122872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B</a:t>
            </a:r>
          </a:p>
        </p:txBody>
      </p:sp>
      <p:sp>
        <p:nvSpPr>
          <p:cNvPr id="11" name="Oval 26"/>
          <p:cNvSpPr>
            <a:spLocks noChangeArrowheads="1"/>
          </p:cNvSpPr>
          <p:nvPr/>
        </p:nvSpPr>
        <p:spPr bwMode="auto">
          <a:xfrm>
            <a:off x="4419600" y="4648200"/>
            <a:ext cx="1828800" cy="12239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pm-db.com/sites/default/files/IT_Project_Mana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6148"/>
            <a:ext cx="9144000" cy="4891852"/>
          </a:xfrm>
          <a:prstGeom prst="rect">
            <a:avLst/>
          </a:prstGeom>
          <a:noFill/>
        </p:spPr>
      </p:pic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0" y="304800"/>
            <a:ext cx="9144000" cy="17526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WHY</a:t>
            </a:r>
            <a:b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Information Technology </a:t>
            </a:r>
            <a:b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PROJECT MANAGEMENT?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dirty="0" smtClean="0"/>
              <a:t>Project Management Maturity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Project management maturity model are used to allow organization to benchmark the best practices of successfull project management firms</a:t>
            </a:r>
            <a:endParaRPr lang="id-ID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4C90C5-BF48-4791-8644-867AD1BE28BB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sz="4400" dirty="0" smtClean="0"/>
              <a:t>Project Management Maturity (Spider Web Diagram) </a:t>
            </a:r>
            <a:endParaRPr lang="id-ID" sz="4400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9BF43D-EA47-4AA2-8DFA-0B77679CFA52}" type="slidenum">
              <a:rPr lang="en-US" smtClean="0"/>
              <a:pPr/>
              <a:t>41</a:t>
            </a:fld>
            <a:endParaRPr lang="en-US" smtClean="0"/>
          </a:p>
        </p:txBody>
      </p:sp>
      <p:pic>
        <p:nvPicPr>
          <p:cNvPr id="39940" name="Picture 5" descr="Scan10007.JPG"/>
          <p:cNvPicPr>
            <a:picLocks noChangeAspect="1"/>
          </p:cNvPicPr>
          <p:nvPr/>
        </p:nvPicPr>
        <p:blipFill>
          <a:blip r:embed="rId2" cstate="print"/>
          <a:srcRect l="22467" t="57777" r="10229" b="14209"/>
          <a:stretch>
            <a:fillRect/>
          </a:stretch>
        </p:blipFill>
        <p:spPr bwMode="auto">
          <a:xfrm>
            <a:off x="2590800" y="1905000"/>
            <a:ext cx="655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1905000"/>
          <a:ext cx="25908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752600"/>
              </a:tblGrid>
              <a:tr h="792480">
                <a:tc>
                  <a:txBody>
                    <a:bodyPr/>
                    <a:lstStyle/>
                    <a:p>
                      <a:r>
                        <a:rPr lang="id-ID" dirty="0" smtClean="0"/>
                        <a:t>Ring Level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Meaning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Not defined or poor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Defined but sub standard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Standardized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Industry leader or cutting edge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961" name="Picture 9" descr="Scan10007.JPG"/>
          <p:cNvPicPr>
            <a:picLocks noChangeAspect="1"/>
          </p:cNvPicPr>
          <p:nvPr/>
        </p:nvPicPr>
        <p:blipFill>
          <a:blip r:embed="rId2" cstate="print"/>
          <a:srcRect l="21921" t="87325" r="9915" b="6374"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3820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Project Management Maturity </a:t>
            </a:r>
            <a:br>
              <a:rPr lang="id-ID" dirty="0" smtClean="0"/>
            </a:br>
            <a:r>
              <a:rPr lang="id-ID" dirty="0" smtClean="0"/>
              <a:t>A Generic Model</a:t>
            </a:r>
            <a:endParaRPr lang="id-ID" dirty="0"/>
          </a:p>
        </p:txBody>
      </p:sp>
      <p:pic>
        <p:nvPicPr>
          <p:cNvPr id="40963" name="Content Placeholder 4" descr="Scan1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137" t="11465" r="14024" b="60631"/>
          <a:stretch>
            <a:fillRect/>
          </a:stretch>
        </p:blipFill>
        <p:spPr>
          <a:xfrm>
            <a:off x="1066800" y="1600200"/>
            <a:ext cx="6894576" cy="4419600"/>
          </a:xfrm>
        </p:spPr>
      </p:pic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32C26B-8BA4-42B4-8BFB-6C69FB6FC947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R8L3AZQseUkrvduB4Me9pskLfAf_c5NWq85Ikn04F4O1GPsu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9189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914400" y="3505200"/>
            <a:ext cx="7086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TERIMA KASIH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3600" dirty="0" smtClean="0"/>
              <a:t>PROJECT MANAGEMENT STATISTICS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Worldwide IT spending totaled more than $2.1 trillion in 2007</a:t>
            </a:r>
            <a:r>
              <a:rPr lang="en-US" dirty="0" smtClean="0"/>
              <a:t>, $3.7 trillion in 2011.</a:t>
            </a:r>
            <a:endParaRPr lang="id-ID" dirty="0" smtClean="0"/>
          </a:p>
          <a:p>
            <a:pPr>
              <a:defRPr/>
            </a:pPr>
            <a:r>
              <a:rPr lang="id-ID" dirty="0" smtClean="0"/>
              <a:t>The number of people earning their Project Management Profesional certification more than 393000 in 2010, 285,000 in 2008 compare with 225,000 in 2006.</a:t>
            </a:r>
            <a:endParaRPr lang="id-ID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81F95D-1567-472C-8B93-DE2A6EC147ED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846"/>
          <a:stretch>
            <a:fillRect/>
          </a:stretch>
        </p:blipFill>
        <p:spPr bwMode="auto">
          <a:xfrm>
            <a:off x="0" y="13716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457200"/>
            <a:ext cx="9144000" cy="838200"/>
          </a:xfrm>
          <a:prstGeom prst="rect">
            <a:avLst/>
          </a:prstGeom>
        </p:spPr>
        <p:txBody>
          <a:bodyPr vert="horz" lIns="0" tIns="45720" rIns="0" bIns="0" anchor="b">
            <a:normAutofit fontScale="92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MOST DEMAND INFORMATION</a:t>
            </a:r>
            <a:r>
              <a:rPr kumimoji="0" lang="id-ID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TECHNOLOGY SKILLS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>
              <a:defRPr/>
            </a:pPr>
            <a:r>
              <a:rPr lang="id-ID" dirty="0" smtClean="0"/>
              <a:t>Top IT Skills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305800" cy="4267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2400" b="1" dirty="0" smtClean="0">
                <a:latin typeface="Arial" charset="0"/>
              </a:rPr>
              <a:t>SKILL 			</a:t>
            </a:r>
            <a:r>
              <a:rPr lang="en-US" sz="1600" b="1" dirty="0" smtClean="0">
                <a:latin typeface="Arial" charset="0"/>
              </a:rPr>
              <a:t>PERCENTAGE OF RESPONDENTS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Project/program management 		60%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Business process management 	55%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Business analysis 			53%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Application development 		52%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Database management 			49%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Security					42%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Enterprise architect 			41%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Strategist/internal consultant		40%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967A5F-958E-4D61-B7CC-71ADFC41956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43712"/>
          </a:xfrm>
        </p:spPr>
        <p:txBody>
          <a:bodyPr>
            <a:normAutofit/>
          </a:bodyPr>
          <a:lstStyle/>
          <a:p>
            <a:pPr algn="ctr"/>
            <a:r>
              <a:rPr lang="id-ID" sz="2800" dirty="0" smtClean="0"/>
              <a:t>INDONESIAN ANNUAL AVERAGE IT SALARY RANGE - 2011</a:t>
            </a:r>
            <a:endParaRPr lang="id-ID" sz="2800" dirty="0"/>
          </a:p>
        </p:txBody>
      </p:sp>
      <p:pic>
        <p:nvPicPr>
          <p:cNvPr id="2050" name="Picture 2" descr="http://www.thinkrooms.com/wp-content/uploads/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5810250" cy="4572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0" y="1905000"/>
            <a:ext cx="304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ZDNETAsia melakukan survey gaji pekerja IT di Indonesia. Survey dilakukan kepada 3.267 responder di Indonesia. Gaji rata-rata pekerja IT dalam setahun menurut industri dan fungsi kerjanya.</a:t>
            </a:r>
            <a:endParaRPr lang="id-ID" dirty="0"/>
          </a:p>
        </p:txBody>
      </p:sp>
      <p:pic>
        <p:nvPicPr>
          <p:cNvPr id="2052" name="Picture 4" descr="http://www.thinkrooms.com/wp-content/uploads/imag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114800"/>
            <a:ext cx="3048000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octa.co.nz/images/store1386/Image/images/IT-Technology-Communications/IT-Sector-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2615" cy="68580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1828800"/>
            <a:ext cx="8534400" cy="2971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IT PROJECT</a:t>
            </a:r>
            <a:r>
              <a:rPr kumimoji="0" lang="id-ID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TRACK RECORD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 ?</a:t>
            </a:r>
            <a:endParaRPr kumimoji="0" lang="id-ID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952</TotalTime>
  <Words>1352</Words>
  <Application>Microsoft Office PowerPoint</Application>
  <PresentationFormat>On-screen Show (4:3)</PresentationFormat>
  <Paragraphs>267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Flow</vt:lpstr>
      <vt:lpstr>PowerPoint Presentation</vt:lpstr>
      <vt:lpstr>REFERENCE</vt:lpstr>
      <vt:lpstr>MATERI KULIAH </vt:lpstr>
      <vt:lpstr>PowerPoint Presentation</vt:lpstr>
      <vt:lpstr>PROJECT MANAGEMENT STATISTICS</vt:lpstr>
      <vt:lpstr>PowerPoint Presentation</vt:lpstr>
      <vt:lpstr>Top IT Skills</vt:lpstr>
      <vt:lpstr>INDONESIAN ANNUAL AVERAGE IT SALARY RANGE - 2011</vt:lpstr>
      <vt:lpstr>PowerPoint Presentation</vt:lpstr>
      <vt:lpstr>RECENT RESEARCH</vt:lpstr>
      <vt:lpstr>Another Survey</vt:lpstr>
      <vt:lpstr>IT PROJECT</vt:lpstr>
      <vt:lpstr>Improvements by 2009</vt:lpstr>
      <vt:lpstr>The reasons for the increase in successful projects</vt:lpstr>
      <vt:lpstr>PowerPoint Presentation</vt:lpstr>
      <vt:lpstr>PowerPoint Presentation</vt:lpstr>
      <vt:lpstr>ELEMENTS OF PROJECTS</vt:lpstr>
      <vt:lpstr>GENERAL PROJECT CHARACTERISTICS</vt:lpstr>
      <vt:lpstr>GENERAL PROJECT CHARACTERISTICS (Continued)</vt:lpstr>
      <vt:lpstr>Differences Between Process &amp; Project Management</vt:lpstr>
      <vt:lpstr>Project Size</vt:lpstr>
      <vt:lpstr>PROJECT LIFE CYCLE</vt:lpstr>
      <vt:lpstr>PowerPoint Presentation</vt:lpstr>
      <vt:lpstr>Project Life Cycles and Their Effects</vt:lpstr>
      <vt:lpstr>PowerPoint Presentation</vt:lpstr>
      <vt:lpstr>DETERMINANT OF PROJECT SUCCESS</vt:lpstr>
      <vt:lpstr>Four Dimensions of Project Success Importance</vt:lpstr>
      <vt:lpstr>Information Technology Project Success</vt:lpstr>
      <vt:lpstr>Understanding Success Criteria</vt:lpstr>
      <vt:lpstr>What Help Project Succeed</vt:lpstr>
      <vt:lpstr>PowerPoint Presentation</vt:lpstr>
      <vt:lpstr>PowerPoint Presentation</vt:lpstr>
      <vt:lpstr>PROJECT MANAGER RESPONSIBILITIES</vt:lpstr>
      <vt:lpstr>PROJECT MANAGEMENT FRAMEWORK</vt:lpstr>
      <vt:lpstr>Sugested Skills for Project Manager</vt:lpstr>
      <vt:lpstr>Important Skills and Competencies for Project Manager</vt:lpstr>
      <vt:lpstr>Importance of Leadership Skills</vt:lpstr>
      <vt:lpstr>Program</vt:lpstr>
      <vt:lpstr>Project VS Program</vt:lpstr>
      <vt:lpstr>Project Management Maturity</vt:lpstr>
      <vt:lpstr>Project Management Maturity (Spider Web Diagram) </vt:lpstr>
      <vt:lpstr>Project Management Maturity  A Generic Model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Herman</dc:creator>
  <cp:lastModifiedBy>Universitas Komputer Indonesia</cp:lastModifiedBy>
  <cp:revision>92</cp:revision>
  <dcterms:created xsi:type="dcterms:W3CDTF">2011-09-20T15:42:42Z</dcterms:created>
  <dcterms:modified xsi:type="dcterms:W3CDTF">2013-02-03T08:08:22Z</dcterms:modified>
</cp:coreProperties>
</file>