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5"/>
  </p:notesMasterIdLst>
  <p:sldIdLst>
    <p:sldId id="256" r:id="rId2"/>
    <p:sldId id="260" r:id="rId3"/>
    <p:sldId id="276" r:id="rId4"/>
    <p:sldId id="257" r:id="rId5"/>
    <p:sldId id="272" r:id="rId6"/>
    <p:sldId id="262" r:id="rId7"/>
    <p:sldId id="263" r:id="rId8"/>
    <p:sldId id="259" r:id="rId9"/>
    <p:sldId id="282" r:id="rId10"/>
    <p:sldId id="266" r:id="rId11"/>
    <p:sldId id="280" r:id="rId12"/>
    <p:sldId id="264" r:id="rId13"/>
    <p:sldId id="269" r:id="rId14"/>
    <p:sldId id="267" r:id="rId15"/>
    <p:sldId id="268" r:id="rId16"/>
    <p:sldId id="270" r:id="rId17"/>
    <p:sldId id="283" r:id="rId18"/>
    <p:sldId id="273" r:id="rId19"/>
    <p:sldId id="271" r:id="rId20"/>
    <p:sldId id="277" r:id="rId21"/>
    <p:sldId id="278" r:id="rId22"/>
    <p:sldId id="279" r:id="rId23"/>
    <p:sldId id="275" r:id="rId24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6263B7B-768A-4C55-A84D-D16F2A5A89E2}" type="datetimeFigureOut">
              <a:rPr lang="id-ID"/>
              <a:pPr>
                <a:defRPr/>
              </a:pPr>
              <a:t>06/03/2013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C471644-B611-460B-8BD9-D5057E04ED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5DB859-48F1-44B0-9A6F-8FD90A2C3440}" type="slidenum">
              <a:rPr lang="id-ID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C350A9-0B64-4995-8463-F813A3D7EE89}" type="slidenum">
              <a:rPr lang="id-ID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BBF76E-6929-4970-9D9C-3132B503C627}" type="slidenum">
              <a:rPr lang="id-ID" smtClean="0"/>
              <a:pPr>
                <a:defRPr/>
              </a:pPr>
              <a:t>11</a:t>
            </a:fld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13BEF0-F731-4AB8-9814-1C9801F5DF6D}" type="slidenum">
              <a:rPr lang="id-ID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BCA49E-2D63-4BC3-BB06-89C0D1390130}" type="slidenum">
              <a:rPr lang="id-ID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BD95FF-18F5-4059-A8A7-D5FB20852228}" type="slidenum">
              <a:rPr lang="id-ID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6DD6B2-3CDA-4CDB-B1B6-C12FD9D717EC}" type="slidenum">
              <a:rPr lang="id-ID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5D1752-235D-481F-8F48-053E20394AD6}" type="slidenum">
              <a:rPr lang="id-ID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471644-B611-460B-8BD9-D5057E04EDB8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41928C-95F8-41A4-B408-0A561D6C4A21}" type="slidenum">
              <a:rPr lang="id-ID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9B3C9B-036A-451D-BA34-6B40CAB545C4}" type="slidenum">
              <a:rPr lang="id-ID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BDA0F6-09CC-4F74-97F9-65CE03424E00}" type="slidenum">
              <a:rPr lang="id-ID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471644-B611-460B-8BD9-D5057E04EDB8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471644-B611-460B-8BD9-D5057E04EDB8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471644-B611-460B-8BD9-D5057E04EDB8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AF8549-DA5A-45B1-8316-F1B3AAB31538}" type="slidenum">
              <a:rPr lang="id-ID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471644-B611-460B-8BD9-D5057E04EDB8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6860A6-915E-4EE5-9418-FFC6B8251F70}" type="slidenum">
              <a:rPr lang="id-ID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803EAB-03C3-4349-8AD8-677F36DCA4DD}" type="slidenum">
              <a:rPr lang="id-ID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B498BE-108F-4788-84DF-1098FAC0AC68}" type="slidenum">
              <a:rPr lang="id-ID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4746C2-D471-4A39-BF79-2532B5814DCD}" type="slidenum">
              <a:rPr lang="id-ID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6B0DA0-1071-4593-9D3A-EE445C1B6BDD}" type="slidenum">
              <a:rPr lang="id-ID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444573-E47A-4D45-9A06-9D12CA56CA7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165C6-6CA3-4216-9D36-E0011F95D6B5}" type="datetimeFigureOut">
              <a:rPr lang="id-ID"/>
              <a:pPr>
                <a:defRPr/>
              </a:pPr>
              <a:t>06/03/2013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DE08-B4C8-4D07-94C3-B8017256D3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1E373-8621-48E0-98F0-DDE28E997366}" type="datetimeFigureOut">
              <a:rPr lang="id-ID"/>
              <a:pPr>
                <a:defRPr/>
              </a:pPr>
              <a:t>06/03/2013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8F484-9CF5-49B8-8730-790AEF7639A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2152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838200"/>
            <a:ext cx="63055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B8CC1-250B-46B1-BFDB-51E0734B4B72}" type="datetimeFigureOut">
              <a:rPr lang="id-ID"/>
              <a:pPr>
                <a:defRPr/>
              </a:pPr>
              <a:t>06/03/2013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B72F3-C7A5-4507-BC7C-94462EBC8EA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D46C3-98D7-416C-A807-CF672081DE4D}" type="datetimeFigureOut">
              <a:rPr lang="id-ID"/>
              <a:pPr>
                <a:defRPr/>
              </a:pPr>
              <a:t>06/03/2013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2EB21-9EC5-4D7C-B48F-6C6C5ED2C0C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4FCBB-410E-4149-ADA8-44E20240B71A}" type="datetimeFigureOut">
              <a:rPr lang="id-ID"/>
              <a:pPr>
                <a:defRPr/>
              </a:pPr>
              <a:t>06/03/2013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2E84B-EC68-4430-8731-B2E20AE6B87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229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4229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AB5B5-458D-41E1-A1E0-362688DADAC9}" type="datetimeFigureOut">
              <a:rPr lang="id-ID"/>
              <a:pPr>
                <a:defRPr/>
              </a:pPr>
              <a:t>06/03/2013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E72B-8ED7-4372-A819-D49A928A284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C8DA-E6C6-4387-A34D-F752F1B9467C}" type="datetimeFigureOut">
              <a:rPr lang="id-ID"/>
              <a:pPr>
                <a:defRPr/>
              </a:pPr>
              <a:t>06/03/2013</a:t>
            </a:fld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B0EBE-AB39-4C24-9876-6D8470F67A0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6C82F-F580-422A-899B-557A9E6B571C}" type="datetimeFigureOut">
              <a:rPr lang="id-ID"/>
              <a:pPr>
                <a:defRPr/>
              </a:pPr>
              <a:t>06/03/2013</a:t>
            </a:fld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3854-2020-4856-AB62-42A6A0981AF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BE708-2622-43F2-A3C3-108B60010417}" type="datetimeFigureOut">
              <a:rPr lang="id-ID"/>
              <a:pPr>
                <a:defRPr/>
              </a:pPr>
              <a:t>06/03/2013</a:t>
            </a:fld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005FF-5D9F-41AC-B6FC-D46E272BDB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DE124-690F-4CE4-A750-D99CBD2B1578}" type="datetimeFigureOut">
              <a:rPr lang="id-ID"/>
              <a:pPr>
                <a:defRPr/>
              </a:pPr>
              <a:t>06/03/2013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83D4E-2C37-4116-9062-B189ABE70B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290F5-7CFB-442E-B774-B4FF7C1BD33C}" type="datetimeFigureOut">
              <a:rPr lang="id-ID"/>
              <a:pPr>
                <a:defRPr/>
              </a:pPr>
              <a:t>06/03/2013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9BA1F-76DF-4E01-A0E9-74BA1478579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8382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81200"/>
            <a:ext cx="8610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4A3604F-DDC0-4253-BF57-D78A60783473}" type="datetimeFigureOut">
              <a:rPr lang="id-ID"/>
              <a:pPr>
                <a:defRPr/>
              </a:pPr>
              <a:t>06/03/2013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0DC59EF1-7926-485E-AF36-E034D3698F2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pic>
        <p:nvPicPr>
          <p:cNvPr id="1031" name="Picture 18" descr="j0076144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chemeClr val="tx1"/>
                </a:solidFill>
              </a:rPr>
              <a:t>STATISTIK &amp; PROBABILITAS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Pengantar Statistika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lowchart: Alternate Process 26"/>
          <p:cNvSpPr/>
          <p:nvPr/>
        </p:nvSpPr>
        <p:spPr>
          <a:xfrm>
            <a:off x="2643188" y="5143500"/>
            <a:ext cx="6286500" cy="1500188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Rounded Rectangle 21"/>
          <p:cNvSpPr/>
          <p:nvPr/>
        </p:nvSpPr>
        <p:spPr>
          <a:xfrm>
            <a:off x="3286125" y="3500438"/>
            <a:ext cx="5072063" cy="1500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1" name="Rounded Rectangle 20"/>
          <p:cNvSpPr/>
          <p:nvPr/>
        </p:nvSpPr>
        <p:spPr>
          <a:xfrm>
            <a:off x="3214688" y="1643063"/>
            <a:ext cx="5072062" cy="1500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245" name="TextBox 2"/>
          <p:cNvSpPr txBox="1">
            <a:spLocks noChangeArrowheads="1"/>
          </p:cNvSpPr>
          <p:nvPr/>
        </p:nvSpPr>
        <p:spPr bwMode="auto">
          <a:xfrm>
            <a:off x="4355976" y="900708"/>
            <a:ext cx="2773511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800" dirty="0" smtClean="0"/>
              <a:t>Menurut bentuk</a:t>
            </a:r>
            <a:endParaRPr lang="id-ID" sz="2800" dirty="0"/>
          </a:p>
          <a:p>
            <a:endParaRPr lang="id-ID" dirty="0"/>
          </a:p>
        </p:txBody>
      </p:sp>
      <p:sp>
        <p:nvSpPr>
          <p:cNvPr id="8198" name="TextBox 4"/>
          <p:cNvSpPr txBox="1">
            <a:spLocks noChangeArrowheads="1"/>
          </p:cNvSpPr>
          <p:nvPr/>
        </p:nvSpPr>
        <p:spPr bwMode="auto">
          <a:xfrm>
            <a:off x="500063" y="2786063"/>
            <a:ext cx="3000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/>
              <a:t>DATA</a:t>
            </a:r>
          </a:p>
        </p:txBody>
      </p:sp>
      <p:sp>
        <p:nvSpPr>
          <p:cNvPr id="8199" name="TextBox 5"/>
          <p:cNvSpPr txBox="1">
            <a:spLocks noChangeArrowheads="1"/>
          </p:cNvSpPr>
          <p:nvPr/>
        </p:nvSpPr>
        <p:spPr bwMode="auto">
          <a:xfrm>
            <a:off x="4500563" y="1714500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/>
              <a:t>KUALITATIF</a:t>
            </a:r>
          </a:p>
        </p:txBody>
      </p:sp>
      <p:sp>
        <p:nvSpPr>
          <p:cNvPr id="8200" name="TextBox 6"/>
          <p:cNvSpPr txBox="1">
            <a:spLocks noChangeArrowheads="1"/>
          </p:cNvSpPr>
          <p:nvPr/>
        </p:nvSpPr>
        <p:spPr bwMode="auto">
          <a:xfrm>
            <a:off x="4357688" y="3643313"/>
            <a:ext cx="357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/>
              <a:t>KUANTITATIF</a:t>
            </a:r>
          </a:p>
        </p:txBody>
      </p:sp>
      <p:sp>
        <p:nvSpPr>
          <p:cNvPr id="8201" name="TextBox 8"/>
          <p:cNvSpPr txBox="1">
            <a:spLocks noChangeArrowheads="1"/>
          </p:cNvSpPr>
          <p:nvPr/>
        </p:nvSpPr>
        <p:spPr bwMode="auto">
          <a:xfrm>
            <a:off x="3071813" y="5429250"/>
            <a:ext cx="1214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/>
              <a:t>Diskrit</a:t>
            </a:r>
          </a:p>
        </p:txBody>
      </p: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3000375" y="5929313"/>
            <a:ext cx="1643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/>
              <a:t>Kontinu</a:t>
            </a:r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5286375" y="5429250"/>
            <a:ext cx="3357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/>
              <a:t>Membilang/menghitung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5357813" y="6000750"/>
            <a:ext cx="2500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/>
              <a:t>Mengukur</a:t>
            </a:r>
          </a:p>
        </p:txBody>
      </p:sp>
      <p:sp>
        <p:nvSpPr>
          <p:cNvPr id="8205" name="TextBox 12"/>
          <p:cNvSpPr txBox="1">
            <a:spLocks noChangeArrowheads="1"/>
          </p:cNvSpPr>
          <p:nvPr/>
        </p:nvSpPr>
        <p:spPr bwMode="auto">
          <a:xfrm>
            <a:off x="3643313" y="2286000"/>
            <a:ext cx="4714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/>
              <a:t>bentuk kategori, golongan atau sifat tertentu</a:t>
            </a:r>
          </a:p>
        </p:txBody>
      </p:sp>
      <p:sp>
        <p:nvSpPr>
          <p:cNvPr id="8206" name="TextBox 13"/>
          <p:cNvSpPr txBox="1">
            <a:spLocks noChangeArrowheads="1"/>
          </p:cNvSpPr>
          <p:nvPr/>
        </p:nvSpPr>
        <p:spPr bwMode="auto">
          <a:xfrm>
            <a:off x="3714750" y="4214813"/>
            <a:ext cx="2786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/>
              <a:t>berbentuk numerik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857375" y="2357438"/>
            <a:ext cx="1285875" cy="714375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857375" y="3143250"/>
            <a:ext cx="1357313" cy="571500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rved Right Arrow 27"/>
          <p:cNvSpPr/>
          <p:nvPr/>
        </p:nvSpPr>
        <p:spPr>
          <a:xfrm>
            <a:off x="1357313" y="4286250"/>
            <a:ext cx="1500187" cy="1928813"/>
          </a:xfrm>
          <a:prstGeom prst="curvedRightArrow">
            <a:avLst>
              <a:gd name="adj1" fmla="val 25000"/>
              <a:gd name="adj2" fmla="val 42807"/>
              <a:gd name="adj3" fmla="val 41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179512" y="5373216"/>
            <a:ext cx="241176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800" dirty="0" smtClean="0"/>
              <a:t>Berdasarkan nilai</a:t>
            </a:r>
            <a:endParaRPr lang="id-ID" sz="2800" dirty="0"/>
          </a:p>
          <a:p>
            <a:endParaRPr lang="id-ID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2" grpId="0" animBg="1"/>
      <p:bldP spid="21" grpId="0" animBg="1"/>
      <p:bldP spid="10245" grpId="0"/>
      <p:bldP spid="8198" grpId="0"/>
      <p:bldP spid="8199" grpId="0"/>
      <p:bldP spid="8200" grpId="0"/>
      <p:bldP spid="8201" grpId="0"/>
      <p:bldP spid="8202" grpId="0"/>
      <p:bldP spid="8203" grpId="0"/>
      <p:bldP spid="8204" grpId="0"/>
      <p:bldP spid="8205" grpId="0"/>
      <p:bldP spid="8206" grpId="0"/>
      <p:bldP spid="28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lowchart: Alternate Process 26"/>
          <p:cNvSpPr/>
          <p:nvPr/>
        </p:nvSpPr>
        <p:spPr>
          <a:xfrm>
            <a:off x="2643188" y="4094163"/>
            <a:ext cx="5997575" cy="2492375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Rounded Rectangle 21"/>
          <p:cNvSpPr/>
          <p:nvPr/>
        </p:nvSpPr>
        <p:spPr>
          <a:xfrm>
            <a:off x="2643188" y="2513013"/>
            <a:ext cx="5072062" cy="1498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1" name="Rounded Rectangle 20"/>
          <p:cNvSpPr/>
          <p:nvPr/>
        </p:nvSpPr>
        <p:spPr>
          <a:xfrm>
            <a:off x="2643188" y="260648"/>
            <a:ext cx="5997575" cy="1870075"/>
          </a:xfrm>
          <a:prstGeom prst="roundRect">
            <a:avLst/>
          </a:prstGeom>
          <a:solidFill>
            <a:schemeClr val="accent2"/>
          </a:solidFill>
          <a:ln>
            <a:solidFill>
              <a:srgbClr val="6E98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198" name="TextBox 4"/>
          <p:cNvSpPr txBox="1">
            <a:spLocks noChangeArrowheads="1"/>
          </p:cNvSpPr>
          <p:nvPr/>
        </p:nvSpPr>
        <p:spPr bwMode="auto">
          <a:xfrm>
            <a:off x="357188" y="2298700"/>
            <a:ext cx="1298575" cy="584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b="1"/>
              <a:t>DATA</a:t>
            </a:r>
          </a:p>
        </p:txBody>
      </p:sp>
      <p:sp>
        <p:nvSpPr>
          <p:cNvPr id="8199" name="TextBox 5"/>
          <p:cNvSpPr txBox="1">
            <a:spLocks noChangeArrowheads="1"/>
          </p:cNvSpPr>
          <p:nvPr/>
        </p:nvSpPr>
        <p:spPr bwMode="auto">
          <a:xfrm>
            <a:off x="3786188" y="311150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/>
              <a:t>INTEREN</a:t>
            </a:r>
          </a:p>
        </p:txBody>
      </p:sp>
      <p:sp>
        <p:nvSpPr>
          <p:cNvPr id="8200" name="TextBox 6"/>
          <p:cNvSpPr txBox="1">
            <a:spLocks noChangeArrowheads="1"/>
          </p:cNvSpPr>
          <p:nvPr/>
        </p:nvSpPr>
        <p:spPr bwMode="auto">
          <a:xfrm>
            <a:off x="3740150" y="2565400"/>
            <a:ext cx="357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dirty="0"/>
              <a:t>EKSTERN</a:t>
            </a:r>
          </a:p>
        </p:txBody>
      </p:sp>
      <p:sp>
        <p:nvSpPr>
          <p:cNvPr id="8201" name="TextBox 8"/>
          <p:cNvSpPr txBox="1">
            <a:spLocks noChangeArrowheads="1"/>
          </p:cNvSpPr>
          <p:nvPr/>
        </p:nvSpPr>
        <p:spPr bwMode="auto">
          <a:xfrm>
            <a:off x="2857500" y="4248150"/>
            <a:ext cx="14239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 dirty="0"/>
              <a:t>Primer</a:t>
            </a:r>
          </a:p>
        </p:txBody>
      </p: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2643188" y="5448300"/>
            <a:ext cx="193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/>
              <a:t>Sekunder</a:t>
            </a:r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4281488" y="4248150"/>
            <a:ext cx="4786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/>
              <a:t>Diolah sendiri oleh perusahaan tersebut dan didapat lgs dari sumbernya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4357688" y="5448300"/>
            <a:ext cx="40306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/>
              <a:t>Data sudah jadi dan diolah pihak lain (data publikasi)</a:t>
            </a:r>
          </a:p>
        </p:txBody>
      </p:sp>
      <p:sp>
        <p:nvSpPr>
          <p:cNvPr id="8205" name="TextBox 12"/>
          <p:cNvSpPr txBox="1">
            <a:spLocks noChangeArrowheads="1"/>
          </p:cNvSpPr>
          <p:nvPr/>
        </p:nvSpPr>
        <p:spPr bwMode="auto">
          <a:xfrm>
            <a:off x="2857500" y="895350"/>
            <a:ext cx="57832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/>
              <a:t>Data yang diambil oleh perusahaan/lembaga untuk kepentingan lembaga</a:t>
            </a:r>
          </a:p>
        </p:txBody>
      </p:sp>
      <p:sp>
        <p:nvSpPr>
          <p:cNvPr id="8206" name="TextBox 13"/>
          <p:cNvSpPr txBox="1">
            <a:spLocks noChangeArrowheads="1"/>
          </p:cNvSpPr>
          <p:nvPr/>
        </p:nvSpPr>
        <p:spPr bwMode="auto">
          <a:xfrm>
            <a:off x="3240088" y="3149600"/>
            <a:ext cx="40719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/>
              <a:t>Data dari sumber lain di luar perusahaan/lembaga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357313" y="1584325"/>
            <a:ext cx="1285875" cy="714375"/>
          </a:xfrm>
          <a:prstGeom prst="straightConnector1">
            <a:avLst/>
          </a:prstGeom>
          <a:ln w="793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22" idx="1"/>
          </p:cNvCxnSpPr>
          <p:nvPr/>
        </p:nvCxnSpPr>
        <p:spPr>
          <a:xfrm>
            <a:off x="1357313" y="2857500"/>
            <a:ext cx="1285875" cy="404813"/>
          </a:xfrm>
          <a:prstGeom prst="straightConnector1">
            <a:avLst/>
          </a:prstGeom>
          <a:ln w="793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rved Right Arrow 27"/>
          <p:cNvSpPr/>
          <p:nvPr/>
        </p:nvSpPr>
        <p:spPr>
          <a:xfrm>
            <a:off x="1143000" y="3400425"/>
            <a:ext cx="1500188" cy="1928813"/>
          </a:xfrm>
          <a:prstGeom prst="curvedRightArrow">
            <a:avLst>
              <a:gd name="adj1" fmla="val 25000"/>
              <a:gd name="adj2" fmla="val 42807"/>
              <a:gd name="adj3" fmla="val 411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57188" y="512763"/>
            <a:ext cx="1874837" cy="107156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800" dirty="0">
                <a:solidFill>
                  <a:srgbClr val="000000"/>
                </a:solidFill>
              </a:rPr>
              <a:t>Menurut Sumber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2" grpId="0" animBg="1"/>
      <p:bldP spid="21" grpId="0" animBg="1"/>
      <p:bldP spid="8198" grpId="0" animBg="1"/>
      <p:bldP spid="8199" grpId="0"/>
      <p:bldP spid="8200" grpId="0"/>
      <p:bldP spid="8201" grpId="0"/>
      <p:bldP spid="8202" grpId="0"/>
      <p:bldP spid="8203" grpId="0"/>
      <p:bldP spid="8204" grpId="0"/>
      <p:bldP spid="8205" grpId="0"/>
      <p:bldP spid="8206" grpId="0"/>
      <p:bldP spid="2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chemeClr val="tx1"/>
                </a:solidFill>
              </a:rPr>
              <a:t>Cara Pengumpulan Data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500063" y="1857375"/>
            <a:ext cx="81438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id-ID" sz="3200"/>
              <a:t>Penelitian langsung ke lapangan atau laboratorium</a:t>
            </a:r>
          </a:p>
          <a:p>
            <a:pPr>
              <a:buFont typeface="Arial" charset="0"/>
              <a:buChar char="•"/>
            </a:pPr>
            <a:endParaRPr lang="id-ID" sz="3200"/>
          </a:p>
          <a:p>
            <a:pPr>
              <a:buFont typeface="Arial" charset="0"/>
              <a:buChar char="•"/>
            </a:pPr>
            <a:r>
              <a:rPr lang="id-ID" sz="3200"/>
              <a:t>Menggunakan sebagian/seluruh data yang telah dicatat/dilaporkan oleh badan atau orang lain</a:t>
            </a:r>
          </a:p>
          <a:p>
            <a:pPr>
              <a:buFont typeface="Arial" charset="0"/>
              <a:buChar char="•"/>
            </a:pPr>
            <a:endParaRPr lang="id-ID" sz="3200"/>
          </a:p>
          <a:p>
            <a:pPr>
              <a:buFont typeface="Arial" charset="0"/>
              <a:buChar char="•"/>
            </a:pPr>
            <a:r>
              <a:rPr lang="id-ID" sz="3200"/>
              <a:t>Angket menggunakan daftar isian atau daftar pertanyaan yang telah disiapkan</a:t>
            </a:r>
          </a:p>
          <a:p>
            <a:endParaRPr lang="id-ID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chemeClr val="tx1"/>
                </a:solidFill>
              </a:rPr>
              <a:t>Parameter, Statistik, Sensus, Sampling,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571500" y="2428875"/>
            <a:ext cx="8358188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/>
              <a:t>Parameter adalah sembarang nilai yang menjelaskan ciri populasi </a:t>
            </a:r>
          </a:p>
          <a:p>
            <a:endParaRPr lang="id-ID" sz="2800"/>
          </a:p>
          <a:p>
            <a:r>
              <a:rPr lang="id-ID" sz="2800"/>
              <a:t>Statistik adalah sembarang nilai yang menjelaskan ciri sampel</a:t>
            </a:r>
          </a:p>
          <a:p>
            <a:endParaRPr lang="id-ID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chemeClr val="tx1"/>
                </a:solidFill>
              </a:rPr>
              <a:t>Skala Pengukuran Data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" y="1928813"/>
            <a:ext cx="4286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/>
              <a:t>Skala Nominal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43250" y="1928813"/>
            <a:ext cx="56435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/>
              <a:t>Tidak punya besaran, sebagai label/penanda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3000375"/>
            <a:ext cx="2786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/>
              <a:t>Skala Ordinal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14688" y="3000375"/>
            <a:ext cx="5572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/>
              <a:t>Memberikan nomor pada objek, dapat diurutkan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" y="4214813"/>
            <a:ext cx="2500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/>
              <a:t>Skala Interval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63" y="5357813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/>
              <a:t>Skala Rasio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14688" y="4214813"/>
            <a:ext cx="54292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/>
              <a:t>Selalu numerik, dapat diurutkan tidak mempunyai titik absolut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14688" y="5357813"/>
            <a:ext cx="52149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/>
              <a:t>Numerik, dapat diurutkan dan mempunyai titik absolut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chemeClr val="tx1"/>
                </a:solidFill>
              </a:rPr>
              <a:t>Populasi dan Sampel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857250" y="2214563"/>
            <a:ext cx="3643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28688" y="2428875"/>
            <a:ext cx="69294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/>
              <a:t>Populasi : keseluruhan objek yang diamati/diteliti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00125" y="3857625"/>
            <a:ext cx="73580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/>
              <a:t>Sampel : sebagian atau himpunan bagian dari populasi yang diambil untuk diamati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500063" y="1071563"/>
            <a:ext cx="8001000" cy="492918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3286125" y="1928813"/>
            <a:ext cx="2857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4000" dirty="0"/>
              <a:t>Populasi</a:t>
            </a:r>
          </a:p>
        </p:txBody>
      </p:sp>
      <p:sp>
        <p:nvSpPr>
          <p:cNvPr id="5" name="Oval 4"/>
          <p:cNvSpPr/>
          <p:nvPr/>
        </p:nvSpPr>
        <p:spPr>
          <a:xfrm>
            <a:off x="3500438" y="3000375"/>
            <a:ext cx="3857625" cy="20716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4714875" y="3214688"/>
            <a:ext cx="1857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dirty="0"/>
              <a:t>Sampel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2000250" y="2786063"/>
            <a:ext cx="2000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/>
              <a:t>Sensus</a:t>
            </a:r>
          </a:p>
          <a:p>
            <a:r>
              <a:rPr lang="id-ID" sz="2400" dirty="0"/>
              <a:t>Parameter</a:t>
            </a: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4786313" y="400050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/>
              <a:t>Sampling</a:t>
            </a:r>
          </a:p>
          <a:p>
            <a:r>
              <a:rPr lang="id-ID" sz="2400" dirty="0"/>
              <a:t>Statistik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5" grpId="0" animBg="1"/>
      <p:bldP spid="15365" grpId="0"/>
      <p:bldP spid="15366" grpId="0"/>
      <p:bldP spid="153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Alasan dilakukan sampling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Ukuran populasi </a:t>
            </a:r>
          </a:p>
          <a:p>
            <a:r>
              <a:rPr lang="id-ID" dirty="0" smtClean="0"/>
              <a:t>Masalah biaya </a:t>
            </a:r>
          </a:p>
          <a:p>
            <a:r>
              <a:rPr lang="id-ID" dirty="0" smtClean="0"/>
              <a:t>Masalah waktu</a:t>
            </a:r>
          </a:p>
          <a:p>
            <a:r>
              <a:rPr lang="id-ID" dirty="0" smtClean="0"/>
              <a:t>Percobaan bersifat merusak</a:t>
            </a:r>
          </a:p>
          <a:p>
            <a:r>
              <a:rPr lang="id-ID" dirty="0" smtClean="0"/>
              <a:t>Masalah ketelitian</a:t>
            </a:r>
          </a:p>
          <a:p>
            <a:r>
              <a:rPr lang="id-ID" dirty="0" smtClean="0"/>
              <a:t>Faktor ekonomis</a:t>
            </a:r>
            <a:endParaRPr lang="id-ID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928670"/>
            <a:ext cx="8643998" cy="5570756"/>
          </a:xfrm>
          <a:prstGeom prst="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fi-FI" sz="2800" dirty="0"/>
              <a:t>Sebuah perusahaan </a:t>
            </a:r>
            <a:r>
              <a:rPr lang="id-ID" sz="2800" dirty="0"/>
              <a:t>mie instant </a:t>
            </a:r>
            <a:r>
              <a:rPr lang="fi-FI" sz="2800" dirty="0"/>
              <a:t>menyatakan bahwa kurang dari 10%</a:t>
            </a:r>
            <a:r>
              <a:rPr lang="id-ID" sz="2800" dirty="0"/>
              <a:t> produk yang diproduksinya mengandung cacat. Pada saat 1000 produk mienya diperiksa, ternyata ada 7.5% produk yang mengandung cacat.</a:t>
            </a:r>
          </a:p>
          <a:p>
            <a:pPr>
              <a:defRPr/>
            </a:pPr>
            <a:endParaRPr lang="id-ID" sz="2400" dirty="0"/>
          </a:p>
          <a:p>
            <a:pPr>
              <a:defRPr/>
            </a:pPr>
            <a:r>
              <a:rPr lang="id-ID" sz="2400" dirty="0"/>
              <a:t>•Apa populasi yang menjadi target analisis ?</a:t>
            </a:r>
          </a:p>
          <a:p>
            <a:pPr>
              <a:defRPr/>
            </a:pPr>
            <a:r>
              <a:rPr lang="id-ID" sz="2400" dirty="0"/>
              <a:t>•Jelaskan sampel ?</a:t>
            </a:r>
          </a:p>
          <a:p>
            <a:pPr>
              <a:defRPr/>
            </a:pPr>
            <a:r>
              <a:rPr lang="id-ID" sz="2400" dirty="0"/>
              <a:t>•Apa parameter nya ?</a:t>
            </a:r>
          </a:p>
          <a:p>
            <a:pPr>
              <a:defRPr/>
            </a:pPr>
            <a:r>
              <a:rPr lang="id-ID" sz="2400" dirty="0"/>
              <a:t>•Apa statistik nya ?</a:t>
            </a:r>
          </a:p>
          <a:p>
            <a:pPr>
              <a:defRPr/>
            </a:pPr>
            <a:r>
              <a:rPr lang="id-ID" sz="2400" dirty="0"/>
              <a:t>•Apa yang dimaksud dengan 10%? Parameter atau statistik?</a:t>
            </a:r>
          </a:p>
          <a:p>
            <a:pPr>
              <a:defRPr/>
            </a:pPr>
            <a:r>
              <a:rPr lang="id-ID" sz="2400" dirty="0"/>
              <a:t>•Apa yang dimaksud dengan 7.5%? Parameter atau statistik ?</a:t>
            </a:r>
          </a:p>
          <a:p>
            <a:pPr>
              <a:defRPr/>
            </a:pPr>
            <a:r>
              <a:rPr lang="id-ID" sz="2400" dirty="0"/>
              <a:t>•Bagaimana statistik tersebut dapat digunakan untuk</a:t>
            </a:r>
          </a:p>
          <a:p>
            <a:pPr>
              <a:defRPr/>
            </a:pPr>
            <a:r>
              <a:rPr lang="id-ID" sz="2400" dirty="0"/>
              <a:t>menjelaskan parameter populasi ?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14313" y="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chemeClr val="tx1"/>
                </a:solidFill>
              </a:rPr>
              <a:t>Studi Kasus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2"/>
            <a:ext cx="8643966" cy="6370975"/>
          </a:xfrm>
          <a:prstGeom prst="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/>
              <a:t>Sebuah perusahaan taxi di Kota Bandung, sedang menyusun sebuah rencana anggaran operasional untuk tahun yad. Salah </a:t>
            </a:r>
            <a:r>
              <a:rPr lang="sv-SE" sz="2400" dirty="0"/>
              <a:t>satu komponen terbesar dalam anggaran operasional tersebut</a:t>
            </a:r>
            <a:r>
              <a:rPr lang="id-ID" sz="2400" dirty="0"/>
              <a:t> adalah biaya bahan bakar. </a:t>
            </a:r>
          </a:p>
          <a:p>
            <a:pPr>
              <a:defRPr/>
            </a:pPr>
            <a:endParaRPr lang="id-ID" sz="2400" dirty="0"/>
          </a:p>
          <a:p>
            <a:pPr>
              <a:defRPr/>
            </a:pPr>
            <a:r>
              <a:rPr lang="id-ID" sz="2400" dirty="0"/>
              <a:t>Saat ini perusahaan ini menggunakan bahan bakar premium. Oleh karena harga premium cukup besar,perusahaan merencanakan untuk beralih ke LPG. Untuk itu dilakukan</a:t>
            </a:r>
            <a:r>
              <a:rPr lang="sv-SE" sz="2400" dirty="0"/>
              <a:t> </a:t>
            </a:r>
            <a:r>
              <a:rPr lang="id-ID" sz="2400" dirty="0"/>
              <a:t>pe</a:t>
            </a:r>
            <a:r>
              <a:rPr lang="sv-SE" sz="2400" dirty="0"/>
              <a:t>ngukur</a:t>
            </a:r>
            <a:r>
              <a:rPr lang="id-ID" sz="2400" dirty="0"/>
              <a:t>an</a:t>
            </a:r>
            <a:r>
              <a:rPr lang="sv-SE" sz="2400" dirty="0"/>
              <a:t> konsumsi LPG </a:t>
            </a:r>
            <a:r>
              <a:rPr lang="id-ID" sz="2400" dirty="0"/>
              <a:t>(</a:t>
            </a:r>
            <a:r>
              <a:rPr lang="sv-SE" sz="2400" dirty="0"/>
              <a:t>mil per galon</a:t>
            </a:r>
            <a:r>
              <a:rPr lang="id-ID" sz="2400" dirty="0"/>
              <a:t>/</a:t>
            </a:r>
            <a:r>
              <a:rPr lang="sv-SE" sz="2400" dirty="0"/>
              <a:t>mpg) dari 8 buah taxi, dan diperoleh data berikut :</a:t>
            </a:r>
          </a:p>
          <a:p>
            <a:pPr>
              <a:defRPr/>
            </a:pPr>
            <a:r>
              <a:rPr lang="id-ID" sz="2400" dirty="0"/>
              <a:t>	28.1  33.6  42.1  37.5  27.6  36.8  39.0  29.4</a:t>
            </a:r>
          </a:p>
          <a:p>
            <a:pPr>
              <a:defRPr/>
            </a:pPr>
            <a:endParaRPr lang="id-ID" sz="2400" dirty="0"/>
          </a:p>
          <a:p>
            <a:pPr>
              <a:defRPr/>
            </a:pPr>
            <a:r>
              <a:rPr lang="id-ID" sz="2400" dirty="0"/>
              <a:t>• Apa populasi yang ditargetkan ?</a:t>
            </a:r>
          </a:p>
          <a:p>
            <a:pPr>
              <a:defRPr/>
            </a:pPr>
            <a:r>
              <a:rPr lang="id-ID" sz="2400" dirty="0"/>
              <a:t>• Apa sampel dari data yang diambil?</a:t>
            </a:r>
          </a:p>
          <a:p>
            <a:pPr>
              <a:defRPr/>
            </a:pPr>
            <a:r>
              <a:rPr lang="sv-SE" sz="2400" dirty="0"/>
              <a:t>• </a:t>
            </a:r>
            <a:r>
              <a:rPr lang="id-ID" sz="2400" dirty="0"/>
              <a:t>A</a:t>
            </a:r>
            <a:r>
              <a:rPr lang="sv-SE" sz="2400" dirty="0"/>
              <a:t>pa parameter</a:t>
            </a:r>
            <a:r>
              <a:rPr lang="id-ID" sz="2400" dirty="0"/>
              <a:t> dan</a:t>
            </a:r>
            <a:r>
              <a:rPr lang="sv-SE" sz="2400" dirty="0"/>
              <a:t> statistiknya ?</a:t>
            </a:r>
          </a:p>
          <a:p>
            <a:pPr>
              <a:defRPr/>
            </a:pPr>
            <a:r>
              <a:rPr lang="id-ID" sz="2400" dirty="0"/>
              <a:t>• Bagaimana pemilik dapat menggunakan informasi ini untuk</a:t>
            </a:r>
          </a:p>
          <a:p>
            <a:pPr>
              <a:defRPr/>
            </a:pPr>
            <a:r>
              <a:rPr lang="id-ID" sz="2400" dirty="0"/>
              <a:t>tujuan yang diinginkan 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chemeClr val="tx1"/>
                </a:solidFill>
              </a:rPr>
              <a:t>REFERENSI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8" y="1133475"/>
            <a:ext cx="85725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3200" b="1" dirty="0" smtClean="0">
                <a:latin typeface="+mn-lt"/>
                <a:cs typeface="+mn-cs"/>
              </a:rPr>
              <a:t>Sujana</a:t>
            </a:r>
            <a:r>
              <a:rPr lang="id-ID" sz="3200" b="1" dirty="0">
                <a:latin typeface="+mn-lt"/>
                <a:cs typeface="+mn-cs"/>
              </a:rPr>
              <a:t>,</a:t>
            </a:r>
            <a:r>
              <a:rPr lang="id-ID" sz="3200" dirty="0">
                <a:latin typeface="+mn-lt"/>
                <a:cs typeface="+mn-cs"/>
              </a:rPr>
              <a:t> </a:t>
            </a:r>
            <a:r>
              <a:rPr lang="id-ID" sz="3200" b="1" dirty="0">
                <a:latin typeface="+mn-lt"/>
                <a:cs typeface="+mn-cs"/>
              </a:rPr>
              <a:t>Metoda Statistika, Bandung : Tarsito, </a:t>
            </a:r>
            <a:r>
              <a:rPr lang="id-ID" sz="3200" b="1" dirty="0" smtClean="0">
                <a:latin typeface="+mn-lt"/>
                <a:cs typeface="+mn-cs"/>
              </a:rPr>
              <a:t>1995</a:t>
            </a:r>
            <a:endParaRPr lang="id-ID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b="1" dirty="0" err="1" smtClean="0">
                <a:latin typeface="+mn-lt"/>
                <a:cs typeface="+mn-cs"/>
              </a:rPr>
              <a:t>Spi</a:t>
            </a:r>
            <a:r>
              <a:rPr lang="id-ID" sz="3200" b="1" dirty="0">
                <a:latin typeface="+mn-lt"/>
                <a:cs typeface="+mn-cs"/>
              </a:rPr>
              <a:t>e</a:t>
            </a:r>
            <a:r>
              <a:rPr lang="en-US" sz="3200" b="1" dirty="0">
                <a:latin typeface="+mn-lt"/>
                <a:cs typeface="+mn-cs"/>
              </a:rPr>
              <a:t>gel, M.R. </a:t>
            </a:r>
            <a:r>
              <a:rPr lang="en-US" sz="3200" b="1" i="1" dirty="0">
                <a:latin typeface="+mn-lt"/>
                <a:cs typeface="+mn-cs"/>
              </a:rPr>
              <a:t>Statistics. </a:t>
            </a:r>
            <a:r>
              <a:rPr lang="en-US" sz="3200" b="1" dirty="0" err="1">
                <a:latin typeface="+mn-lt"/>
                <a:cs typeface="+mn-cs"/>
              </a:rPr>
              <a:t>Schaum’s</a:t>
            </a:r>
            <a:r>
              <a:rPr lang="en-US" sz="3200" b="1" dirty="0">
                <a:latin typeface="+mn-lt"/>
                <a:cs typeface="+mn-cs"/>
              </a:rPr>
              <a:t> Outline Series, Asian Student </a:t>
            </a:r>
            <a:r>
              <a:rPr lang="en-US" sz="3200" b="1" dirty="0" err="1">
                <a:latin typeface="+mn-lt"/>
                <a:cs typeface="+mn-cs"/>
              </a:rPr>
              <a:t>ed</a:t>
            </a:r>
            <a:r>
              <a:rPr lang="en-US" sz="3200" b="1" dirty="0">
                <a:latin typeface="+mn-lt"/>
                <a:cs typeface="+mn-cs"/>
              </a:rPr>
              <a:t>, Mc </a:t>
            </a:r>
            <a:r>
              <a:rPr lang="en-US" sz="3200" b="1" dirty="0" err="1">
                <a:latin typeface="+mn-lt"/>
                <a:cs typeface="+mn-cs"/>
              </a:rPr>
              <a:t>Graw</a:t>
            </a:r>
            <a:r>
              <a:rPr lang="en-US" sz="3200" b="1" dirty="0">
                <a:latin typeface="+mn-lt"/>
                <a:cs typeface="+mn-cs"/>
              </a:rPr>
              <a:t> Hill, Singapore, 1985</a:t>
            </a:r>
            <a:endParaRPr lang="id-ID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3200" b="1" dirty="0">
                <a:latin typeface="+mn-lt"/>
                <a:cs typeface="+mn-cs"/>
              </a:rPr>
              <a:t>Walpole, R.E. </a:t>
            </a:r>
            <a:r>
              <a:rPr lang="id-ID" sz="3200" b="1" i="1" dirty="0">
                <a:latin typeface="+mn-lt"/>
                <a:cs typeface="+mn-cs"/>
              </a:rPr>
              <a:t>Pengantar Statistik. </a:t>
            </a:r>
            <a:r>
              <a:rPr lang="id-ID" sz="3200" b="1" dirty="0">
                <a:latin typeface="+mn-lt"/>
                <a:cs typeface="+mn-cs"/>
              </a:rPr>
              <a:t>Edisi Terjemahan, PT Gramedia, Jakarta, 1992</a:t>
            </a:r>
            <a:endParaRPr lang="id-ID" sz="32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 </a:t>
            </a:r>
            <a:endParaRPr lang="id-ID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10600" cy="1143000"/>
          </a:xfrm>
          <a:solidFill>
            <a:schemeClr val="accent2"/>
          </a:solidFill>
        </p:spPr>
        <p:txBody>
          <a:bodyPr/>
          <a:lstStyle/>
          <a:p>
            <a:r>
              <a:rPr lang="id-ID" sz="3200" dirty="0" smtClean="0">
                <a:solidFill>
                  <a:schemeClr val="tx1"/>
                </a:solidFill>
              </a:rPr>
              <a:t>Sebagai rangkuman buatlah mind mapping untuk materi ini Pengantar Statistika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0352" y="1981200"/>
            <a:ext cx="1175048" cy="1159768"/>
          </a:xfrm>
        </p:spPr>
        <p:txBody>
          <a:bodyPr/>
          <a:lstStyle/>
          <a:p>
            <a:pPr>
              <a:buNone/>
            </a:pPr>
            <a:r>
              <a:rPr lang="id-ID" sz="2000" dirty="0" smtClean="0"/>
              <a:t>Berikut</a:t>
            </a:r>
          </a:p>
          <a:p>
            <a:pPr>
              <a:buNone/>
            </a:pPr>
            <a:r>
              <a:rPr lang="id-ID" sz="2000" dirty="0" smtClean="0"/>
              <a:t>Contoh- </a:t>
            </a:r>
          </a:p>
          <a:p>
            <a:pPr>
              <a:buNone/>
            </a:pPr>
            <a:r>
              <a:rPr lang="id-ID" sz="2000" dirty="0" smtClean="0"/>
              <a:t>contoh</a:t>
            </a:r>
          </a:p>
          <a:p>
            <a:pPr>
              <a:buNone/>
            </a:pPr>
            <a:r>
              <a:rPr lang="id-ID" sz="2000" dirty="0" smtClean="0"/>
              <a:t>Mind</a:t>
            </a:r>
          </a:p>
          <a:p>
            <a:pPr>
              <a:buNone/>
            </a:pPr>
            <a:r>
              <a:rPr lang="id-ID" sz="2000" dirty="0" smtClean="0"/>
              <a:t>mapping</a:t>
            </a:r>
            <a:endParaRPr lang="id-ID" sz="2000" dirty="0"/>
          </a:p>
        </p:txBody>
      </p:sp>
      <p:pic>
        <p:nvPicPr>
          <p:cNvPr id="49154" name="Picture 2" descr="http://3.bp.blogspot.com/-vUCBaeRip2s/T7zxP-W-gZI/AAAAAAAABGo/YwfYpRh3_lA/s1600/mind-mapp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4"/>
            <a:ext cx="7272808" cy="51515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://1.bp.blogspot.com/_ZvmsUXtjJJM/SaqxOQ3nbYI/AAAAAAAAACA/UdMCUn7aGQ8/s400/mind-map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095581"/>
            <a:ext cx="8136904" cy="557377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http://t2.gstatic.com/images?q=tbn:ANd9GcQ1PHSklV4x0NPWLo5AQMpHcviBdjiGOPk_NrUQw9-JNfKQNRA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052736"/>
            <a:ext cx="7992888" cy="555134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>
                <a:solidFill>
                  <a:schemeClr val="tx1"/>
                </a:solidFill>
              </a:rPr>
              <a:t>Minggu Depan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Busur</a:t>
            </a:r>
          </a:p>
          <a:p>
            <a:r>
              <a:rPr lang="id-ID" dirty="0" smtClean="0"/>
              <a:t>Penggaris</a:t>
            </a:r>
          </a:p>
          <a:p>
            <a:r>
              <a:rPr lang="id-ID" dirty="0" smtClean="0"/>
              <a:t>Kalkulator Sci ada fungsi stat</a:t>
            </a:r>
          </a:p>
          <a:p>
            <a:r>
              <a:rPr lang="id-ID" dirty="0" smtClean="0"/>
              <a:t>Pensil</a:t>
            </a:r>
          </a:p>
          <a:p>
            <a:r>
              <a:rPr lang="id-ID" dirty="0" smtClean="0"/>
              <a:t>Milimeter block 1 lembar</a:t>
            </a:r>
          </a:p>
          <a:p>
            <a:r>
              <a:rPr lang="id-ID" dirty="0" smtClean="0"/>
              <a:t>Pulpen berwarna berbeda</a:t>
            </a:r>
          </a:p>
          <a:p>
            <a:endParaRPr lang="id-ID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4664"/>
            <a:ext cx="8610600" cy="718592"/>
          </a:xfrm>
          <a:solidFill>
            <a:schemeClr val="accent2"/>
          </a:solidFill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Aturan Perkuliahan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10600" cy="4752528"/>
          </a:xfrm>
        </p:spPr>
        <p:txBody>
          <a:bodyPr/>
          <a:lstStyle/>
          <a:p>
            <a:pPr lvl="0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Kehadiran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minimal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perkuliahan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80 %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total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pertemuan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kelas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kecuali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sakit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ijin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tertulis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id-ID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ujian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perbaikan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Ujian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susulan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diijinkan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ijin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autentik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ditunjukkan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ujian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id-ID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 tugas harus dikerjakan dan diserahkan tepat pada waktu yang ditentukan. Semua alasan keterlambatan yang tidak logis, tidak diterima dan nilai nol (0) bagi yang tidak maupun terlambat menyerahkan.</a:t>
            </a:r>
          </a:p>
          <a:p>
            <a:pPr lvl="0"/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Mahasiswa yang terlambat lebih dari 15 menit tidak diperkenankan masuk ke kelas, demikian juga dosen, kecuali telah disepakati sebelumnya.</a:t>
            </a:r>
          </a:p>
          <a:p>
            <a:pPr lvl="0"/>
            <a:r>
              <a:rPr lang="id-ID" sz="2400" smtClean="0"/>
              <a:t>Saat ujian </a:t>
            </a:r>
            <a:r>
              <a:rPr lang="id-ID" sz="2400" dirty="0" smtClean="0"/>
              <a:t>wajib membawa kalkulator sciencetific, mahasiswa tidak dapat </a:t>
            </a:r>
            <a:r>
              <a:rPr lang="id-ID" sz="2400" smtClean="0"/>
              <a:t>mengikuti </a:t>
            </a:r>
            <a:r>
              <a:rPr lang="id-ID" sz="2400" smtClean="0"/>
              <a:t>ujian </a:t>
            </a:r>
            <a:r>
              <a:rPr lang="id-ID" sz="2400" dirty="0" smtClean="0"/>
              <a:t>jika tidak membawa kalkulator</a:t>
            </a:r>
            <a:endParaRPr lang="id-ID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chemeClr val="tx1"/>
                </a:solidFill>
              </a:rPr>
              <a:t>Pertanyaan Mendasar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</a:t>
            </a:r>
            <a:r>
              <a:rPr lang="en-US" dirty="0" err="1" smtClean="0"/>
              <a:t>Statistik</a:t>
            </a:r>
            <a:r>
              <a:rPr lang="en-US" dirty="0" smtClean="0"/>
              <a:t>”</a:t>
            </a:r>
            <a:r>
              <a:rPr lang="id-ID" dirty="0" smtClean="0"/>
              <a:t> dan “Statistika”</a:t>
            </a:r>
            <a:r>
              <a:rPr lang="en-US" dirty="0" smtClean="0"/>
              <a:t>?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“</a:t>
            </a:r>
            <a:r>
              <a:rPr lang="en-US" dirty="0" err="1" smtClean="0"/>
              <a:t>Statistik</a:t>
            </a:r>
            <a:r>
              <a:rPr lang="en-US" dirty="0" smtClean="0"/>
              <a:t>”?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“</a:t>
            </a:r>
            <a:r>
              <a:rPr lang="en-US" dirty="0" err="1" smtClean="0"/>
              <a:t>Statistik</a:t>
            </a:r>
            <a:r>
              <a:rPr lang="en-US" dirty="0" smtClean="0"/>
              <a:t>”?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“</a:t>
            </a:r>
            <a:r>
              <a:rPr lang="en-US" dirty="0" err="1" smtClean="0"/>
              <a:t>Statistik</a:t>
            </a:r>
            <a:r>
              <a:rPr lang="en-US" dirty="0" smtClean="0"/>
              <a:t>”?</a:t>
            </a:r>
            <a:endParaRPr lang="id-ID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Teknik</a:t>
            </a:r>
            <a:r>
              <a:rPr lang="en-US" dirty="0" smtClean="0"/>
              <a:t>/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id-ID" dirty="0" smtClean="0"/>
              <a:t>a</a:t>
            </a:r>
            <a:r>
              <a:rPr lang="en-US" dirty="0" smtClean="0"/>
              <a:t>? </a:t>
            </a:r>
          </a:p>
          <a:p>
            <a:pPr eaLnBrk="1" hangingPunct="1"/>
            <a:endParaRPr lang="id-ID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4313" y="1000125"/>
            <a:ext cx="8643937" cy="5572125"/>
          </a:xfrm>
          <a:noFill/>
        </p:spPr>
      </p:pic>
      <p:sp>
        <p:nvSpPr>
          <p:cNvPr id="4" name="TextBox 3"/>
          <p:cNvSpPr txBox="1"/>
          <p:nvPr/>
        </p:nvSpPr>
        <p:spPr>
          <a:xfrm>
            <a:off x="467544" y="549841"/>
            <a:ext cx="8136904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d-ID" sz="2200" dirty="0" smtClean="0"/>
              <a:t>Tentukan didalam bacaan ini yang termasuk ke dalam statistik </a:t>
            </a:r>
            <a:endParaRPr lang="id-ID" sz="2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chemeClr val="tx1"/>
                </a:solidFill>
              </a:rPr>
              <a:t>Pengertian Statistik dan Statistika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" y="2071688"/>
            <a:ext cx="78581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/>
              <a:t>Statistik adalah kumpulan data, bilangan maupun non bilangan yang disusun dalam tabel dan atau diagram.</a:t>
            </a:r>
          </a:p>
          <a:p>
            <a:endParaRPr lang="id-ID" sz="3200"/>
          </a:p>
          <a:p>
            <a:r>
              <a:rPr lang="id-ID" sz="3200"/>
              <a:t>Statistika adalah prosedur-prosedur  yang digunakan dalam pengumpulan, penyajian, analisis dan penafsiran data. </a:t>
            </a:r>
          </a:p>
          <a:p>
            <a:endParaRPr lang="id-ID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chemeClr val="tx1"/>
                </a:solidFill>
              </a:rPr>
              <a:t>Statisika Deskriptif dan Inferensia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063" y="2143125"/>
            <a:ext cx="81438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/>
              <a:t>Statistika Deskriptif bertujuan hanya memberikan informasi yang berguna.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3643313"/>
            <a:ext cx="84296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/>
              <a:t>Statistika Inferensia menganalisis sebagian data untuk sampai pada peramalan/ penarikan kesimpulan dari gugus data induknya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chemeClr val="tx1"/>
                </a:solidFill>
              </a:rPr>
              <a:t>Metode Statistik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43438" y="2000250"/>
            <a:ext cx="4286250" cy="590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mtClean="0"/>
              <a:t>Pengumpulan Data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5929313" y="3857625"/>
            <a:ext cx="250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>
                <a:latin typeface="Calibri" pitchFamily="34" charset="0"/>
              </a:rPr>
              <a:t>Analisis Data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3357563" y="5715000"/>
            <a:ext cx="3071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>
                <a:latin typeface="Calibri" pitchFamily="34" charset="0"/>
              </a:rPr>
              <a:t>Penyajian Data</a:t>
            </a: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857250" y="4071938"/>
            <a:ext cx="41433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>
                <a:latin typeface="Calibri" pitchFamily="34" charset="0"/>
              </a:rPr>
              <a:t>Penafsiran Data &amp; Penarikan Kesimpulan</a:t>
            </a:r>
          </a:p>
        </p:txBody>
      </p:sp>
      <p:sp>
        <p:nvSpPr>
          <p:cNvPr id="8" name="Cloud 7"/>
          <p:cNvSpPr/>
          <p:nvPr/>
        </p:nvSpPr>
        <p:spPr>
          <a:xfrm>
            <a:off x="357188" y="1571625"/>
            <a:ext cx="2857500" cy="17145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714375" y="2143125"/>
            <a:ext cx="2928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>
                <a:latin typeface="Calibri" pitchFamily="34" charset="0"/>
              </a:rPr>
              <a:t>Kondisi REAL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357563" y="2071688"/>
            <a:ext cx="1214437" cy="500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3" name="Down Arrow 12"/>
          <p:cNvSpPr/>
          <p:nvPr/>
        </p:nvSpPr>
        <p:spPr>
          <a:xfrm>
            <a:off x="7000875" y="2643188"/>
            <a:ext cx="428625" cy="1071562"/>
          </a:xfrm>
          <a:prstGeom prst="downArrow">
            <a:avLst>
              <a:gd name="adj1" fmla="val 59846"/>
              <a:gd name="adj2" fmla="val 475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8" name="Up Arrow 17"/>
          <p:cNvSpPr/>
          <p:nvPr/>
        </p:nvSpPr>
        <p:spPr>
          <a:xfrm>
            <a:off x="1643063" y="3429000"/>
            <a:ext cx="500062" cy="7143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9" name="Bent Arrow 18"/>
          <p:cNvSpPr/>
          <p:nvPr/>
        </p:nvSpPr>
        <p:spPr>
          <a:xfrm rot="10800000">
            <a:off x="6429375" y="4500563"/>
            <a:ext cx="1000125" cy="17145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 rot="16200000">
            <a:off x="1821656" y="4964907"/>
            <a:ext cx="1000125" cy="13573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Perbedaan Data &amp; Informasi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700462"/>
          </a:xfrm>
        </p:spPr>
        <p:txBody>
          <a:bodyPr/>
          <a:lstStyle/>
          <a:p>
            <a:pPr>
              <a:defRPr/>
            </a:pPr>
            <a:r>
              <a:rPr lang="id-ID" sz="3600" dirty="0" smtClean="0"/>
              <a:t>Data adalah fakta yang dapat dipercaya kebenarannya.</a:t>
            </a:r>
          </a:p>
          <a:p>
            <a:pPr>
              <a:buNone/>
              <a:defRPr/>
            </a:pPr>
            <a:r>
              <a:rPr lang="id-ID" sz="3600" dirty="0" smtClean="0"/>
              <a:t>   Data harus ditampilkan sederhana &amp; informatif dengan tabel &amp; diagram</a:t>
            </a:r>
          </a:p>
          <a:p>
            <a:pPr>
              <a:lnSpc>
                <a:spcPct val="90000"/>
              </a:lnSpc>
              <a:defRPr/>
            </a:pPr>
            <a:r>
              <a:rPr lang="id-ID" sz="3600" dirty="0" smtClean="0"/>
              <a:t>Informasi adalah data yang telah diproses digunakan untuk mengambil keputusan.  </a:t>
            </a:r>
            <a:endParaRPr lang="en-US" dirty="0" smtClean="0"/>
          </a:p>
          <a:p>
            <a:pPr>
              <a:defRPr/>
            </a:pPr>
            <a:endParaRPr lang="id-ID" sz="3600" dirty="0" smtClean="0"/>
          </a:p>
          <a:p>
            <a:pPr>
              <a:buFontTx/>
              <a:buNone/>
              <a:defRPr/>
            </a:pPr>
            <a:endParaRPr lang="id-ID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nimatedPaint">
  <a:themeElements>
    <a:clrScheme name="AnimatedPaint 8">
      <a:dk1>
        <a:srgbClr val="666633"/>
      </a:dk1>
      <a:lt1>
        <a:srgbClr val="FFFFFF"/>
      </a:lt1>
      <a:dk2>
        <a:srgbClr val="000066"/>
      </a:dk2>
      <a:lt2>
        <a:srgbClr val="FFFFFF"/>
      </a:lt2>
      <a:accent1>
        <a:srgbClr val="339933"/>
      </a:accent1>
      <a:accent2>
        <a:srgbClr val="800000"/>
      </a:accent2>
      <a:accent3>
        <a:srgbClr val="AAAAB8"/>
      </a:accent3>
      <a:accent4>
        <a:srgbClr val="DADADA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imatedPain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Pain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Pain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Pain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Pa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Pa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Pa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Paint 8">
        <a:dk1>
          <a:srgbClr val="666633"/>
        </a:dk1>
        <a:lt1>
          <a:srgbClr val="FFFFFF"/>
        </a:lt1>
        <a:dk2>
          <a:srgbClr val="000066"/>
        </a:dk2>
        <a:lt2>
          <a:srgbClr val="FFFFFF"/>
        </a:lt2>
        <a:accent1>
          <a:srgbClr val="339933"/>
        </a:accent1>
        <a:accent2>
          <a:srgbClr val="800000"/>
        </a:accent2>
        <a:accent3>
          <a:srgbClr val="AAAAB8"/>
        </a:accent3>
        <a:accent4>
          <a:srgbClr val="DADADA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Words>753</Words>
  <Application>Microsoft Office PowerPoint</Application>
  <PresentationFormat>On-screen Show (4:3)</PresentationFormat>
  <Paragraphs>150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AnimatedPaint</vt:lpstr>
      <vt:lpstr>STATISTIK &amp; PROBABILITAS</vt:lpstr>
      <vt:lpstr>REFERENSI</vt:lpstr>
      <vt:lpstr>Aturan Perkuliahan</vt:lpstr>
      <vt:lpstr>Pertanyaan Mendasar</vt:lpstr>
      <vt:lpstr>Slide 5</vt:lpstr>
      <vt:lpstr>Pengertian Statistik dan Statistika</vt:lpstr>
      <vt:lpstr>Statisika Deskriptif dan Inferensia</vt:lpstr>
      <vt:lpstr>Metode Statistik</vt:lpstr>
      <vt:lpstr>Perbedaan Data &amp; Informasi</vt:lpstr>
      <vt:lpstr>Slide 10</vt:lpstr>
      <vt:lpstr>Slide 11</vt:lpstr>
      <vt:lpstr>Cara Pengumpulan Data</vt:lpstr>
      <vt:lpstr>Parameter, Statistik, Sensus, Sampling, </vt:lpstr>
      <vt:lpstr>Skala Pengukuran Data</vt:lpstr>
      <vt:lpstr>Populasi dan Sampel</vt:lpstr>
      <vt:lpstr>Slide 16</vt:lpstr>
      <vt:lpstr>Alasan dilakukan sampling</vt:lpstr>
      <vt:lpstr>Studi Kasus</vt:lpstr>
      <vt:lpstr>Slide 19</vt:lpstr>
      <vt:lpstr>Sebagai rangkuman buatlah mind mapping untuk materi ini Pengantar Statistika</vt:lpstr>
      <vt:lpstr>Slide 21</vt:lpstr>
      <vt:lpstr>Slide 22</vt:lpstr>
      <vt:lpstr>Minggu Depan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 BISNIS</dc:title>
  <dc:creator>Edna</dc:creator>
  <cp:lastModifiedBy>Edna</cp:lastModifiedBy>
  <cp:revision>42</cp:revision>
  <dcterms:created xsi:type="dcterms:W3CDTF">2010-09-19T13:48:24Z</dcterms:created>
  <dcterms:modified xsi:type="dcterms:W3CDTF">2013-03-05T22:55:49Z</dcterms:modified>
</cp:coreProperties>
</file>