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7" r:id="rId2"/>
    <p:sldId id="289" r:id="rId3"/>
    <p:sldId id="272" r:id="rId4"/>
    <p:sldId id="288" r:id="rId5"/>
    <p:sldId id="291" r:id="rId6"/>
    <p:sldId id="292" r:id="rId7"/>
    <p:sldId id="293" r:id="rId8"/>
    <p:sldId id="294" r:id="rId9"/>
    <p:sldId id="295" r:id="rId10"/>
    <p:sldId id="296" r:id="rId11"/>
    <p:sldId id="297" r:id="rId12"/>
    <p:sldId id="299" r:id="rId13"/>
    <p:sldId id="300" r:id="rId14"/>
    <p:sldId id="301" r:id="rId15"/>
    <p:sldId id="308" r:id="rId16"/>
    <p:sldId id="309" r:id="rId17"/>
    <p:sldId id="303" r:id="rId18"/>
    <p:sldId id="305" r:id="rId19"/>
    <p:sldId id="307" r:id="rId20"/>
    <p:sldId id="310" r:id="rId21"/>
    <p:sldId id="311" r:id="rId22"/>
    <p:sldId id="312" r:id="rId23"/>
    <p:sldId id="313"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0B0D1-6225-446A-9B3C-D33B85F0FCF0}" type="datetimeFigureOut">
              <a:rPr lang="en-US" smtClean="0"/>
              <a:pPr/>
              <a:t>3/6/2013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B3249-BF69-428C-B170-4A3D21F4BD78}" type="slidenum">
              <a:rPr lang="en-US" smtClean="0"/>
              <a:pPr/>
              <a:t>‹#›</a:t>
            </a:fld>
            <a:endParaRPr lang="en-US"/>
          </a:p>
        </p:txBody>
      </p:sp>
    </p:spTree>
    <p:extLst>
      <p:ext uri="{BB962C8B-B14F-4D97-AF65-F5344CB8AC3E}">
        <p14:creationId xmlns:p14="http://schemas.microsoft.com/office/powerpoint/2010/main" xmlns="" val="333843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9F1A8E-ED8B-4285-ADE0-24AE1C4B1FDA}" type="slidenum">
              <a:rPr lang="en-US"/>
              <a:pPr eaLnBrk="1" hangingPunct="1"/>
              <a:t>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95E236-B8B7-4D30-BB3C-0D540023DB45}" type="slidenum">
              <a:rPr lang="en-US"/>
              <a:pPr eaLnBrk="1" hangingPunct="1"/>
              <a:t>7</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22F407-99EF-4D70-BE71-34BE9CBE45F6}" type="slidenum">
              <a:rPr lang="en-US"/>
              <a:pPr eaLnBrk="1" hangingPunct="1"/>
              <a:t>8</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470461-04BD-4071-9C73-5BE957AD3A73}" type="slidenum">
              <a:rPr lang="en-US"/>
              <a:pPr eaLnBrk="1" hangingPunct="1"/>
              <a:t>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645BE8-9265-4F8C-91E6-DCEB241BF54B}" type="slidenum">
              <a:rPr lang="en-US"/>
              <a:pPr eaLnBrk="1" hangingPunct="1"/>
              <a:t>10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A35BC6-341A-4B0C-9643-9C27CFCCA004}" type="slidenum">
              <a:rPr lang="en-US"/>
              <a:pPr eaLnBrk="1" hangingPunct="1"/>
              <a:t>11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This matrix is mostly self explanatory, we just have to remember if we know that if we have factors that have low seriousness of impact and high probability of occurrence then should not focus to hard on them and therefore we put minimum resources if any on them.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A00F08-4897-4968-9945-DFEADD62C162}" type="slidenum">
              <a:rPr lang="en-US"/>
              <a:pPr eaLnBrk="1" hangingPunct="1"/>
              <a:t>12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33584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39685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42965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8020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622D63-102B-45AC-B38F-385B0F3C631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87228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22D63-102B-45AC-B38F-385B0F3C631B}"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11781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622D63-102B-45AC-B38F-385B0F3C631B}"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307630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622D63-102B-45AC-B38F-385B0F3C631B}"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3639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22D63-102B-45AC-B38F-385B0F3C631B}"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409760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22D63-102B-45AC-B38F-385B0F3C631B}"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392295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22D63-102B-45AC-B38F-385B0F3C631B}"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346997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22D63-102B-45AC-B38F-385B0F3C631B}" type="datetimeFigureOut">
              <a:rPr lang="en-US" smtClean="0"/>
              <a:pPr/>
              <a:t>3/6/2013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50002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8393"/>
            <a:ext cx="9143999" cy="6787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2"/>
          <p:cNvSpPr txBox="1">
            <a:spLocks noChangeArrowheads="1"/>
          </p:cNvSpPr>
          <p:nvPr/>
        </p:nvSpPr>
        <p:spPr>
          <a:xfrm>
            <a:off x="0" y="228600"/>
            <a:ext cx="9144000" cy="3276600"/>
          </a:xfrm>
          <a:prstGeom prst="rect">
            <a:avLst/>
          </a:prstGeom>
        </p:spPr>
        <p:txBody>
          <a:bodyPr anchor="ctr">
            <a:normAutofit/>
          </a:bodyPr>
          <a:lstStyle/>
          <a:p>
            <a:pPr algn="ctr" eaLnBrk="1" fontAlgn="auto" hangingPunct="1">
              <a:spcAft>
                <a:spcPts val="0"/>
              </a:spcAft>
              <a:defRPr/>
            </a:pPr>
            <a:r>
              <a:rPr lang="id-ID" sz="5400" dirty="0">
                <a:solidFill>
                  <a:schemeClr val="bg1"/>
                </a:solidFill>
                <a:latin typeface="Algerian" pitchFamily="82" charset="0"/>
                <a:ea typeface="+mj-ea"/>
                <a:cs typeface="+mj-cs"/>
              </a:rPr>
              <a:t>STRATEGIC MANAGEMENT</a:t>
            </a:r>
            <a:r>
              <a:rPr lang="id-ID" sz="6600" dirty="0">
                <a:solidFill>
                  <a:schemeClr val="bg1"/>
                </a:solidFill>
                <a:latin typeface="Algerian" pitchFamily="82" charset="0"/>
                <a:ea typeface="+mj-ea"/>
                <a:cs typeface="+mj-cs"/>
              </a:rPr>
              <a:t/>
            </a:r>
            <a:br>
              <a:rPr lang="id-ID" sz="6600" dirty="0">
                <a:solidFill>
                  <a:schemeClr val="bg1"/>
                </a:solidFill>
                <a:latin typeface="Algerian" pitchFamily="82" charset="0"/>
                <a:ea typeface="+mj-ea"/>
                <a:cs typeface="+mj-cs"/>
              </a:rPr>
            </a:br>
            <a:r>
              <a:rPr lang="id-ID" sz="2800" dirty="0">
                <a:solidFill>
                  <a:schemeClr val="bg1"/>
                </a:solidFill>
                <a:latin typeface="Algerian" pitchFamily="82" charset="0"/>
                <a:ea typeface="+mj-ea"/>
                <a:cs typeface="+mj-cs"/>
              </a:rPr>
              <a:t>DR. HERMAN S. MBA</a:t>
            </a:r>
            <a:endParaRPr lang="en-US" sz="4400" dirty="0">
              <a:solidFill>
                <a:schemeClr val="bg1"/>
              </a:solidFill>
              <a:latin typeface="Algerian" pitchFamily="82" charset="0"/>
              <a:ea typeface="+mj-ea"/>
              <a:cs typeface="+mj-cs"/>
            </a:endParaRPr>
          </a:p>
        </p:txBody>
      </p:sp>
      <p:sp>
        <p:nvSpPr>
          <p:cNvPr id="5" name="Rectangle 4"/>
          <p:cNvSpPr/>
          <p:nvPr/>
        </p:nvSpPr>
        <p:spPr>
          <a:xfrm>
            <a:off x="1478854" y="2967335"/>
            <a:ext cx="6186309" cy="830997"/>
          </a:xfrm>
          <a:prstGeom prst="rect">
            <a:avLst/>
          </a:prstGeom>
          <a:noFill/>
        </p:spPr>
        <p:txBody>
          <a:bodyPr wrap="none">
            <a:spAutoFit/>
          </a:bodyPr>
          <a:lstStyle/>
          <a:p>
            <a:pPr algn="ctr">
              <a:defRPr/>
            </a:pPr>
            <a:r>
              <a:rPr lang="en-US" sz="4800" b="1" cap="all"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Algerian" pitchFamily="82" charset="0"/>
              </a:rPr>
              <a:t>Business strategy</a:t>
            </a:r>
            <a:endParaRPr lang="en-US" sz="48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endParaRPr>
          </a:p>
        </p:txBody>
      </p:sp>
      <p:sp>
        <p:nvSpPr>
          <p:cNvPr id="6" name="Rectangle 3"/>
          <p:cNvSpPr txBox="1">
            <a:spLocks noChangeArrowheads="1"/>
          </p:cNvSpPr>
          <p:nvPr/>
        </p:nvSpPr>
        <p:spPr>
          <a:xfrm>
            <a:off x="147555" y="4876800"/>
            <a:ext cx="8848897" cy="1752600"/>
          </a:xfrm>
          <a:prstGeom prst="rect">
            <a:avLst/>
          </a:prstGeom>
        </p:spPr>
        <p:txBody>
          <a:bodyPr>
            <a:noAutofit/>
          </a:bodyPr>
          <a:lstStyle/>
          <a:p>
            <a:pPr marL="342900" indent="-342900" algn="ctr" eaLnBrk="1" fontAlgn="auto" hangingPunct="1">
              <a:spcBef>
                <a:spcPct val="20000"/>
              </a:spcBef>
              <a:spcAft>
                <a:spcPts val="0"/>
              </a:spcAft>
              <a:defRPr/>
            </a:pPr>
            <a:r>
              <a:rPr lang="id-ID" sz="3600" b="1" dirty="0">
                <a:solidFill>
                  <a:srgbClr val="FFFF00"/>
                </a:solidFill>
                <a:latin typeface="Algerian" pitchFamily="82" charset="0"/>
              </a:rPr>
              <a:t>Magister Management </a:t>
            </a:r>
            <a:r>
              <a:rPr lang="id-ID" sz="3600" b="1" dirty="0" smtClean="0">
                <a:solidFill>
                  <a:srgbClr val="FFFF00"/>
                </a:solidFill>
                <a:latin typeface="Algerian" pitchFamily="82" charset="0"/>
              </a:rPr>
              <a:t>Program</a:t>
            </a:r>
            <a:endParaRPr lang="id-ID" sz="3600" b="1" dirty="0">
              <a:solidFill>
                <a:srgbClr val="FFFF00"/>
              </a:solidFill>
              <a:latin typeface="Algerian" pitchFamily="82" charset="0"/>
            </a:endParaRPr>
          </a:p>
          <a:p>
            <a:pPr marL="342900" indent="-342900" algn="ctr" eaLnBrk="1" fontAlgn="auto" hangingPunct="1">
              <a:spcBef>
                <a:spcPct val="20000"/>
              </a:spcBef>
              <a:spcAft>
                <a:spcPts val="0"/>
              </a:spcAft>
              <a:defRPr/>
            </a:pPr>
            <a:r>
              <a:rPr lang="id-ID" sz="3600" b="1" dirty="0">
                <a:solidFill>
                  <a:srgbClr val="FFFF00"/>
                </a:solidFill>
                <a:latin typeface="Algerian" pitchFamily="82" charset="0"/>
              </a:rPr>
              <a:t>Universitas Komputer Indonesia</a:t>
            </a:r>
            <a:endParaRPr lang="en-US" sz="3600" b="1" dirty="0">
              <a:solidFill>
                <a:srgbClr val="FFFF00"/>
              </a:solidFill>
              <a:latin typeface="Algerian" pitchFamily="82" charset="0"/>
            </a:endParaRPr>
          </a:p>
        </p:txBody>
      </p:sp>
    </p:spTree>
    <p:extLst>
      <p:ext uri="{BB962C8B-B14F-4D97-AF65-F5344CB8AC3E}">
        <p14:creationId xmlns:p14="http://schemas.microsoft.com/office/powerpoint/2010/main" xmlns="" val="1552625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993775"/>
          </a:xfrm>
        </p:spPr>
        <p:txBody>
          <a:bodyPr/>
          <a:lstStyle/>
          <a:p>
            <a:pPr eaLnBrk="1" hangingPunct="1"/>
            <a:r>
              <a:rPr lang="en-GB" sz="4000" smtClean="0"/>
              <a:t>SWOT: external factors</a:t>
            </a:r>
            <a:endParaRPr lang="en-GB" smtClean="0"/>
          </a:p>
        </p:txBody>
      </p:sp>
      <p:sp>
        <p:nvSpPr>
          <p:cNvPr id="20483" name="Rectangle 3"/>
          <p:cNvSpPr>
            <a:spLocks noGrp="1" noChangeArrowheads="1"/>
          </p:cNvSpPr>
          <p:nvPr>
            <p:ph type="body" idx="1"/>
          </p:nvPr>
        </p:nvSpPr>
        <p:spPr>
          <a:xfrm>
            <a:off x="457200" y="1412875"/>
            <a:ext cx="8229600" cy="5111750"/>
          </a:xfrm>
        </p:spPr>
        <p:txBody>
          <a:bodyPr/>
          <a:lstStyle/>
          <a:p>
            <a:pPr eaLnBrk="1" hangingPunct="1">
              <a:lnSpc>
                <a:spcPct val="80000"/>
              </a:lnSpc>
            </a:pPr>
            <a:r>
              <a:rPr lang="en-GB" sz="2800" b="1" i="1" smtClean="0"/>
              <a:t>Opportunities</a:t>
            </a:r>
            <a:endParaRPr lang="en-GB" smtClean="0"/>
          </a:p>
          <a:p>
            <a:pPr lvl="1" eaLnBrk="1" hangingPunct="1">
              <a:lnSpc>
                <a:spcPct val="80000"/>
              </a:lnSpc>
            </a:pPr>
            <a:r>
              <a:rPr lang="en-GB" sz="2400" smtClean="0"/>
              <a:t>External attractive factors that represent the reason for an organization to exist and develop. What opportunities exist in the environment which will propel the organization?</a:t>
            </a:r>
          </a:p>
          <a:p>
            <a:pPr lvl="1" eaLnBrk="1" hangingPunct="1">
              <a:lnSpc>
                <a:spcPct val="80000"/>
              </a:lnSpc>
            </a:pPr>
            <a:r>
              <a:rPr lang="en-GB" sz="2400" smtClean="0"/>
              <a:t>Identify them by their “time frames”</a:t>
            </a:r>
          </a:p>
          <a:p>
            <a:pPr lvl="1" eaLnBrk="1" hangingPunct="1">
              <a:lnSpc>
                <a:spcPct val="80000"/>
              </a:lnSpc>
              <a:buFontTx/>
              <a:buNone/>
            </a:pPr>
            <a:endParaRPr lang="en-GB" sz="2600" smtClean="0"/>
          </a:p>
          <a:p>
            <a:pPr eaLnBrk="1" hangingPunct="1">
              <a:lnSpc>
                <a:spcPct val="80000"/>
              </a:lnSpc>
            </a:pPr>
            <a:r>
              <a:rPr lang="en-GB" sz="2800" b="1" i="1" smtClean="0"/>
              <a:t>Threats</a:t>
            </a:r>
            <a:endParaRPr lang="en-GB" smtClean="0"/>
          </a:p>
          <a:p>
            <a:pPr lvl="1" eaLnBrk="1" hangingPunct="1">
              <a:lnSpc>
                <a:spcPct val="80000"/>
              </a:lnSpc>
            </a:pPr>
            <a:r>
              <a:rPr lang="en-GB" sz="2400" smtClean="0"/>
              <a:t>External factors, beyond an organization’s control, which could place the organization’s mission or operation at risk. The organization may benefit by having contingency plans to address them should they occur</a:t>
            </a:r>
          </a:p>
          <a:p>
            <a:pPr lvl="1" eaLnBrk="1" hangingPunct="1">
              <a:lnSpc>
                <a:spcPct val="80000"/>
              </a:lnSpc>
            </a:pPr>
            <a:r>
              <a:rPr lang="en-GB" sz="2400" smtClean="0"/>
              <a:t>Classify them by their “seriousness” and “probability of occurrence”</a:t>
            </a:r>
          </a:p>
        </p:txBody>
      </p:sp>
    </p:spTree>
    <p:extLst>
      <p:ext uri="{BB962C8B-B14F-4D97-AF65-F5344CB8AC3E}">
        <p14:creationId xmlns:p14="http://schemas.microsoft.com/office/powerpoint/2010/main" xmlns="" val="2138740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8"/>
          <p:cNvSpPr>
            <a:spLocks noGrp="1" noChangeArrowheads="1"/>
          </p:cNvSpPr>
          <p:nvPr>
            <p:ph type="title"/>
          </p:nvPr>
        </p:nvSpPr>
        <p:spPr/>
        <p:txBody>
          <a:bodyPr/>
          <a:lstStyle/>
          <a:p>
            <a:pPr eaLnBrk="1" hangingPunct="1"/>
            <a:r>
              <a:rPr lang="en-GB" sz="4000" smtClean="0"/>
              <a:t>For the external factors</a:t>
            </a:r>
            <a:endParaRPr lang="en-GB" smtClean="0"/>
          </a:p>
        </p:txBody>
      </p:sp>
      <p:sp>
        <p:nvSpPr>
          <p:cNvPr id="10243" name="Rectangle 5"/>
          <p:cNvSpPr>
            <a:spLocks noChangeArrowheads="1"/>
          </p:cNvSpPr>
          <p:nvPr/>
        </p:nvSpPr>
        <p:spPr bwMode="auto">
          <a:xfrm>
            <a:off x="2482850" y="2292350"/>
            <a:ext cx="4543425" cy="3778250"/>
          </a:xfrm>
          <a:prstGeom prst="rect">
            <a:avLst/>
          </a:prstGeom>
          <a:solidFill>
            <a:schemeClr val="accent1"/>
          </a:solidFill>
          <a:ln w="12700">
            <a:solidFill>
              <a:schemeClr val="tx1"/>
            </a:solidFill>
            <a:miter lim="800000"/>
            <a:headEnd/>
            <a:tailEnd/>
          </a:ln>
        </p:spPr>
        <p:txBody>
          <a:bodyPr wrap="none" anchor="ctr"/>
          <a:lstStyle/>
          <a:p>
            <a:endParaRPr lang="en-GB"/>
          </a:p>
        </p:txBody>
      </p:sp>
      <p:sp>
        <p:nvSpPr>
          <p:cNvPr id="10244" name="Line 6"/>
          <p:cNvSpPr>
            <a:spLocks noChangeShapeType="1"/>
          </p:cNvSpPr>
          <p:nvPr/>
        </p:nvSpPr>
        <p:spPr bwMode="auto">
          <a:xfrm>
            <a:off x="2514600" y="4114800"/>
            <a:ext cx="4543425" cy="15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5" name="Line 7"/>
          <p:cNvSpPr>
            <a:spLocks noChangeShapeType="1"/>
          </p:cNvSpPr>
          <p:nvPr/>
        </p:nvSpPr>
        <p:spPr bwMode="auto">
          <a:xfrm>
            <a:off x="4476750" y="2292350"/>
            <a:ext cx="0" cy="37592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32" name="Rectangle 8"/>
          <p:cNvSpPr>
            <a:spLocks noChangeArrowheads="1"/>
          </p:cNvSpPr>
          <p:nvPr/>
        </p:nvSpPr>
        <p:spPr bwMode="auto">
          <a:xfrm>
            <a:off x="5181600" y="2743200"/>
            <a:ext cx="1000125"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Must plan for</a:t>
            </a:r>
          </a:p>
        </p:txBody>
      </p:sp>
      <p:sp>
        <p:nvSpPr>
          <p:cNvPr id="26633" name="Rectangle 9"/>
          <p:cNvSpPr>
            <a:spLocks noChangeArrowheads="1"/>
          </p:cNvSpPr>
          <p:nvPr/>
        </p:nvSpPr>
        <p:spPr bwMode="auto">
          <a:xfrm>
            <a:off x="2590800" y="2667000"/>
            <a:ext cx="1784350"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Minimum resources if any</a:t>
            </a:r>
          </a:p>
        </p:txBody>
      </p:sp>
      <p:sp>
        <p:nvSpPr>
          <p:cNvPr id="26634" name="Rectangle 10"/>
          <p:cNvSpPr>
            <a:spLocks noChangeArrowheads="1"/>
          </p:cNvSpPr>
          <p:nvPr/>
        </p:nvSpPr>
        <p:spPr bwMode="auto">
          <a:xfrm>
            <a:off x="4953000" y="4572000"/>
            <a:ext cx="1609725"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Maintain flexibility in plan</a:t>
            </a:r>
          </a:p>
        </p:txBody>
      </p:sp>
      <p:sp>
        <p:nvSpPr>
          <p:cNvPr id="26635" name="Rectangle 11"/>
          <p:cNvSpPr>
            <a:spLocks noChangeArrowheads="1"/>
          </p:cNvSpPr>
          <p:nvPr/>
        </p:nvSpPr>
        <p:spPr bwMode="auto">
          <a:xfrm>
            <a:off x="2971800" y="4724400"/>
            <a:ext cx="1152525"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Forget</a:t>
            </a:r>
            <a:r>
              <a:rPr lang="en-US" sz="1600"/>
              <a:t> </a:t>
            </a:r>
            <a:r>
              <a:rPr lang="en-US" sz="2000" b="1"/>
              <a:t>it</a:t>
            </a:r>
          </a:p>
        </p:txBody>
      </p:sp>
      <p:sp>
        <p:nvSpPr>
          <p:cNvPr id="10250" name="Rectangle 12"/>
          <p:cNvSpPr>
            <a:spLocks noChangeArrowheads="1"/>
          </p:cNvSpPr>
          <p:nvPr/>
        </p:nvSpPr>
        <p:spPr bwMode="auto">
          <a:xfrm>
            <a:off x="5334000" y="1905000"/>
            <a:ext cx="6858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sz="1600"/>
              <a:t>High</a:t>
            </a:r>
          </a:p>
        </p:txBody>
      </p:sp>
      <p:sp>
        <p:nvSpPr>
          <p:cNvPr id="10251" name="Rectangle 13"/>
          <p:cNvSpPr>
            <a:spLocks noChangeArrowheads="1"/>
          </p:cNvSpPr>
          <p:nvPr/>
        </p:nvSpPr>
        <p:spPr bwMode="auto">
          <a:xfrm>
            <a:off x="3200400" y="1981200"/>
            <a:ext cx="6858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sz="1600"/>
              <a:t>Low</a:t>
            </a:r>
          </a:p>
        </p:txBody>
      </p:sp>
      <p:sp>
        <p:nvSpPr>
          <p:cNvPr id="10252" name="Rectangle 14"/>
          <p:cNvSpPr>
            <a:spLocks noChangeArrowheads="1"/>
          </p:cNvSpPr>
          <p:nvPr/>
        </p:nvSpPr>
        <p:spPr bwMode="auto">
          <a:xfrm>
            <a:off x="1752600" y="3048000"/>
            <a:ext cx="823913"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114300" lvl="1" eaLnBrk="0" hangingPunct="0">
              <a:spcBef>
                <a:spcPct val="50000"/>
              </a:spcBef>
            </a:pPr>
            <a:r>
              <a:rPr lang="en-US" sz="1600"/>
              <a:t>High</a:t>
            </a:r>
          </a:p>
        </p:txBody>
      </p:sp>
      <p:sp>
        <p:nvSpPr>
          <p:cNvPr id="10253" name="Rectangle 15"/>
          <p:cNvSpPr>
            <a:spLocks noChangeArrowheads="1"/>
          </p:cNvSpPr>
          <p:nvPr/>
        </p:nvSpPr>
        <p:spPr bwMode="auto">
          <a:xfrm>
            <a:off x="1887538" y="4821238"/>
            <a:ext cx="715962"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sz="1600"/>
              <a:t>Low</a:t>
            </a:r>
          </a:p>
        </p:txBody>
      </p:sp>
      <p:sp>
        <p:nvSpPr>
          <p:cNvPr id="26640" name="Rectangle 16"/>
          <p:cNvSpPr>
            <a:spLocks noChangeArrowheads="1"/>
          </p:cNvSpPr>
          <p:nvPr/>
        </p:nvSpPr>
        <p:spPr bwMode="auto">
          <a:xfrm>
            <a:off x="190500" y="3716338"/>
            <a:ext cx="1697038"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b="1"/>
              <a:t>Probability of occurrence</a:t>
            </a:r>
          </a:p>
        </p:txBody>
      </p:sp>
      <p:sp>
        <p:nvSpPr>
          <p:cNvPr id="26641" name="Rectangle 17"/>
          <p:cNvSpPr>
            <a:spLocks noChangeArrowheads="1"/>
          </p:cNvSpPr>
          <p:nvPr/>
        </p:nvSpPr>
        <p:spPr bwMode="auto">
          <a:xfrm>
            <a:off x="3255963" y="1557338"/>
            <a:ext cx="352742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b="1"/>
              <a:t>Seriousness of Impact</a:t>
            </a:r>
          </a:p>
        </p:txBody>
      </p:sp>
    </p:spTree>
    <p:extLst>
      <p:ext uri="{BB962C8B-B14F-4D97-AF65-F5344CB8AC3E}">
        <p14:creationId xmlns:p14="http://schemas.microsoft.com/office/powerpoint/2010/main" xmlns="" val="250005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3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p:bldP spid="26633" grpId="0"/>
      <p:bldP spid="26634" grpId="0"/>
      <p:bldP spid="26635" grpId="0"/>
      <p:bldP spid="26640" grpId="0"/>
      <p:bldP spid="266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000" smtClean="0"/>
              <a:t>Major benefits of SWOT analyses</a:t>
            </a:r>
          </a:p>
        </p:txBody>
      </p:sp>
      <p:sp>
        <p:nvSpPr>
          <p:cNvPr id="4099" name="Rectangle 3"/>
          <p:cNvSpPr>
            <a:spLocks noGrp="1" noChangeArrowheads="1"/>
          </p:cNvSpPr>
          <p:nvPr>
            <p:ph type="body" idx="1"/>
          </p:nvPr>
        </p:nvSpPr>
        <p:spPr>
          <a:xfrm>
            <a:off x="1371600" y="1752600"/>
            <a:ext cx="6781800" cy="3429000"/>
          </a:xfrm>
        </p:spPr>
        <p:txBody>
          <a:bodyPr/>
          <a:lstStyle/>
          <a:p>
            <a:pPr eaLnBrk="1" hangingPunct="1"/>
            <a:r>
              <a:rPr lang="en-GB" sz="2800" smtClean="0"/>
              <a:t>Simplicity</a:t>
            </a:r>
          </a:p>
          <a:p>
            <a:pPr eaLnBrk="1" hangingPunct="1"/>
            <a:r>
              <a:rPr lang="en-GB" sz="2800" smtClean="0"/>
              <a:t>Flexibility</a:t>
            </a:r>
          </a:p>
          <a:p>
            <a:pPr eaLnBrk="1" hangingPunct="1"/>
            <a:r>
              <a:rPr lang="en-GB" sz="2800" smtClean="0"/>
              <a:t>Integration and synthesis</a:t>
            </a:r>
          </a:p>
          <a:p>
            <a:pPr eaLnBrk="1" hangingPunct="1"/>
            <a:r>
              <a:rPr lang="en-GB" sz="2800" smtClean="0"/>
              <a:t>Collaboration </a:t>
            </a:r>
          </a:p>
          <a:p>
            <a:pPr eaLnBrk="1" hangingPunct="1"/>
            <a:r>
              <a:rPr lang="en-GB" sz="2800" smtClean="0"/>
              <a:t>Lower costs</a:t>
            </a:r>
          </a:p>
        </p:txBody>
      </p:sp>
    </p:spTree>
    <p:extLst>
      <p:ext uri="{BB962C8B-B14F-4D97-AF65-F5344CB8AC3E}">
        <p14:creationId xmlns:p14="http://schemas.microsoft.com/office/powerpoint/2010/main" xmlns="" val="1707115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TOWS Matrix</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506033682"/>
              </p:ext>
            </p:extLst>
          </p:nvPr>
        </p:nvGraphicFramePr>
        <p:xfrm>
          <a:off x="533400" y="1447800"/>
          <a:ext cx="8305800" cy="5032856"/>
        </p:xfrm>
        <a:graphic>
          <a:graphicData uri="http://schemas.openxmlformats.org/drawingml/2006/table">
            <a:tbl>
              <a:tblPr firstRow="1" bandRow="1">
                <a:tableStyleId>{5C22544A-7EE6-4342-B048-85BDC9FD1C3A}</a:tableStyleId>
              </a:tblPr>
              <a:tblGrid>
                <a:gridCol w="2768600"/>
                <a:gridCol w="2768600"/>
                <a:gridCol w="2768600"/>
              </a:tblGrid>
              <a:tr h="1752600">
                <a:tc>
                  <a:txBody>
                    <a:bodyPr/>
                    <a:lstStyle/>
                    <a:p>
                      <a:pPr algn="r"/>
                      <a:r>
                        <a:rPr lang="en-US" sz="2000" dirty="0" smtClean="0">
                          <a:solidFill>
                            <a:srgbClr val="FFFF00"/>
                          </a:solidFill>
                        </a:rPr>
                        <a:t>INRTERNA</a:t>
                      </a:r>
                      <a:r>
                        <a:rPr lang="en-US" sz="2000" dirty="0" smtClean="0"/>
                        <a:t>L </a:t>
                      </a:r>
                    </a:p>
                    <a:p>
                      <a:pPr algn="r"/>
                      <a:r>
                        <a:rPr lang="en-US" sz="2000" dirty="0" smtClean="0">
                          <a:solidFill>
                            <a:srgbClr val="FFFF00"/>
                          </a:solidFill>
                        </a:rPr>
                        <a:t>FACTORS</a:t>
                      </a:r>
                    </a:p>
                    <a:p>
                      <a:pPr algn="r"/>
                      <a:r>
                        <a:rPr lang="en-US" sz="2000" dirty="0" smtClean="0">
                          <a:solidFill>
                            <a:srgbClr val="FFFF00"/>
                          </a:solidFill>
                        </a:rPr>
                        <a:t>(IFAS)</a:t>
                      </a:r>
                    </a:p>
                    <a:p>
                      <a:r>
                        <a:rPr lang="en-US" sz="2000" dirty="0" smtClean="0">
                          <a:solidFill>
                            <a:srgbClr val="FFFF00"/>
                          </a:solidFill>
                        </a:rPr>
                        <a:t>EXTERNAL</a:t>
                      </a:r>
                    </a:p>
                    <a:p>
                      <a:r>
                        <a:rPr lang="en-US" sz="2000" dirty="0" smtClean="0">
                          <a:solidFill>
                            <a:srgbClr val="FFFF00"/>
                          </a:solidFill>
                        </a:rPr>
                        <a:t>FACTORS</a:t>
                      </a:r>
                    </a:p>
                    <a:p>
                      <a:r>
                        <a:rPr lang="en-US" sz="2000" dirty="0" smtClean="0">
                          <a:solidFill>
                            <a:srgbClr val="FFFF00"/>
                          </a:solidFill>
                        </a:rPr>
                        <a:t>(EFAS)</a:t>
                      </a:r>
                      <a:endParaRPr lang="en-US" sz="2000" dirty="0">
                        <a:solidFill>
                          <a:srgbClr val="FFFF00"/>
                        </a:solidFill>
                      </a:endParaRPr>
                    </a:p>
                  </a:txBody>
                  <a:tcPr/>
                </a:tc>
                <a:tc>
                  <a:txBody>
                    <a:bodyPr/>
                    <a:lstStyle/>
                    <a:p>
                      <a:r>
                        <a:rPr lang="en-US" sz="2400" b="1" dirty="0" smtClean="0">
                          <a:solidFill>
                            <a:srgbClr val="FF0000"/>
                          </a:solidFill>
                        </a:rPr>
                        <a:t>Strength (S)</a:t>
                      </a:r>
                    </a:p>
                    <a:p>
                      <a:r>
                        <a:rPr lang="en-US" dirty="0" smtClean="0"/>
                        <a:t>List 5-10 Internal Strength</a:t>
                      </a:r>
                      <a:r>
                        <a:rPr lang="en-US" baseline="0" dirty="0" smtClean="0"/>
                        <a:t> here</a:t>
                      </a:r>
                      <a:endParaRPr lang="en-US" dirty="0"/>
                    </a:p>
                  </a:txBody>
                  <a:tcPr/>
                </a:tc>
                <a:tc>
                  <a:txBody>
                    <a:bodyPr/>
                    <a:lstStyle/>
                    <a:p>
                      <a:r>
                        <a:rPr lang="en-US" sz="2400" dirty="0" smtClean="0">
                          <a:solidFill>
                            <a:srgbClr val="FF0000"/>
                          </a:solidFill>
                        </a:rPr>
                        <a:t>Weaknesses</a:t>
                      </a:r>
                      <a:r>
                        <a:rPr lang="en-US" sz="2400" baseline="0" dirty="0" smtClean="0">
                          <a:solidFill>
                            <a:srgbClr val="FF0000"/>
                          </a:solidFill>
                        </a:rPr>
                        <a:t> (W)</a:t>
                      </a:r>
                    </a:p>
                    <a:p>
                      <a:r>
                        <a:rPr lang="en-US" baseline="0" dirty="0" smtClean="0"/>
                        <a:t>List 5-10 internal weaknesses here</a:t>
                      </a:r>
                      <a:endParaRPr lang="en-US" dirty="0"/>
                    </a:p>
                  </a:txBody>
                  <a:tcPr/>
                </a:tc>
              </a:tr>
              <a:tr h="1556308">
                <a:tc>
                  <a:txBody>
                    <a:bodyPr/>
                    <a:lstStyle/>
                    <a:p>
                      <a:r>
                        <a:rPr lang="en-US" sz="2400" b="1" dirty="0" smtClean="0">
                          <a:solidFill>
                            <a:srgbClr val="FF0000"/>
                          </a:solidFill>
                        </a:rPr>
                        <a:t>Opportunities (O)</a:t>
                      </a:r>
                    </a:p>
                    <a:p>
                      <a:r>
                        <a:rPr lang="en-US" dirty="0" smtClean="0"/>
                        <a:t>List 5-10 opportunities here</a:t>
                      </a:r>
                      <a:endParaRPr lang="en-US" dirty="0"/>
                    </a:p>
                  </a:txBody>
                  <a:tcPr/>
                </a:tc>
                <a:tc>
                  <a:txBody>
                    <a:bodyPr/>
                    <a:lstStyle/>
                    <a:p>
                      <a:r>
                        <a:rPr lang="en-US" dirty="0" smtClean="0"/>
                        <a:t>SO Strategies</a:t>
                      </a:r>
                    </a:p>
                    <a:p>
                      <a:r>
                        <a:rPr lang="en-US" dirty="0" smtClean="0"/>
                        <a:t>Generate strategies</a:t>
                      </a:r>
                      <a:r>
                        <a:rPr lang="en-US" baseline="0" dirty="0" smtClean="0"/>
                        <a:t> here that use </a:t>
                      </a:r>
                      <a:r>
                        <a:rPr lang="en-US" b="1" baseline="0" dirty="0" smtClean="0"/>
                        <a:t>strength</a:t>
                      </a:r>
                      <a:r>
                        <a:rPr lang="en-US" baseline="0" dirty="0" smtClean="0"/>
                        <a:t> to take  </a:t>
                      </a:r>
                      <a:r>
                        <a:rPr lang="en-US" b="1" baseline="0" dirty="0" smtClean="0"/>
                        <a:t>advance </a:t>
                      </a:r>
                      <a:r>
                        <a:rPr lang="en-US" baseline="0" dirty="0" smtClean="0"/>
                        <a:t>of </a:t>
                      </a:r>
                      <a:r>
                        <a:rPr lang="en-US" b="1" baseline="0" dirty="0" smtClean="0"/>
                        <a:t>opportunities</a:t>
                      </a:r>
                      <a:endParaRPr lang="en-US" b="1" dirty="0"/>
                    </a:p>
                  </a:txBody>
                  <a:tcPr/>
                </a:tc>
                <a:tc>
                  <a:txBody>
                    <a:bodyPr/>
                    <a:lstStyle/>
                    <a:p>
                      <a:r>
                        <a:rPr lang="en-US" dirty="0" smtClean="0"/>
                        <a:t>WO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Generate strategies</a:t>
                      </a:r>
                      <a:r>
                        <a:rPr lang="en-US" baseline="0" dirty="0" smtClean="0"/>
                        <a:t> here that take  </a:t>
                      </a:r>
                      <a:r>
                        <a:rPr lang="en-US" b="1" baseline="0" dirty="0" smtClean="0"/>
                        <a:t>advance </a:t>
                      </a:r>
                      <a:r>
                        <a:rPr lang="en-US" baseline="0" dirty="0" smtClean="0"/>
                        <a:t>of </a:t>
                      </a:r>
                      <a:r>
                        <a:rPr lang="en-US" b="1" baseline="0" dirty="0" smtClean="0"/>
                        <a:t>opportunities</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a:t>
                      </a:r>
                      <a:r>
                        <a:rPr lang="en-US" b="1" dirty="0" smtClean="0"/>
                        <a:t>overcoming weaknesses</a:t>
                      </a:r>
                      <a:endParaRPr lang="en-US" b="1" dirty="0"/>
                    </a:p>
                  </a:txBody>
                  <a:tcPr/>
                </a:tc>
              </a:tr>
              <a:tr h="1556308">
                <a:tc>
                  <a:txBody>
                    <a:bodyPr/>
                    <a:lstStyle/>
                    <a:p>
                      <a:r>
                        <a:rPr lang="en-US" sz="2400" b="1" dirty="0" smtClean="0">
                          <a:solidFill>
                            <a:srgbClr val="FF0000"/>
                          </a:solidFill>
                        </a:rPr>
                        <a:t>Threats</a:t>
                      </a:r>
                    </a:p>
                    <a:p>
                      <a:r>
                        <a:rPr lang="en-US" dirty="0" smtClean="0"/>
                        <a:t>List 5-10 external threats here</a:t>
                      </a:r>
                      <a:endParaRPr lang="en-US" dirty="0"/>
                    </a:p>
                  </a:txBody>
                  <a:tcPr/>
                </a:tc>
                <a:tc>
                  <a:txBody>
                    <a:bodyPr/>
                    <a:lstStyle/>
                    <a:p>
                      <a:r>
                        <a:rPr lang="en-US" dirty="0" smtClean="0"/>
                        <a:t>ST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Generate strategies</a:t>
                      </a:r>
                      <a:r>
                        <a:rPr lang="en-US" baseline="0" dirty="0" smtClean="0"/>
                        <a:t> here that use </a:t>
                      </a:r>
                      <a:r>
                        <a:rPr lang="en-US" b="1" baseline="0" dirty="0" smtClean="0"/>
                        <a:t>strength</a:t>
                      </a:r>
                      <a:r>
                        <a:rPr lang="en-US" baseline="0" dirty="0" smtClean="0"/>
                        <a:t> to </a:t>
                      </a:r>
                      <a:r>
                        <a:rPr lang="en-US" b="1" baseline="0" dirty="0" smtClean="0"/>
                        <a:t>avoid threats</a:t>
                      </a:r>
                      <a:endParaRPr lang="en-US" b="1" dirty="0"/>
                    </a:p>
                  </a:txBody>
                  <a:tcPr/>
                </a:tc>
                <a:tc>
                  <a:txBody>
                    <a:bodyPr/>
                    <a:lstStyle/>
                    <a:p>
                      <a:r>
                        <a:rPr lang="en-US" dirty="0" smtClean="0"/>
                        <a:t>WT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Generate strategies</a:t>
                      </a:r>
                      <a:r>
                        <a:rPr lang="en-US" baseline="0" dirty="0" smtClean="0"/>
                        <a:t> here that </a:t>
                      </a:r>
                      <a:r>
                        <a:rPr lang="en-US" b="1" baseline="0" dirty="0" smtClean="0"/>
                        <a:t>minimize weaknesses </a:t>
                      </a:r>
                      <a:r>
                        <a:rPr lang="en-US" baseline="0" dirty="0" smtClean="0"/>
                        <a:t>and </a:t>
                      </a:r>
                      <a:r>
                        <a:rPr lang="en-US" b="1" baseline="0" dirty="0" smtClean="0"/>
                        <a:t>avoid threats</a:t>
                      </a:r>
                      <a:endParaRPr lang="en-US" b="1" dirty="0" smtClean="0"/>
                    </a:p>
                    <a:p>
                      <a:endParaRPr lang="en-US" dirty="0"/>
                    </a:p>
                  </a:txBody>
                  <a:tcPr/>
                </a:tc>
              </a:tr>
            </a:tbl>
          </a:graphicData>
        </a:graphic>
      </p:graphicFrame>
      <p:cxnSp>
        <p:nvCxnSpPr>
          <p:cNvPr id="5" name="Straight Connector 4"/>
          <p:cNvCxnSpPr/>
          <p:nvPr/>
        </p:nvCxnSpPr>
        <p:spPr>
          <a:xfrm>
            <a:off x="609600" y="1447800"/>
            <a:ext cx="2667000" cy="1905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48176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Criticism of SWOT Analysis</a:t>
            </a:r>
            <a:endParaRPr lang="en-US" dirty="0"/>
          </a:p>
        </p:txBody>
      </p:sp>
      <p:sp>
        <p:nvSpPr>
          <p:cNvPr id="3" name="Content Placeholder 2"/>
          <p:cNvSpPr>
            <a:spLocks noGrp="1"/>
          </p:cNvSpPr>
          <p:nvPr>
            <p:ph idx="1"/>
          </p:nvPr>
        </p:nvSpPr>
        <p:spPr/>
        <p:txBody>
          <a:bodyPr>
            <a:normAutofit fontScale="92500"/>
          </a:bodyPr>
          <a:lstStyle/>
          <a:p>
            <a:r>
              <a:rPr lang="en-US" dirty="0" smtClean="0"/>
              <a:t>It generates lengthy lists</a:t>
            </a:r>
          </a:p>
          <a:p>
            <a:r>
              <a:rPr lang="en-US" dirty="0" smtClean="0"/>
              <a:t>It uses  no weights to reflect priorities</a:t>
            </a:r>
          </a:p>
          <a:p>
            <a:r>
              <a:rPr lang="en-US" dirty="0" smtClean="0"/>
              <a:t>It uses ambiguous words and phrases</a:t>
            </a:r>
          </a:p>
          <a:p>
            <a:r>
              <a:rPr lang="en-US" dirty="0" smtClean="0"/>
              <a:t>The same factor can be placed in two categories</a:t>
            </a:r>
          </a:p>
          <a:p>
            <a:r>
              <a:rPr lang="en-US" dirty="0" smtClean="0"/>
              <a:t>There is no obligations to verify opinions with data or analysis</a:t>
            </a:r>
          </a:p>
          <a:p>
            <a:r>
              <a:rPr lang="en-US" dirty="0" smtClean="0"/>
              <a:t>There is no logical link to strategy implementation</a:t>
            </a:r>
            <a:endParaRPr lang="en-US" dirty="0"/>
          </a:p>
        </p:txBody>
      </p:sp>
    </p:spTree>
    <p:extLst>
      <p:ext uri="{BB962C8B-B14F-4D97-AF65-F5344CB8AC3E}">
        <p14:creationId xmlns:p14="http://schemas.microsoft.com/office/powerpoint/2010/main" xmlns="" val="1567523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FACTORS ANALISYS SUMMARY (SFAS)</a:t>
            </a:r>
            <a:endParaRPr lang="en-US" dirty="0"/>
          </a:p>
        </p:txBody>
      </p:sp>
      <p:sp>
        <p:nvSpPr>
          <p:cNvPr id="3" name="Content Placeholder 2"/>
          <p:cNvSpPr>
            <a:spLocks noGrp="1"/>
          </p:cNvSpPr>
          <p:nvPr>
            <p:ph idx="1"/>
          </p:nvPr>
        </p:nvSpPr>
        <p:spPr/>
        <p:txBody>
          <a:bodyPr/>
          <a:lstStyle/>
          <a:p>
            <a:r>
              <a:rPr lang="en-US" dirty="0" smtClean="0"/>
              <a:t> SFAS matrix summarizes an organization’s strategic factors by combining the external factors from the EFAS Table with the internal factors from the IFAS Table.</a:t>
            </a:r>
            <a:endParaRPr lang="en-US" dirty="0"/>
          </a:p>
        </p:txBody>
      </p:sp>
    </p:spTree>
    <p:extLst>
      <p:ext uri="{BB962C8B-B14F-4D97-AF65-F5344CB8AC3E}">
        <p14:creationId xmlns:p14="http://schemas.microsoft.com/office/powerpoint/2010/main" xmlns="" val="2342073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SFAS Matrix Steps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In column 1 (Strategic Factor), list the most important EFAS and IFAS.</a:t>
            </a:r>
          </a:p>
          <a:p>
            <a:r>
              <a:rPr lang="en-US" dirty="0" smtClean="0"/>
              <a:t>In column 2 (Weight), assign weights for all of the internal and external strategic factors.</a:t>
            </a:r>
          </a:p>
          <a:p>
            <a:r>
              <a:rPr lang="en-US" dirty="0" smtClean="0"/>
              <a:t>In column 3 (Rating), assign a rating of how the company’s management is responding to each of the strategic factors.</a:t>
            </a:r>
          </a:p>
          <a:p>
            <a:r>
              <a:rPr lang="en-US" dirty="0" smtClean="0"/>
              <a:t>In column 4 (Weighted Score), multiply weight &amp; rating.</a:t>
            </a:r>
          </a:p>
          <a:p>
            <a:r>
              <a:rPr lang="en-US" dirty="0" smtClean="0"/>
              <a:t>In column 5 (Duration), indicate short term, intermediate, and long term.</a:t>
            </a:r>
          </a:p>
          <a:p>
            <a:r>
              <a:rPr lang="en-US" dirty="0" smtClean="0"/>
              <a:t>In column 6 (Comments), repeat or revise your comments.</a:t>
            </a:r>
            <a:endParaRPr lang="en-US" dirty="0"/>
          </a:p>
        </p:txBody>
      </p:sp>
    </p:spTree>
    <p:extLst>
      <p:ext uri="{BB962C8B-B14F-4D97-AF65-F5344CB8AC3E}">
        <p14:creationId xmlns:p14="http://schemas.microsoft.com/office/powerpoint/2010/main" xmlns="" val="3776706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SFAS MATRIX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454220135"/>
              </p:ext>
            </p:extLst>
          </p:nvPr>
        </p:nvGraphicFramePr>
        <p:xfrm>
          <a:off x="0" y="1066800"/>
          <a:ext cx="9144001" cy="5485447"/>
        </p:xfrm>
        <a:graphic>
          <a:graphicData uri="http://schemas.openxmlformats.org/drawingml/2006/table">
            <a:tbl>
              <a:tblPr firstRow="1" bandRow="1">
                <a:tableStyleId>{5C22544A-7EE6-4342-B048-85BDC9FD1C3A}</a:tableStyleId>
              </a:tblPr>
              <a:tblGrid>
                <a:gridCol w="3723409"/>
                <a:gridCol w="1212273"/>
                <a:gridCol w="1125682"/>
                <a:gridCol w="1101436"/>
                <a:gridCol w="1981201"/>
              </a:tblGrid>
              <a:tr h="685800">
                <a:tc>
                  <a:txBody>
                    <a:bodyPr/>
                    <a:lstStyle/>
                    <a:p>
                      <a:r>
                        <a:rPr lang="en-US" dirty="0" smtClean="0"/>
                        <a:t>Internal</a:t>
                      </a:r>
                      <a:r>
                        <a:rPr lang="en-US" baseline="0" dirty="0" smtClean="0"/>
                        <a:t> Strategic Factor</a:t>
                      </a:r>
                      <a:endParaRPr lang="en-US" dirty="0"/>
                    </a:p>
                  </a:txBody>
                  <a:tcPr/>
                </a:tc>
                <a:tc>
                  <a:txBody>
                    <a:bodyPr/>
                    <a:lstStyle/>
                    <a:p>
                      <a:r>
                        <a:rPr lang="en-US" dirty="0" smtClean="0"/>
                        <a:t>Weight</a:t>
                      </a:r>
                      <a:endParaRPr lang="en-US" dirty="0"/>
                    </a:p>
                  </a:txBody>
                  <a:tcPr/>
                </a:tc>
                <a:tc>
                  <a:txBody>
                    <a:bodyPr/>
                    <a:lstStyle/>
                    <a:p>
                      <a:r>
                        <a:rPr lang="en-US" dirty="0" smtClean="0"/>
                        <a:t>Rating</a:t>
                      </a:r>
                      <a:endParaRPr lang="en-US" dirty="0"/>
                    </a:p>
                  </a:txBody>
                  <a:tcPr/>
                </a:tc>
                <a:tc>
                  <a:txBody>
                    <a:bodyPr/>
                    <a:lstStyle/>
                    <a:p>
                      <a:r>
                        <a:rPr lang="en-US" dirty="0" smtClean="0"/>
                        <a:t>Weighted Score</a:t>
                      </a:r>
                      <a:endParaRPr lang="en-US" dirty="0"/>
                    </a:p>
                  </a:txBody>
                  <a:tcPr/>
                </a:tc>
                <a:tc>
                  <a:txBody>
                    <a:bodyPr/>
                    <a:lstStyle/>
                    <a:p>
                      <a:r>
                        <a:rPr lang="en-US" dirty="0" smtClean="0"/>
                        <a:t>Comment</a:t>
                      </a:r>
                      <a:endParaRPr lang="en-US" dirty="0"/>
                    </a:p>
                  </a:txBody>
                  <a:tcPr/>
                </a:tc>
              </a:tr>
              <a:tr h="360045">
                <a:tc>
                  <a:txBody>
                    <a:bodyPr/>
                    <a:lstStyle/>
                    <a:p>
                      <a:r>
                        <a:rPr lang="en-US" dirty="0" smtClean="0"/>
                        <a:t>Strength</a:t>
                      </a: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endParaRPr lang="en-US"/>
                    </a:p>
                  </a:txBody>
                  <a:tcPr/>
                </a:tc>
              </a:tr>
              <a:tr h="410527">
                <a:tc>
                  <a:txBody>
                    <a:bodyPr/>
                    <a:lstStyle/>
                    <a:p>
                      <a:r>
                        <a:rPr lang="en-US" dirty="0" smtClean="0"/>
                        <a:t>S1 Quality Maytag</a:t>
                      </a:r>
                      <a:r>
                        <a:rPr lang="en-US" baseline="0" dirty="0" smtClean="0"/>
                        <a:t> Culture</a:t>
                      </a:r>
                      <a:endParaRPr lang="en-US" dirty="0"/>
                    </a:p>
                  </a:txBody>
                  <a:tcPr/>
                </a:tc>
                <a:tc>
                  <a:txBody>
                    <a:bodyPr/>
                    <a:lstStyle/>
                    <a:p>
                      <a:pPr algn="ctr"/>
                      <a:r>
                        <a:rPr lang="en-US" dirty="0" smtClean="0"/>
                        <a:t>.15</a:t>
                      </a:r>
                      <a:endParaRPr lang="en-US" dirty="0"/>
                    </a:p>
                  </a:txBody>
                  <a:tcPr/>
                </a:tc>
                <a:tc>
                  <a:txBody>
                    <a:bodyPr/>
                    <a:lstStyle/>
                    <a:p>
                      <a:pPr algn="ctr"/>
                      <a:r>
                        <a:rPr lang="en-US" dirty="0" smtClean="0"/>
                        <a:t>5.0</a:t>
                      </a:r>
                      <a:endParaRPr lang="en-US" dirty="0"/>
                    </a:p>
                  </a:txBody>
                  <a:tcPr/>
                </a:tc>
                <a:tc>
                  <a:txBody>
                    <a:bodyPr/>
                    <a:lstStyle/>
                    <a:p>
                      <a:pPr algn="ctr"/>
                      <a:r>
                        <a:rPr lang="en-US" dirty="0" smtClean="0"/>
                        <a:t>.75</a:t>
                      </a:r>
                      <a:endParaRPr lang="en-US" dirty="0"/>
                    </a:p>
                  </a:txBody>
                  <a:tcPr/>
                </a:tc>
                <a:tc>
                  <a:txBody>
                    <a:bodyPr/>
                    <a:lstStyle/>
                    <a:p>
                      <a:r>
                        <a:rPr lang="en-US" dirty="0" smtClean="0"/>
                        <a:t>Quality key success</a:t>
                      </a:r>
                      <a:endParaRPr lang="en-US" dirty="0"/>
                    </a:p>
                  </a:txBody>
                  <a:tcPr/>
                </a:tc>
              </a:tr>
              <a:tr h="360045">
                <a:tc>
                  <a:txBody>
                    <a:bodyPr/>
                    <a:lstStyle/>
                    <a:p>
                      <a:r>
                        <a:rPr lang="en-US" dirty="0" smtClean="0"/>
                        <a:t>S2 Experience Top Management</a:t>
                      </a:r>
                      <a:endParaRPr lang="en-US" dirty="0"/>
                    </a:p>
                  </a:txBody>
                  <a:tcPr/>
                </a:tc>
                <a:tc>
                  <a:txBody>
                    <a:bodyPr/>
                    <a:lstStyle/>
                    <a:p>
                      <a:pPr algn="ctr"/>
                      <a:r>
                        <a:rPr lang="en-US" dirty="0" smtClean="0"/>
                        <a:t>.05</a:t>
                      </a:r>
                      <a:endParaRPr lang="en-US" dirty="0"/>
                    </a:p>
                  </a:txBody>
                  <a:tcPr/>
                </a:tc>
                <a:tc>
                  <a:txBody>
                    <a:bodyPr/>
                    <a:lstStyle/>
                    <a:p>
                      <a:pPr algn="ctr"/>
                      <a:r>
                        <a:rPr lang="en-US" dirty="0" smtClean="0"/>
                        <a:t>4.2</a:t>
                      </a:r>
                      <a:endParaRPr lang="en-US" dirty="0"/>
                    </a:p>
                  </a:txBody>
                  <a:tcPr/>
                </a:tc>
                <a:tc>
                  <a:txBody>
                    <a:bodyPr/>
                    <a:lstStyle/>
                    <a:p>
                      <a:pPr algn="ctr"/>
                      <a:r>
                        <a:rPr lang="en-US" dirty="0" smtClean="0"/>
                        <a:t>.21</a:t>
                      </a:r>
                      <a:endParaRPr lang="en-US" dirty="0"/>
                    </a:p>
                  </a:txBody>
                  <a:tcPr/>
                </a:tc>
                <a:tc>
                  <a:txBody>
                    <a:bodyPr/>
                    <a:lstStyle/>
                    <a:p>
                      <a:r>
                        <a:rPr lang="en-US" dirty="0" smtClean="0"/>
                        <a:t>Know appliances</a:t>
                      </a:r>
                      <a:endParaRPr lang="en-US" dirty="0"/>
                    </a:p>
                  </a:txBody>
                  <a:tcPr/>
                </a:tc>
              </a:tr>
              <a:tr h="360045">
                <a:tc>
                  <a:txBody>
                    <a:bodyPr/>
                    <a:lstStyle/>
                    <a:p>
                      <a:r>
                        <a:rPr lang="en-US" dirty="0" smtClean="0"/>
                        <a:t>S3 Vertical Integration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3.9</a:t>
                      </a:r>
                      <a:endParaRPr lang="en-US" dirty="0"/>
                    </a:p>
                  </a:txBody>
                  <a:tcPr/>
                </a:tc>
                <a:tc>
                  <a:txBody>
                    <a:bodyPr/>
                    <a:lstStyle/>
                    <a:p>
                      <a:pPr algn="ctr"/>
                      <a:r>
                        <a:rPr lang="en-US" dirty="0" smtClean="0"/>
                        <a:t>.39</a:t>
                      </a:r>
                      <a:endParaRPr lang="en-US" dirty="0"/>
                    </a:p>
                  </a:txBody>
                  <a:tcPr/>
                </a:tc>
                <a:tc>
                  <a:txBody>
                    <a:bodyPr/>
                    <a:lstStyle/>
                    <a:p>
                      <a:r>
                        <a:rPr lang="en-US" dirty="0" smtClean="0"/>
                        <a:t>Dedicated factories</a:t>
                      </a:r>
                      <a:endParaRPr lang="en-US" dirty="0"/>
                    </a:p>
                  </a:txBody>
                  <a:tcPr/>
                </a:tc>
              </a:tr>
              <a:tr h="360045">
                <a:tc>
                  <a:txBody>
                    <a:bodyPr/>
                    <a:lstStyle/>
                    <a:p>
                      <a:r>
                        <a:rPr lang="en-US" dirty="0" smtClean="0"/>
                        <a:t>S4 Employee Relations</a:t>
                      </a:r>
                      <a:endParaRPr lang="en-US" dirty="0"/>
                    </a:p>
                  </a:txBody>
                  <a:tcPr/>
                </a:tc>
                <a:tc>
                  <a:txBody>
                    <a:bodyPr/>
                    <a:lstStyle/>
                    <a:p>
                      <a:pPr algn="ctr"/>
                      <a:r>
                        <a:rPr lang="en-US" dirty="0" smtClean="0"/>
                        <a:t>.05</a:t>
                      </a:r>
                      <a:endParaRPr lang="en-US" dirty="0"/>
                    </a:p>
                  </a:txBody>
                  <a:tcPr/>
                </a:tc>
                <a:tc>
                  <a:txBody>
                    <a:bodyPr/>
                    <a:lstStyle/>
                    <a:p>
                      <a:pPr algn="ctr"/>
                      <a:r>
                        <a:rPr lang="en-US" dirty="0" smtClean="0"/>
                        <a:t>3.0</a:t>
                      </a:r>
                      <a:endParaRPr lang="en-US" dirty="0"/>
                    </a:p>
                  </a:txBody>
                  <a:tcPr/>
                </a:tc>
                <a:tc>
                  <a:txBody>
                    <a:bodyPr/>
                    <a:lstStyle/>
                    <a:p>
                      <a:pPr algn="ctr"/>
                      <a:r>
                        <a:rPr lang="en-US" dirty="0" smtClean="0"/>
                        <a:t>.15</a:t>
                      </a:r>
                      <a:endParaRPr lang="en-US" dirty="0"/>
                    </a:p>
                  </a:txBody>
                  <a:tcPr/>
                </a:tc>
                <a:tc>
                  <a:txBody>
                    <a:bodyPr/>
                    <a:lstStyle/>
                    <a:p>
                      <a:r>
                        <a:rPr lang="en-US" dirty="0" smtClean="0"/>
                        <a:t>Good, but </a:t>
                      </a:r>
                      <a:r>
                        <a:rPr lang="en-US" dirty="0" err="1" smtClean="0"/>
                        <a:t>detiorat</a:t>
                      </a:r>
                      <a:endParaRPr lang="en-US" dirty="0"/>
                    </a:p>
                  </a:txBody>
                  <a:tcPr/>
                </a:tc>
              </a:tr>
              <a:tr h="360045">
                <a:tc>
                  <a:txBody>
                    <a:bodyPr/>
                    <a:lstStyle/>
                    <a:p>
                      <a:r>
                        <a:rPr lang="en-US" dirty="0" smtClean="0"/>
                        <a:t>S5</a:t>
                      </a:r>
                      <a:r>
                        <a:rPr lang="en-US" baseline="0" dirty="0" smtClean="0"/>
                        <a:t> Hoover’s </a:t>
                      </a:r>
                      <a:r>
                        <a:rPr lang="en-US" baseline="0" dirty="0" err="1" smtClean="0"/>
                        <a:t>Internation</a:t>
                      </a:r>
                      <a:r>
                        <a:rPr lang="en-US" baseline="0" dirty="0" smtClean="0"/>
                        <a:t> Relation</a:t>
                      </a:r>
                      <a:endParaRPr lang="en-US" dirty="0"/>
                    </a:p>
                  </a:txBody>
                  <a:tcPr/>
                </a:tc>
                <a:tc>
                  <a:txBody>
                    <a:bodyPr/>
                    <a:lstStyle/>
                    <a:p>
                      <a:pPr algn="ctr"/>
                      <a:r>
                        <a:rPr lang="en-US" dirty="0" smtClean="0"/>
                        <a:t>.15</a:t>
                      </a:r>
                      <a:endParaRPr lang="en-US" dirty="0"/>
                    </a:p>
                  </a:txBody>
                  <a:tcPr/>
                </a:tc>
                <a:tc>
                  <a:txBody>
                    <a:bodyPr/>
                    <a:lstStyle/>
                    <a:p>
                      <a:pPr algn="ctr"/>
                      <a:r>
                        <a:rPr lang="en-US" dirty="0" smtClean="0"/>
                        <a:t>2.8</a:t>
                      </a:r>
                      <a:endParaRPr lang="en-US" dirty="0"/>
                    </a:p>
                  </a:txBody>
                  <a:tcPr/>
                </a:tc>
                <a:tc>
                  <a:txBody>
                    <a:bodyPr/>
                    <a:lstStyle/>
                    <a:p>
                      <a:pPr algn="ctr"/>
                      <a:r>
                        <a:rPr lang="en-US" dirty="0" smtClean="0"/>
                        <a:t>.42</a:t>
                      </a:r>
                      <a:endParaRPr lang="en-US" dirty="0"/>
                    </a:p>
                  </a:txBody>
                  <a:tcPr/>
                </a:tc>
                <a:tc>
                  <a:txBody>
                    <a:bodyPr/>
                    <a:lstStyle/>
                    <a:p>
                      <a:r>
                        <a:rPr lang="en-US" dirty="0" smtClean="0"/>
                        <a:t>Hoover name</a:t>
                      </a:r>
                      <a:endParaRPr lang="en-US" dirty="0"/>
                    </a:p>
                  </a:txBody>
                  <a:tcPr/>
                </a:tc>
              </a:tr>
              <a:tr h="360045">
                <a:tc>
                  <a:txBody>
                    <a:bodyPr/>
                    <a:lstStyle/>
                    <a:p>
                      <a:r>
                        <a:rPr lang="en-US" dirty="0" smtClean="0"/>
                        <a:t>Weaknesses</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endParaRPr lang="en-US"/>
                    </a:p>
                  </a:txBody>
                  <a:tcPr/>
                </a:tc>
              </a:tr>
              <a:tr h="360045">
                <a:tc>
                  <a:txBody>
                    <a:bodyPr/>
                    <a:lstStyle/>
                    <a:p>
                      <a:r>
                        <a:rPr lang="en-US" dirty="0" smtClean="0"/>
                        <a:t>W1</a:t>
                      </a:r>
                      <a:r>
                        <a:rPr lang="en-US" baseline="0" dirty="0" smtClean="0"/>
                        <a:t> Process Oriented R&amp;D</a:t>
                      </a:r>
                    </a:p>
                  </a:txBody>
                  <a:tcPr/>
                </a:tc>
                <a:tc>
                  <a:txBody>
                    <a:bodyPr/>
                    <a:lstStyle/>
                    <a:p>
                      <a:pPr algn="ctr"/>
                      <a:r>
                        <a:rPr lang="en-US" dirty="0" smtClean="0"/>
                        <a:t>.05</a:t>
                      </a:r>
                      <a:endParaRPr lang="en-US" dirty="0"/>
                    </a:p>
                  </a:txBody>
                  <a:tcPr/>
                </a:tc>
                <a:tc>
                  <a:txBody>
                    <a:bodyPr/>
                    <a:lstStyle/>
                    <a:p>
                      <a:pPr algn="ctr"/>
                      <a:r>
                        <a:rPr lang="en-US" dirty="0" smtClean="0"/>
                        <a:t>2.2</a:t>
                      </a:r>
                      <a:endParaRPr lang="en-US" dirty="0"/>
                    </a:p>
                  </a:txBody>
                  <a:tcPr/>
                </a:tc>
                <a:tc>
                  <a:txBody>
                    <a:bodyPr/>
                    <a:lstStyle/>
                    <a:p>
                      <a:pPr algn="ctr"/>
                      <a:r>
                        <a:rPr lang="en-US" dirty="0" smtClean="0"/>
                        <a:t>.11</a:t>
                      </a:r>
                      <a:endParaRPr lang="en-US" dirty="0"/>
                    </a:p>
                  </a:txBody>
                  <a:tcPr/>
                </a:tc>
                <a:tc>
                  <a:txBody>
                    <a:bodyPr/>
                    <a:lstStyle/>
                    <a:p>
                      <a:r>
                        <a:rPr lang="en-US" dirty="0" smtClean="0"/>
                        <a:t>Slow on new prod</a:t>
                      </a:r>
                      <a:endParaRPr lang="en-US" dirty="0"/>
                    </a:p>
                  </a:txBody>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W2 Distribution Channels</a:t>
                      </a:r>
                      <a:endParaRPr lang="en-US" dirty="0"/>
                    </a:p>
                  </a:txBody>
                  <a:tcPr/>
                </a:tc>
                <a:tc>
                  <a:txBody>
                    <a:bodyPr/>
                    <a:lstStyle/>
                    <a:p>
                      <a:pPr algn="ctr"/>
                      <a:r>
                        <a:rPr lang="en-US" dirty="0" smtClean="0"/>
                        <a:t>.05</a:t>
                      </a:r>
                      <a:endParaRPr lang="en-US" dirty="0"/>
                    </a:p>
                  </a:txBody>
                  <a:tcPr/>
                </a:tc>
                <a:tc>
                  <a:txBody>
                    <a:bodyPr/>
                    <a:lstStyle/>
                    <a:p>
                      <a:pPr algn="ctr"/>
                      <a:r>
                        <a:rPr lang="en-US" dirty="0" smtClean="0"/>
                        <a:t>2.0</a:t>
                      </a:r>
                      <a:endParaRPr lang="en-US" dirty="0"/>
                    </a:p>
                  </a:txBody>
                  <a:tcPr/>
                </a:tc>
                <a:tc>
                  <a:txBody>
                    <a:bodyPr/>
                    <a:lstStyle/>
                    <a:p>
                      <a:pPr algn="ctr"/>
                      <a:r>
                        <a:rPr lang="en-US" dirty="0" smtClean="0"/>
                        <a:t>.10</a:t>
                      </a:r>
                      <a:endParaRPr lang="en-US" dirty="0"/>
                    </a:p>
                  </a:txBody>
                  <a:tcPr/>
                </a:tc>
                <a:tc>
                  <a:txBody>
                    <a:bodyPr/>
                    <a:lstStyle/>
                    <a:p>
                      <a:r>
                        <a:rPr lang="en-US" dirty="0" smtClean="0"/>
                        <a:t>Superstore trend</a:t>
                      </a:r>
                      <a:endParaRPr lang="en-US" dirty="0"/>
                    </a:p>
                  </a:txBody>
                  <a:tcPr/>
                </a:tc>
              </a:tr>
              <a:tr h="360045">
                <a:tc>
                  <a:txBody>
                    <a:bodyPr/>
                    <a:lstStyle/>
                    <a:p>
                      <a:r>
                        <a:rPr lang="en-US" dirty="0" smtClean="0"/>
                        <a:t>W3 Financial Position</a:t>
                      </a:r>
                      <a:endParaRPr lang="en-US" dirty="0"/>
                    </a:p>
                  </a:txBody>
                  <a:tcPr/>
                </a:tc>
                <a:tc>
                  <a:txBody>
                    <a:bodyPr/>
                    <a:lstStyle/>
                    <a:p>
                      <a:pPr algn="ctr"/>
                      <a:r>
                        <a:rPr lang="en-US" dirty="0" smtClean="0"/>
                        <a:t>.15</a:t>
                      </a:r>
                      <a:endParaRPr lang="en-US" dirty="0"/>
                    </a:p>
                  </a:txBody>
                  <a:tcPr/>
                </a:tc>
                <a:tc>
                  <a:txBody>
                    <a:bodyPr/>
                    <a:lstStyle/>
                    <a:p>
                      <a:pPr algn="ctr"/>
                      <a:r>
                        <a:rPr lang="en-US" dirty="0" smtClean="0"/>
                        <a:t>2.0</a:t>
                      </a:r>
                      <a:endParaRPr lang="en-US" dirty="0"/>
                    </a:p>
                  </a:txBody>
                  <a:tcPr/>
                </a:tc>
                <a:tc>
                  <a:txBody>
                    <a:bodyPr/>
                    <a:lstStyle/>
                    <a:p>
                      <a:pPr algn="ctr"/>
                      <a:r>
                        <a:rPr lang="en-US" dirty="0" smtClean="0"/>
                        <a:t>.30</a:t>
                      </a:r>
                      <a:endParaRPr lang="en-US" dirty="0"/>
                    </a:p>
                  </a:txBody>
                  <a:tcPr/>
                </a:tc>
                <a:tc>
                  <a:txBody>
                    <a:bodyPr/>
                    <a:lstStyle/>
                    <a:p>
                      <a:r>
                        <a:rPr lang="en-US" dirty="0" smtClean="0"/>
                        <a:t>High debt load</a:t>
                      </a:r>
                      <a:endParaRPr lang="en-US" dirty="0"/>
                    </a:p>
                  </a:txBody>
                  <a:tcPr/>
                </a:tc>
              </a:tr>
              <a:tr h="360045">
                <a:tc>
                  <a:txBody>
                    <a:bodyPr/>
                    <a:lstStyle/>
                    <a:p>
                      <a:r>
                        <a:rPr lang="en-US" dirty="0" smtClean="0"/>
                        <a:t>W4 Global Positioning</a:t>
                      </a:r>
                      <a:endParaRPr lang="en-US" dirty="0"/>
                    </a:p>
                  </a:txBody>
                  <a:tcPr/>
                </a:tc>
                <a:tc>
                  <a:txBody>
                    <a:bodyPr/>
                    <a:lstStyle/>
                    <a:p>
                      <a:pPr algn="ctr"/>
                      <a:r>
                        <a:rPr lang="en-US" dirty="0" smtClean="0"/>
                        <a:t>.20</a:t>
                      </a:r>
                      <a:endParaRPr lang="en-US" dirty="0"/>
                    </a:p>
                  </a:txBody>
                  <a:tcPr/>
                </a:tc>
                <a:tc>
                  <a:txBody>
                    <a:bodyPr/>
                    <a:lstStyle/>
                    <a:p>
                      <a:pPr algn="ctr"/>
                      <a:r>
                        <a:rPr lang="en-US" dirty="0" smtClean="0"/>
                        <a:t>2.1</a:t>
                      </a:r>
                      <a:endParaRPr lang="en-US" dirty="0"/>
                    </a:p>
                  </a:txBody>
                  <a:tcPr/>
                </a:tc>
                <a:tc>
                  <a:txBody>
                    <a:bodyPr/>
                    <a:lstStyle/>
                    <a:p>
                      <a:pPr algn="ctr"/>
                      <a:r>
                        <a:rPr lang="en-US" dirty="0" smtClean="0"/>
                        <a:t>.42</a:t>
                      </a:r>
                      <a:endParaRPr lang="en-US" dirty="0"/>
                    </a:p>
                  </a:txBody>
                  <a:tcPr/>
                </a:tc>
                <a:tc>
                  <a:txBody>
                    <a:bodyPr/>
                    <a:lstStyle/>
                    <a:p>
                      <a:r>
                        <a:rPr lang="en-US" dirty="0" smtClean="0"/>
                        <a:t>Hoover weak </a:t>
                      </a:r>
                      <a:r>
                        <a:rPr lang="en-US" dirty="0" err="1" smtClean="0"/>
                        <a:t>outsi</a:t>
                      </a:r>
                      <a:endParaRPr lang="en-US" dirty="0"/>
                    </a:p>
                  </a:txBody>
                  <a:tcPr/>
                </a:tc>
              </a:tr>
              <a:tr h="360045">
                <a:tc>
                  <a:txBody>
                    <a:bodyPr/>
                    <a:lstStyle/>
                    <a:p>
                      <a:r>
                        <a:rPr lang="en-US" dirty="0" smtClean="0"/>
                        <a:t>W5 Manufacturing Facilities</a:t>
                      </a:r>
                      <a:endParaRPr lang="en-US" dirty="0"/>
                    </a:p>
                  </a:txBody>
                  <a:tcPr/>
                </a:tc>
                <a:tc>
                  <a:txBody>
                    <a:bodyPr/>
                    <a:lstStyle/>
                    <a:p>
                      <a:pPr algn="ctr"/>
                      <a:r>
                        <a:rPr lang="en-US" dirty="0" smtClean="0"/>
                        <a:t>.05</a:t>
                      </a:r>
                      <a:endParaRPr lang="en-US" dirty="0"/>
                    </a:p>
                  </a:txBody>
                  <a:tcPr/>
                </a:tc>
                <a:tc>
                  <a:txBody>
                    <a:bodyPr/>
                    <a:lstStyle/>
                    <a:p>
                      <a:pPr algn="ctr"/>
                      <a:r>
                        <a:rPr lang="en-US" dirty="0" smtClean="0"/>
                        <a:t>4.0</a:t>
                      </a:r>
                      <a:endParaRPr lang="en-US" dirty="0"/>
                    </a:p>
                  </a:txBody>
                  <a:tcPr/>
                </a:tc>
                <a:tc>
                  <a:txBody>
                    <a:bodyPr/>
                    <a:lstStyle/>
                    <a:p>
                      <a:pPr algn="ctr"/>
                      <a:r>
                        <a:rPr lang="en-US" dirty="0" smtClean="0"/>
                        <a:t>.20</a:t>
                      </a:r>
                      <a:endParaRPr lang="en-US" dirty="0"/>
                    </a:p>
                  </a:txBody>
                  <a:tcPr/>
                </a:tc>
                <a:tc>
                  <a:txBody>
                    <a:bodyPr/>
                    <a:lstStyle/>
                    <a:p>
                      <a:r>
                        <a:rPr lang="en-US" dirty="0" smtClean="0"/>
                        <a:t>Investing now</a:t>
                      </a:r>
                      <a:endParaRPr lang="en-US" dirty="0"/>
                    </a:p>
                  </a:txBody>
                  <a:tcPr/>
                </a:tc>
              </a:tr>
              <a:tr h="360045">
                <a:tc>
                  <a:txBody>
                    <a:bodyPr/>
                    <a:lstStyle/>
                    <a:p>
                      <a:r>
                        <a:rPr lang="en-US" b="1" dirty="0" smtClean="0"/>
                        <a:t>Total Scores</a:t>
                      </a:r>
                      <a:endParaRPr lang="en-US" b="1" dirty="0"/>
                    </a:p>
                  </a:txBody>
                  <a:tcPr/>
                </a:tc>
                <a:tc>
                  <a:txBody>
                    <a:bodyPr/>
                    <a:lstStyle/>
                    <a:p>
                      <a:pPr algn="ctr"/>
                      <a:r>
                        <a:rPr lang="en-US" b="1" dirty="0" smtClean="0"/>
                        <a:t>1</a:t>
                      </a:r>
                      <a:endParaRPr lang="en-US" b="1" dirty="0"/>
                    </a:p>
                  </a:txBody>
                  <a:tcPr/>
                </a:tc>
                <a:tc>
                  <a:txBody>
                    <a:bodyPr/>
                    <a:lstStyle/>
                    <a:p>
                      <a:pPr algn="ctr"/>
                      <a:endParaRPr lang="en-US"/>
                    </a:p>
                  </a:txBody>
                  <a:tcPr/>
                </a:tc>
                <a:tc>
                  <a:txBody>
                    <a:bodyPr/>
                    <a:lstStyle/>
                    <a:p>
                      <a:pPr algn="ctr"/>
                      <a:r>
                        <a:rPr lang="en-US" b="1" dirty="0" smtClean="0"/>
                        <a:t>3.05</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109865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SFAS MATRIX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555965481"/>
              </p:ext>
            </p:extLst>
          </p:nvPr>
        </p:nvGraphicFramePr>
        <p:xfrm>
          <a:off x="152401" y="1066800"/>
          <a:ext cx="8839199" cy="5715000"/>
        </p:xfrm>
        <a:graphic>
          <a:graphicData uri="http://schemas.openxmlformats.org/drawingml/2006/table">
            <a:tbl>
              <a:tblPr firstRow="1" bandRow="1">
                <a:tableStyleId>{5C22544A-7EE6-4342-B048-85BDC9FD1C3A}</a:tableStyleId>
              </a:tblPr>
              <a:tblGrid>
                <a:gridCol w="3809999"/>
                <a:gridCol w="990600"/>
                <a:gridCol w="914400"/>
                <a:gridCol w="990600"/>
                <a:gridCol w="2133600"/>
              </a:tblGrid>
              <a:tr h="685800">
                <a:tc>
                  <a:txBody>
                    <a:bodyPr/>
                    <a:lstStyle/>
                    <a:p>
                      <a:r>
                        <a:rPr lang="en-US" b="1" dirty="0" smtClean="0"/>
                        <a:t>External</a:t>
                      </a:r>
                      <a:r>
                        <a:rPr lang="en-US" b="1" baseline="0" dirty="0" smtClean="0"/>
                        <a:t> Strategic Factor</a:t>
                      </a:r>
                      <a:endParaRPr lang="en-US" b="1" dirty="0"/>
                    </a:p>
                  </a:txBody>
                  <a:tcPr/>
                </a:tc>
                <a:tc>
                  <a:txBody>
                    <a:bodyPr/>
                    <a:lstStyle/>
                    <a:p>
                      <a:r>
                        <a:rPr lang="en-US" dirty="0" smtClean="0"/>
                        <a:t>Weight</a:t>
                      </a:r>
                      <a:endParaRPr lang="en-US" dirty="0"/>
                    </a:p>
                  </a:txBody>
                  <a:tcPr/>
                </a:tc>
                <a:tc>
                  <a:txBody>
                    <a:bodyPr/>
                    <a:lstStyle/>
                    <a:p>
                      <a:r>
                        <a:rPr lang="en-US" dirty="0" smtClean="0"/>
                        <a:t>Rating</a:t>
                      </a:r>
                      <a:endParaRPr lang="en-US" dirty="0"/>
                    </a:p>
                  </a:txBody>
                  <a:tcPr/>
                </a:tc>
                <a:tc>
                  <a:txBody>
                    <a:bodyPr/>
                    <a:lstStyle/>
                    <a:p>
                      <a:r>
                        <a:rPr lang="en-US" dirty="0" smtClean="0"/>
                        <a:t>Weighted Score</a:t>
                      </a:r>
                      <a:endParaRPr lang="en-US" dirty="0"/>
                    </a:p>
                  </a:txBody>
                  <a:tcPr/>
                </a:tc>
                <a:tc>
                  <a:txBody>
                    <a:bodyPr/>
                    <a:lstStyle/>
                    <a:p>
                      <a:r>
                        <a:rPr lang="en-US" dirty="0" smtClean="0"/>
                        <a:t>Comment</a:t>
                      </a:r>
                      <a:endParaRPr lang="en-US" dirty="0"/>
                    </a:p>
                  </a:txBody>
                  <a:tcPr/>
                </a:tc>
              </a:tr>
              <a:tr h="360045">
                <a:tc>
                  <a:txBody>
                    <a:bodyPr/>
                    <a:lstStyle/>
                    <a:p>
                      <a:r>
                        <a:rPr lang="en-US" b="1" dirty="0" smtClean="0"/>
                        <a:t>Opportunities</a:t>
                      </a:r>
                      <a:endParaRPr lang="en-US" b="1"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endParaRPr lang="en-US"/>
                    </a:p>
                  </a:txBody>
                  <a:tcPr/>
                </a:tc>
              </a:tr>
              <a:tr h="320040">
                <a:tc>
                  <a:txBody>
                    <a:bodyPr/>
                    <a:lstStyle/>
                    <a:p>
                      <a:r>
                        <a:rPr lang="en-US" dirty="0" smtClean="0"/>
                        <a:t>O1 Economic</a:t>
                      </a:r>
                      <a:r>
                        <a:rPr lang="en-US" baseline="0" dirty="0" smtClean="0"/>
                        <a:t> Integration in Euro</a:t>
                      </a:r>
                      <a:endParaRPr lang="en-US" dirty="0"/>
                    </a:p>
                  </a:txBody>
                  <a:tcPr/>
                </a:tc>
                <a:tc>
                  <a:txBody>
                    <a:bodyPr/>
                    <a:lstStyle/>
                    <a:p>
                      <a:pPr algn="ctr"/>
                      <a:r>
                        <a:rPr lang="en-US" dirty="0" smtClean="0"/>
                        <a:t>.20</a:t>
                      </a:r>
                      <a:endParaRPr lang="en-US" dirty="0"/>
                    </a:p>
                  </a:txBody>
                  <a:tcPr/>
                </a:tc>
                <a:tc>
                  <a:txBody>
                    <a:bodyPr/>
                    <a:lstStyle/>
                    <a:p>
                      <a:pPr algn="ctr"/>
                      <a:r>
                        <a:rPr lang="en-US" dirty="0" smtClean="0"/>
                        <a:t>4.1</a:t>
                      </a:r>
                      <a:endParaRPr lang="en-US" dirty="0"/>
                    </a:p>
                  </a:txBody>
                  <a:tcPr/>
                </a:tc>
                <a:tc>
                  <a:txBody>
                    <a:bodyPr/>
                    <a:lstStyle/>
                    <a:p>
                      <a:pPr algn="ctr"/>
                      <a:r>
                        <a:rPr lang="en-US" dirty="0" smtClean="0"/>
                        <a:t>.82</a:t>
                      </a:r>
                      <a:endParaRPr lang="en-US" dirty="0"/>
                    </a:p>
                  </a:txBody>
                  <a:tcPr/>
                </a:tc>
                <a:tc>
                  <a:txBody>
                    <a:bodyPr/>
                    <a:lstStyle/>
                    <a:p>
                      <a:r>
                        <a:rPr lang="en-US" dirty="0" smtClean="0"/>
                        <a:t>Acquisition</a:t>
                      </a:r>
                      <a:endParaRPr lang="en-US" dirty="0"/>
                    </a:p>
                  </a:txBody>
                  <a:tcPr/>
                </a:tc>
              </a:tr>
              <a:tr h="360045">
                <a:tc>
                  <a:txBody>
                    <a:bodyPr/>
                    <a:lstStyle/>
                    <a:p>
                      <a:r>
                        <a:rPr lang="en-US" dirty="0" smtClean="0"/>
                        <a:t>O2</a:t>
                      </a:r>
                      <a:r>
                        <a:rPr lang="en-US" baseline="0" dirty="0" smtClean="0"/>
                        <a:t> Demographics favor quality</a:t>
                      </a:r>
                      <a:endParaRPr lang="en-US" dirty="0"/>
                    </a:p>
                  </a:txBody>
                  <a:tcPr/>
                </a:tc>
                <a:tc>
                  <a:txBody>
                    <a:bodyPr/>
                    <a:lstStyle/>
                    <a:p>
                      <a:pPr algn="ctr"/>
                      <a:r>
                        <a:rPr lang="en-US" dirty="0" smtClean="0"/>
                        <a:t>.20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r>
                        <a:rPr lang="en-US" dirty="0" err="1" smtClean="0"/>
                        <a:t>Maytaq</a:t>
                      </a:r>
                      <a:r>
                        <a:rPr lang="en-US" dirty="0" smtClean="0"/>
                        <a:t> quality</a:t>
                      </a:r>
                      <a:endParaRPr lang="en-US" dirty="0"/>
                    </a:p>
                  </a:txBody>
                  <a:tcPr/>
                </a:tc>
              </a:tr>
              <a:tr h="360045">
                <a:tc>
                  <a:txBody>
                    <a:bodyPr/>
                    <a:lstStyle/>
                    <a:p>
                      <a:r>
                        <a:rPr lang="en-US" dirty="0" smtClean="0"/>
                        <a:t>O3 Economic </a:t>
                      </a:r>
                      <a:r>
                        <a:rPr lang="en-US" dirty="0" err="1" smtClean="0"/>
                        <a:t>Developmet</a:t>
                      </a:r>
                      <a:r>
                        <a:rPr lang="en-US" smtClean="0"/>
                        <a:t> </a:t>
                      </a:r>
                      <a:r>
                        <a:rPr lang="en-US" dirty="0" smtClean="0"/>
                        <a:t>of Asia</a:t>
                      </a:r>
                      <a:endParaRPr lang="en-US" dirty="0"/>
                    </a:p>
                  </a:txBody>
                  <a:tcPr/>
                </a:tc>
                <a:tc>
                  <a:txBody>
                    <a:bodyPr/>
                    <a:lstStyle/>
                    <a:p>
                      <a:pPr algn="ctr"/>
                      <a:r>
                        <a:rPr lang="en-US" dirty="0" smtClean="0"/>
                        <a:t>.05</a:t>
                      </a:r>
                      <a:endParaRPr lang="en-US" dirty="0"/>
                    </a:p>
                  </a:txBody>
                  <a:tcPr/>
                </a:tc>
                <a:tc>
                  <a:txBody>
                    <a:bodyPr/>
                    <a:lstStyle/>
                    <a:p>
                      <a:pPr algn="ctr"/>
                      <a:r>
                        <a:rPr lang="en-US" dirty="0" smtClean="0"/>
                        <a:t>1.0</a:t>
                      </a:r>
                      <a:endParaRPr lang="en-US" dirty="0"/>
                    </a:p>
                  </a:txBody>
                  <a:tcPr/>
                </a:tc>
                <a:tc>
                  <a:txBody>
                    <a:bodyPr/>
                    <a:lstStyle/>
                    <a:p>
                      <a:pPr algn="ctr"/>
                      <a:r>
                        <a:rPr lang="en-US" dirty="0" smtClean="0"/>
                        <a:t>.05</a:t>
                      </a:r>
                      <a:endParaRPr lang="en-US" dirty="0"/>
                    </a:p>
                  </a:txBody>
                  <a:tcPr/>
                </a:tc>
                <a:tc>
                  <a:txBody>
                    <a:bodyPr/>
                    <a:lstStyle/>
                    <a:p>
                      <a:r>
                        <a:rPr lang="en-US" dirty="0" smtClean="0"/>
                        <a:t>Low</a:t>
                      </a:r>
                      <a:r>
                        <a:rPr lang="en-US" baseline="0" dirty="0" smtClean="0"/>
                        <a:t> Maytag presence</a:t>
                      </a:r>
                      <a:endParaRPr lang="en-US" dirty="0"/>
                    </a:p>
                  </a:txBody>
                  <a:tcPr/>
                </a:tc>
              </a:tr>
              <a:tr h="360045">
                <a:tc>
                  <a:txBody>
                    <a:bodyPr/>
                    <a:lstStyle/>
                    <a:p>
                      <a:r>
                        <a:rPr lang="en-US" dirty="0" smtClean="0"/>
                        <a:t>O4 Opening of Eastern Europe</a:t>
                      </a:r>
                      <a:endParaRPr lang="en-US" dirty="0"/>
                    </a:p>
                  </a:txBody>
                  <a:tcPr/>
                </a:tc>
                <a:tc>
                  <a:txBody>
                    <a:bodyPr/>
                    <a:lstStyle/>
                    <a:p>
                      <a:pPr algn="ctr"/>
                      <a:r>
                        <a:rPr lang="en-US" dirty="0" smtClean="0"/>
                        <a:t>.05</a:t>
                      </a:r>
                      <a:endParaRPr lang="en-US" dirty="0"/>
                    </a:p>
                  </a:txBody>
                  <a:tcPr/>
                </a:tc>
                <a:tc>
                  <a:txBody>
                    <a:bodyPr/>
                    <a:lstStyle/>
                    <a:p>
                      <a:pPr algn="ctr"/>
                      <a:r>
                        <a:rPr lang="en-US" dirty="0" smtClean="0"/>
                        <a:t>2.0</a:t>
                      </a:r>
                      <a:endParaRPr lang="en-US" dirty="0"/>
                    </a:p>
                  </a:txBody>
                  <a:tcPr/>
                </a:tc>
                <a:tc>
                  <a:txBody>
                    <a:bodyPr/>
                    <a:lstStyle/>
                    <a:p>
                      <a:pPr algn="ctr"/>
                      <a:r>
                        <a:rPr lang="en-US" dirty="0" smtClean="0"/>
                        <a:t>.10</a:t>
                      </a:r>
                      <a:endParaRPr lang="en-US" dirty="0"/>
                    </a:p>
                  </a:txBody>
                  <a:tcPr/>
                </a:tc>
                <a:tc>
                  <a:txBody>
                    <a:bodyPr/>
                    <a:lstStyle/>
                    <a:p>
                      <a:r>
                        <a:rPr lang="en-US" dirty="0" smtClean="0"/>
                        <a:t>Will take time</a:t>
                      </a:r>
                      <a:endParaRPr lang="en-US" dirty="0"/>
                    </a:p>
                  </a:txBody>
                  <a:tcPr/>
                </a:tc>
              </a:tr>
              <a:tr h="360045">
                <a:tc>
                  <a:txBody>
                    <a:bodyPr/>
                    <a:lstStyle/>
                    <a:p>
                      <a:r>
                        <a:rPr lang="en-US" dirty="0" smtClean="0"/>
                        <a:t>O5 Trend t “Superstore”</a:t>
                      </a:r>
                      <a:endParaRPr lang="en-US" dirty="0"/>
                    </a:p>
                  </a:txBody>
                  <a:tcPr/>
                </a:tc>
                <a:tc>
                  <a:txBody>
                    <a:bodyPr/>
                    <a:lstStyle/>
                    <a:p>
                      <a:pPr algn="ctr"/>
                      <a:r>
                        <a:rPr lang="en-US" dirty="0" smtClean="0"/>
                        <a:t>.10</a:t>
                      </a:r>
                      <a:endParaRPr lang="en-US" dirty="0"/>
                    </a:p>
                  </a:txBody>
                  <a:tcPr/>
                </a:tc>
                <a:tc>
                  <a:txBody>
                    <a:bodyPr/>
                    <a:lstStyle/>
                    <a:p>
                      <a:pPr algn="ctr"/>
                      <a:r>
                        <a:rPr lang="en-US" dirty="0" smtClean="0"/>
                        <a:t>1.8</a:t>
                      </a:r>
                      <a:endParaRPr lang="en-US" dirty="0"/>
                    </a:p>
                  </a:txBody>
                  <a:tcPr/>
                </a:tc>
                <a:tc>
                  <a:txBody>
                    <a:bodyPr/>
                    <a:lstStyle/>
                    <a:p>
                      <a:pPr algn="ctr"/>
                      <a:r>
                        <a:rPr lang="en-US" dirty="0" smtClean="0"/>
                        <a:t>.18</a:t>
                      </a:r>
                      <a:endParaRPr lang="en-US" dirty="0"/>
                    </a:p>
                  </a:txBody>
                  <a:tcPr/>
                </a:tc>
                <a:tc>
                  <a:txBody>
                    <a:bodyPr/>
                    <a:lstStyle/>
                    <a:p>
                      <a:r>
                        <a:rPr lang="en-US" dirty="0" smtClean="0"/>
                        <a:t>Maytag weak in this </a:t>
                      </a:r>
                      <a:endParaRPr lang="en-US" dirty="0"/>
                    </a:p>
                  </a:txBody>
                  <a:tcPr/>
                </a:tc>
              </a:tr>
              <a:tr h="360045">
                <a:tc>
                  <a:txBody>
                    <a:bodyPr/>
                    <a:lstStyle/>
                    <a:p>
                      <a:r>
                        <a:rPr lang="en-US" b="1" dirty="0" smtClean="0"/>
                        <a:t>Threats</a:t>
                      </a:r>
                      <a:endParaRPr lang="en-US" b="1"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endParaRPr lang="en-US"/>
                    </a:p>
                  </a:txBody>
                  <a:tcPr/>
                </a:tc>
              </a:tr>
              <a:tr h="360045">
                <a:tc>
                  <a:txBody>
                    <a:bodyPr/>
                    <a:lstStyle/>
                    <a:p>
                      <a:r>
                        <a:rPr lang="en-US" baseline="0" dirty="0" smtClean="0"/>
                        <a:t>Increasing government regulation</a:t>
                      </a:r>
                    </a:p>
                  </a:txBody>
                  <a:tcPr/>
                </a:tc>
                <a:tc>
                  <a:txBody>
                    <a:bodyPr/>
                    <a:lstStyle/>
                    <a:p>
                      <a:pPr algn="ctr"/>
                      <a:r>
                        <a:rPr lang="en-US" dirty="0" smtClean="0"/>
                        <a:t>.10</a:t>
                      </a:r>
                      <a:endParaRPr lang="en-US" dirty="0"/>
                    </a:p>
                  </a:txBody>
                  <a:tcPr/>
                </a:tc>
                <a:tc>
                  <a:txBody>
                    <a:bodyPr/>
                    <a:lstStyle/>
                    <a:p>
                      <a:pPr algn="ctr"/>
                      <a:r>
                        <a:rPr lang="en-US" dirty="0" smtClean="0"/>
                        <a:t>4.3</a:t>
                      </a:r>
                      <a:endParaRPr lang="en-US" dirty="0"/>
                    </a:p>
                  </a:txBody>
                  <a:tcPr/>
                </a:tc>
                <a:tc>
                  <a:txBody>
                    <a:bodyPr/>
                    <a:lstStyle/>
                    <a:p>
                      <a:pPr algn="ctr"/>
                      <a:r>
                        <a:rPr lang="en-US" dirty="0" smtClean="0"/>
                        <a:t>.43</a:t>
                      </a:r>
                      <a:endParaRPr lang="en-US" dirty="0"/>
                    </a:p>
                  </a:txBody>
                  <a:tcPr/>
                </a:tc>
                <a:tc>
                  <a:txBody>
                    <a:bodyPr/>
                    <a:lstStyle/>
                    <a:p>
                      <a:r>
                        <a:rPr lang="en-US" dirty="0" smtClean="0"/>
                        <a:t>Well positioned</a:t>
                      </a:r>
                      <a:endParaRPr lang="en-US" dirty="0"/>
                    </a:p>
                  </a:txBody>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Strong US competition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r>
                        <a:rPr lang="en-US" dirty="0" smtClean="0"/>
                        <a:t>Well positioned</a:t>
                      </a:r>
                      <a:endParaRPr lang="en-US" dirty="0"/>
                    </a:p>
                  </a:txBody>
                  <a:tcPr/>
                </a:tc>
              </a:tr>
              <a:tr h="360045">
                <a:tc>
                  <a:txBody>
                    <a:bodyPr/>
                    <a:lstStyle/>
                    <a:p>
                      <a:r>
                        <a:rPr lang="en-US" dirty="0" smtClean="0"/>
                        <a:t>T3 </a:t>
                      </a:r>
                      <a:r>
                        <a:rPr lang="en-US" dirty="0" err="1" smtClean="0"/>
                        <a:t>Whirpool</a:t>
                      </a:r>
                      <a:r>
                        <a:rPr lang="en-US" dirty="0" smtClean="0"/>
                        <a:t> &amp; </a:t>
                      </a:r>
                      <a:r>
                        <a:rPr lang="en-US" dirty="0" err="1" smtClean="0"/>
                        <a:t>Eletrolux</a:t>
                      </a:r>
                      <a:r>
                        <a:rPr lang="en-US" dirty="0" smtClean="0"/>
                        <a:t> strong </a:t>
                      </a:r>
                      <a:r>
                        <a:rPr lang="en-US" dirty="0" err="1" smtClean="0"/>
                        <a:t>globa</a:t>
                      </a:r>
                      <a:endParaRPr lang="en-US" dirty="0"/>
                    </a:p>
                  </a:txBody>
                  <a:tcPr/>
                </a:tc>
                <a:tc>
                  <a:txBody>
                    <a:bodyPr/>
                    <a:lstStyle/>
                    <a:p>
                      <a:pPr algn="ctr"/>
                      <a:r>
                        <a:rPr lang="en-US" dirty="0" smtClean="0"/>
                        <a:t>.15</a:t>
                      </a:r>
                      <a:endParaRPr lang="en-US" dirty="0"/>
                    </a:p>
                  </a:txBody>
                  <a:tcPr/>
                </a:tc>
                <a:tc>
                  <a:txBody>
                    <a:bodyPr/>
                    <a:lstStyle/>
                    <a:p>
                      <a:pPr algn="ctr"/>
                      <a:r>
                        <a:rPr lang="en-US" dirty="0" smtClean="0"/>
                        <a:t>3.0</a:t>
                      </a:r>
                      <a:endParaRPr lang="en-US" dirty="0"/>
                    </a:p>
                  </a:txBody>
                  <a:tcPr/>
                </a:tc>
                <a:tc>
                  <a:txBody>
                    <a:bodyPr/>
                    <a:lstStyle/>
                    <a:p>
                      <a:pPr algn="ctr"/>
                      <a:r>
                        <a:rPr lang="en-US" dirty="0" smtClean="0"/>
                        <a:t>.45</a:t>
                      </a:r>
                      <a:endParaRPr lang="en-US" dirty="0"/>
                    </a:p>
                  </a:txBody>
                  <a:tcPr/>
                </a:tc>
                <a:tc>
                  <a:txBody>
                    <a:bodyPr/>
                    <a:lstStyle/>
                    <a:p>
                      <a:r>
                        <a:rPr lang="en-US" dirty="0" smtClean="0"/>
                        <a:t>Hoover weak global</a:t>
                      </a:r>
                      <a:endParaRPr lang="en-US" dirty="0"/>
                    </a:p>
                  </a:txBody>
                  <a:tcPr/>
                </a:tc>
              </a:tr>
              <a:tr h="360045">
                <a:tc>
                  <a:txBody>
                    <a:bodyPr/>
                    <a:lstStyle/>
                    <a:p>
                      <a:r>
                        <a:rPr lang="en-US" dirty="0" smtClean="0"/>
                        <a:t>T4 New product advances</a:t>
                      </a:r>
                      <a:endParaRPr lang="en-US" dirty="0"/>
                    </a:p>
                  </a:txBody>
                  <a:tcPr/>
                </a:tc>
                <a:tc>
                  <a:txBody>
                    <a:bodyPr/>
                    <a:lstStyle/>
                    <a:p>
                      <a:pPr algn="ctr"/>
                      <a:r>
                        <a:rPr lang="en-US" dirty="0" smtClean="0"/>
                        <a:t>.05</a:t>
                      </a:r>
                      <a:endParaRPr lang="en-US" dirty="0"/>
                    </a:p>
                  </a:txBody>
                  <a:tcPr/>
                </a:tc>
                <a:tc>
                  <a:txBody>
                    <a:bodyPr/>
                    <a:lstStyle/>
                    <a:p>
                      <a:pPr algn="ctr"/>
                      <a:r>
                        <a:rPr lang="en-US" dirty="0" smtClean="0"/>
                        <a:t>1.2</a:t>
                      </a:r>
                      <a:endParaRPr lang="en-US" dirty="0"/>
                    </a:p>
                  </a:txBody>
                  <a:tcPr/>
                </a:tc>
                <a:tc>
                  <a:txBody>
                    <a:bodyPr/>
                    <a:lstStyle/>
                    <a:p>
                      <a:pPr algn="ctr"/>
                      <a:r>
                        <a:rPr lang="en-US" dirty="0" smtClean="0"/>
                        <a:t>.06</a:t>
                      </a:r>
                      <a:endParaRPr lang="en-US" dirty="0"/>
                    </a:p>
                  </a:txBody>
                  <a:tcPr/>
                </a:tc>
                <a:tc>
                  <a:txBody>
                    <a:bodyPr/>
                    <a:lstStyle/>
                    <a:p>
                      <a:r>
                        <a:rPr lang="en-US" dirty="0" err="1" smtClean="0"/>
                        <a:t>Qustionable</a:t>
                      </a:r>
                      <a:endParaRPr lang="en-US" dirty="0"/>
                    </a:p>
                  </a:txBody>
                  <a:tcPr/>
                </a:tc>
              </a:tr>
              <a:tr h="360045">
                <a:tc>
                  <a:txBody>
                    <a:bodyPr/>
                    <a:lstStyle/>
                    <a:p>
                      <a:r>
                        <a:rPr lang="en-US" dirty="0" smtClean="0"/>
                        <a:t>T5 Japanese appliance company</a:t>
                      </a:r>
                      <a:endParaRPr lang="en-US" dirty="0"/>
                    </a:p>
                  </a:txBody>
                  <a:tcPr/>
                </a:tc>
                <a:tc>
                  <a:txBody>
                    <a:bodyPr/>
                    <a:lstStyle/>
                    <a:p>
                      <a:pPr algn="ctr"/>
                      <a:r>
                        <a:rPr lang="en-US" dirty="0" smtClean="0"/>
                        <a:t>.10</a:t>
                      </a:r>
                      <a:endParaRPr lang="en-US" dirty="0"/>
                    </a:p>
                  </a:txBody>
                  <a:tcPr/>
                </a:tc>
                <a:tc>
                  <a:txBody>
                    <a:bodyPr/>
                    <a:lstStyle/>
                    <a:p>
                      <a:pPr algn="ctr"/>
                      <a:r>
                        <a:rPr lang="en-US" dirty="0" smtClean="0"/>
                        <a:t>1.6</a:t>
                      </a:r>
                      <a:endParaRPr lang="en-US" dirty="0"/>
                    </a:p>
                  </a:txBody>
                  <a:tcPr/>
                </a:tc>
                <a:tc>
                  <a:txBody>
                    <a:bodyPr/>
                    <a:lstStyle/>
                    <a:p>
                      <a:pPr algn="ctr"/>
                      <a:r>
                        <a:rPr lang="en-US" dirty="0" smtClean="0"/>
                        <a:t>.16</a:t>
                      </a:r>
                      <a:endParaRPr lang="en-US" dirty="0"/>
                    </a:p>
                  </a:txBody>
                  <a:tcPr/>
                </a:tc>
                <a:tc>
                  <a:txBody>
                    <a:bodyPr/>
                    <a:lstStyle/>
                    <a:p>
                      <a:r>
                        <a:rPr lang="en-US" dirty="0" smtClean="0"/>
                        <a:t>Only Asian </a:t>
                      </a:r>
                      <a:r>
                        <a:rPr lang="en-US" dirty="0" err="1" smtClean="0"/>
                        <a:t>precense</a:t>
                      </a:r>
                      <a:endParaRPr lang="en-US" dirty="0"/>
                    </a:p>
                  </a:txBody>
                  <a:tcPr/>
                </a:tc>
              </a:tr>
              <a:tr h="360045">
                <a:tc>
                  <a:txBody>
                    <a:bodyPr/>
                    <a:lstStyle/>
                    <a:p>
                      <a:r>
                        <a:rPr lang="en-US" b="1" dirty="0" smtClean="0"/>
                        <a:t>Total Scores</a:t>
                      </a:r>
                      <a:endParaRPr lang="en-US" b="1" dirty="0"/>
                    </a:p>
                  </a:txBody>
                  <a:tcPr/>
                </a:tc>
                <a:tc>
                  <a:txBody>
                    <a:bodyPr/>
                    <a:lstStyle/>
                    <a:p>
                      <a:pPr algn="ctr"/>
                      <a:r>
                        <a:rPr lang="en-US" b="1" dirty="0" smtClean="0"/>
                        <a:t>1</a:t>
                      </a:r>
                      <a:endParaRPr lang="en-US" b="1" dirty="0"/>
                    </a:p>
                  </a:txBody>
                  <a:tcPr/>
                </a:tc>
                <a:tc>
                  <a:txBody>
                    <a:bodyPr/>
                    <a:lstStyle/>
                    <a:p>
                      <a:pPr algn="ctr"/>
                      <a:endParaRPr lang="en-US" dirty="0"/>
                    </a:p>
                  </a:txBody>
                  <a:tcPr/>
                </a:tc>
                <a:tc>
                  <a:txBody>
                    <a:bodyPr/>
                    <a:lstStyle/>
                    <a:p>
                      <a:pPr algn="ctr"/>
                      <a:r>
                        <a:rPr lang="en-US" b="1" dirty="0" smtClean="0"/>
                        <a:t>3.15</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3683495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SFAS MATRIX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902775150"/>
              </p:ext>
            </p:extLst>
          </p:nvPr>
        </p:nvGraphicFramePr>
        <p:xfrm>
          <a:off x="152400" y="1066800"/>
          <a:ext cx="8839200" cy="5165407"/>
        </p:xfrm>
        <a:graphic>
          <a:graphicData uri="http://schemas.openxmlformats.org/drawingml/2006/table">
            <a:tbl>
              <a:tblPr firstRow="1" bandRow="1">
                <a:tableStyleId>{5C22544A-7EE6-4342-B048-85BDC9FD1C3A}</a:tableStyleId>
              </a:tblPr>
              <a:tblGrid>
                <a:gridCol w="3352800"/>
                <a:gridCol w="914400"/>
                <a:gridCol w="838200"/>
                <a:gridCol w="1112003"/>
                <a:gridCol w="898902"/>
                <a:gridCol w="823993"/>
                <a:gridCol w="898902"/>
              </a:tblGrid>
              <a:tr h="685800">
                <a:tc>
                  <a:txBody>
                    <a:bodyPr/>
                    <a:lstStyle/>
                    <a:p>
                      <a:r>
                        <a:rPr lang="en-US" b="1" baseline="0" dirty="0" smtClean="0"/>
                        <a:t>Strategic Factor (Select the most important opportunities /threats  from EFAS and strength /weakness from IFAS</a:t>
                      </a:r>
                      <a:endParaRPr lang="en-US" b="1" dirty="0"/>
                    </a:p>
                  </a:txBody>
                  <a:tcPr/>
                </a:tc>
                <a:tc>
                  <a:txBody>
                    <a:bodyPr/>
                    <a:lstStyle/>
                    <a:p>
                      <a:r>
                        <a:rPr lang="en-US" dirty="0" smtClean="0"/>
                        <a:t>Weight</a:t>
                      </a:r>
                      <a:endParaRPr lang="en-US" dirty="0"/>
                    </a:p>
                  </a:txBody>
                  <a:tcPr/>
                </a:tc>
                <a:tc>
                  <a:txBody>
                    <a:bodyPr/>
                    <a:lstStyle/>
                    <a:p>
                      <a:r>
                        <a:rPr lang="en-US" dirty="0" smtClean="0"/>
                        <a:t>Rating</a:t>
                      </a:r>
                      <a:endParaRPr lang="en-US" dirty="0"/>
                    </a:p>
                  </a:txBody>
                  <a:tcPr/>
                </a:tc>
                <a:tc>
                  <a:txBody>
                    <a:bodyPr/>
                    <a:lstStyle/>
                    <a:p>
                      <a:r>
                        <a:rPr lang="en-US" dirty="0" smtClean="0"/>
                        <a:t>Weighted Score</a:t>
                      </a:r>
                      <a:endParaRPr lang="en-US" dirty="0"/>
                    </a:p>
                  </a:txBody>
                  <a:tcPr/>
                </a:tc>
                <a:tc>
                  <a:txBody>
                    <a:bodyPr/>
                    <a:lstStyle/>
                    <a:p>
                      <a:r>
                        <a:rPr lang="en-US" dirty="0" smtClean="0"/>
                        <a:t>Short Term</a:t>
                      </a:r>
                      <a:endParaRPr lang="en-US" dirty="0"/>
                    </a:p>
                  </a:txBody>
                  <a:tcPr/>
                </a:tc>
                <a:tc>
                  <a:txBody>
                    <a:bodyPr/>
                    <a:lstStyle/>
                    <a:p>
                      <a:r>
                        <a:rPr lang="en-US" dirty="0" smtClean="0"/>
                        <a:t>Intermediate</a:t>
                      </a:r>
                      <a:endParaRPr lang="en-US" dirty="0"/>
                    </a:p>
                  </a:txBody>
                  <a:tcPr/>
                </a:tc>
                <a:tc>
                  <a:txBody>
                    <a:bodyPr/>
                    <a:lstStyle/>
                    <a:p>
                      <a:r>
                        <a:rPr lang="en-US" dirty="0" smtClean="0"/>
                        <a:t>Long  Term</a:t>
                      </a:r>
                      <a:endParaRPr lang="en-US" dirty="0"/>
                    </a:p>
                  </a:txBody>
                  <a:tcPr/>
                </a:tc>
              </a:tr>
              <a:tr h="410527">
                <a:tc>
                  <a:txBody>
                    <a:bodyPr/>
                    <a:lstStyle/>
                    <a:p>
                      <a:r>
                        <a:rPr lang="en-US" dirty="0" smtClean="0"/>
                        <a:t>S1</a:t>
                      </a:r>
                      <a:r>
                        <a:rPr lang="en-US" baseline="0" dirty="0" smtClean="0"/>
                        <a:t> Quality Maytag culture</a:t>
                      </a:r>
                      <a:endParaRPr lang="en-US" dirty="0"/>
                    </a:p>
                  </a:txBody>
                  <a:tcPr/>
                </a:tc>
                <a:tc>
                  <a:txBody>
                    <a:bodyPr/>
                    <a:lstStyle/>
                    <a:p>
                      <a:pPr algn="ctr"/>
                      <a:r>
                        <a:rPr lang="en-US" dirty="0" smtClean="0"/>
                        <a:t>.10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dirty="0" smtClean="0"/>
                        <a:t>S5 Hoover international orientation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2.8</a:t>
                      </a:r>
                      <a:endParaRPr lang="en-US" dirty="0"/>
                    </a:p>
                  </a:txBody>
                  <a:tcPr/>
                </a:tc>
                <a:tc>
                  <a:txBody>
                    <a:bodyPr/>
                    <a:lstStyle/>
                    <a:p>
                      <a:pPr algn="ctr"/>
                      <a:r>
                        <a:rPr lang="en-US" dirty="0" smtClean="0"/>
                        <a:t>.28</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dirty="0" smtClean="0"/>
                        <a:t>W3 Financial position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dirty="0" smtClean="0"/>
                        <a:t>W4 Global positioning</a:t>
                      </a:r>
                      <a:endParaRPr lang="en-US" dirty="0"/>
                    </a:p>
                  </a:txBody>
                  <a:tcPr/>
                </a:tc>
                <a:tc>
                  <a:txBody>
                    <a:bodyPr/>
                    <a:lstStyle/>
                    <a:p>
                      <a:pPr algn="ctr"/>
                      <a:r>
                        <a:rPr lang="en-US" dirty="0" smtClean="0"/>
                        <a:t>.15</a:t>
                      </a:r>
                      <a:endParaRPr lang="en-US" dirty="0"/>
                    </a:p>
                  </a:txBody>
                  <a:tcPr/>
                </a:tc>
                <a:tc>
                  <a:txBody>
                    <a:bodyPr/>
                    <a:lstStyle/>
                    <a:p>
                      <a:pPr algn="ctr"/>
                      <a:r>
                        <a:rPr lang="en-US" dirty="0" smtClean="0"/>
                        <a:t>2.2</a:t>
                      </a:r>
                      <a:endParaRPr lang="en-US" dirty="0"/>
                    </a:p>
                  </a:txBody>
                  <a:tcPr/>
                </a:tc>
                <a:tc>
                  <a:txBody>
                    <a:bodyPr/>
                    <a:lstStyle/>
                    <a:p>
                      <a:pPr algn="ctr"/>
                      <a:r>
                        <a:rPr lang="en-US" dirty="0" smtClean="0"/>
                        <a:t>.33</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60045">
                <a:tc>
                  <a:txBody>
                    <a:bodyPr/>
                    <a:lstStyle/>
                    <a:p>
                      <a:r>
                        <a:rPr lang="en-US" dirty="0" smtClean="0"/>
                        <a:t>O1 Economic integration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4.1</a:t>
                      </a:r>
                      <a:endParaRPr lang="en-US" dirty="0"/>
                    </a:p>
                  </a:txBody>
                  <a:tcPr/>
                </a:tc>
                <a:tc>
                  <a:txBody>
                    <a:bodyPr/>
                    <a:lstStyle/>
                    <a:p>
                      <a:pPr algn="ctr"/>
                      <a:r>
                        <a:rPr lang="en-US" dirty="0" smtClean="0"/>
                        <a:t>.41</a:t>
                      </a:r>
                      <a:endParaRPr lang="en-US"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X</a:t>
                      </a:r>
                      <a:endParaRPr lang="en-US" dirty="0"/>
                    </a:p>
                  </a:txBody>
                  <a:tcPr/>
                </a:tc>
              </a:tr>
              <a:tr h="360045">
                <a:tc>
                  <a:txBody>
                    <a:bodyPr/>
                    <a:lstStyle/>
                    <a:p>
                      <a:r>
                        <a:rPr lang="en-US" b="0" dirty="0" smtClean="0"/>
                        <a:t>O2 Demographics favor quality</a:t>
                      </a:r>
                      <a:endParaRPr lang="en-US" b="0" dirty="0"/>
                    </a:p>
                  </a:txBody>
                  <a:tcPr/>
                </a:tc>
                <a:tc>
                  <a:txBody>
                    <a:bodyPr/>
                    <a:lstStyle/>
                    <a:p>
                      <a:pPr algn="ctr"/>
                      <a:r>
                        <a:rPr lang="en-US" dirty="0" smtClean="0"/>
                        <a:t>.10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baseline="0" dirty="0" smtClean="0"/>
                        <a:t>O5 Trend to super stores</a:t>
                      </a:r>
                    </a:p>
                  </a:txBody>
                  <a:tcPr/>
                </a:tc>
                <a:tc>
                  <a:txBody>
                    <a:bodyPr/>
                    <a:lstStyle/>
                    <a:p>
                      <a:pPr algn="ctr"/>
                      <a:r>
                        <a:rPr lang="en-US" dirty="0" smtClean="0"/>
                        <a:t>.10</a:t>
                      </a:r>
                      <a:endParaRPr lang="en-US" dirty="0"/>
                    </a:p>
                  </a:txBody>
                  <a:tcPr/>
                </a:tc>
                <a:tc>
                  <a:txBody>
                    <a:bodyPr/>
                    <a:lstStyle/>
                    <a:p>
                      <a:pPr algn="ctr"/>
                      <a:r>
                        <a:rPr lang="en-US" dirty="0" smtClean="0"/>
                        <a:t>1.8</a:t>
                      </a:r>
                      <a:endParaRPr lang="en-US" dirty="0"/>
                    </a:p>
                  </a:txBody>
                  <a:tcPr/>
                </a:tc>
                <a:tc>
                  <a:txBody>
                    <a:bodyPr/>
                    <a:lstStyle/>
                    <a:p>
                      <a:pPr algn="ctr"/>
                      <a:r>
                        <a:rPr lang="en-US" dirty="0" smtClean="0"/>
                        <a:t>.18</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a:p>
                  </a:txBody>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T3 Whirlpool and Electrolux</a:t>
                      </a:r>
                      <a:endParaRPr lang="en-US" dirty="0"/>
                    </a:p>
                  </a:txBody>
                  <a:tcPr/>
                </a:tc>
                <a:tc>
                  <a:txBody>
                    <a:bodyPr/>
                    <a:lstStyle/>
                    <a:p>
                      <a:pPr algn="ctr"/>
                      <a:r>
                        <a:rPr lang="en-US" dirty="0" smtClean="0"/>
                        <a:t>.15</a:t>
                      </a:r>
                      <a:endParaRPr lang="en-US" dirty="0"/>
                    </a:p>
                  </a:txBody>
                  <a:tcPr/>
                </a:tc>
                <a:tc>
                  <a:txBody>
                    <a:bodyPr/>
                    <a:lstStyle/>
                    <a:p>
                      <a:pPr algn="ctr"/>
                      <a:r>
                        <a:rPr lang="en-US" dirty="0" smtClean="0"/>
                        <a:t>3.0</a:t>
                      </a:r>
                      <a:endParaRPr lang="en-US" dirty="0"/>
                    </a:p>
                  </a:txBody>
                  <a:tcPr/>
                </a:tc>
                <a:tc>
                  <a:txBody>
                    <a:bodyPr/>
                    <a:lstStyle/>
                    <a:p>
                      <a:pPr algn="ctr"/>
                      <a:r>
                        <a:rPr lang="en-US" dirty="0" smtClean="0"/>
                        <a:t>.45</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r>
              <a:tr h="360045">
                <a:tc>
                  <a:txBody>
                    <a:bodyPr/>
                    <a:lstStyle/>
                    <a:p>
                      <a:r>
                        <a:rPr lang="en-US" dirty="0" smtClean="0"/>
                        <a:t>T5 Japanese appliance companies</a:t>
                      </a:r>
                      <a:endParaRPr lang="en-US" dirty="0"/>
                    </a:p>
                  </a:txBody>
                  <a:tcPr/>
                </a:tc>
                <a:tc>
                  <a:txBody>
                    <a:bodyPr/>
                    <a:lstStyle/>
                    <a:p>
                      <a:pPr algn="ctr"/>
                      <a:r>
                        <a:rPr lang="en-US" dirty="0" smtClean="0"/>
                        <a:t>.10</a:t>
                      </a:r>
                      <a:endParaRPr lang="en-US" dirty="0"/>
                    </a:p>
                  </a:txBody>
                  <a:tcPr/>
                </a:tc>
                <a:tc>
                  <a:txBody>
                    <a:bodyPr/>
                    <a:lstStyle/>
                    <a:p>
                      <a:pPr algn="ctr"/>
                      <a:r>
                        <a:rPr lang="en-US" dirty="0" smtClean="0"/>
                        <a:t>1.6</a:t>
                      </a:r>
                      <a:endParaRPr lang="en-US" dirty="0"/>
                    </a:p>
                  </a:txBody>
                  <a:tcPr/>
                </a:tc>
                <a:tc>
                  <a:txBody>
                    <a:bodyPr/>
                    <a:lstStyle/>
                    <a:p>
                      <a:pPr algn="ctr"/>
                      <a:r>
                        <a:rPr lang="en-US" dirty="0" smtClean="0"/>
                        <a:t>.16</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360045">
                <a:tc>
                  <a:txBody>
                    <a:bodyPr/>
                    <a:lstStyle/>
                    <a:p>
                      <a:r>
                        <a:rPr lang="en-US" b="1" dirty="0" smtClean="0"/>
                        <a:t>Total Scores</a:t>
                      </a:r>
                      <a:endParaRPr lang="en-US" b="1" dirty="0"/>
                    </a:p>
                  </a:txBody>
                  <a:tcPr/>
                </a:tc>
                <a:tc>
                  <a:txBody>
                    <a:bodyPr/>
                    <a:lstStyle/>
                    <a:p>
                      <a:pPr algn="ctr"/>
                      <a:r>
                        <a:rPr lang="en-US" b="1" dirty="0" smtClean="0"/>
                        <a:t>1</a:t>
                      </a:r>
                      <a:endParaRPr lang="en-US" b="1" dirty="0"/>
                    </a:p>
                  </a:txBody>
                  <a:tcPr/>
                </a:tc>
                <a:tc>
                  <a:txBody>
                    <a:bodyPr/>
                    <a:lstStyle/>
                    <a:p>
                      <a:pPr algn="ctr"/>
                      <a:endParaRPr lang="en-US" dirty="0"/>
                    </a:p>
                  </a:txBody>
                  <a:tcPr/>
                </a:tc>
                <a:tc>
                  <a:txBody>
                    <a:bodyPr/>
                    <a:lstStyle/>
                    <a:p>
                      <a:pPr algn="ctr"/>
                      <a:r>
                        <a:rPr lang="en-US" b="1" dirty="0" smtClean="0"/>
                        <a:t>3.01</a:t>
                      </a:r>
                      <a:endParaRPr lang="en-US" b="1"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xmlns="" val="360657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4572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d-ID" smtClean="0"/>
              <a:t>Referensi</a:t>
            </a:r>
            <a:endParaRPr lang="id-ID" dirty="0"/>
          </a:p>
        </p:txBody>
      </p:sp>
      <p:sp>
        <p:nvSpPr>
          <p:cNvPr id="5" name="Content Placeholder 2"/>
          <p:cNvSpPr txBox="1">
            <a:spLocks/>
          </p:cNvSpPr>
          <p:nvPr/>
        </p:nvSpPr>
        <p:spPr>
          <a:xfrm>
            <a:off x="685800" y="1981200"/>
            <a:ext cx="77724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smtClean="0"/>
              <a:t>T.L. Wheelen and J.W. Hunger, Strategic Management and Business Policy, 12th Ed., Pearson Education Ltd., 2010.</a:t>
            </a:r>
            <a:endParaRPr lang="id-ID" dirty="0" smtClean="0"/>
          </a:p>
        </p:txBody>
      </p:sp>
    </p:spTree>
    <p:extLst>
      <p:ext uri="{BB962C8B-B14F-4D97-AF65-F5344CB8AC3E}">
        <p14:creationId xmlns:p14="http://schemas.microsoft.com/office/powerpoint/2010/main" xmlns="" val="1650928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914400"/>
          </a:xfrm>
        </p:spPr>
        <p:txBody>
          <a:bodyPr/>
          <a:lstStyle/>
          <a:p>
            <a:pPr>
              <a:defRPr/>
            </a:pPr>
            <a:r>
              <a:rPr lang="id-ID" i="1" dirty="0" smtClean="0"/>
              <a:t>NICHE MARKET</a:t>
            </a:r>
            <a:endParaRPr lang="id-ID" dirty="0"/>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6CA1D75-97EE-41C5-9BC9-E5461066D6C3}" type="slidenum">
              <a:rPr lang="en-US" sz="1400" smtClean="0"/>
              <a:pPr/>
              <a:t>20</a:t>
            </a:fld>
            <a:endParaRPr lang="en-US" sz="1400" smtClean="0"/>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76400" y="1524000"/>
            <a:ext cx="53340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7014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COMPETITIVE STRATEGY</a:t>
            </a: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7038"/>
          <a:stretch/>
        </p:blipFill>
        <p:spPr bwMode="auto">
          <a:xfrm>
            <a:off x="1371600" y="1704108"/>
            <a:ext cx="6299200" cy="43918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75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STRATEGY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OFFENSIVE TACTICS</a:t>
            </a:r>
          </a:p>
          <a:p>
            <a:pPr marL="0" indent="0">
              <a:buNone/>
            </a:pPr>
            <a:r>
              <a:rPr lang="en-US" dirty="0"/>
              <a:t>	</a:t>
            </a:r>
            <a:r>
              <a:rPr lang="en-US" dirty="0" smtClean="0"/>
              <a:t>- Frontal assault</a:t>
            </a:r>
          </a:p>
          <a:p>
            <a:pPr marL="0" indent="0">
              <a:buNone/>
            </a:pPr>
            <a:r>
              <a:rPr lang="en-US" dirty="0"/>
              <a:t>	</a:t>
            </a:r>
            <a:r>
              <a:rPr lang="en-US" dirty="0" smtClean="0"/>
              <a:t>- Flanking maneuver</a:t>
            </a:r>
          </a:p>
          <a:p>
            <a:pPr marL="0" indent="0">
              <a:buNone/>
            </a:pPr>
            <a:r>
              <a:rPr lang="en-US" dirty="0" smtClean="0"/>
              <a:t>	- Bypass attack</a:t>
            </a:r>
          </a:p>
          <a:p>
            <a:pPr marL="0" indent="0">
              <a:buNone/>
            </a:pPr>
            <a:r>
              <a:rPr lang="en-US" dirty="0"/>
              <a:t>	</a:t>
            </a:r>
            <a:r>
              <a:rPr lang="en-US" dirty="0" smtClean="0"/>
              <a:t>- Guerilla warfare</a:t>
            </a:r>
          </a:p>
          <a:p>
            <a:r>
              <a:rPr lang="en-US" dirty="0" smtClean="0"/>
              <a:t>DEFENSIFE TACTICS</a:t>
            </a:r>
          </a:p>
          <a:p>
            <a:pPr marL="0" indent="0">
              <a:buNone/>
            </a:pPr>
            <a:r>
              <a:rPr lang="en-US" dirty="0"/>
              <a:t>	</a:t>
            </a:r>
            <a:r>
              <a:rPr lang="en-US" dirty="0" smtClean="0"/>
              <a:t>- Raise the structural barrier</a:t>
            </a:r>
          </a:p>
          <a:p>
            <a:pPr marL="0" indent="0">
              <a:buNone/>
            </a:pPr>
            <a:r>
              <a:rPr lang="en-US" dirty="0"/>
              <a:t>	</a:t>
            </a:r>
            <a:r>
              <a:rPr lang="en-US" dirty="0" smtClean="0"/>
              <a:t>- Increase expected retaliation</a:t>
            </a:r>
          </a:p>
          <a:p>
            <a:pPr marL="0" indent="0">
              <a:buNone/>
            </a:pPr>
            <a:r>
              <a:rPr lang="en-US" dirty="0"/>
              <a:t>	</a:t>
            </a:r>
            <a:r>
              <a:rPr lang="en-US" dirty="0" smtClean="0"/>
              <a:t>- Lower the inducement for attack</a:t>
            </a:r>
            <a:endParaRPr lang="en-US" dirty="0"/>
          </a:p>
        </p:txBody>
      </p:sp>
    </p:spTree>
    <p:extLst>
      <p:ext uri="{BB962C8B-B14F-4D97-AF65-F5344CB8AC3E}">
        <p14:creationId xmlns:p14="http://schemas.microsoft.com/office/powerpoint/2010/main" xmlns="" val="2954528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STRATEGIES</a:t>
            </a:r>
            <a:endParaRPr lang="en-US" dirty="0"/>
          </a:p>
        </p:txBody>
      </p:sp>
      <p:sp>
        <p:nvSpPr>
          <p:cNvPr id="3" name="Content Placeholder 2"/>
          <p:cNvSpPr>
            <a:spLocks noGrp="1"/>
          </p:cNvSpPr>
          <p:nvPr>
            <p:ph idx="1"/>
          </p:nvPr>
        </p:nvSpPr>
        <p:spPr/>
        <p:txBody>
          <a:bodyPr/>
          <a:lstStyle/>
          <a:p>
            <a:r>
              <a:rPr lang="en-US" dirty="0" smtClean="0"/>
              <a:t>Collusion</a:t>
            </a:r>
          </a:p>
          <a:p>
            <a:r>
              <a:rPr lang="en-US" dirty="0" smtClean="0"/>
              <a:t>Strategic Alliance</a:t>
            </a:r>
          </a:p>
          <a:p>
            <a:pPr marL="0" indent="0">
              <a:buNone/>
            </a:pPr>
            <a:r>
              <a:rPr lang="en-US" dirty="0"/>
              <a:t>	</a:t>
            </a:r>
            <a:r>
              <a:rPr lang="en-US" dirty="0" smtClean="0"/>
              <a:t>- Mutual service consortia</a:t>
            </a:r>
          </a:p>
          <a:p>
            <a:pPr marL="0" indent="0">
              <a:buNone/>
            </a:pPr>
            <a:r>
              <a:rPr lang="en-US" dirty="0"/>
              <a:t>	</a:t>
            </a:r>
            <a:r>
              <a:rPr lang="en-US" dirty="0" smtClean="0"/>
              <a:t>- Joint venture</a:t>
            </a:r>
          </a:p>
          <a:p>
            <a:pPr marL="0" indent="0">
              <a:buNone/>
            </a:pPr>
            <a:r>
              <a:rPr lang="en-US" dirty="0"/>
              <a:t>	</a:t>
            </a:r>
            <a:r>
              <a:rPr lang="en-US" dirty="0" smtClean="0"/>
              <a:t>- Licensing arrangements</a:t>
            </a:r>
          </a:p>
          <a:p>
            <a:pPr marL="0" indent="0">
              <a:buNone/>
            </a:pPr>
            <a:r>
              <a:rPr lang="en-US" dirty="0"/>
              <a:t>	</a:t>
            </a:r>
            <a:r>
              <a:rPr lang="en-US" dirty="0" smtClean="0"/>
              <a:t>- Value-Chain partnership</a:t>
            </a:r>
            <a:endParaRPr lang="en-US" dirty="0"/>
          </a:p>
        </p:txBody>
      </p:sp>
    </p:spTree>
    <p:extLst>
      <p:ext uri="{BB962C8B-B14F-4D97-AF65-F5344CB8AC3E}">
        <p14:creationId xmlns:p14="http://schemas.microsoft.com/office/powerpoint/2010/main" xmlns="" val="349331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http://t1.gstatic.com/images?q=tbn:ANd9GcRUIkLciRPipsFoUBOrr9cbLlI2qpqiNrvlJWTZrWfOzt7qBlUUq5GHLt8">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6465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www.izone.hk/forums/bbs/attachments/forumid_26/Strategic%20Management%20Model_U6gpWNVS8pNH.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SITUATIONAL ANALYSIS: SWOT Analysis</a:t>
            </a:r>
            <a:endParaRPr lang="en-US" dirty="0"/>
          </a:p>
        </p:txBody>
      </p:sp>
      <p:sp>
        <p:nvSpPr>
          <p:cNvPr id="3" name="Content Placeholder 2"/>
          <p:cNvSpPr>
            <a:spLocks noGrp="1"/>
          </p:cNvSpPr>
          <p:nvPr>
            <p:ph idx="1"/>
          </p:nvPr>
        </p:nvSpPr>
        <p:spPr/>
        <p:txBody>
          <a:bodyPr/>
          <a:lstStyle/>
          <a:p>
            <a:r>
              <a:rPr lang="en-US" dirty="0" smtClean="0"/>
              <a:t>Mc. Kinsey Survey 2007 0f 2700 executives</a:t>
            </a:r>
          </a:p>
          <a:p>
            <a:r>
              <a:rPr lang="en-US" dirty="0" smtClean="0"/>
              <a:t>GML Survey 2010-2011 0f 175 executives in Indonesia</a:t>
            </a:r>
          </a:p>
          <a:p>
            <a:endParaRPr lang="en-US" dirty="0"/>
          </a:p>
        </p:txBody>
      </p:sp>
    </p:spTree>
    <p:extLst>
      <p:ext uri="{BB962C8B-B14F-4D97-AF65-F5344CB8AC3E}">
        <p14:creationId xmlns:p14="http://schemas.microsoft.com/office/powerpoint/2010/main" xmlns="" val="1086972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1143000"/>
          </a:xfrm>
        </p:spPr>
        <p:txBody>
          <a:bodyPr>
            <a:normAutofit/>
          </a:bodyPr>
          <a:lstStyle/>
          <a:p>
            <a:pPr>
              <a:defRPr/>
            </a:pPr>
            <a:r>
              <a:rPr lang="en-US" sz="2800" dirty="0" smtClean="0"/>
              <a:t>Management Tools:</a:t>
            </a:r>
            <a:br>
              <a:rPr lang="en-US" sz="2800" dirty="0" smtClean="0"/>
            </a:br>
            <a:r>
              <a:rPr lang="en-US" sz="2800" dirty="0" smtClean="0"/>
              <a:t>GML Survey 2010-2011</a:t>
            </a:r>
            <a:endParaRPr lang="en-US" sz="2800" dirty="0"/>
          </a:p>
        </p:txBody>
      </p:sp>
      <p:sp>
        <p:nvSpPr>
          <p:cNvPr id="717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F1FE0DF-0D88-4BC0-BE80-DE635EDFA6BA}" type="slidenum">
              <a:rPr lang="en-US" sz="1400" smtClean="0"/>
              <a:pPr/>
              <a:t>5</a:t>
            </a:fld>
            <a:endParaRPr lang="en-US" sz="1400" smtClean="0"/>
          </a:p>
        </p:txBody>
      </p:sp>
      <p:graphicFrame>
        <p:nvGraphicFramePr>
          <p:cNvPr id="7172" name="Chart 3"/>
          <p:cNvGraphicFramePr>
            <a:graphicFrameLocks/>
          </p:cNvGraphicFramePr>
          <p:nvPr/>
        </p:nvGraphicFramePr>
        <p:xfrm>
          <a:off x="1016000" y="2006600"/>
          <a:ext cx="7264400" cy="4140200"/>
        </p:xfrm>
        <a:graphic>
          <a:graphicData uri="http://schemas.openxmlformats.org/presentationml/2006/ole">
            <p:oleObj spid="_x0000_s1043" r:id="rId3" imgW="7260965" imgH="4139543" progId="Excel.Sheet.8">
              <p:embed/>
            </p:oleObj>
          </a:graphicData>
        </a:graphic>
      </p:graphicFrame>
    </p:spTree>
    <p:extLst>
      <p:ext uri="{BB962C8B-B14F-4D97-AF65-F5344CB8AC3E}">
        <p14:creationId xmlns:p14="http://schemas.microsoft.com/office/powerpoint/2010/main" xmlns="" val="3294802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smtClean="0"/>
              <a:t>SWOT</a:t>
            </a:r>
            <a:endParaRPr lang="en-GB" smtClean="0"/>
          </a:p>
        </p:txBody>
      </p:sp>
      <p:sp>
        <p:nvSpPr>
          <p:cNvPr id="3075" name="Rectangle 3"/>
          <p:cNvSpPr>
            <a:spLocks noGrp="1" noChangeArrowheads="1"/>
          </p:cNvSpPr>
          <p:nvPr>
            <p:ph type="body" idx="1"/>
          </p:nvPr>
        </p:nvSpPr>
        <p:spPr/>
        <p:txBody>
          <a:bodyPr/>
          <a:lstStyle/>
          <a:p>
            <a:pPr eaLnBrk="1" hangingPunct="1"/>
            <a:r>
              <a:rPr lang="en-GB" sz="2800" smtClean="0"/>
              <a:t>A widely used framework for organizing and using data and information gained from situation analysis</a:t>
            </a:r>
          </a:p>
          <a:p>
            <a:pPr eaLnBrk="1" hangingPunct="1">
              <a:lnSpc>
                <a:spcPct val="70000"/>
              </a:lnSpc>
              <a:buFontTx/>
              <a:buNone/>
            </a:pPr>
            <a:endParaRPr lang="en-GB" sz="2800" smtClean="0"/>
          </a:p>
          <a:p>
            <a:pPr eaLnBrk="1" hangingPunct="1"/>
            <a:r>
              <a:rPr lang="en-GB" sz="2800" smtClean="0"/>
              <a:t>Encompasses both internal and external environments</a:t>
            </a:r>
          </a:p>
          <a:p>
            <a:pPr eaLnBrk="1" hangingPunct="1">
              <a:lnSpc>
                <a:spcPct val="70000"/>
              </a:lnSpc>
              <a:buFontTx/>
              <a:buNone/>
            </a:pPr>
            <a:endParaRPr lang="en-GB" sz="2800" smtClean="0"/>
          </a:p>
          <a:p>
            <a:pPr eaLnBrk="1" hangingPunct="1"/>
            <a:r>
              <a:rPr lang="en-GB" sz="2800" smtClean="0"/>
              <a:t>One of the most effective tools in the analysis of environmental data and information</a:t>
            </a:r>
          </a:p>
        </p:txBody>
      </p:sp>
    </p:spTree>
    <p:extLst>
      <p:ext uri="{BB962C8B-B14F-4D97-AF65-F5344CB8AC3E}">
        <p14:creationId xmlns:p14="http://schemas.microsoft.com/office/powerpoint/2010/main" xmlns="" val="1989796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p:spPr>
        <p:txBody>
          <a:bodyPr/>
          <a:lstStyle/>
          <a:p>
            <a:pPr eaLnBrk="1" hangingPunct="1"/>
            <a:r>
              <a:rPr lang="en-GB" sz="4000" smtClean="0"/>
              <a:t>SWOT description</a:t>
            </a:r>
            <a:endParaRPr lang="en-GB" smtClean="0"/>
          </a:p>
        </p:txBody>
      </p:sp>
      <p:sp>
        <p:nvSpPr>
          <p:cNvPr id="18435" name="Rectangle 3"/>
          <p:cNvSpPr>
            <a:spLocks noGrp="1" noChangeArrowheads="1"/>
          </p:cNvSpPr>
          <p:nvPr>
            <p:ph type="body" idx="1"/>
          </p:nvPr>
        </p:nvSpPr>
        <p:spPr>
          <a:xfrm>
            <a:off x="381000" y="1600200"/>
            <a:ext cx="8305800" cy="5029200"/>
          </a:xfrm>
        </p:spPr>
        <p:txBody>
          <a:bodyPr/>
          <a:lstStyle/>
          <a:p>
            <a:pPr eaLnBrk="1" hangingPunct="1">
              <a:lnSpc>
                <a:spcPct val="90000"/>
              </a:lnSpc>
            </a:pPr>
            <a:r>
              <a:rPr lang="en-GB" sz="2800" smtClean="0"/>
              <a:t>A SWOT analysis generates information that is helpful in matching an organization’s or a group’s goals, programs, and capacities to the social environment in which they operate</a:t>
            </a:r>
          </a:p>
          <a:p>
            <a:pPr eaLnBrk="1" hangingPunct="1">
              <a:lnSpc>
                <a:spcPct val="90000"/>
              </a:lnSpc>
              <a:buFontTx/>
              <a:buNone/>
            </a:pPr>
            <a:endParaRPr lang="en-GB" sz="2800" smtClean="0"/>
          </a:p>
          <a:p>
            <a:pPr eaLnBrk="1" hangingPunct="1">
              <a:lnSpc>
                <a:spcPct val="90000"/>
              </a:lnSpc>
            </a:pPr>
            <a:r>
              <a:rPr lang="en-GB" sz="2800" smtClean="0"/>
              <a:t>It is an instrument within strategic planning</a:t>
            </a:r>
          </a:p>
          <a:p>
            <a:pPr eaLnBrk="1" hangingPunct="1">
              <a:lnSpc>
                <a:spcPct val="90000"/>
              </a:lnSpc>
              <a:buFontTx/>
              <a:buNone/>
            </a:pPr>
            <a:endParaRPr lang="en-GB" sz="2800" smtClean="0"/>
          </a:p>
          <a:p>
            <a:pPr eaLnBrk="1" hangingPunct="1">
              <a:lnSpc>
                <a:spcPct val="90000"/>
              </a:lnSpc>
            </a:pPr>
            <a:r>
              <a:rPr lang="en-GB" sz="2800" smtClean="0"/>
              <a:t>When combined with a dialogue, it is a participatory process</a:t>
            </a:r>
          </a:p>
        </p:txBody>
      </p:sp>
    </p:spTree>
    <p:extLst>
      <p:ext uri="{BB962C8B-B14F-4D97-AF65-F5344CB8AC3E}">
        <p14:creationId xmlns:p14="http://schemas.microsoft.com/office/powerpoint/2010/main" xmlns="" val="3693325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t>SWOT</a:t>
            </a:r>
            <a:endParaRPr lang="en-US" smtClean="0"/>
          </a:p>
        </p:txBody>
      </p:sp>
      <p:sp>
        <p:nvSpPr>
          <p:cNvPr id="69635" name="Rectangle 3"/>
          <p:cNvSpPr>
            <a:spLocks noGrp="1" noChangeArrowheads="1"/>
          </p:cNvSpPr>
          <p:nvPr>
            <p:ph type="body" idx="1"/>
          </p:nvPr>
        </p:nvSpPr>
        <p:spPr/>
        <p:txBody>
          <a:bodyPr/>
          <a:lstStyle/>
          <a:p>
            <a:pPr eaLnBrk="1" hangingPunct="1">
              <a:lnSpc>
                <a:spcPct val="80000"/>
              </a:lnSpc>
            </a:pPr>
            <a:r>
              <a:rPr lang="en-GB" sz="2800" smtClean="0"/>
              <a:t>Factors affecting an organization can usually be classified as: </a:t>
            </a:r>
          </a:p>
          <a:p>
            <a:pPr eaLnBrk="1" hangingPunct="1">
              <a:lnSpc>
                <a:spcPct val="80000"/>
              </a:lnSpc>
              <a:buFontTx/>
              <a:buNone/>
            </a:pPr>
            <a:endParaRPr lang="en-GB" sz="2800" smtClean="0"/>
          </a:p>
          <a:p>
            <a:pPr eaLnBrk="1" hangingPunct="1">
              <a:lnSpc>
                <a:spcPct val="20000"/>
              </a:lnSpc>
              <a:buFontTx/>
              <a:buNone/>
            </a:pPr>
            <a:endParaRPr lang="en-GB" sz="2800" smtClean="0"/>
          </a:p>
          <a:p>
            <a:pPr eaLnBrk="1" hangingPunct="1">
              <a:lnSpc>
                <a:spcPct val="80000"/>
              </a:lnSpc>
            </a:pPr>
            <a:r>
              <a:rPr lang="en-GB" sz="2800" b="1" i="1" smtClean="0"/>
              <a:t>Internal factors</a:t>
            </a:r>
            <a:endParaRPr lang="en-GB" sz="2800" smtClean="0"/>
          </a:p>
          <a:p>
            <a:pPr lvl="1" eaLnBrk="1" hangingPunct="1">
              <a:lnSpc>
                <a:spcPct val="80000"/>
              </a:lnSpc>
            </a:pPr>
            <a:r>
              <a:rPr lang="en-GB" sz="2400" smtClean="0"/>
              <a:t>Strengths (</a:t>
            </a:r>
            <a:r>
              <a:rPr lang="en-GB" sz="2400" b="1" smtClean="0"/>
              <a:t>S</a:t>
            </a:r>
            <a:r>
              <a:rPr lang="en-GB" sz="2400" smtClean="0"/>
              <a:t>) </a:t>
            </a:r>
          </a:p>
          <a:p>
            <a:pPr lvl="1" eaLnBrk="1" hangingPunct="1">
              <a:lnSpc>
                <a:spcPct val="80000"/>
              </a:lnSpc>
            </a:pPr>
            <a:r>
              <a:rPr lang="en-GB" sz="2400" smtClean="0"/>
              <a:t>Weaknesses (</a:t>
            </a:r>
            <a:r>
              <a:rPr lang="en-GB" sz="2400" b="1" smtClean="0"/>
              <a:t>W</a:t>
            </a:r>
            <a:r>
              <a:rPr lang="en-GB" sz="2400" smtClean="0"/>
              <a:t>)</a:t>
            </a:r>
          </a:p>
          <a:p>
            <a:pPr eaLnBrk="1" hangingPunct="1">
              <a:lnSpc>
                <a:spcPct val="60000"/>
              </a:lnSpc>
              <a:buFontTx/>
              <a:buNone/>
            </a:pPr>
            <a:endParaRPr lang="en-GB" sz="2800" smtClean="0"/>
          </a:p>
          <a:p>
            <a:pPr eaLnBrk="1" hangingPunct="1">
              <a:lnSpc>
                <a:spcPct val="80000"/>
              </a:lnSpc>
            </a:pPr>
            <a:r>
              <a:rPr lang="en-GB" sz="2800" b="1" i="1" smtClean="0"/>
              <a:t>External factors</a:t>
            </a:r>
            <a:endParaRPr lang="en-GB" sz="2800" smtClean="0"/>
          </a:p>
          <a:p>
            <a:pPr lvl="1" eaLnBrk="1" hangingPunct="1">
              <a:lnSpc>
                <a:spcPct val="90000"/>
              </a:lnSpc>
            </a:pPr>
            <a:r>
              <a:rPr lang="en-GB" sz="2400" smtClean="0"/>
              <a:t>Opportunities (</a:t>
            </a:r>
            <a:r>
              <a:rPr lang="en-GB" sz="2400" b="1" smtClean="0"/>
              <a:t>O</a:t>
            </a:r>
            <a:r>
              <a:rPr lang="en-GB" sz="2400" smtClean="0"/>
              <a:t>)  </a:t>
            </a:r>
          </a:p>
          <a:p>
            <a:pPr lvl="1" eaLnBrk="1" hangingPunct="1">
              <a:lnSpc>
                <a:spcPct val="80000"/>
              </a:lnSpc>
            </a:pPr>
            <a:r>
              <a:rPr lang="en-GB" sz="2400" smtClean="0"/>
              <a:t>Threats (</a:t>
            </a:r>
            <a:r>
              <a:rPr lang="en-GB" sz="2400" b="1" smtClean="0"/>
              <a:t>T</a:t>
            </a:r>
            <a:r>
              <a:rPr lang="en-GB" sz="2400" smtClean="0"/>
              <a:t>)</a:t>
            </a:r>
            <a:endParaRPr lang="en-US" sz="2400" smtClean="0"/>
          </a:p>
        </p:txBody>
      </p:sp>
      <p:sp>
        <p:nvSpPr>
          <p:cNvPr id="69636" name="Oval 4"/>
          <p:cNvSpPr>
            <a:spLocks noChangeArrowheads="1"/>
          </p:cNvSpPr>
          <p:nvPr/>
        </p:nvSpPr>
        <p:spPr bwMode="auto">
          <a:xfrm>
            <a:off x="4038600" y="2667000"/>
            <a:ext cx="2057400" cy="17526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sz="2400">
                <a:latin typeface="Times New Roman" pitchFamily="18" charset="0"/>
              </a:rPr>
              <a:t>Strengths</a:t>
            </a:r>
          </a:p>
        </p:txBody>
      </p:sp>
      <p:sp>
        <p:nvSpPr>
          <p:cNvPr id="69637" name="Oval 5"/>
          <p:cNvSpPr>
            <a:spLocks noChangeArrowheads="1"/>
          </p:cNvSpPr>
          <p:nvPr/>
        </p:nvSpPr>
        <p:spPr bwMode="auto">
          <a:xfrm>
            <a:off x="4038600" y="4191000"/>
            <a:ext cx="2057400" cy="1676400"/>
          </a:xfrm>
          <a:prstGeom prst="ellipse">
            <a:avLst/>
          </a:prstGeom>
          <a:solidFill>
            <a:srgbClr val="99CC00">
              <a:alpha val="50195"/>
            </a:srgbClr>
          </a:solidFill>
          <a:ln w="9525">
            <a:solidFill>
              <a:schemeClr val="tx1"/>
            </a:solidFill>
            <a:round/>
            <a:headEnd/>
            <a:tailEnd/>
          </a:ln>
        </p:spPr>
        <p:txBody>
          <a:bodyPr wrap="none" anchor="ctr"/>
          <a:lstStyle/>
          <a:p>
            <a:pPr algn="ctr"/>
            <a:r>
              <a:rPr lang="en-US" sz="2400">
                <a:latin typeface="Times New Roman" pitchFamily="18" charset="0"/>
              </a:rPr>
              <a:t>Opportunities</a:t>
            </a:r>
          </a:p>
        </p:txBody>
      </p:sp>
      <p:sp>
        <p:nvSpPr>
          <p:cNvPr id="69638" name="Oval 6"/>
          <p:cNvSpPr>
            <a:spLocks noChangeArrowheads="1"/>
          </p:cNvSpPr>
          <p:nvPr/>
        </p:nvSpPr>
        <p:spPr bwMode="auto">
          <a:xfrm>
            <a:off x="5943600" y="2636838"/>
            <a:ext cx="2057400" cy="17526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sz="2400">
                <a:latin typeface="Times New Roman" pitchFamily="18" charset="0"/>
              </a:rPr>
              <a:t>Weaknesses</a:t>
            </a:r>
          </a:p>
        </p:txBody>
      </p:sp>
      <p:sp>
        <p:nvSpPr>
          <p:cNvPr id="69639" name="Oval 7"/>
          <p:cNvSpPr>
            <a:spLocks noChangeArrowheads="1"/>
          </p:cNvSpPr>
          <p:nvPr/>
        </p:nvSpPr>
        <p:spPr bwMode="auto">
          <a:xfrm>
            <a:off x="5943600" y="4191000"/>
            <a:ext cx="2057400" cy="1676400"/>
          </a:xfrm>
          <a:prstGeom prst="ellipse">
            <a:avLst/>
          </a:prstGeom>
          <a:solidFill>
            <a:srgbClr val="99CC00">
              <a:alpha val="50195"/>
            </a:srgbClr>
          </a:solidFill>
          <a:ln w="9525">
            <a:solidFill>
              <a:schemeClr val="tx1"/>
            </a:solidFill>
            <a:round/>
            <a:headEnd/>
            <a:tailEnd/>
          </a:ln>
        </p:spPr>
        <p:txBody>
          <a:bodyPr wrap="none" anchor="ctr"/>
          <a:lstStyle/>
          <a:p>
            <a:pPr algn="ctr"/>
            <a:r>
              <a:rPr lang="en-US" sz="2400">
                <a:latin typeface="Times New Roman" pitchFamily="18" charset="0"/>
              </a:rPr>
              <a:t>Threats</a:t>
            </a:r>
          </a:p>
        </p:txBody>
      </p:sp>
    </p:spTree>
    <p:extLst>
      <p:ext uri="{BB962C8B-B14F-4D97-AF65-F5344CB8AC3E}">
        <p14:creationId xmlns:p14="http://schemas.microsoft.com/office/powerpoint/2010/main" xmlns="" val="661526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63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6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63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63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63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6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963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9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P spid="69636" grpId="0" animBg="1"/>
      <p:bldP spid="69637" grpId="0" animBg="1"/>
      <p:bldP spid="69638" grpId="0" animBg="1"/>
      <p:bldP spid="696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4000" smtClean="0"/>
              <a:t>SWOT: internal factors</a:t>
            </a:r>
            <a:endParaRPr lang="en-GB" smtClean="0"/>
          </a:p>
        </p:txBody>
      </p:sp>
      <p:sp>
        <p:nvSpPr>
          <p:cNvPr id="19459" name="Rectangle 3"/>
          <p:cNvSpPr>
            <a:spLocks noGrp="1" noChangeArrowheads="1"/>
          </p:cNvSpPr>
          <p:nvPr>
            <p:ph type="body" idx="1"/>
          </p:nvPr>
        </p:nvSpPr>
        <p:spPr/>
        <p:txBody>
          <a:bodyPr/>
          <a:lstStyle/>
          <a:p>
            <a:pPr eaLnBrk="1" hangingPunct="1"/>
            <a:r>
              <a:rPr lang="en-GB" sz="2800" b="1" i="1" smtClean="0"/>
              <a:t>Strengths</a:t>
            </a:r>
            <a:endParaRPr lang="en-GB" smtClean="0"/>
          </a:p>
          <a:p>
            <a:pPr lvl="1" eaLnBrk="1" hangingPunct="1"/>
            <a:r>
              <a:rPr lang="en-GB" sz="2400" smtClean="0"/>
              <a:t>Positive tangible and intangible attributes, internal to an organization. They are within the organization’s control</a:t>
            </a:r>
            <a:r>
              <a:rPr lang="en-GB" smtClean="0"/>
              <a:t> </a:t>
            </a:r>
          </a:p>
          <a:p>
            <a:pPr lvl="1" eaLnBrk="1" hangingPunct="1">
              <a:buFontTx/>
              <a:buNone/>
            </a:pPr>
            <a:endParaRPr lang="en-GB" smtClean="0"/>
          </a:p>
          <a:p>
            <a:pPr eaLnBrk="1" hangingPunct="1"/>
            <a:r>
              <a:rPr lang="en-GB" sz="2800" b="1" i="1" smtClean="0"/>
              <a:t>Weaknesses</a:t>
            </a:r>
            <a:endParaRPr lang="en-GB" smtClean="0"/>
          </a:p>
          <a:p>
            <a:pPr lvl="1" eaLnBrk="1" hangingPunct="1"/>
            <a:r>
              <a:rPr lang="en-GB" sz="2400" smtClean="0"/>
              <a:t>Factors that are within an organization’s control that detract from its ability to attain the core goal. In which areas might the organization improve?</a:t>
            </a:r>
            <a:r>
              <a:rPr lang="en-GB" smtClean="0"/>
              <a:t> </a:t>
            </a:r>
          </a:p>
        </p:txBody>
      </p:sp>
    </p:spTree>
    <p:extLst>
      <p:ext uri="{BB962C8B-B14F-4D97-AF65-F5344CB8AC3E}">
        <p14:creationId xmlns:p14="http://schemas.microsoft.com/office/powerpoint/2010/main" xmlns="" val="1671455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1090</Words>
  <Application>Microsoft Office PowerPoint</Application>
  <PresentationFormat>On-screen Show (4:3)</PresentationFormat>
  <Paragraphs>318</Paragraphs>
  <Slides>24</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Microsoft Office Excel 97-2003 Worksheet</vt:lpstr>
      <vt:lpstr>Slide 1</vt:lpstr>
      <vt:lpstr>Slide 2</vt:lpstr>
      <vt:lpstr>Slide 3</vt:lpstr>
      <vt:lpstr>SITUATIONAL ANALYSIS: SWOT Analysis</vt:lpstr>
      <vt:lpstr>Management Tools: GML Survey 2010-2011</vt:lpstr>
      <vt:lpstr>SWOT</vt:lpstr>
      <vt:lpstr>SWOT description</vt:lpstr>
      <vt:lpstr>SWOT</vt:lpstr>
      <vt:lpstr>SWOT: internal factors</vt:lpstr>
      <vt:lpstr>SWOT: external factors</vt:lpstr>
      <vt:lpstr>For the external factors</vt:lpstr>
      <vt:lpstr>Major benefits of SWOT analyses</vt:lpstr>
      <vt:lpstr>TOWS Matrix</vt:lpstr>
      <vt:lpstr> Criticism of SWOT Analysis</vt:lpstr>
      <vt:lpstr>STRATEGIC FACTORS ANALISYS SUMMARY (SFAS)</vt:lpstr>
      <vt:lpstr>SFAS Matrix Steps</vt:lpstr>
      <vt:lpstr>SFAS MATRIX EXAMPLE</vt:lpstr>
      <vt:lpstr>SFAS MATRIX EXAMPLE</vt:lpstr>
      <vt:lpstr>SFAS MATRIX EXAMPLE</vt:lpstr>
      <vt:lpstr>NICHE MARKET</vt:lpstr>
      <vt:lpstr>PORTER’S COMPETITIVE STRATEGY</vt:lpstr>
      <vt:lpstr>COMPETITIVE STRATEGY</vt:lpstr>
      <vt:lpstr>COOPERATIVE STRATEGIES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Universitas Komputer Indonesia</dc:creator>
  <cp:lastModifiedBy>Herman</cp:lastModifiedBy>
  <cp:revision>57</cp:revision>
  <dcterms:created xsi:type="dcterms:W3CDTF">2011-12-09T22:59:41Z</dcterms:created>
  <dcterms:modified xsi:type="dcterms:W3CDTF">2013-03-06T18:32:02Z</dcterms:modified>
</cp:coreProperties>
</file>