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3" r:id="rId3"/>
    <p:sldId id="272" r:id="rId4"/>
    <p:sldId id="258" r:id="rId5"/>
    <p:sldId id="259" r:id="rId6"/>
    <p:sldId id="260" r:id="rId7"/>
    <p:sldId id="264" r:id="rId8"/>
    <p:sldId id="265" r:id="rId9"/>
    <p:sldId id="266" r:id="rId10"/>
    <p:sldId id="268" r:id="rId11"/>
    <p:sldId id="267" r:id="rId12"/>
    <p:sldId id="273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2047"/>
    <a:srgbClr val="800040"/>
    <a:srgbClr val="CE137C"/>
    <a:srgbClr val="6E98D4"/>
    <a:srgbClr val="82A254"/>
    <a:srgbClr val="FFFFFF"/>
    <a:srgbClr val="F6C508"/>
    <a:srgbClr val="ECA00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72" autoAdjust="0"/>
    <p:restoredTop sz="91734" autoAdjust="0"/>
  </p:normalViewPr>
  <p:slideViewPr>
    <p:cSldViewPr snapToObjects="1">
      <p:cViewPr varScale="1">
        <p:scale>
          <a:sx n="67" d="100"/>
          <a:sy n="67" d="100"/>
        </p:scale>
        <p:origin x="-124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PIKSI\Slide%20Stat\Scatter%20Example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d-ID"/>
  <c:style val="8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id-ID" dirty="0" smtClean="0"/>
              <a:t> </a:t>
            </a:r>
            <a:r>
              <a:rPr lang="id-ID" dirty="0"/>
              <a:t>Hasil Pengukuran</a:t>
            </a:r>
            <a:r>
              <a:rPr lang="id-ID" baseline="0" dirty="0"/>
              <a:t> Sistolik dan Diastolik </a:t>
            </a:r>
            <a:endParaRPr lang="id-ID" baseline="0" dirty="0" smtClean="0"/>
          </a:p>
          <a:p>
            <a:pPr>
              <a:defRPr/>
            </a:pPr>
            <a:r>
              <a:rPr lang="id-ID" baseline="0" dirty="0" smtClean="0"/>
              <a:t>dari </a:t>
            </a:r>
            <a:r>
              <a:rPr lang="id-ID" baseline="0" dirty="0"/>
              <a:t>14 Dokter</a:t>
            </a:r>
            <a:endParaRPr lang="en-US" dirty="0"/>
          </a:p>
        </c:rich>
      </c:tx>
      <c:layout/>
    </c:title>
    <c:plotArea>
      <c:layout/>
      <c:scatterChart>
        <c:scatterStyle val="lineMarker"/>
        <c:ser>
          <c:idx val="0"/>
          <c:order val="0"/>
          <c:tx>
            <c:strRef>
              <c:f>Sheet1!$F$7</c:f>
              <c:strCache>
                <c:ptCount val="1"/>
                <c:pt idx="0">
                  <c:v>Diastolik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Sheet1!$E$8:$E$21</c:f>
              <c:numCache>
                <c:formatCode>General</c:formatCode>
                <c:ptCount val="14"/>
                <c:pt idx="0">
                  <c:v>141.80000000000001</c:v>
                </c:pt>
                <c:pt idx="1">
                  <c:v>140.19999999999999</c:v>
                </c:pt>
                <c:pt idx="2">
                  <c:v>131.80000000000001</c:v>
                </c:pt>
                <c:pt idx="3">
                  <c:v>132.5</c:v>
                </c:pt>
                <c:pt idx="4">
                  <c:v>135.69999999999999</c:v>
                </c:pt>
                <c:pt idx="5">
                  <c:v>141.19999999999999</c:v>
                </c:pt>
                <c:pt idx="6">
                  <c:v>143.9</c:v>
                </c:pt>
                <c:pt idx="7">
                  <c:v>140.19999999999999</c:v>
                </c:pt>
                <c:pt idx="8">
                  <c:v>140.80000000000001</c:v>
                </c:pt>
                <c:pt idx="9">
                  <c:v>131.69999999999999</c:v>
                </c:pt>
                <c:pt idx="10">
                  <c:v>130.80000000000001</c:v>
                </c:pt>
                <c:pt idx="11">
                  <c:v>135.6</c:v>
                </c:pt>
                <c:pt idx="12">
                  <c:v>143.6</c:v>
                </c:pt>
                <c:pt idx="13">
                  <c:v>133.19999999999999</c:v>
                </c:pt>
              </c:numCache>
            </c:numRef>
          </c:xVal>
          <c:yVal>
            <c:numRef>
              <c:f>Sheet1!$F$8:$F$21</c:f>
              <c:numCache>
                <c:formatCode>General</c:formatCode>
                <c:ptCount val="14"/>
                <c:pt idx="0">
                  <c:v>89.7</c:v>
                </c:pt>
                <c:pt idx="1">
                  <c:v>74.400000000000006</c:v>
                </c:pt>
                <c:pt idx="2">
                  <c:v>83.5</c:v>
                </c:pt>
                <c:pt idx="3">
                  <c:v>77.8</c:v>
                </c:pt>
                <c:pt idx="4">
                  <c:v>85.8</c:v>
                </c:pt>
                <c:pt idx="5">
                  <c:v>86.5</c:v>
                </c:pt>
                <c:pt idx="6">
                  <c:v>89.4</c:v>
                </c:pt>
                <c:pt idx="7">
                  <c:v>89.3</c:v>
                </c:pt>
                <c:pt idx="8">
                  <c:v>88</c:v>
                </c:pt>
                <c:pt idx="9">
                  <c:v>82.2</c:v>
                </c:pt>
                <c:pt idx="10">
                  <c:v>84.6</c:v>
                </c:pt>
                <c:pt idx="11">
                  <c:v>84.4</c:v>
                </c:pt>
                <c:pt idx="12">
                  <c:v>86.3</c:v>
                </c:pt>
                <c:pt idx="13">
                  <c:v>85.9</c:v>
                </c:pt>
              </c:numCache>
            </c:numRef>
          </c:yVal>
        </c:ser>
        <c:axId val="85617664"/>
        <c:axId val="87098112"/>
      </c:scatterChart>
      <c:valAx>
        <c:axId val="85617664"/>
        <c:scaling>
          <c:orientation val="minMax"/>
        </c:scaling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id-ID"/>
                  <a:t>Sistolik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87098112"/>
        <c:crosses val="autoZero"/>
        <c:crossBetween val="midCat"/>
      </c:valAx>
      <c:valAx>
        <c:axId val="87098112"/>
        <c:scaling>
          <c:orientation val="minMax"/>
        </c:scaling>
        <c:axPos val="l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id-ID"/>
                  <a:t>Diastolik</a:t>
                </a:r>
                <a:endParaRPr lang="en-US"/>
              </a:p>
            </c:rich>
          </c:tx>
          <c:layout/>
        </c:title>
        <c:numFmt formatCode="General" sourceLinked="1"/>
        <c:majorTickMark val="none"/>
        <c:tickLblPos val="nextTo"/>
        <c:crossAx val="85617664"/>
        <c:crosses val="autoZero"/>
        <c:crossBetween val="midCat"/>
      </c:valAx>
    </c:plotArea>
    <c:plotVisOnly val="1"/>
  </c:chart>
  <c:spPr>
    <a:solidFill>
      <a:srgbClr val="FFFFFF"/>
    </a:solidFill>
  </c:spPr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829CAD0-C5DE-44B8-BC41-622A7873A1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204E9E2-2C3C-4A4B-9DA0-A08FFF41C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675AF6-79B1-4597-92CB-DB49C6E8B0C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04E9E2-2C3C-4A4B-9DA0-A08FFF41C11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04E9E2-2C3C-4A4B-9DA0-A08FFF41C11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BD58F45-73A5-4271-B5FD-29C68737EB6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04E9E2-2C3C-4A4B-9DA0-A08FFF41C11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04E9E2-2C3C-4A4B-9DA0-A08FFF41C11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F61B22-1BA0-4698-8D08-0B3018F383B1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0518A2-7B3F-4534-BE25-69C9ED8DE29B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205D89-9ACF-4B66-A445-5F965EB75729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04E9E2-2C3C-4A4B-9DA0-A08FFF41C11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04E9E2-2C3C-4A4B-9DA0-A08FFF41C11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04E9E2-2C3C-4A4B-9DA0-A08FFF41C11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cutoutflower"/>
          <p:cNvPicPr>
            <a:picLocks noChangeAspect="1" noChangeArrowheads="1"/>
          </p:cNvPicPr>
          <p:nvPr userDrawn="1"/>
        </p:nvPicPr>
        <p:blipFill>
          <a:blip r:embed="rId2" cstate="print"/>
          <a:srcRect l="29744" b="12755"/>
          <a:stretch>
            <a:fillRect/>
          </a:stretch>
        </p:blipFill>
        <p:spPr bwMode="auto">
          <a:xfrm>
            <a:off x="0" y="2438400"/>
            <a:ext cx="3779838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9697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5275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A42B2-873A-4F23-A5C0-3023AAA44A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A70CF-0CA1-40EE-8071-AB76286BDE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026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026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05A56-A56C-44C3-9550-F08D6483F7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3700463"/>
          </a:xfrm>
        </p:spPr>
        <p:txBody>
          <a:bodyPr/>
          <a:lstStyle/>
          <a:p>
            <a:pPr lvl="0"/>
            <a:endParaRPr lang="id-ID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B35BC-8004-465F-B97A-966D9726AE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B61D6-FF99-4655-8058-9525A8816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A891A-065F-4044-B324-EDDD772AF6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AB5D0-F3C9-49A4-A735-59544BBD9E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E2E72-104C-4C2F-B74B-1B651FEED6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E8498-5CAC-44F8-A84F-753E067E94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E7DD71-D1CF-473C-8121-221EE7FDE1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2A2343-D348-4D9D-8F1E-85007E8F07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F4C952-D2E7-4FCA-8D44-A6E9652A95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F5295-BD49-401B-A4FC-B38037F876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370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9FD5AEC-3166-4E2B-B3F2-C112067FA7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8" descr="cutoutflower"/>
          <p:cNvPicPr>
            <a:picLocks noChangeAspect="1" noChangeArrowheads="1"/>
          </p:cNvPicPr>
          <p:nvPr userDrawn="1"/>
        </p:nvPicPr>
        <p:blipFill>
          <a:blip r:embed="rId15" cstate="print"/>
          <a:srcRect l="-3392" b="-10403"/>
          <a:stretch>
            <a:fillRect/>
          </a:stretch>
        </p:blipFill>
        <p:spPr bwMode="auto">
          <a:xfrm>
            <a:off x="7399338" y="5257800"/>
            <a:ext cx="1592262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9" descr="cutoutflower"/>
          <p:cNvPicPr>
            <a:picLocks noChangeAspect="1" noChangeArrowheads="1"/>
          </p:cNvPicPr>
          <p:nvPr userDrawn="1"/>
        </p:nvPicPr>
        <p:blipFill>
          <a:blip r:embed="rId15" cstate="print"/>
          <a:srcRect l="-3392" b="-10403"/>
          <a:stretch>
            <a:fillRect/>
          </a:stretch>
        </p:blipFill>
        <p:spPr bwMode="auto">
          <a:xfrm>
            <a:off x="7399338" y="3200400"/>
            <a:ext cx="1592262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10" descr="cutoutflower"/>
          <p:cNvPicPr>
            <a:picLocks noChangeAspect="1" noChangeArrowheads="1"/>
          </p:cNvPicPr>
          <p:nvPr userDrawn="1"/>
        </p:nvPicPr>
        <p:blipFill>
          <a:blip r:embed="rId15" cstate="print"/>
          <a:srcRect l="-3392" b="-10403"/>
          <a:stretch>
            <a:fillRect/>
          </a:stretch>
        </p:blipFill>
        <p:spPr bwMode="auto">
          <a:xfrm>
            <a:off x="7399338" y="1143000"/>
            <a:ext cx="1592262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65188"/>
            <a:ext cx="7772400" cy="1470025"/>
          </a:xfrm>
        </p:spPr>
        <p:txBody>
          <a:bodyPr/>
          <a:lstStyle/>
          <a:p>
            <a:pPr eaLnBrk="1" hangingPunct="1"/>
            <a:r>
              <a:rPr lang="id-ID" sz="6000" b="1" smtClean="0">
                <a:solidFill>
                  <a:srgbClr val="CE137C"/>
                </a:solidFill>
              </a:rPr>
              <a:t>Dasar-dasar Statistika Deskriptif</a:t>
            </a:r>
            <a:endParaRPr lang="en-US" sz="6000" smtClean="0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3659188" y="2917825"/>
            <a:ext cx="5148262" cy="463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id-ID" sz="4000">
                <a:solidFill>
                  <a:schemeClr val="bg2"/>
                </a:solidFill>
              </a:rPr>
              <a:t>Tabel Data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id-ID" sz="4000">
                <a:solidFill>
                  <a:schemeClr val="bg2"/>
                </a:solidFill>
              </a:rPr>
              <a:t>Grafik Data Kualitatif</a:t>
            </a:r>
          </a:p>
          <a:p>
            <a:pPr>
              <a:spcBef>
                <a:spcPct val="50000"/>
              </a:spcBef>
            </a:pPr>
            <a:r>
              <a:rPr lang="id-ID" sz="2400">
                <a:solidFill>
                  <a:schemeClr val="bg2"/>
                </a:solidFill>
              </a:rPr>
              <a:t>	Diagram batang</a:t>
            </a:r>
          </a:p>
          <a:p>
            <a:pPr>
              <a:spcBef>
                <a:spcPct val="50000"/>
              </a:spcBef>
            </a:pPr>
            <a:r>
              <a:rPr lang="id-ID" sz="2400">
                <a:solidFill>
                  <a:schemeClr val="bg2"/>
                </a:solidFill>
              </a:rPr>
              <a:t>	Diagram garis</a:t>
            </a:r>
          </a:p>
          <a:p>
            <a:pPr>
              <a:spcBef>
                <a:spcPct val="50000"/>
              </a:spcBef>
            </a:pPr>
            <a:r>
              <a:rPr lang="id-ID" sz="2400">
                <a:solidFill>
                  <a:schemeClr val="bg2"/>
                </a:solidFill>
              </a:rPr>
              <a:t>	Diagram pie</a:t>
            </a:r>
          </a:p>
          <a:p>
            <a:pPr algn="ctr">
              <a:spcBef>
                <a:spcPct val="50000"/>
              </a:spcBef>
            </a:pPr>
            <a:endParaRPr lang="id-ID" sz="4000">
              <a:solidFill>
                <a:schemeClr val="bg2"/>
              </a:solidFill>
            </a:endParaRPr>
          </a:p>
          <a:p>
            <a:pPr algn="ctr">
              <a:spcBef>
                <a:spcPct val="50000"/>
              </a:spcBef>
            </a:pPr>
            <a:endParaRPr lang="en-US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Diagram Lingkaran</a:t>
            </a:r>
          </a:p>
        </p:txBody>
      </p:sp>
      <p:pic>
        <p:nvPicPr>
          <p:cNvPr id="48130" name="Chart 2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5109" y="1858941"/>
            <a:ext cx="7047009" cy="431168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Diagram Garis</a:t>
            </a:r>
          </a:p>
        </p:txBody>
      </p:sp>
      <p:pic>
        <p:nvPicPr>
          <p:cNvPr id="47106" name="Chart 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712889"/>
            <a:ext cx="7485165" cy="46704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Diagram Pencar/Scatter</a:t>
            </a:r>
          </a:p>
        </p:txBody>
      </p:sp>
      <p:graphicFrame>
        <p:nvGraphicFramePr>
          <p:cNvPr id="5" name="Chart 4"/>
          <p:cNvGraphicFramePr/>
          <p:nvPr/>
        </p:nvGraphicFramePr>
        <p:xfrm>
          <a:off x="1331640" y="1592796"/>
          <a:ext cx="6264696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Statistika Deskriptif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d-ID" sz="3600" dirty="0" smtClean="0">
                <a:solidFill>
                  <a:schemeClr val="accent6">
                    <a:lumMod val="75000"/>
                  </a:schemeClr>
                </a:solidFill>
              </a:rPr>
              <a:t>Memberikan informasi</a:t>
            </a:r>
          </a:p>
          <a:p>
            <a:pPr>
              <a:defRPr/>
            </a:pPr>
            <a:r>
              <a:rPr lang="id-ID" sz="3600" dirty="0" smtClean="0">
                <a:solidFill>
                  <a:schemeClr val="accent6">
                    <a:lumMod val="75000"/>
                  </a:schemeClr>
                </a:solidFill>
              </a:rPr>
              <a:t>Data harus ditampilkan sederhana </a:t>
            </a:r>
          </a:p>
          <a:p>
            <a:pPr>
              <a:buFontTx/>
              <a:buNone/>
              <a:defRPr/>
            </a:pPr>
            <a:r>
              <a:rPr lang="id-ID" sz="3600" dirty="0" smtClean="0">
                <a:solidFill>
                  <a:schemeClr val="accent6">
                    <a:lumMod val="75000"/>
                  </a:schemeClr>
                </a:solidFill>
              </a:rPr>
              <a:t>	&amp; informatif</a:t>
            </a:r>
          </a:p>
          <a:p>
            <a:pPr>
              <a:defRPr/>
            </a:pPr>
            <a:r>
              <a:rPr lang="id-ID" sz="3600" dirty="0" smtClean="0">
                <a:solidFill>
                  <a:schemeClr val="accent6">
                    <a:lumMod val="75000"/>
                  </a:schemeClr>
                </a:solidFill>
              </a:rPr>
              <a:t>Data direpesentasikan dengan </a:t>
            </a:r>
          </a:p>
          <a:p>
            <a:pPr>
              <a:buFontTx/>
              <a:buNone/>
              <a:defRPr/>
            </a:pPr>
            <a:r>
              <a:rPr lang="id-ID" sz="3600" dirty="0" smtClean="0">
                <a:solidFill>
                  <a:schemeClr val="accent6">
                    <a:lumMod val="75000"/>
                  </a:schemeClr>
                </a:solidFill>
              </a:rPr>
              <a:t>	tabel &amp; diagram</a:t>
            </a:r>
          </a:p>
          <a:p>
            <a:pPr>
              <a:buFontTx/>
              <a:buNone/>
              <a:defRPr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Penyajian Data</a:t>
            </a:r>
            <a:endParaRPr lang="id-ID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57200" y="1628800"/>
            <a:ext cx="6923112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0850" algn="l"/>
                <a:tab pos="3200400" algn="l"/>
                <a:tab pos="3429000" algn="l"/>
              </a:tabLst>
            </a:pP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</a:rPr>
              <a:t>Secara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</a:rPr>
              <a:t>umum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</a:rPr>
              <a:t>,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</a:rPr>
              <a:t>ada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</a:rPr>
              <a:t> 2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</a:rPr>
              <a:t>cara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</a:rPr>
              <a:t>penyajian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</a:rPr>
              <a:t> data yang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</a:rPr>
              <a:t>sering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</a:rPr>
              <a:t>digunakan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</a:rPr>
              <a:t>,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</a:rPr>
              <a:t>yaitu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</a:rPr>
              <a:t> :</a:t>
            </a:r>
            <a:endParaRPr kumimoji="0" lang="id-ID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Symbol" pitchFamily="18" charset="2"/>
              <a:buChar char=""/>
              <a:tabLst>
                <a:tab pos="450850" algn="l"/>
                <a:tab pos="3200400" algn="l"/>
                <a:tab pos="3429000" algn="l"/>
              </a:tabLst>
            </a:pP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</a:rPr>
              <a:t>Tabel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</a:rPr>
              <a:t>atau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</a:rPr>
              <a:t>Daftar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</a:rPr>
              <a:t>	</a:t>
            </a:r>
            <a:endParaRPr kumimoji="0" lang="id-ID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itchFamily="18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Symbol" pitchFamily="18" charset="2"/>
              <a:buChar char=""/>
              <a:tabLst>
                <a:tab pos="450850" algn="l"/>
                <a:tab pos="3200400" algn="l"/>
                <a:tab pos="3429000" algn="l"/>
              </a:tabLst>
            </a:pP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</a:rPr>
              <a:t>Grafik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</a:rPr>
              <a:t>atau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</a:rPr>
              <a:t> Diagram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Tabel</a:t>
            </a:r>
            <a:endParaRPr 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623888"/>
          </a:xfrm>
        </p:spPr>
        <p:txBody>
          <a:bodyPr/>
          <a:lstStyle/>
          <a:p>
            <a:pPr eaLnBrk="1" hangingPunct="1"/>
            <a:r>
              <a:rPr lang="id-ID" smtClean="0"/>
              <a:t>Tabel Baris dan Kolom</a:t>
            </a:r>
            <a:endParaRPr lang="en-GB" smtClean="0"/>
          </a:p>
          <a:p>
            <a:pPr eaLnBrk="1" hangingPunct="1">
              <a:buFontTx/>
              <a:buNone/>
            </a:pPr>
            <a:endParaRPr lang="id-ID" smtClean="0">
              <a:solidFill>
                <a:schemeClr val="folHlink"/>
              </a:solidFill>
            </a:endParaRPr>
          </a:p>
          <a:p>
            <a:pPr eaLnBrk="1" hangingPunct="1">
              <a:buFontTx/>
              <a:buNone/>
            </a:pPr>
            <a:endParaRPr lang="id-ID" smtClean="0">
              <a:solidFill>
                <a:schemeClr val="folHlink"/>
              </a:solidFill>
            </a:endParaRPr>
          </a:p>
          <a:p>
            <a:pPr eaLnBrk="1" hangingPunct="1">
              <a:buFontTx/>
              <a:buNone/>
            </a:pPr>
            <a:endParaRPr lang="en-GB" smtClean="0"/>
          </a:p>
          <a:p>
            <a:pPr lvl="1" eaLnBrk="1" hangingPunct="1"/>
            <a:r>
              <a:rPr lang="en-GB" smtClean="0">
                <a:solidFill>
                  <a:schemeClr val="accent1"/>
                </a:solidFill>
              </a:rPr>
              <a:t>Sub Bullet</a:t>
            </a:r>
            <a:endParaRPr lang="en-US" smtClean="0">
              <a:solidFill>
                <a:schemeClr val="accent1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2459038"/>
            <a:ext cx="8229600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id-ID" sz="3200" kern="0" dirty="0">
                <a:latin typeface="+mn-lt"/>
              </a:rPr>
              <a:t>Tabel Kontingensi</a:t>
            </a:r>
            <a:endParaRPr lang="en-GB" sz="320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id-ID" sz="3200" kern="0" dirty="0">
                <a:solidFill>
                  <a:schemeClr val="folHlink"/>
                </a:solidFill>
                <a:latin typeface="+mn-lt"/>
              </a:rPr>
              <a:t>Untuk data dengan dua variabel atau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id-ID" sz="3200" kern="0" dirty="0">
                <a:solidFill>
                  <a:schemeClr val="folHlink"/>
                </a:solidFill>
                <a:latin typeface="+mn-lt"/>
              </a:rPr>
              <a:t>lebih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id-ID" sz="3200" kern="0" dirty="0">
              <a:solidFill>
                <a:schemeClr val="folHlink"/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GB" sz="3200" kern="0" dirty="0">
              <a:latin typeface="+mn-lt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GB" sz="2800" kern="0" dirty="0">
                <a:solidFill>
                  <a:schemeClr val="accent1"/>
                </a:solidFill>
                <a:latin typeface="+mn-lt"/>
              </a:rPr>
              <a:t>Sub Bullet</a:t>
            </a:r>
            <a:endParaRPr lang="en-US" sz="2800" kern="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4378325"/>
            <a:ext cx="822960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id-ID" sz="3200" kern="0" dirty="0">
                <a:latin typeface="+mn-lt"/>
              </a:rPr>
              <a:t>Tabel Distribusi Frekuensi</a:t>
            </a:r>
            <a:endParaRPr lang="en-GB" sz="320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id-ID" sz="3200" kern="0" dirty="0">
                <a:solidFill>
                  <a:schemeClr val="folHlink"/>
                </a:solidFill>
                <a:latin typeface="+mn-lt"/>
              </a:rPr>
              <a:t>Mendeskripsikan jumlah/frekuensi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id-ID" sz="3200" kern="0" dirty="0">
                <a:solidFill>
                  <a:schemeClr val="folHlink"/>
                </a:solidFill>
                <a:latin typeface="+mn-lt"/>
              </a:rPr>
              <a:t>yang muncul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id-ID" sz="3200" kern="0" dirty="0">
              <a:solidFill>
                <a:schemeClr val="folHlink"/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GB" sz="32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7475" y="361950"/>
            <a:ext cx="8229600" cy="1143000"/>
          </a:xfrm>
        </p:spPr>
        <p:txBody>
          <a:bodyPr/>
          <a:lstStyle/>
          <a:p>
            <a:pPr eaLnBrk="1" hangingPunct="1"/>
            <a:r>
              <a:rPr lang="id-ID" smtClean="0"/>
              <a:t>Tabel Baris dan Kolom</a:t>
            </a:r>
            <a:endParaRPr lang="en-US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3319463"/>
          <a:ext cx="7193062" cy="2136089"/>
        </p:xfrm>
        <a:graphic>
          <a:graphicData uri="http://schemas.openxmlformats.org/drawingml/2006/table">
            <a:tbl>
              <a:tblPr/>
              <a:tblGrid>
                <a:gridCol w="98370"/>
                <a:gridCol w="1192693"/>
                <a:gridCol w="1106625"/>
                <a:gridCol w="1254175"/>
                <a:gridCol w="1229710"/>
                <a:gridCol w="1059194"/>
                <a:gridCol w="1252295"/>
              </a:tblGrid>
              <a:tr h="730260">
                <a:tc gridSpan="2">
                  <a:txBody>
                    <a:bodyPr/>
                    <a:lstStyle/>
                    <a:p>
                      <a:pPr marL="90170" indent="-9017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2000" b="1" dirty="0">
                          <a:latin typeface="Calibri"/>
                          <a:ea typeface="Calibri"/>
                          <a:cs typeface="Calibri"/>
                        </a:rPr>
                        <a:t>Golongan</a:t>
                      </a:r>
                      <a:endParaRPr lang="id-ID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2000" b="1" dirty="0"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endParaRPr lang="id-ID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2000" b="1" dirty="0">
                          <a:latin typeface="Calibri"/>
                          <a:ea typeface="Calibri"/>
                          <a:cs typeface="Calibri"/>
                        </a:rPr>
                        <a:t>II</a:t>
                      </a:r>
                      <a:endParaRPr lang="id-ID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2000" b="1" dirty="0">
                          <a:latin typeface="Calibri"/>
                          <a:ea typeface="Calibri"/>
                          <a:cs typeface="Calibri"/>
                        </a:rPr>
                        <a:t>III</a:t>
                      </a:r>
                      <a:endParaRPr lang="id-ID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2000" b="1" dirty="0">
                          <a:latin typeface="Calibri"/>
                          <a:ea typeface="Calibri"/>
                          <a:cs typeface="Calibri"/>
                        </a:rPr>
                        <a:t>IV</a:t>
                      </a:r>
                      <a:endParaRPr lang="id-ID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2000" b="1" dirty="0">
                          <a:latin typeface="Calibri"/>
                          <a:ea typeface="Calibri"/>
                          <a:cs typeface="Calibri"/>
                        </a:rPr>
                        <a:t>Jumlah</a:t>
                      </a:r>
                      <a:endParaRPr lang="id-ID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2825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2000" b="1" dirty="0">
                          <a:latin typeface="Calibri"/>
                          <a:ea typeface="Calibri"/>
                          <a:cs typeface="Calibri"/>
                        </a:rPr>
                        <a:t>Banyaknya (orang)</a:t>
                      </a:r>
                      <a:endParaRPr lang="id-ID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2000" dirty="0">
                          <a:latin typeface="Calibri"/>
                          <a:ea typeface="Calibri"/>
                          <a:cs typeface="Calibri"/>
                        </a:rPr>
                        <a:t>703.827</a:t>
                      </a:r>
                      <a:endParaRPr lang="id-ID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2000" dirty="0">
                          <a:latin typeface="Calibri"/>
                          <a:ea typeface="Calibri"/>
                          <a:cs typeface="Calibri"/>
                        </a:rPr>
                        <a:t>1.917.920</a:t>
                      </a:r>
                      <a:endParaRPr lang="id-ID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2000" dirty="0">
                          <a:latin typeface="Calibri"/>
                          <a:ea typeface="Calibri"/>
                          <a:cs typeface="Calibri"/>
                        </a:rPr>
                        <a:t>309.337</a:t>
                      </a:r>
                      <a:endParaRPr lang="id-ID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2000" dirty="0">
                          <a:latin typeface="Calibri"/>
                          <a:ea typeface="Calibri"/>
                          <a:cs typeface="Calibri"/>
                        </a:rPr>
                        <a:t>17.574</a:t>
                      </a:r>
                      <a:endParaRPr lang="id-ID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2000" dirty="0">
                          <a:latin typeface="Calibri"/>
                          <a:ea typeface="Calibri"/>
                          <a:cs typeface="Calibri"/>
                        </a:rPr>
                        <a:t>2.948.658</a:t>
                      </a:r>
                      <a:endParaRPr lang="id-ID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0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20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2000" i="1" dirty="0">
                          <a:latin typeface="Calibri"/>
                          <a:ea typeface="Calibri"/>
                          <a:cs typeface="Calibri"/>
                        </a:rPr>
                        <a:t>Sumber : BAKN, dlm Statistik Indonesia, 1992</a:t>
                      </a:r>
                      <a:endParaRPr lang="id-ID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20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173" name="Rectangle 4"/>
          <p:cNvSpPr>
            <a:spLocks noChangeArrowheads="1"/>
          </p:cNvSpPr>
          <p:nvPr/>
        </p:nvSpPr>
        <p:spPr bwMode="auto">
          <a:xfrm>
            <a:off x="266700" y="2041525"/>
            <a:ext cx="738346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id-ID" sz="2800" b="1">
                <a:ea typeface="Calibri" pitchFamily="34" charset="0"/>
                <a:cs typeface="Calibri" pitchFamily="34" charset="0"/>
              </a:rPr>
              <a:t>Tabel Banyaknya Pegawai Negeri Menurut Golongannya Tahun 1990</a:t>
            </a:r>
            <a:endParaRPr lang="id-ID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5250"/>
            <a:ext cx="8229600" cy="1143000"/>
          </a:xfrm>
        </p:spPr>
        <p:txBody>
          <a:bodyPr/>
          <a:lstStyle/>
          <a:p>
            <a:pPr eaLnBrk="1" hangingPunct="1"/>
            <a:r>
              <a:rPr lang="id-ID" smtClean="0"/>
              <a:t>Tabel Kontingensi</a:t>
            </a:r>
            <a:endParaRPr lang="en-US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93775" y="2344738"/>
          <a:ext cx="6716801" cy="3461396"/>
        </p:xfrm>
        <a:graphic>
          <a:graphicData uri="http://schemas.openxmlformats.org/drawingml/2006/table">
            <a:tbl>
              <a:tblPr/>
              <a:tblGrid>
                <a:gridCol w="2807868"/>
                <a:gridCol w="1245076"/>
                <a:gridCol w="1460520"/>
                <a:gridCol w="1203337"/>
              </a:tblGrid>
              <a:tr h="4688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2400" b="1" dirty="0">
                          <a:latin typeface="Calibri"/>
                          <a:ea typeface="Calibri"/>
                          <a:cs typeface="Calibri"/>
                        </a:rPr>
                        <a:t>F</a:t>
                      </a:r>
                      <a:r>
                        <a:rPr lang="pt-BR" sz="2400" b="1" dirty="0">
                          <a:latin typeface="Calibri"/>
                          <a:ea typeface="Calibri"/>
                          <a:cs typeface="Calibri"/>
                        </a:rPr>
                        <a:t>akultas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2400" b="1" dirty="0" smtClean="0">
                          <a:latin typeface="Calibri"/>
                          <a:ea typeface="Calibri"/>
                          <a:cs typeface="Times New Roman"/>
                        </a:rPr>
                        <a:t>SMA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2400" b="1" dirty="0" smtClean="0">
                          <a:latin typeface="Calibri"/>
                          <a:ea typeface="Calibri"/>
                          <a:cs typeface="Times New Roman"/>
                        </a:rPr>
                        <a:t>SMK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400" b="1">
                          <a:latin typeface="Calibri"/>
                          <a:ea typeface="Calibri"/>
                          <a:cs typeface="Calibri"/>
                        </a:rPr>
                        <a:t>Jumlah</a:t>
                      </a:r>
                      <a:r>
                        <a:rPr lang="id-ID" sz="2400" b="1">
                          <a:latin typeface="Calibri"/>
                          <a:ea typeface="Calibri"/>
                          <a:cs typeface="Calibri"/>
                        </a:rPr>
                        <a:t> (orang)</a:t>
                      </a:r>
                      <a:endParaRPr lang="id-ID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8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2400" dirty="0" smtClean="0">
                          <a:latin typeface="Calibri"/>
                          <a:ea typeface="Calibri"/>
                          <a:cs typeface="Calibri"/>
                        </a:rPr>
                        <a:t>Manajemen</a:t>
                      </a:r>
                      <a:r>
                        <a:rPr lang="id-ID" sz="2400" baseline="0" dirty="0" smtClean="0">
                          <a:latin typeface="Calibri"/>
                          <a:ea typeface="Calibri"/>
                          <a:cs typeface="Calibri"/>
                        </a:rPr>
                        <a:t> Informatika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2400" dirty="0" smtClean="0">
                          <a:latin typeface="Calibri"/>
                          <a:ea typeface="Calibri"/>
                          <a:cs typeface="Times New Roman"/>
                        </a:rPr>
                        <a:t>325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2400" dirty="0">
                          <a:latin typeface="Calibri"/>
                          <a:ea typeface="Calibri"/>
                          <a:cs typeface="Calibri"/>
                        </a:rPr>
                        <a:t>165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2400" dirty="0" smtClean="0">
                          <a:latin typeface="Calibri"/>
                          <a:ea typeface="Calibri"/>
                          <a:cs typeface="Times New Roman"/>
                        </a:rPr>
                        <a:t>490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8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2400" dirty="0" smtClean="0">
                          <a:latin typeface="Calibri"/>
                          <a:ea typeface="Calibri"/>
                          <a:cs typeface="Calibri"/>
                        </a:rPr>
                        <a:t>Teknik Informatika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2400" dirty="0" smtClean="0">
                          <a:latin typeface="Calibri"/>
                          <a:ea typeface="Calibri"/>
                          <a:cs typeface="Times New Roman"/>
                        </a:rPr>
                        <a:t>421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2400" dirty="0">
                          <a:latin typeface="Calibri"/>
                          <a:ea typeface="Calibri"/>
                          <a:cs typeface="Calibri"/>
                        </a:rPr>
                        <a:t>253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2400" dirty="0" smtClean="0">
                          <a:latin typeface="Calibri"/>
                          <a:ea typeface="Calibri"/>
                          <a:cs typeface="Times New Roman"/>
                        </a:rPr>
                        <a:t>674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8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2400" dirty="0" smtClean="0">
                          <a:latin typeface="Calibri"/>
                          <a:ea typeface="Calibri"/>
                          <a:cs typeface="Times New Roman"/>
                        </a:rPr>
                        <a:t>Komputerisasi</a:t>
                      </a:r>
                      <a:r>
                        <a:rPr lang="id-ID" sz="2400" baseline="0" dirty="0" smtClean="0">
                          <a:latin typeface="Calibri"/>
                          <a:ea typeface="Calibri"/>
                          <a:cs typeface="Times New Roman"/>
                        </a:rPr>
                        <a:t> Akuntansi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2400" dirty="0" smtClean="0">
                          <a:latin typeface="Calibri"/>
                          <a:ea typeface="Calibri"/>
                          <a:cs typeface="Times New Roman"/>
                        </a:rPr>
                        <a:t>125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2400" dirty="0" smtClean="0">
                          <a:latin typeface="Calibri"/>
                          <a:ea typeface="Calibri"/>
                          <a:cs typeface="Times New Roman"/>
                        </a:rPr>
                        <a:t>34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2400" dirty="0" smtClean="0">
                          <a:latin typeface="Calibri"/>
                          <a:ea typeface="Calibri"/>
                          <a:cs typeface="Times New Roman"/>
                        </a:rPr>
                        <a:t>159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8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400" b="1" dirty="0">
                          <a:latin typeface="Calibri"/>
                          <a:ea typeface="Calibri"/>
                          <a:cs typeface="Calibri"/>
                        </a:rPr>
                        <a:t>Jumlah</a:t>
                      </a:r>
                      <a:r>
                        <a:rPr lang="id-ID" sz="2400" b="1" dirty="0">
                          <a:latin typeface="Calibri"/>
                          <a:ea typeface="Calibri"/>
                          <a:cs typeface="Calibri"/>
                        </a:rPr>
                        <a:t> (orang)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2400" dirty="0" smtClean="0">
                          <a:latin typeface="Calibri"/>
                          <a:ea typeface="Calibri"/>
                          <a:cs typeface="Times New Roman"/>
                        </a:rPr>
                        <a:t>871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2400" dirty="0" smtClean="0">
                          <a:latin typeface="Calibri"/>
                          <a:ea typeface="Calibri"/>
                          <a:cs typeface="Times New Roman"/>
                        </a:rPr>
                        <a:t>452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2400" dirty="0" smtClean="0">
                          <a:latin typeface="Calibri"/>
                          <a:ea typeface="Calibri"/>
                          <a:cs typeface="Times New Roman"/>
                        </a:rPr>
                        <a:t>1323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203" name="Rectangle 5"/>
          <p:cNvSpPr>
            <a:spLocks noChangeArrowheads="1"/>
          </p:cNvSpPr>
          <p:nvPr/>
        </p:nvSpPr>
        <p:spPr bwMode="auto">
          <a:xfrm>
            <a:off x="263525" y="1238250"/>
            <a:ext cx="7710488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tabLst>
                <a:tab pos="457200" algn="l"/>
                <a:tab pos="2600325" algn="l"/>
              </a:tabLst>
            </a:pPr>
            <a:r>
              <a:rPr lang="id-ID" sz="2800" b="1" dirty="0">
                <a:ea typeface="Calibri" pitchFamily="34" charset="0"/>
                <a:cs typeface="Calibri" pitchFamily="34" charset="0"/>
              </a:rPr>
              <a:t>Tabel Jumlah Mahasiswa </a:t>
            </a:r>
            <a:r>
              <a:rPr lang="id-ID" sz="2800" b="1" dirty="0" smtClean="0">
                <a:ea typeface="Calibri" pitchFamily="34" charset="0"/>
                <a:cs typeface="Calibri" pitchFamily="34" charset="0"/>
              </a:rPr>
              <a:t>S1 </a:t>
            </a:r>
            <a:r>
              <a:rPr lang="id-ID" sz="2800" b="1" dirty="0">
                <a:ea typeface="Calibri" pitchFamily="34" charset="0"/>
                <a:cs typeface="Calibri" pitchFamily="34" charset="0"/>
              </a:rPr>
              <a:t>di </a:t>
            </a:r>
            <a:r>
              <a:rPr lang="id-ID" sz="2800" b="1" dirty="0" smtClean="0">
                <a:ea typeface="Calibri" pitchFamily="34" charset="0"/>
                <a:cs typeface="Calibri" pitchFamily="34" charset="0"/>
              </a:rPr>
              <a:t>Unikom </a:t>
            </a:r>
            <a:r>
              <a:rPr lang="id-ID" sz="2800" b="1" dirty="0">
                <a:ea typeface="Calibri" pitchFamily="34" charset="0"/>
                <a:cs typeface="Calibri" pitchFamily="34" charset="0"/>
              </a:rPr>
              <a:t>Tahun </a:t>
            </a:r>
            <a:r>
              <a:rPr lang="id-ID" sz="2800" b="1" dirty="0" smtClean="0">
                <a:ea typeface="Calibri" pitchFamily="34" charset="0"/>
                <a:cs typeface="Calibri" pitchFamily="34" charset="0"/>
              </a:rPr>
              <a:t>2012</a:t>
            </a:r>
            <a:endParaRPr lang="id-ID" sz="2800" dirty="0"/>
          </a:p>
          <a:p>
            <a:pPr algn="ctr" eaLnBrk="0" hangingPunct="0">
              <a:tabLst>
                <a:tab pos="457200" algn="l"/>
                <a:tab pos="2600325" algn="l"/>
              </a:tabLst>
            </a:pPr>
            <a:r>
              <a:rPr lang="id-ID" sz="2800" dirty="0">
                <a:ea typeface="Calibri" pitchFamily="34" charset="0"/>
                <a:cs typeface="Calibri" pitchFamily="34" charset="0"/>
              </a:rPr>
              <a:t>		</a:t>
            </a:r>
            <a:endParaRPr lang="id-ID" sz="2800" dirty="0"/>
          </a:p>
          <a:p>
            <a:pPr algn="ctr" eaLnBrk="0" hangingPunct="0">
              <a:tabLst>
                <a:tab pos="457200" algn="l"/>
                <a:tab pos="2600325" algn="l"/>
              </a:tabLst>
            </a:pPr>
            <a:r>
              <a:rPr lang="id-ID" sz="2800" dirty="0">
                <a:ea typeface="Calibri" pitchFamily="34" charset="0"/>
                <a:cs typeface="Calibri" pitchFamily="34" charset="0"/>
              </a:rPr>
              <a:t>		</a:t>
            </a:r>
            <a:endParaRPr lang="id-ID" sz="2800" dirty="0"/>
          </a:p>
        </p:txBody>
      </p:sp>
      <p:sp>
        <p:nvSpPr>
          <p:cNvPr id="7204" name="TextBox 7"/>
          <p:cNvSpPr txBox="1">
            <a:spLocks noChangeArrowheads="1"/>
          </p:cNvSpPr>
          <p:nvPr/>
        </p:nvSpPr>
        <p:spPr bwMode="auto">
          <a:xfrm>
            <a:off x="1176338" y="6021288"/>
            <a:ext cx="3468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dirty="0"/>
              <a:t>Sumber data buatan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id-ID" smtClean="0"/>
              <a:t>Tabel Distribusi Frekuensi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77975" y="2187575"/>
          <a:ext cx="5367338" cy="3435096"/>
        </p:xfrm>
        <a:graphic>
          <a:graphicData uri="http://schemas.openxmlformats.org/drawingml/2006/table">
            <a:tbl>
              <a:tblPr/>
              <a:tblGrid>
                <a:gridCol w="2955925"/>
                <a:gridCol w="2411413"/>
              </a:tblGrid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Waktu Audit (Hari)</a:t>
                      </a:r>
                      <a:endParaRPr kumimoji="0" lang="id-ID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Frekuensi</a:t>
                      </a:r>
                      <a:endParaRPr kumimoji="0" lang="id-ID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8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10-14</a:t>
                      </a: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15-19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20-24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25-29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30-34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Jumlah </a:t>
                      </a:r>
                      <a:endParaRPr kumimoji="0" lang="id-ID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</a:t>
                      </a:r>
                      <a:endParaRPr kumimoji="0" lang="id-ID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09" name="Rectangle 1"/>
          <p:cNvSpPr>
            <a:spLocks noChangeArrowheads="1"/>
          </p:cNvSpPr>
          <p:nvPr/>
        </p:nvSpPr>
        <p:spPr bwMode="auto">
          <a:xfrm>
            <a:off x="457200" y="1233488"/>
            <a:ext cx="741997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tabLst>
                <a:tab pos="2279650" algn="l"/>
              </a:tabLst>
            </a:pPr>
            <a:r>
              <a:rPr lang="id-ID" sz="2800" b="1" dirty="0">
                <a:ea typeface="Calibri" pitchFamily="34" charset="0"/>
                <a:cs typeface="Calibri" pitchFamily="34" charset="0"/>
              </a:rPr>
              <a:t>Tabel Distribusi Waktu Audit Biro Suka Senang Bulan Januari –Maret </a:t>
            </a:r>
            <a:r>
              <a:rPr lang="id-ID" sz="2800" b="1" dirty="0" smtClean="0">
                <a:ea typeface="Calibri" pitchFamily="34" charset="0"/>
                <a:cs typeface="Calibri" pitchFamily="34" charset="0"/>
              </a:rPr>
              <a:t>2012</a:t>
            </a:r>
            <a:endParaRPr lang="id-ID" sz="2800" dirty="0"/>
          </a:p>
        </p:txBody>
      </p:sp>
      <p:sp>
        <p:nvSpPr>
          <p:cNvPr id="8210" name="TextBox 6"/>
          <p:cNvSpPr txBox="1">
            <a:spLocks noChangeArrowheads="1"/>
          </p:cNvSpPr>
          <p:nvPr/>
        </p:nvSpPr>
        <p:spPr bwMode="auto">
          <a:xfrm>
            <a:off x="1577975" y="5581650"/>
            <a:ext cx="33226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/>
              <a:t>Sumber data buatan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id-ID" smtClean="0"/>
              <a:t>Diagram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54075" y="1212850"/>
            <a:ext cx="59515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id-ID" sz="3600"/>
              <a:t> Diagram Batang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54075" y="4097338"/>
            <a:ext cx="59515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id-ID" sz="3600"/>
              <a:t> Diagram Garis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854075" y="2636838"/>
            <a:ext cx="59515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id-ID" sz="3600"/>
              <a:t> Diagram Lingkaran/Pie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139825" y="3233738"/>
            <a:ext cx="48561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2800">
                <a:solidFill>
                  <a:srgbClr val="D42047"/>
                </a:solidFill>
              </a:rPr>
              <a:t>Untuk melihat proporsi data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139825" y="4700588"/>
            <a:ext cx="664527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2800">
                <a:solidFill>
                  <a:srgbClr val="D42047"/>
                </a:solidFill>
              </a:rPr>
              <a:t>Untuk melihat perubahan peristiwa dalam periode tertentu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139825" y="1789113"/>
            <a:ext cx="6426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2800">
                <a:solidFill>
                  <a:srgbClr val="D42047"/>
                </a:solidFill>
              </a:rPr>
              <a:t>Sering digunakan untuk data kategori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Diagram Batang</a:t>
            </a:r>
          </a:p>
        </p:txBody>
      </p:sp>
      <p:pic>
        <p:nvPicPr>
          <p:cNvPr id="46082" name="Chart 5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712889"/>
            <a:ext cx="7537518" cy="460378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4080"/>
      </a:dk1>
      <a:lt1>
        <a:srgbClr val="66FFCC"/>
      </a:lt1>
      <a:dk2>
        <a:srgbClr val="CF37AB"/>
      </a:dk2>
      <a:lt2>
        <a:srgbClr val="004080"/>
      </a:lt2>
      <a:accent1>
        <a:srgbClr val="66CCFF"/>
      </a:accent1>
      <a:accent2>
        <a:srgbClr val="333399"/>
      </a:accent2>
      <a:accent3>
        <a:srgbClr val="B8FFE2"/>
      </a:accent3>
      <a:accent4>
        <a:srgbClr val="00356C"/>
      </a:accent4>
      <a:accent5>
        <a:srgbClr val="B8E2FF"/>
      </a:accent5>
      <a:accent6>
        <a:srgbClr val="2D2D8A"/>
      </a:accent6>
      <a:hlink>
        <a:srgbClr val="FFFFFF"/>
      </a:hlink>
      <a:folHlink>
        <a:srgbClr val="CF37AB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3366FF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E2F4F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4080"/>
    </a:dk1>
    <a:lt1>
      <a:srgbClr val="66FFCC"/>
    </a:lt1>
    <a:dk2>
      <a:srgbClr val="CF37AB"/>
    </a:dk2>
    <a:lt2>
      <a:srgbClr val="004080"/>
    </a:lt2>
    <a:accent1>
      <a:srgbClr val="66CCFF"/>
    </a:accent1>
    <a:accent2>
      <a:srgbClr val="333399"/>
    </a:accent2>
    <a:accent3>
      <a:srgbClr val="B8FFE2"/>
    </a:accent3>
    <a:accent4>
      <a:srgbClr val="00356C"/>
    </a:accent4>
    <a:accent5>
      <a:srgbClr val="B8E2FF"/>
    </a:accent5>
    <a:accent6>
      <a:srgbClr val="2D2D8A"/>
    </a:accent6>
    <a:hlink>
      <a:srgbClr val="FFFFFF"/>
    </a:hlink>
    <a:folHlink>
      <a:srgbClr val="CF37AB"/>
    </a:folHlink>
  </a:clrScheme>
  <a:fontScheme name="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404</TotalTime>
  <Words>232</Words>
  <Application>Microsoft Office PowerPoint</Application>
  <PresentationFormat>On-screen Show (4:3)</PresentationFormat>
  <Paragraphs>117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Dasar-dasar Statistika Deskriptif</vt:lpstr>
      <vt:lpstr>Statistika Deskriptif</vt:lpstr>
      <vt:lpstr>Penyajian Data</vt:lpstr>
      <vt:lpstr>Tabel</vt:lpstr>
      <vt:lpstr>Tabel Baris dan Kolom</vt:lpstr>
      <vt:lpstr>Tabel Kontingensi</vt:lpstr>
      <vt:lpstr>Tabel Distribusi Frekuensi</vt:lpstr>
      <vt:lpstr>Diagram</vt:lpstr>
      <vt:lpstr>Diagram Batang</vt:lpstr>
      <vt:lpstr>Diagram Lingkaran</vt:lpstr>
      <vt:lpstr>Diagram Garis</vt:lpstr>
      <vt:lpstr>Diagram Pencar/Scatter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Flowers 2 Template</dc:title>
  <dc:creator>Presentation Magazine</dc:creator>
  <cp:lastModifiedBy>Edna</cp:lastModifiedBy>
  <cp:revision>27</cp:revision>
  <dcterms:modified xsi:type="dcterms:W3CDTF">2013-03-12T21:25:07Z</dcterms:modified>
</cp:coreProperties>
</file>