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272F513-807B-4453-8B1E-9FA83ABC1157}" type="datetimeFigureOut">
              <a:rPr lang="id-ID" smtClean="0"/>
              <a:pPr/>
              <a:t>21/02/2013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30EDF3-AD25-46C2-8572-8F0A22D7C5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sRi nurhayati, mt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Pemrograman Bahasa C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Variabel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Variabel adalah suatu simbol atau lambang yang mempunyai nilai, dalam pemrograman disebut juga sebagai pengenal (identifier).</a:t>
            </a:r>
          </a:p>
          <a:p>
            <a:r>
              <a:rPr lang="id-ID" dirty="0" smtClean="0"/>
              <a:t>Cara pemberian nama variabel :</a:t>
            </a:r>
          </a:p>
          <a:p>
            <a:pPr lvl="1"/>
            <a:r>
              <a:rPr lang="id-ID" dirty="0" smtClean="0"/>
              <a:t>Tidak boleh sama dengan nama atau kata yang sudah disiapkan oleh komputer (reserved word). Juga harus berbeda dengan nama label atau konstanta yang dibuat oleh pemrogram.</a:t>
            </a:r>
          </a:p>
          <a:p>
            <a:pPr lvl="1"/>
            <a:r>
              <a:rPr lang="id-ID" dirty="0" smtClean="0"/>
              <a:t>Maksimum 32 karakter, karakter selebihhnya diabaikan oleh komputer.</a:t>
            </a:r>
          </a:p>
          <a:p>
            <a:pPr lvl="1"/>
            <a:r>
              <a:rPr lang="id-ID" dirty="0" smtClean="0"/>
              <a:t> Karakter pertama harus huruf atau karakter garis bawah, dan karakter berikutnya boleh huruf atau angka, atau karakter garis bawah.</a:t>
            </a:r>
          </a:p>
          <a:p>
            <a:pPr lvl="1"/>
            <a:r>
              <a:rPr lang="id-ID" dirty="0" smtClean="0"/>
              <a:t>Tidak boleh mengandung spasi atau blank.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Tipe Data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71472" y="1714488"/>
          <a:ext cx="8001056" cy="4429157"/>
        </p:xfrm>
        <a:graphic>
          <a:graphicData uri="http://schemas.openxmlformats.org/drawingml/2006/table">
            <a:tbl>
              <a:tblPr/>
              <a:tblGrid>
                <a:gridCol w="1082496"/>
                <a:gridCol w="2348023"/>
                <a:gridCol w="1235021"/>
                <a:gridCol w="3335516"/>
              </a:tblGrid>
              <a:tr h="11072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Tipe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Data</a:t>
                      </a:r>
                      <a:r>
                        <a:rPr lang="id-ID" sz="1600" b="1" dirty="0">
                          <a:latin typeface="Times New Roman"/>
                          <a:ea typeface="Times New Roman"/>
                          <a:cs typeface="Times New Roman"/>
                        </a:rPr>
                        <a:t> Dasar</a:t>
                      </a:r>
                      <a:endParaRPr lang="id-ID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latin typeface="Times New Roman"/>
                          <a:ea typeface="Times New Roman"/>
                          <a:cs typeface="Times New Roman"/>
                        </a:rPr>
                        <a:t>Penulisan di Bahasa C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latin typeface="Times New Roman"/>
                          <a:ea typeface="Times New Roman"/>
                          <a:cs typeface="Times New Roman"/>
                        </a:rPr>
                        <a:t>Jumlah byte yang diperlukan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Jangkauan Nilai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738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Karakter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char atau signed char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unsigned char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1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-128 s.d. 127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0 s.d. 255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Bulat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int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unsigned int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long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unsigned long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-32768 s.d. 32767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 s/d 65.535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-2.147.483.648</a:t>
                      </a: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 s.d.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2.147.483.647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 s/d 4.294.967.295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2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Pecahan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float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double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long double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 byte</a:t>
                      </a:r>
                      <a:endParaRPr lang="id-ID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3.4*(10^-38) </a:t>
                      </a:r>
                      <a:r>
                        <a:rPr lang="id-ID" sz="1600" dirty="0">
                          <a:latin typeface="Times New Roman"/>
                          <a:ea typeface="Times New Roman"/>
                          <a:cs typeface="Times New Roman"/>
                        </a:rPr>
                        <a:t>s.d.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3.4*(10^+38</a:t>
                      </a:r>
                      <a:r>
                        <a:rPr lang="id-ID" sz="16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id-ID" sz="16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1.7*(10^-308) </a:t>
                      </a:r>
                      <a:r>
                        <a:rPr lang="id-ID" sz="1600" dirty="0">
                          <a:latin typeface="Times New Roman"/>
                          <a:ea typeface="Times New Roman"/>
                          <a:cs typeface="Times New Roman"/>
                        </a:rPr>
                        <a:t>s.d.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1.7*(10^+308)</a:t>
                      </a:r>
                      <a:endParaRPr lang="id-ID" sz="16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3.4*(10^-4932)</a:t>
                      </a:r>
                      <a:r>
                        <a:rPr lang="id-ID" sz="1600" dirty="0">
                          <a:latin typeface="Times New Roman"/>
                          <a:ea typeface="Times New Roman"/>
                          <a:cs typeface="Times New Roman"/>
                        </a:rPr>
                        <a:t> s.d.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1.1*(10^+4932)</a:t>
                      </a:r>
                      <a:endParaRPr lang="id-ID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Operator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Operator Penugasan </a:t>
            </a:r>
          </a:p>
          <a:p>
            <a:pPr lvl="1"/>
            <a:r>
              <a:rPr lang="id-ID" dirty="0" smtClean="0"/>
              <a:t>‘ = ‘</a:t>
            </a:r>
          </a:p>
          <a:p>
            <a:r>
              <a:rPr lang="id-ID" dirty="0" smtClean="0"/>
              <a:t>Operator Aritmatika</a:t>
            </a:r>
          </a:p>
          <a:p>
            <a:pPr lvl="1"/>
            <a:r>
              <a:rPr lang="id-ID" dirty="0" smtClean="0"/>
              <a:t>+, -, *, /, %, ++, --</a:t>
            </a:r>
          </a:p>
          <a:p>
            <a:r>
              <a:rPr lang="id-ID" dirty="0" smtClean="0"/>
              <a:t>Operator Hubungan</a:t>
            </a:r>
          </a:p>
          <a:p>
            <a:pPr lvl="1"/>
            <a:r>
              <a:rPr lang="id-ID" dirty="0" smtClean="0"/>
              <a:t>&gt;, &gt;=, &lt;, &lt;=, ==, !=</a:t>
            </a:r>
          </a:p>
          <a:p>
            <a:r>
              <a:rPr lang="id-ID" dirty="0" smtClean="0"/>
              <a:t>Operator Logika</a:t>
            </a:r>
          </a:p>
          <a:p>
            <a:pPr lvl="1"/>
            <a:r>
              <a:rPr lang="id-ID" dirty="0" smtClean="0"/>
              <a:t>&amp;&amp;, ||, !</a:t>
            </a:r>
          </a:p>
          <a:p>
            <a:r>
              <a:rPr lang="id-ID" dirty="0" smtClean="0"/>
              <a:t>Operator Bitwise</a:t>
            </a:r>
          </a:p>
          <a:p>
            <a:pPr lvl="1"/>
            <a:r>
              <a:rPr lang="id-ID" dirty="0" smtClean="0"/>
              <a:t>&lt;&lt;, &gt;&gt;, &amp;, |, ^, ~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Diketahui nilai atau isi A=5, B = 2,  dan T=4. Tentukan </a:t>
            </a:r>
          </a:p>
          <a:p>
            <a:pPr>
              <a:buNone/>
            </a:pPr>
            <a:r>
              <a:rPr lang="id-ID" dirty="0" smtClean="0"/>
              <a:t>isi A, B, dan T bila dikenai instruksi :</a:t>
            </a:r>
          </a:p>
          <a:p>
            <a:pPr marL="514350" indent="-514350">
              <a:buAutoNum type="alphaLcPeriod"/>
            </a:pPr>
            <a:r>
              <a:rPr lang="id-ID" dirty="0" smtClean="0"/>
              <a:t>T = B</a:t>
            </a:r>
          </a:p>
          <a:p>
            <a:pPr marL="514350" indent="-514350">
              <a:buAutoNum type="alphaLcPeriod"/>
            </a:pPr>
            <a:r>
              <a:rPr lang="id-ID" dirty="0" smtClean="0"/>
              <a:t>T = T – A</a:t>
            </a:r>
          </a:p>
          <a:p>
            <a:pPr marL="514350" indent="-514350">
              <a:buAutoNum type="alphaLcPeriod"/>
            </a:pPr>
            <a:r>
              <a:rPr lang="id-ID" dirty="0" smtClean="0"/>
              <a:t>T = A * B % 2</a:t>
            </a:r>
          </a:p>
          <a:p>
            <a:pPr marL="514350" indent="-514350">
              <a:buAutoNum type="alphaLcPeriod"/>
            </a:pPr>
            <a:r>
              <a:rPr lang="id-ID" dirty="0" smtClean="0"/>
              <a:t>T &gt; A</a:t>
            </a:r>
          </a:p>
          <a:p>
            <a:pPr marL="514350" indent="-514350">
              <a:buAutoNum type="alphaLcPeriod"/>
            </a:pPr>
            <a:r>
              <a:rPr lang="id-ID" dirty="0" smtClean="0"/>
              <a:t>T || A </a:t>
            </a:r>
          </a:p>
          <a:p>
            <a:pPr marL="514350" indent="-514350">
              <a:buAutoNum type="alphaLcPeriod"/>
            </a:pPr>
            <a:r>
              <a:rPr lang="id-ID" dirty="0" smtClean="0"/>
              <a:t>B &gt;&gt; 2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306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Pemrograman Bahasa C</vt:lpstr>
      <vt:lpstr>Variabel </vt:lpstr>
      <vt:lpstr>Tipe Data</vt:lpstr>
      <vt:lpstr>Operator</vt:lpstr>
      <vt:lpstr>Latihan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Bahasa C</dc:title>
  <dc:creator>Axioo</dc:creator>
  <cp:lastModifiedBy>Axioo</cp:lastModifiedBy>
  <cp:revision>2</cp:revision>
  <dcterms:created xsi:type="dcterms:W3CDTF">2013-02-07T02:50:31Z</dcterms:created>
  <dcterms:modified xsi:type="dcterms:W3CDTF">2013-02-21T01:29:02Z</dcterms:modified>
</cp:coreProperties>
</file>