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9" r:id="rId3"/>
    <p:sldId id="260" r:id="rId4"/>
    <p:sldId id="266" r:id="rId5"/>
    <p:sldId id="261" r:id="rId6"/>
    <p:sldId id="262" r:id="rId7"/>
    <p:sldId id="263" r:id="rId8"/>
    <p:sldId id="264" r:id="rId9"/>
    <p:sldId id="265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D8590-6257-48A7-92F7-AD3EA0512A3D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A0FD-D7D5-492C-B94A-818FF4D92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85607-3A0B-4181-B1E6-DE70F1C85172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51190F-F346-479A-996A-5BAC4051B3D4}" type="datetimeFigureOut">
              <a:rPr lang="id-ID" smtClean="0"/>
              <a:pPr/>
              <a:t>04/10/2012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Pengenalan Assembler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Statement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Program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program</a:t>
            </a:r>
            <a:endParaRPr lang="id-ID" sz="2000" dirty="0" smtClean="0"/>
          </a:p>
          <a:p>
            <a:pPr lvl="1"/>
            <a:r>
              <a:rPr lang="en-US" sz="2000" dirty="0" err="1" smtClean="0"/>
              <a:t>Setiap</a:t>
            </a:r>
            <a:r>
              <a:rPr lang="en-US" sz="2000" dirty="0" smtClean="0"/>
              <a:t> statement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i="1" dirty="0" smtClean="0"/>
              <a:t>assembler directive</a:t>
            </a:r>
            <a:endParaRPr lang="id-ID" sz="2000" dirty="0" smtClean="0"/>
          </a:p>
          <a:p>
            <a:pPr lvl="1"/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diterjemahkan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Assembler</a:t>
            </a:r>
            <a:endParaRPr lang="id-ID" sz="2000" dirty="0" smtClean="0"/>
          </a:p>
          <a:p>
            <a:pPr lvl="1"/>
            <a:r>
              <a:rPr lang="en-US" sz="2000" dirty="0" smtClean="0"/>
              <a:t>Statement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field </a:t>
            </a:r>
            <a:endParaRPr lang="id-ID" sz="2000" dirty="0" smtClean="0"/>
          </a:p>
          <a:p>
            <a:endParaRPr lang="id-ID" sz="2000" dirty="0" smtClean="0"/>
          </a:p>
          <a:p>
            <a:pPr>
              <a:buNone/>
            </a:pPr>
            <a:r>
              <a:rPr lang="id-ID" sz="2000" b="1" dirty="0" smtClean="0"/>
              <a:t>		</a:t>
            </a:r>
            <a:r>
              <a:rPr lang="en-US" sz="2000" b="1" dirty="0" smtClean="0"/>
              <a:t>NAME	</a:t>
            </a:r>
            <a:r>
              <a:rPr lang="id-ID" sz="2000" b="1" dirty="0" smtClean="0"/>
              <a:t> </a:t>
            </a:r>
            <a:r>
              <a:rPr lang="en-US" sz="2000" b="1" dirty="0" smtClean="0"/>
              <a:t>OPERATION	OPERAND	    COMMENT</a:t>
            </a:r>
            <a:endParaRPr lang="id-ID" sz="2000" b="1" dirty="0" smtClean="0"/>
          </a:p>
          <a:p>
            <a:pPr lvl="1"/>
            <a:r>
              <a:rPr lang="en-US" sz="2000" dirty="0" smtClean="0"/>
              <a:t> </a:t>
            </a:r>
            <a:r>
              <a:rPr lang="en-US" sz="2000" dirty="0" err="1" smtClean="0"/>
              <a:t>Setiap</a:t>
            </a:r>
            <a:r>
              <a:rPr lang="en-US" sz="2000" dirty="0" smtClean="0"/>
              <a:t> field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dipisahkan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spasi</a:t>
            </a:r>
            <a:r>
              <a:rPr lang="en-US" sz="2000" dirty="0" smtClean="0"/>
              <a:t> (</a:t>
            </a:r>
            <a:r>
              <a:rPr lang="en-US" sz="2000" i="1" dirty="0" smtClean="0"/>
              <a:t>blank character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smtClean="0"/>
              <a:t>tab character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lvl="1"/>
            <a:r>
              <a:rPr lang="en-US" sz="2000" dirty="0" err="1" smtClean="0"/>
              <a:t>Setiap</a:t>
            </a:r>
            <a:r>
              <a:rPr lang="en-US" sz="2000" dirty="0" smtClean="0"/>
              <a:t> field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 1:	Start:	MOV CX,5	; </a:t>
            </a:r>
            <a:r>
              <a:rPr lang="en-US" sz="2000" dirty="0" err="1" smtClean="0"/>
              <a:t>Inisialisasi</a:t>
            </a:r>
            <a:r>
              <a:rPr lang="en-US" sz="2000" dirty="0" smtClean="0"/>
              <a:t> counter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Contoh</a:t>
            </a:r>
            <a:r>
              <a:rPr lang="en-US" sz="2000" dirty="0" smtClean="0"/>
              <a:t> 2:		ORG 100h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id-ID" sz="2000" dirty="0" smtClean="0"/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Name Field (label)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Name field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(label)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, </a:t>
            </a:r>
            <a:r>
              <a:rPr lang="en-US" sz="2400" dirty="0" err="1" smtClean="0"/>
              <a:t>nama</a:t>
            </a:r>
            <a:r>
              <a:rPr lang="en-US" sz="2400" dirty="0" smtClean="0"/>
              <a:t> procedure,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 NAME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assembler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.  NAME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panjangnya</a:t>
            </a:r>
            <a:r>
              <a:rPr lang="en-US" sz="2400" dirty="0" smtClean="0"/>
              <a:t> 1 s/d 30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,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(special character) ?</a:t>
            </a:r>
            <a:r>
              <a:rPr lang="id-ID" sz="2400" dirty="0" smtClean="0"/>
              <a:t> </a:t>
            </a:r>
            <a:r>
              <a:rPr lang="en-US" sz="2400" dirty="0" smtClean="0"/>
              <a:t> . @ _</a:t>
            </a:r>
            <a:r>
              <a:rPr lang="id-ID" sz="2400" dirty="0" smtClean="0"/>
              <a:t> $ %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lvl="1"/>
            <a:r>
              <a:rPr lang="en-US" sz="2400" dirty="0" err="1" smtClean="0"/>
              <a:t>Tidak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blank character (</a:t>
            </a:r>
            <a:r>
              <a:rPr lang="en-US" sz="2400" dirty="0" err="1" smtClean="0"/>
              <a:t>spasi</a:t>
            </a:r>
            <a:r>
              <a:rPr lang="en-US" sz="2400" dirty="0" smtClean="0"/>
              <a:t>)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NAME</a:t>
            </a:r>
            <a:endParaRPr lang="id-ID" sz="2400" dirty="0" smtClean="0"/>
          </a:p>
          <a:p>
            <a:pPr lvl="1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didahului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endParaRPr lang="id-ID" sz="2400" dirty="0" smtClean="0"/>
          </a:p>
          <a:p>
            <a:pPr lvl="1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id-ID" sz="2400" dirty="0" smtClean="0"/>
          </a:p>
          <a:p>
            <a:pPr lvl="1"/>
            <a:r>
              <a:rPr lang="id-ID" sz="2400" dirty="0" smtClean="0"/>
              <a:t>Dalam penulisan NAME harus diakhiri dengan tanda titik dua (:)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Operation Field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, </a:t>
            </a:r>
            <a:r>
              <a:rPr lang="en-US" sz="2400" i="1" dirty="0" smtClean="0"/>
              <a:t>operation field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(</a:t>
            </a:r>
            <a:r>
              <a:rPr lang="en-US" sz="2400" i="1" dirty="0" smtClean="0"/>
              <a:t>mnemonic</a:t>
            </a:r>
            <a:r>
              <a:rPr lang="en-US" sz="2400" dirty="0" smtClean="0"/>
              <a:t>). </a:t>
            </a:r>
            <a:r>
              <a:rPr lang="en-US" sz="2400" i="1" dirty="0" smtClean="0"/>
              <a:t>Mnemonic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assembler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(machine language </a:t>
            </a:r>
            <a:r>
              <a:rPr lang="en-US" sz="2400" i="1" dirty="0" err="1" smtClean="0"/>
              <a:t>opcode</a:t>
            </a:r>
            <a:r>
              <a:rPr lang="en-US" sz="2400" dirty="0" smtClean="0"/>
              <a:t>).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(</a:t>
            </a:r>
            <a:r>
              <a:rPr lang="en-US" sz="2400" i="1" dirty="0" smtClean="0"/>
              <a:t>mnemonic</a:t>
            </a:r>
            <a:r>
              <a:rPr lang="en-US" sz="2400" dirty="0" smtClean="0"/>
              <a:t>)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b="1" dirty="0" smtClean="0"/>
              <a:t>/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: MOV, ADD, SUB</a:t>
            </a:r>
            <a:endParaRPr lang="id-ID" sz="2400" dirty="0" smtClean="0"/>
          </a:p>
          <a:p>
            <a:pPr lvl="1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assembler directive</a:t>
            </a:r>
            <a:r>
              <a:rPr lang="en-US" sz="2400" dirty="0" smtClean="0"/>
              <a:t>, </a:t>
            </a:r>
            <a:r>
              <a:rPr lang="en-US" sz="2400" i="1" dirty="0" smtClean="0"/>
              <a:t>operation field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pseudo-operation code</a:t>
            </a:r>
            <a:r>
              <a:rPr lang="en-US" sz="2400" dirty="0" smtClean="0"/>
              <a:t> (pseudo-op).</a:t>
            </a:r>
            <a:endParaRPr lang="id-ID" sz="2400" dirty="0" smtClean="0"/>
          </a:p>
          <a:p>
            <a:pPr lvl="1"/>
            <a:r>
              <a:rPr lang="en-US" sz="2400" dirty="0" smtClean="0"/>
              <a:t>Pseudo-op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assembler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(</a:t>
            </a:r>
            <a:r>
              <a:rPr lang="en-US" sz="2400" i="1" dirty="0" smtClean="0"/>
              <a:t>machine code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Comment Field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400" i="1" dirty="0" smtClean="0"/>
              <a:t>Comment field</a:t>
            </a:r>
            <a:r>
              <a:rPr lang="en-US" sz="2400" dirty="0" smtClean="0"/>
              <a:t> (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statement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programmer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statement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1"/>
            <a:r>
              <a:rPr lang="en-US" sz="2400" i="1" dirty="0" smtClean="0"/>
              <a:t>Comment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 (;)</a:t>
            </a:r>
            <a:endParaRPr lang="id-ID" sz="2400" dirty="0" smtClean="0"/>
          </a:p>
          <a:p>
            <a:pPr lvl="1"/>
            <a:r>
              <a:rPr lang="en-US" sz="2400" i="1" dirty="0" smtClean="0"/>
              <a:t>Comment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optional.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assembly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</a:t>
            </a:r>
            <a:r>
              <a:rPr lang="en-US" sz="2400" i="1" dirty="0" smtClean="0"/>
              <a:t>low-level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assembly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programmer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r>
              <a:rPr lang="id-ID" sz="2800" dirty="0" smtClean="0"/>
              <a:t>Contoh 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r>
              <a:rPr lang="en-US" sz="2800" dirty="0" smtClean="0"/>
              <a:t>MOV CX,</a:t>
            </a:r>
            <a:r>
              <a:rPr lang="id-ID" sz="2800" dirty="0" smtClean="0"/>
              <a:t> 0</a:t>
            </a:r>
            <a:r>
              <a:rPr lang="en-US" sz="2800" dirty="0" smtClean="0"/>
              <a:t>	; move 0 to CX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Data </a:t>
            </a:r>
            <a:r>
              <a:rPr lang="en-US" b="1" dirty="0" err="1" smtClean="0"/>
              <a:t>Biner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data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B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 01101011B</a:t>
            </a:r>
            <a:endParaRPr lang="id-ID" dirty="0" smtClean="0"/>
          </a:p>
          <a:p>
            <a:pPr lvl="0"/>
            <a:r>
              <a:rPr lang="en-US" b="1" dirty="0" smtClean="0"/>
              <a:t>Data Hexadecimal. 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data hexadecimal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H. Dan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data hexadecimal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A,B,C,D,E,F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	43AFH		0B45H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Data Decimal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data decimal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Contoh</a:t>
            </a:r>
            <a:r>
              <a:rPr lang="en-US" dirty="0" smtClean="0"/>
              <a:t>:	68D		68</a:t>
            </a:r>
            <a:endParaRPr lang="id-ID" dirty="0" smtClean="0"/>
          </a:p>
          <a:p>
            <a:pPr lvl="0"/>
            <a:r>
              <a:rPr lang="en-US" b="1" dirty="0" smtClean="0"/>
              <a:t>Data Character</a:t>
            </a:r>
            <a:r>
              <a:rPr lang="en-US" dirty="0" smtClean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data </a:t>
            </a:r>
            <a:r>
              <a:rPr lang="en-US" i="1" dirty="0" smtClean="0"/>
              <a:t>character</a:t>
            </a:r>
            <a:r>
              <a:rPr lang="en-US" dirty="0" smtClean="0"/>
              <a:t> (</a:t>
            </a:r>
            <a:r>
              <a:rPr lang="en-US" i="1" dirty="0" smtClean="0"/>
              <a:t>string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Contoh:	“TEKNIK”	atau dapat juga:     ‘TEKNIK’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b="1" dirty="0" err="1" smtClean="0"/>
              <a:t>Variabel</a:t>
            </a:r>
            <a:r>
              <a:rPr lang="en-US" sz="2900" b="1" dirty="0" smtClean="0"/>
              <a:t> Byte</a:t>
            </a:r>
            <a:r>
              <a:rPr lang="en-US" sz="2900" dirty="0" smtClean="0"/>
              <a:t>. </a:t>
            </a:r>
            <a:r>
              <a:rPr lang="en-US" sz="2900" i="1" dirty="0" smtClean="0"/>
              <a:t>Assembler directive</a:t>
            </a:r>
            <a:r>
              <a:rPr lang="en-US" sz="2900" dirty="0" smtClean="0"/>
              <a:t> yang </a:t>
            </a:r>
            <a:r>
              <a:rPr lang="en-US" sz="2900" dirty="0" err="1" smtClean="0"/>
              <a:t>menetapkan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variable byte </a:t>
            </a:r>
            <a:r>
              <a:rPr lang="en-US" sz="2900" dirty="0" err="1" smtClean="0"/>
              <a:t>mengikuti</a:t>
            </a:r>
            <a:r>
              <a:rPr lang="en-US" sz="2900" dirty="0" smtClean="0"/>
              <a:t> format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err="1" smtClean="0"/>
              <a:t>Nama</a:t>
            </a:r>
            <a:r>
              <a:rPr lang="en-US" sz="2800" dirty="0" smtClean="0"/>
              <a:t> 	DB	</a:t>
            </a:r>
            <a:r>
              <a:rPr lang="en-US" sz="2800" dirty="0" err="1" smtClean="0"/>
              <a:t>nilai_awal</a:t>
            </a:r>
            <a:endParaRPr lang="id-ID" sz="2800" dirty="0" smtClean="0"/>
          </a:p>
          <a:p>
            <a:pPr>
              <a:buNone/>
            </a:pPr>
            <a:endParaRPr lang="id-ID" sz="2800" dirty="0" smtClean="0"/>
          </a:p>
          <a:p>
            <a:r>
              <a:rPr lang="en-US" sz="2900" b="1" dirty="0" err="1" smtClean="0"/>
              <a:t>Variabel</a:t>
            </a:r>
            <a:r>
              <a:rPr lang="en-US" sz="2900" b="1" dirty="0" smtClean="0"/>
              <a:t> Word</a:t>
            </a:r>
            <a:r>
              <a:rPr lang="en-US" sz="2900" dirty="0" smtClean="0"/>
              <a:t>. Assembler directive yang </a:t>
            </a:r>
            <a:r>
              <a:rPr lang="en-US" sz="2900" dirty="0" err="1" smtClean="0"/>
              <a:t>menetapkan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variable word </a:t>
            </a:r>
            <a:r>
              <a:rPr lang="en-US" sz="2900" dirty="0" err="1" smtClean="0"/>
              <a:t>mengikuti</a:t>
            </a:r>
            <a:r>
              <a:rPr lang="en-US" sz="2900" dirty="0" smtClean="0"/>
              <a:t> format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	</a:t>
            </a:r>
            <a:r>
              <a:rPr lang="en-US" sz="2800" dirty="0" err="1" smtClean="0"/>
              <a:t>Nama</a:t>
            </a:r>
            <a:r>
              <a:rPr lang="en-US" sz="2800" dirty="0" smtClean="0"/>
              <a:t>	</a:t>
            </a:r>
            <a:r>
              <a:rPr lang="id-ID" sz="2800" dirty="0" smtClean="0"/>
              <a:t>     </a:t>
            </a:r>
            <a:r>
              <a:rPr lang="en-US" sz="2800" dirty="0" smtClean="0"/>
              <a:t>DW		</a:t>
            </a:r>
            <a:r>
              <a:rPr lang="en-US" sz="2800" dirty="0" err="1" smtClean="0"/>
              <a:t>Nilai_awal</a:t>
            </a:r>
            <a:endParaRPr lang="id-ID" sz="2800" dirty="0" smtClean="0"/>
          </a:p>
          <a:p>
            <a:endParaRPr lang="id-ID" sz="2900" b="1" dirty="0" smtClean="0"/>
          </a:p>
          <a:p>
            <a:r>
              <a:rPr lang="en-US" sz="2900" b="1" dirty="0" smtClean="0"/>
              <a:t>Array</a:t>
            </a:r>
            <a:r>
              <a:rPr lang="en-US" sz="2900" dirty="0" smtClean="0"/>
              <a:t>. </a:t>
            </a:r>
            <a:r>
              <a:rPr lang="id-ID" sz="2900" dirty="0" smtClean="0"/>
              <a:t> S</a:t>
            </a:r>
            <a:r>
              <a:rPr lang="en-US" sz="2900" dirty="0" err="1" smtClean="0"/>
              <a:t>ebuah</a:t>
            </a:r>
            <a:r>
              <a:rPr lang="en-US" sz="2900" dirty="0" smtClean="0"/>
              <a:t> </a:t>
            </a:r>
            <a:r>
              <a:rPr lang="en-US" sz="2900" dirty="0" err="1" smtClean="0"/>
              <a:t>kumpulan</a:t>
            </a:r>
            <a:r>
              <a:rPr lang="en-US" sz="2900" dirty="0" smtClean="0"/>
              <a:t> byte </a:t>
            </a:r>
            <a:r>
              <a:rPr lang="en-US" sz="2900" dirty="0" err="1" smtClean="0"/>
              <a:t>memori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word yang </a:t>
            </a:r>
            <a:r>
              <a:rPr lang="en-US" sz="2900" dirty="0" err="1" smtClean="0"/>
              <a:t>berada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</a:t>
            </a:r>
            <a:r>
              <a:rPr lang="en-US" sz="2900" dirty="0" err="1" smtClean="0"/>
              <a:t>urutan</a:t>
            </a:r>
            <a:r>
              <a:rPr lang="en-US" sz="2900" dirty="0" smtClean="0"/>
              <a:t>. </a:t>
            </a:r>
            <a:r>
              <a:rPr lang="en-US" sz="2900" dirty="0" err="1" smtClean="0"/>
              <a:t>Misalnya</a:t>
            </a:r>
            <a:r>
              <a:rPr lang="en-US" sz="2900" dirty="0" smtClean="0"/>
              <a:t>,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menentukan</a:t>
            </a:r>
            <a:r>
              <a:rPr lang="en-US" sz="2900" dirty="0" smtClean="0"/>
              <a:t> array yang </a:t>
            </a:r>
            <a:r>
              <a:rPr lang="en-US" sz="2900" dirty="0" err="1" smtClean="0"/>
              <a:t>bernama</a:t>
            </a:r>
            <a:r>
              <a:rPr lang="en-US" sz="2900" dirty="0" smtClean="0"/>
              <a:t> ARRAY_DATA, yang </a:t>
            </a:r>
            <a:r>
              <a:rPr lang="en-US" sz="2900" dirty="0" err="1" smtClean="0"/>
              <a:t>diumlai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nilai</a:t>
            </a:r>
            <a:r>
              <a:rPr lang="en-US" sz="2900" dirty="0" smtClean="0"/>
              <a:t> 10h, 20h </a:t>
            </a:r>
            <a:r>
              <a:rPr lang="en-US" sz="2900" dirty="0" err="1" smtClean="0"/>
              <a:t>dan</a:t>
            </a:r>
            <a:r>
              <a:rPr lang="en-US" sz="2900" dirty="0" smtClean="0"/>
              <a:t> 30h, </a:t>
            </a:r>
            <a:r>
              <a:rPr lang="en-US" sz="2900" dirty="0" err="1" smtClean="0"/>
              <a:t>kita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menuliskannya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   </a:t>
            </a:r>
            <a:r>
              <a:rPr lang="pt-BR" sz="2800" dirty="0" smtClean="0"/>
              <a:t>ARRAY_DATA		DB		10h,20h,30h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Konstanta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pseudo-op EQU. </a:t>
            </a:r>
            <a:r>
              <a:rPr lang="en-US" dirty="0" err="1" smtClean="0"/>
              <a:t>Sintaksnya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Name		EQU		</a:t>
            </a:r>
            <a:r>
              <a:rPr lang="en-US" dirty="0" err="1" smtClean="0"/>
              <a:t>Konstanta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statement: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LF			EQU		0Ah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Mov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T</a:t>
            </a:r>
            <a:r>
              <a:rPr lang="en-US" sz="2400" dirty="0" err="1" smtClean="0"/>
              <a:t>ransfer</a:t>
            </a:r>
            <a:r>
              <a:rPr lang="en-US" sz="2400" dirty="0" smtClean="0"/>
              <a:t> data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register,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register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mentransfer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register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. </a:t>
            </a:r>
            <a:r>
              <a:rPr lang="en-US" sz="2400" dirty="0" err="1" smtClean="0"/>
              <a:t>Sintaksnya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smtClean="0"/>
              <a:t>MOV	</a:t>
            </a:r>
            <a:r>
              <a:rPr lang="id-ID" sz="2400" dirty="0" smtClean="0"/>
              <a:t>	</a:t>
            </a:r>
            <a:r>
              <a:rPr lang="en-US" sz="2400" dirty="0" err="1" smtClean="0"/>
              <a:t>tujuan,sumber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1: 	MOV AX,WORD1</a:t>
            </a:r>
            <a:endParaRPr lang="id-ID" sz="2400" dirty="0" smtClean="0"/>
          </a:p>
          <a:p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3857628"/>
          <a:ext cx="8286808" cy="2643207"/>
        </p:xfrm>
        <a:graphic>
          <a:graphicData uri="http://schemas.openxmlformats.org/drawingml/2006/table">
            <a:tbl>
              <a:tblPr/>
              <a:tblGrid>
                <a:gridCol w="2275652"/>
                <a:gridCol w="1502789"/>
                <a:gridCol w="1502789"/>
                <a:gridCol w="1502789"/>
                <a:gridCol w="1502789"/>
              </a:tblGrid>
              <a:tr h="3223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</a:rPr>
                        <a:t>Source Operand</a:t>
                      </a:r>
                      <a:endParaRPr lang="id-ID" sz="1800" b="1" dirty="0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</a:rPr>
                        <a:t>Destination Operand</a:t>
                      </a:r>
                      <a:endParaRPr lang="id-ID" sz="1800" b="1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7362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Segment register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Constant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Segment register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Constant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XCHG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900" dirty="0" smtClean="0"/>
              <a:t>M</a:t>
            </a:r>
            <a:r>
              <a:rPr lang="en-US" sz="2900" dirty="0" err="1" smtClean="0"/>
              <a:t>empertukarkan</a:t>
            </a:r>
            <a:r>
              <a:rPr lang="en-US" sz="2900" dirty="0" smtClean="0"/>
              <a:t> </a:t>
            </a:r>
            <a:r>
              <a:rPr lang="en-US" sz="2900" dirty="0" err="1" smtClean="0"/>
              <a:t>isi</a:t>
            </a:r>
            <a:r>
              <a:rPr lang="en-US" sz="2900" dirty="0" smtClean="0"/>
              <a:t> </a:t>
            </a:r>
            <a:r>
              <a:rPr lang="en-US" sz="2900" dirty="0" err="1" smtClean="0"/>
              <a:t>dua</a:t>
            </a:r>
            <a:r>
              <a:rPr lang="en-US" sz="2900" dirty="0" smtClean="0"/>
              <a:t> register,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antara</a:t>
            </a:r>
            <a:r>
              <a:rPr lang="en-US" sz="2900" dirty="0" smtClean="0"/>
              <a:t> register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lokasi</a:t>
            </a:r>
            <a:r>
              <a:rPr lang="en-US" sz="2900" dirty="0" smtClean="0"/>
              <a:t> </a:t>
            </a:r>
            <a:r>
              <a:rPr lang="en-US" sz="2900" dirty="0" err="1" smtClean="0"/>
              <a:t>memori</a:t>
            </a:r>
            <a:r>
              <a:rPr lang="en-US" sz="2900" dirty="0" smtClean="0"/>
              <a:t>. </a:t>
            </a:r>
            <a:r>
              <a:rPr lang="en-US" sz="2900" dirty="0" err="1" smtClean="0"/>
              <a:t>Sintaksnya</a:t>
            </a:r>
            <a:r>
              <a:rPr lang="en-US" sz="2900" dirty="0" smtClean="0"/>
              <a:t> </a:t>
            </a:r>
            <a:r>
              <a:rPr lang="en-US" sz="2900" dirty="0" err="1" smtClean="0"/>
              <a:t>sbb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XCHG		</a:t>
            </a:r>
            <a:r>
              <a:rPr lang="en-US" sz="2800" dirty="0" err="1" smtClean="0"/>
              <a:t>tujuan,sumber</a:t>
            </a:r>
            <a:endParaRPr lang="id-ID" sz="2800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3357562"/>
          <a:ext cx="6858048" cy="1857388"/>
        </p:xfrm>
        <a:graphic>
          <a:graphicData uri="http://schemas.openxmlformats.org/drawingml/2006/table">
            <a:tbl>
              <a:tblPr/>
              <a:tblGrid>
                <a:gridCol w="2425872"/>
                <a:gridCol w="2216088"/>
                <a:gridCol w="2216088"/>
              </a:tblGrid>
              <a:tr h="320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</a:rPr>
                        <a:t>Source Operand</a:t>
                      </a:r>
                      <a:endParaRPr lang="id-ID" sz="1800" b="1" dirty="0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</a:rPr>
                        <a:t>Destination Operand</a:t>
                      </a:r>
                      <a:endParaRPr lang="id-ID" sz="1000" b="1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685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Apa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 assembler?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Program </a:t>
            </a:r>
            <a:r>
              <a:rPr lang="en-US" dirty="0"/>
              <a:t>yang </a:t>
            </a:r>
            <a:r>
              <a:rPr lang="en-US" dirty="0" err="1"/>
              <a:t>mengkonversi</a:t>
            </a:r>
            <a:r>
              <a:rPr lang="en-US" dirty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mesin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Program </a:t>
            </a:r>
            <a:r>
              <a:rPr lang="en-US" dirty="0"/>
              <a:t>yang </a:t>
            </a:r>
            <a:r>
              <a:rPr lang="en-US" dirty="0" err="1"/>
              <a:t>menerjemahkan</a:t>
            </a:r>
            <a:r>
              <a:rPr lang="en-US" dirty="0"/>
              <a:t> program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bahasa</a:t>
            </a:r>
            <a:r>
              <a:rPr lang="en-US" dirty="0"/>
              <a:t> assembly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meiliki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assembly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Bahasa</a:t>
            </a:r>
            <a:r>
              <a:rPr lang="en-US" dirty="0"/>
              <a:t> assembly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level-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Add, Sub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Instruksi ADD dan SUB digunakan untuk menjumlahkan dan mengurangkan isi dua buah register dan suatu lokasi memori, atau menjumlahkan dan mengurangkan suatu bilangan ke/dari register atau lokasi memori. </a:t>
            </a:r>
            <a:r>
              <a:rPr lang="en-US" sz="2400" dirty="0" err="1" smtClean="0"/>
              <a:t>Sintaksnya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smtClean="0"/>
              <a:t>ADD	</a:t>
            </a:r>
            <a:r>
              <a:rPr lang="en-US" sz="2400" dirty="0" err="1" smtClean="0"/>
              <a:t>tujuan,sumber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n-US" sz="2400" dirty="0" smtClean="0"/>
              <a:t>SUB	</a:t>
            </a:r>
            <a:r>
              <a:rPr lang="en-US" sz="2400" dirty="0" err="1" smtClean="0"/>
              <a:t>tujuan,sumber</a:t>
            </a:r>
            <a:endParaRPr lang="id-ID" sz="2400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4572008"/>
          <a:ext cx="7429552" cy="1608370"/>
        </p:xfrm>
        <a:graphic>
          <a:graphicData uri="http://schemas.openxmlformats.org/drawingml/2006/table">
            <a:tbl>
              <a:tblPr/>
              <a:tblGrid>
                <a:gridCol w="2628028"/>
                <a:gridCol w="2400762"/>
                <a:gridCol w="2400762"/>
              </a:tblGrid>
              <a:tr h="2041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</a:rPr>
                        <a:t>Source Operand</a:t>
                      </a:r>
                      <a:endParaRPr lang="id-ID" sz="2000" b="1" dirty="0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</a:rPr>
                        <a:t>Destination Operand</a:t>
                      </a:r>
                      <a:endParaRPr lang="id-ID" sz="1000" b="1">
                        <a:latin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986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General register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Memory location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Tidak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Constant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Ya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127240" cy="4572000"/>
          </a:xfrm>
        </p:spPr>
        <p:txBody>
          <a:bodyPr/>
          <a:lstStyle/>
          <a:p>
            <a:r>
              <a:rPr lang="id-ID" dirty="0" smtClean="0"/>
              <a:t>Mov ax, 1234h</a:t>
            </a:r>
          </a:p>
          <a:p>
            <a:r>
              <a:rPr lang="id-ID" dirty="0" smtClean="0"/>
              <a:t>Mov bx, 45afh</a:t>
            </a:r>
          </a:p>
          <a:p>
            <a:r>
              <a:rPr lang="id-ID" dirty="0" smtClean="0"/>
              <a:t>Xchg al, bh</a:t>
            </a:r>
          </a:p>
          <a:p>
            <a:r>
              <a:rPr lang="id-ID" dirty="0" smtClean="0"/>
              <a:t>Add ax, 2</a:t>
            </a:r>
          </a:p>
          <a:p>
            <a:r>
              <a:rPr lang="id-ID" dirty="0" smtClean="0"/>
              <a:t>Sub bl, 5</a:t>
            </a:r>
          </a:p>
          <a:p>
            <a:r>
              <a:rPr lang="id-ID" dirty="0" smtClean="0"/>
              <a:t>Add bx, data</a:t>
            </a:r>
          </a:p>
          <a:p>
            <a:r>
              <a:rPr lang="id-ID" dirty="0" smtClean="0"/>
              <a:t>Mov data, ax</a:t>
            </a:r>
          </a:p>
          <a:p>
            <a:r>
              <a:rPr lang="id-ID" dirty="0" smtClean="0"/>
              <a:t>Ret</a:t>
            </a:r>
          </a:p>
          <a:p>
            <a:r>
              <a:rPr lang="id-ID" dirty="0" smtClean="0"/>
              <a:t>Data dw 65h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16594" y="1571612"/>
            <a:ext cx="312724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 data berikut dan simpan di register AX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id-ID" sz="2700" dirty="0" smtClean="0"/>
              <a:t>12H + 435H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id-ID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345 –</a:t>
            </a:r>
            <a:r>
              <a:rPr kumimoji="0" lang="id-ID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id-ID" sz="2700" baseline="0" dirty="0" smtClean="0"/>
              <a:t>Data - bx</a:t>
            </a:r>
            <a:endParaRPr kumimoji="0" lang="id-ID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id-ID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Inc, Dec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900" dirty="0" err="1" smtClean="0"/>
              <a:t>Instruksi</a:t>
            </a:r>
            <a:r>
              <a:rPr lang="en-US" sz="2900" dirty="0" smtClean="0"/>
              <a:t> INC (</a:t>
            </a:r>
            <a:r>
              <a:rPr lang="en-US" sz="2900" i="1" dirty="0" smtClean="0"/>
              <a:t>increment</a:t>
            </a:r>
            <a:r>
              <a:rPr lang="en-US" sz="2900" dirty="0" smtClean="0"/>
              <a:t>) </a:t>
            </a:r>
            <a:r>
              <a:rPr lang="en-US" sz="2900" dirty="0" err="1" smtClean="0"/>
              <a:t>digunakan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menambahkan</a:t>
            </a:r>
            <a:r>
              <a:rPr lang="en-US" sz="2900" dirty="0" smtClean="0"/>
              <a:t> 1 </a:t>
            </a:r>
            <a:r>
              <a:rPr lang="en-US" sz="2900" dirty="0" err="1" smtClean="0"/>
              <a:t>ke</a:t>
            </a:r>
            <a:r>
              <a:rPr lang="en-US" sz="2900" dirty="0" smtClean="0"/>
              <a:t> register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lokasi</a:t>
            </a:r>
            <a:r>
              <a:rPr lang="en-US" sz="2900" dirty="0" smtClean="0"/>
              <a:t> </a:t>
            </a:r>
            <a:r>
              <a:rPr lang="en-US" sz="2900" dirty="0" err="1" smtClean="0"/>
              <a:t>memori</a:t>
            </a:r>
            <a:r>
              <a:rPr lang="en-US" sz="2900" dirty="0" smtClean="0"/>
              <a:t>, </a:t>
            </a:r>
            <a:r>
              <a:rPr lang="en-US" sz="2900" dirty="0" err="1" smtClean="0"/>
              <a:t>sedangkan</a:t>
            </a:r>
            <a:r>
              <a:rPr lang="en-US" sz="2900" dirty="0" smtClean="0"/>
              <a:t> DEC (</a:t>
            </a:r>
            <a:r>
              <a:rPr lang="en-US" sz="2900" i="1" dirty="0" smtClean="0"/>
              <a:t>decrement</a:t>
            </a:r>
            <a:r>
              <a:rPr lang="en-US" sz="2900" dirty="0" smtClean="0"/>
              <a:t>) </a:t>
            </a:r>
            <a:r>
              <a:rPr lang="en-US" sz="2900" dirty="0" err="1" smtClean="0"/>
              <a:t>digunakan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mengurangi</a:t>
            </a:r>
            <a:r>
              <a:rPr lang="en-US" sz="2900" dirty="0" smtClean="0"/>
              <a:t> 1 </a:t>
            </a:r>
            <a:r>
              <a:rPr lang="en-US" sz="2900" dirty="0" err="1" smtClean="0"/>
              <a:t>isi</a:t>
            </a:r>
            <a:r>
              <a:rPr lang="en-US" sz="2900" dirty="0" smtClean="0"/>
              <a:t> register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lokasi</a:t>
            </a:r>
            <a:r>
              <a:rPr lang="en-US" sz="2900" dirty="0" smtClean="0"/>
              <a:t> </a:t>
            </a:r>
            <a:r>
              <a:rPr lang="en-US" sz="2900" dirty="0" err="1" smtClean="0"/>
              <a:t>memori</a:t>
            </a:r>
            <a:r>
              <a:rPr lang="en-US" sz="2900" dirty="0" smtClean="0"/>
              <a:t>. </a:t>
            </a:r>
            <a:r>
              <a:rPr lang="en-US" sz="2900" dirty="0" err="1" smtClean="0"/>
              <a:t>Sintaksnya</a:t>
            </a:r>
            <a:r>
              <a:rPr lang="en-US" sz="2900" dirty="0" smtClean="0"/>
              <a:t> </a:t>
            </a:r>
            <a:r>
              <a:rPr lang="en-US" sz="2900" dirty="0" err="1" smtClean="0"/>
              <a:t>sbb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INC	</a:t>
            </a:r>
            <a:r>
              <a:rPr lang="id-ID" sz="2800" dirty="0" smtClean="0"/>
              <a:t>	</a:t>
            </a:r>
            <a:r>
              <a:rPr lang="en-US" sz="2800" dirty="0" err="1" smtClean="0"/>
              <a:t>tujuan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D</a:t>
            </a:r>
            <a:r>
              <a:rPr lang="en-US" sz="2800" dirty="0" smtClean="0"/>
              <a:t>EC	</a:t>
            </a:r>
            <a:r>
              <a:rPr lang="en-US" sz="2800" dirty="0" err="1" smtClean="0"/>
              <a:t>tujuan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Instruksi Neg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900" dirty="0" smtClean="0"/>
              <a:t>Instruksi NEG digunakan untuk membalik isi target yang dituju (dapat berupa register atau lokasi memori). </a:t>
            </a:r>
            <a:r>
              <a:rPr lang="en-US" sz="2900" dirty="0" smtClean="0"/>
              <a:t>NEG </a:t>
            </a:r>
            <a:r>
              <a:rPr lang="en-US" sz="2900" dirty="0" err="1" smtClean="0"/>
              <a:t>sebenarnya</a:t>
            </a:r>
            <a:r>
              <a:rPr lang="en-US" sz="2900" dirty="0" smtClean="0"/>
              <a:t> </a:t>
            </a:r>
            <a:r>
              <a:rPr lang="en-US" sz="2900" dirty="0" err="1" smtClean="0"/>
              <a:t>melakukan</a:t>
            </a:r>
            <a:r>
              <a:rPr lang="en-US" sz="2900" dirty="0" smtClean="0"/>
              <a:t> </a:t>
            </a:r>
            <a:r>
              <a:rPr lang="en-US" sz="2900" dirty="0" err="1" smtClean="0"/>
              <a:t>fungsi</a:t>
            </a:r>
            <a:r>
              <a:rPr lang="en-US" sz="2900" dirty="0" smtClean="0"/>
              <a:t> komplemen-2. </a:t>
            </a:r>
            <a:r>
              <a:rPr lang="en-US" sz="2900" dirty="0" err="1" smtClean="0"/>
              <a:t>Sintaksnya</a:t>
            </a:r>
            <a:r>
              <a:rPr lang="en-US" sz="2900" dirty="0" smtClean="0"/>
              <a:t> </a:t>
            </a:r>
            <a:r>
              <a:rPr lang="en-US" sz="2900" dirty="0" err="1" smtClean="0"/>
              <a:t>sbb</a:t>
            </a:r>
            <a:r>
              <a:rPr lang="en-US" sz="2900" dirty="0" smtClean="0"/>
              <a:t>:</a:t>
            </a:r>
            <a:endParaRPr lang="id-ID" sz="29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NEG	</a:t>
            </a:r>
            <a:r>
              <a:rPr lang="en-US" sz="2800" dirty="0" err="1" smtClean="0"/>
              <a:t>tujuan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>Translasi Bahasa Tingkat Tinggi ke Bahasa Assembly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b="1" u="sng" dirty="0" smtClean="0"/>
              <a:t>Statement</a:t>
            </a:r>
            <a:r>
              <a:rPr lang="en-US" b="1" dirty="0" smtClean="0"/>
              <a:t>			</a:t>
            </a:r>
            <a:r>
              <a:rPr lang="id-ID" b="1" dirty="0" smtClean="0"/>
              <a:t>	</a:t>
            </a:r>
            <a:r>
              <a:rPr lang="en-US" b="1" u="sng" dirty="0" err="1" smtClean="0"/>
              <a:t>Translasi</a:t>
            </a:r>
            <a:endParaRPr lang="id-ID" dirty="0" smtClean="0"/>
          </a:p>
          <a:p>
            <a:r>
              <a:rPr lang="pt-BR" dirty="0" smtClean="0"/>
              <a:t>B = A			</a:t>
            </a:r>
            <a:r>
              <a:rPr lang="id-ID" dirty="0" smtClean="0"/>
              <a:t>	</a:t>
            </a:r>
            <a:r>
              <a:rPr lang="pt-BR" dirty="0" smtClean="0"/>
              <a:t>MOV AX,A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				</a:t>
            </a:r>
            <a:r>
              <a:rPr lang="id-ID" dirty="0" smtClean="0"/>
              <a:t>	</a:t>
            </a:r>
            <a:r>
              <a:rPr lang="pt-BR" dirty="0" smtClean="0"/>
              <a:t>MOV B,AX	</a:t>
            </a:r>
            <a:endParaRPr lang="id-ID" dirty="0" smtClean="0"/>
          </a:p>
          <a:p>
            <a:pPr>
              <a:buNone/>
            </a:pPr>
            <a:r>
              <a:rPr lang="pt-BR" dirty="0" smtClean="0"/>
              <a:t>	</a:t>
            </a:r>
            <a:endParaRPr lang="id-ID" dirty="0" smtClean="0"/>
          </a:p>
          <a:p>
            <a:r>
              <a:rPr lang="pt-BR" dirty="0" smtClean="0"/>
              <a:t>A = 5 - A			</a:t>
            </a:r>
            <a:r>
              <a:rPr lang="id-ID" dirty="0" smtClean="0"/>
              <a:t>	</a:t>
            </a:r>
            <a:r>
              <a:rPr lang="pt-BR" dirty="0" smtClean="0"/>
              <a:t>MOV AX,5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pt-BR" dirty="0" smtClean="0"/>
              <a:t>				SUB AX,A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pt-BR" dirty="0" smtClean="0"/>
              <a:t>				MOV A,AX	</a:t>
            </a:r>
            <a:endParaRPr lang="id-ID" dirty="0" smtClean="0"/>
          </a:p>
          <a:p>
            <a:endParaRPr lang="id-ID" dirty="0" smtClean="0"/>
          </a:p>
          <a:p>
            <a:r>
              <a:rPr lang="pt-BR" dirty="0" smtClean="0"/>
              <a:t>A = B – 2 x A		</a:t>
            </a:r>
            <a:r>
              <a:rPr lang="id-ID" dirty="0" smtClean="0"/>
              <a:t>	</a:t>
            </a:r>
            <a:r>
              <a:rPr lang="pt-BR" dirty="0" smtClean="0"/>
              <a:t>MOV AX,B						</a:t>
            </a:r>
            <a:r>
              <a:rPr lang="id-ID" dirty="0" smtClean="0"/>
              <a:t>		</a:t>
            </a:r>
            <a:r>
              <a:rPr lang="pt-BR" dirty="0" smtClean="0"/>
              <a:t>SUB AX,A	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		</a:t>
            </a:r>
            <a:r>
              <a:rPr lang="pt-BR" dirty="0" smtClean="0"/>
              <a:t>	SUB AX,A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			</a:t>
            </a:r>
            <a:r>
              <a:rPr lang="pt-BR" dirty="0" smtClean="0"/>
              <a:t>MOV A,AX	</a:t>
            </a:r>
            <a:endParaRPr lang="id-ID" dirty="0" smtClean="0"/>
          </a:p>
          <a:p>
            <a:pPr>
              <a:buNone/>
            </a:pPr>
            <a:r>
              <a:rPr lang="pt-BR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dirty="0" smtClean="0"/>
              <a:t>INSTRUKSI INPUT DAN OUTPU</a:t>
            </a:r>
            <a:r>
              <a:rPr lang="id-ID" b="1" dirty="0" smtClean="0"/>
              <a:t>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 21h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meminta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DOS; </a:t>
            </a:r>
            <a:endParaRPr lang="id-ID" sz="2800" dirty="0" smtClean="0"/>
          </a:p>
          <a:p>
            <a:pPr>
              <a:buNone/>
            </a:pPr>
            <a:r>
              <a:rPr lang="id-ID" sz="2800" b="1" dirty="0" smtClean="0"/>
              <a:t>	</a:t>
            </a:r>
            <a:r>
              <a:rPr lang="en-US" sz="2400" b="1" u="sng" dirty="0" err="1" smtClean="0"/>
              <a:t>Nomor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Fungsi</a:t>
            </a:r>
            <a:r>
              <a:rPr lang="en-US" sz="2400" b="1" dirty="0" smtClean="0"/>
              <a:t>		</a:t>
            </a:r>
            <a:r>
              <a:rPr lang="en-US" sz="2400" b="1" u="sng" dirty="0" err="1" smtClean="0"/>
              <a:t>Rutin</a:t>
            </a:r>
            <a:endParaRPr lang="id-ID" sz="2400" b="1" dirty="0" smtClean="0"/>
          </a:p>
          <a:p>
            <a:pPr lvl="1"/>
            <a:r>
              <a:rPr lang="en-US" sz="2300" dirty="0" smtClean="0"/>
              <a:t>1		</a:t>
            </a:r>
            <a:r>
              <a:rPr lang="id-ID" sz="2300" dirty="0" smtClean="0"/>
              <a:t>		</a:t>
            </a:r>
            <a:r>
              <a:rPr lang="en-US" sz="2300" dirty="0" smtClean="0"/>
              <a:t>	</a:t>
            </a:r>
            <a:r>
              <a:rPr lang="en-US" sz="2300" i="1" dirty="0" smtClean="0"/>
              <a:t>single-key input</a:t>
            </a:r>
            <a:endParaRPr lang="id-ID" sz="2300" dirty="0" smtClean="0"/>
          </a:p>
          <a:p>
            <a:pPr lvl="1"/>
            <a:r>
              <a:rPr lang="en-US" sz="2300" dirty="0" smtClean="0"/>
              <a:t>2			</a:t>
            </a:r>
            <a:r>
              <a:rPr lang="id-ID" sz="2300" dirty="0" smtClean="0"/>
              <a:t>		</a:t>
            </a:r>
            <a:r>
              <a:rPr lang="en-US" sz="2300" i="1" dirty="0" smtClean="0"/>
              <a:t>single-character output</a:t>
            </a:r>
            <a:endParaRPr lang="id-ID" sz="2300" dirty="0" smtClean="0"/>
          </a:p>
          <a:p>
            <a:pPr lvl="1"/>
            <a:r>
              <a:rPr lang="en-US" sz="2300" dirty="0" smtClean="0"/>
              <a:t>9			</a:t>
            </a:r>
            <a:r>
              <a:rPr lang="id-ID" sz="2300" dirty="0" smtClean="0"/>
              <a:t>		</a:t>
            </a:r>
            <a:r>
              <a:rPr lang="en-US" sz="2300" i="1" dirty="0" smtClean="0"/>
              <a:t>character string output</a:t>
            </a:r>
            <a:endParaRPr lang="id-ID" sz="23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INSTRUKSI INPUT DAN OUTPU</a:t>
            </a:r>
            <a:r>
              <a:rPr lang="id-ID" b="1" dirty="0" smtClean="0"/>
              <a:t>T</a:t>
            </a:r>
            <a:endParaRPr lang="id-ID" dirty="0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00034" y="1571612"/>
            <a:ext cx="7493028" cy="2071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Fungsi 1: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Single-key input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Input:		AH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Output:		AL = Kode ASCII jika tombol karakter ditekan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      = 0 jika tombol non-karakter yang ditekan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71472" y="3786190"/>
            <a:ext cx="7500990" cy="2500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Fungsi 2: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Display a character or execute a control function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Input:		AH = 2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</a:t>
            </a:r>
            <a:r>
              <a:rPr kumimoji="0" 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DL = Kode ASCII dari karakter tampilan atau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</a:t>
            </a:r>
            <a:r>
              <a:rPr kumimoji="0" lang="id-ID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karakter kontrol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Output:	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ASCII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karakter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tampilan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        karakter kontrol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	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err="1"/>
              <a:t>Mengapa</a:t>
            </a:r>
            <a:r>
              <a:rPr lang="en-US" i="1" dirty="0"/>
              <a:t> </a:t>
            </a:r>
            <a:r>
              <a:rPr lang="en-US" i="1" dirty="0" err="1"/>
              <a:t>b</a:t>
            </a:r>
            <a:r>
              <a:rPr lang="en-US" i="1" dirty="0" err="1" smtClean="0"/>
              <a:t>elajar</a:t>
            </a:r>
            <a:r>
              <a:rPr lang="en-US" i="1" dirty="0" smtClean="0"/>
              <a:t> </a:t>
            </a:r>
            <a:r>
              <a:rPr lang="en-US" i="1" dirty="0" err="1" smtClean="0"/>
              <a:t>bahasa</a:t>
            </a:r>
            <a:r>
              <a:rPr lang="en-US" i="1" dirty="0" smtClean="0"/>
              <a:t> </a:t>
            </a:r>
            <a:r>
              <a:rPr lang="en-US" i="1" dirty="0"/>
              <a:t>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nn-NO" dirty="0" smtClean="0"/>
              <a:t>Untuk </a:t>
            </a:r>
            <a:r>
              <a:rPr lang="nn-NO" dirty="0"/>
              <a:t>menghilangkan keterbatasan bahasa tingkat tinggi, </a:t>
            </a:r>
            <a:r>
              <a:rPr lang="nn-NO" dirty="0" smtClean="0"/>
              <a:t>diluar </a:t>
            </a:r>
            <a:r>
              <a:rPr lang="en-US" dirty="0" err="1" smtClean="0"/>
              <a:t>keperluan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dibolehkan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Organisasi CPU Sederhana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317" y="1914524"/>
            <a:ext cx="7833359" cy="372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Register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lingkungan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CPU, </a:t>
            </a:r>
            <a:r>
              <a:rPr lang="en-US" dirty="0" err="1" smtClean="0">
                <a:effectLst/>
              </a:rPr>
              <a:t>dirancang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diakses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kecepatan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tinggi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Register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panjang</a:t>
            </a:r>
            <a:r>
              <a:rPr lang="en-US" dirty="0" smtClean="0">
                <a:effectLst/>
              </a:rPr>
              <a:t> 16 bit. </a:t>
            </a:r>
          </a:p>
          <a:p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Register : Register data, Register </a:t>
            </a:r>
            <a:r>
              <a:rPr lang="en-US" dirty="0" err="1" smtClean="0">
                <a:effectLst/>
              </a:rPr>
              <a:t>segmen</a:t>
            </a:r>
            <a:r>
              <a:rPr lang="en-US" dirty="0" smtClean="0">
                <a:effectLst/>
              </a:rPr>
              <a:t>, Register </a:t>
            </a:r>
            <a:r>
              <a:rPr lang="en-US" dirty="0" err="1" smtClean="0">
                <a:effectLst/>
              </a:rPr>
              <a:t>indeks</a:t>
            </a:r>
            <a:r>
              <a:rPr lang="en-US" dirty="0" smtClean="0">
                <a:effectLst/>
              </a:rPr>
              <a:t>, Register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IP, SP, Register flag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effectLst/>
              </a:rPr>
              <a:t>Register </a:t>
            </a:r>
            <a:r>
              <a:rPr lang="en-US" sz="3600" dirty="0" smtClean="0">
                <a:effectLst/>
              </a:rPr>
              <a:t>data (General Purpose Register)</a:t>
            </a:r>
            <a:endParaRPr lang="en-US" sz="3600" dirty="0"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err="1" smtClean="0"/>
              <a:t>Digunakan</a:t>
            </a:r>
            <a:r>
              <a:rPr lang="en-US" sz="8000" dirty="0" smtClean="0"/>
              <a:t> </a:t>
            </a:r>
            <a:r>
              <a:rPr lang="en-US" sz="8000" dirty="0" err="1" smtClean="0"/>
              <a:t>pemrogram</a:t>
            </a:r>
            <a:r>
              <a:rPr lang="en-US" sz="8000" dirty="0" smtClean="0"/>
              <a:t>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keperluan</a:t>
            </a:r>
            <a:r>
              <a:rPr lang="en-US" sz="8000" dirty="0" smtClean="0"/>
              <a:t> </a:t>
            </a:r>
            <a:r>
              <a:rPr lang="en-US" sz="8000" dirty="0" err="1" smtClean="0"/>
              <a:t>pada</a:t>
            </a:r>
            <a:r>
              <a:rPr lang="en-US" sz="8000" dirty="0" smtClean="0"/>
              <a:t> </a:t>
            </a:r>
            <a:r>
              <a:rPr lang="en-US" sz="8000" dirty="0" err="1" smtClean="0"/>
              <a:t>pembuatan</a:t>
            </a:r>
            <a:r>
              <a:rPr lang="en-US" sz="8000" dirty="0" smtClean="0"/>
              <a:t> program</a:t>
            </a:r>
          </a:p>
          <a:p>
            <a:r>
              <a:rPr lang="en-US" sz="8000" dirty="0" smtClean="0"/>
              <a:t>Register 16 bit yang </a:t>
            </a:r>
            <a:r>
              <a:rPr lang="en-US" sz="8000" dirty="0" err="1" smtClean="0"/>
              <a:t>dapat</a:t>
            </a:r>
            <a:r>
              <a:rPr lang="en-US" sz="8000" dirty="0" smtClean="0"/>
              <a:t> </a:t>
            </a:r>
            <a:r>
              <a:rPr lang="en-US" sz="8000" dirty="0" err="1" smtClean="0"/>
              <a:t>dibagi</a:t>
            </a:r>
            <a:r>
              <a:rPr lang="en-US" sz="8000" dirty="0" smtClean="0"/>
              <a:t> </a:t>
            </a:r>
            <a:r>
              <a:rPr lang="en-US" sz="8000" dirty="0" err="1" smtClean="0"/>
              <a:t>menjadi</a:t>
            </a:r>
            <a:r>
              <a:rPr lang="en-US" sz="8000" dirty="0" smtClean="0"/>
              <a:t> per 8 bit, data </a:t>
            </a:r>
            <a:r>
              <a:rPr lang="en-US" sz="8000" i="1" dirty="0" smtClean="0"/>
              <a:t>high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i="1" dirty="0" smtClean="0"/>
              <a:t>low</a:t>
            </a:r>
          </a:p>
          <a:p>
            <a:r>
              <a:rPr lang="en-US" sz="8000" dirty="0" smtClean="0"/>
              <a:t>Register : AX (</a:t>
            </a:r>
            <a:r>
              <a:rPr lang="en-US" sz="8000" dirty="0" err="1" smtClean="0"/>
              <a:t>akumulator</a:t>
            </a:r>
            <a:r>
              <a:rPr lang="en-US" sz="8000" dirty="0" smtClean="0"/>
              <a:t>), BX (</a:t>
            </a:r>
            <a:r>
              <a:rPr lang="en-US" sz="8000" i="1" dirty="0" smtClean="0"/>
              <a:t>base</a:t>
            </a:r>
            <a:r>
              <a:rPr lang="en-US" sz="8000" dirty="0" smtClean="0"/>
              <a:t>), CX (</a:t>
            </a:r>
            <a:r>
              <a:rPr lang="en-US" sz="8000" i="1" dirty="0" smtClean="0"/>
              <a:t>count</a:t>
            </a:r>
            <a:r>
              <a:rPr lang="en-US" sz="8000" dirty="0" smtClean="0"/>
              <a:t>), DX (data)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/>
              <a:t>AX </a:t>
            </a:r>
            <a:r>
              <a:rPr lang="en-US" sz="8000" dirty="0" smtClean="0">
                <a:sym typeface="Wingdings" pitchFamily="2" charset="2"/>
              </a:rPr>
              <a:t> </a:t>
            </a:r>
            <a:r>
              <a:rPr lang="en-US" sz="8000" dirty="0" err="1" smtClean="0">
                <a:sym typeface="Wingdings" pitchFamily="2" charset="2"/>
              </a:rPr>
              <a:t>digunakan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untuk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simpan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hasil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operasi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aritmetika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logika</a:t>
            </a:r>
            <a:r>
              <a:rPr lang="en-US" sz="8000" dirty="0" smtClean="0">
                <a:sym typeface="Wingdings" pitchFamily="2" charset="2"/>
              </a:rPr>
              <a:t>, </a:t>
            </a:r>
            <a:r>
              <a:rPr lang="en-US" sz="8000" dirty="0" err="1" smtClean="0">
                <a:sym typeface="Wingdings" pitchFamily="2" charset="2"/>
              </a:rPr>
              <a:t>terbagi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menjadi</a:t>
            </a:r>
            <a:r>
              <a:rPr lang="en-US" sz="8000" dirty="0" smtClean="0">
                <a:sym typeface="Wingdings" pitchFamily="2" charset="2"/>
              </a:rPr>
              <a:t> AH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AL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>
                <a:sym typeface="Wingdings" pitchFamily="2" charset="2"/>
              </a:rPr>
              <a:t>BX  </a:t>
            </a:r>
            <a:r>
              <a:rPr lang="en-US" sz="8000" dirty="0" err="1" smtClean="0">
                <a:sym typeface="Wingdings" pitchFamily="2" charset="2"/>
              </a:rPr>
              <a:t>menunjuk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suatu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alamat</a:t>
            </a:r>
            <a:r>
              <a:rPr lang="en-US" sz="8000" dirty="0" smtClean="0">
                <a:sym typeface="Wingdings" pitchFamily="2" charset="2"/>
              </a:rPr>
              <a:t> offset </a:t>
            </a:r>
            <a:r>
              <a:rPr lang="en-US" sz="8000" dirty="0" err="1" smtClean="0">
                <a:sym typeface="Wingdings" pitchFamily="2" charset="2"/>
              </a:rPr>
              <a:t>dari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suatu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segmen</a:t>
            </a:r>
            <a:r>
              <a:rPr lang="en-US" sz="8000" dirty="0" smtClean="0">
                <a:sym typeface="Wingdings" pitchFamily="2" charset="2"/>
              </a:rPr>
              <a:t>, </a:t>
            </a:r>
            <a:r>
              <a:rPr lang="en-US" sz="8000" dirty="0" err="1" smtClean="0">
                <a:sym typeface="Wingdings" pitchFamily="2" charset="2"/>
              </a:rPr>
              <a:t>terbagi</a:t>
            </a:r>
            <a:r>
              <a:rPr lang="en-US" sz="8000" dirty="0" smtClean="0">
                <a:sym typeface="Wingdings" pitchFamily="2" charset="2"/>
              </a:rPr>
              <a:t> BH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BL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>
                <a:sym typeface="Wingdings" pitchFamily="2" charset="2"/>
              </a:rPr>
              <a:t>CX  </a:t>
            </a:r>
            <a:r>
              <a:rPr lang="en-US" sz="8000" dirty="0" err="1" smtClean="0">
                <a:sym typeface="Wingdings" pitchFamily="2" charset="2"/>
              </a:rPr>
              <a:t>proses</a:t>
            </a:r>
            <a:r>
              <a:rPr lang="en-US" sz="8000" dirty="0" smtClean="0">
                <a:sym typeface="Wingdings" pitchFamily="2" charset="2"/>
              </a:rPr>
              <a:t> looping, </a:t>
            </a:r>
            <a:r>
              <a:rPr lang="en-US" sz="8000" dirty="0" err="1" smtClean="0">
                <a:sym typeface="Wingdings" pitchFamily="2" charset="2"/>
              </a:rPr>
              <a:t>terbagi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menjadi</a:t>
            </a:r>
            <a:r>
              <a:rPr lang="en-US" sz="8000" dirty="0" smtClean="0">
                <a:sym typeface="Wingdings" pitchFamily="2" charset="2"/>
              </a:rPr>
              <a:t> CH </a:t>
            </a:r>
            <a:r>
              <a:rPr lang="en-US" sz="8000" dirty="0" err="1" smtClean="0">
                <a:sym typeface="Wingdings" pitchFamily="2" charset="2"/>
              </a:rPr>
              <a:t>dan</a:t>
            </a:r>
            <a:r>
              <a:rPr lang="en-US" sz="8000" dirty="0" smtClean="0">
                <a:sym typeface="Wingdings" pitchFamily="2" charset="2"/>
              </a:rPr>
              <a:t> CL</a:t>
            </a:r>
          </a:p>
          <a:p>
            <a:pPr lvl="1">
              <a:buFont typeface="Wingdings" pitchFamily="2" charset="2"/>
              <a:buChar char="Ø"/>
            </a:pPr>
            <a:r>
              <a:rPr lang="en-US" sz="8000" dirty="0" smtClean="0">
                <a:sym typeface="Wingdings" pitchFamily="2" charset="2"/>
              </a:rPr>
              <a:t>DX  </a:t>
            </a:r>
            <a:r>
              <a:rPr lang="en-US" sz="8000" dirty="0" err="1" smtClean="0">
                <a:sym typeface="Wingdings" pitchFamily="2" charset="2"/>
              </a:rPr>
              <a:t>menampung</a:t>
            </a:r>
            <a:r>
              <a:rPr lang="en-US" sz="8000" dirty="0" smtClean="0">
                <a:sym typeface="Wingdings" pitchFamily="2" charset="2"/>
              </a:rPr>
              <a:t> </a:t>
            </a:r>
            <a:r>
              <a:rPr lang="en-US" sz="8000" dirty="0" err="1" smtClean="0">
                <a:sym typeface="Wingdings" pitchFamily="2" charset="2"/>
              </a:rPr>
              <a:t>si</a:t>
            </a:r>
            <a:endParaRPr lang="en-US" sz="8000" dirty="0" smtClean="0">
              <a:effectLst/>
            </a:endParaRPr>
          </a:p>
          <a:p>
            <a:pPr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419600"/>
            <a:ext cx="3627437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633929"/>
            <a:ext cx="4267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Segmen</a:t>
            </a:r>
            <a:r>
              <a:rPr lang="en-US" dirty="0" smtClean="0"/>
              <a:t>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Menunjuk</a:t>
            </a:r>
            <a:r>
              <a:rPr lang="en-US" sz="2200" dirty="0" smtClean="0"/>
              <a:t> </a:t>
            </a:r>
            <a:r>
              <a:rPr lang="en-US" sz="2200" dirty="0" err="1" smtClean="0"/>
              <a:t>alamat</a:t>
            </a:r>
            <a:r>
              <a:rPr lang="en-US" sz="2200" dirty="0" smtClean="0"/>
              <a:t> sari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segmen</a:t>
            </a:r>
            <a:endParaRPr lang="en-US" sz="2200" dirty="0" smtClean="0"/>
          </a:p>
          <a:p>
            <a:r>
              <a:rPr lang="en-US" sz="2200" dirty="0" smtClean="0"/>
              <a:t>Register 16 bit</a:t>
            </a:r>
          </a:p>
          <a:p>
            <a:r>
              <a:rPr lang="en-US" sz="2200" dirty="0" smtClean="0"/>
              <a:t>Register : CS (</a:t>
            </a:r>
            <a:r>
              <a:rPr lang="en-US" sz="2200" i="1" dirty="0" smtClean="0"/>
              <a:t>code segment</a:t>
            </a:r>
            <a:r>
              <a:rPr lang="en-US" sz="2200" dirty="0" smtClean="0"/>
              <a:t>), DS (</a:t>
            </a:r>
            <a:r>
              <a:rPr lang="en-US" sz="2200" i="1" dirty="0" smtClean="0"/>
              <a:t>data segment</a:t>
            </a:r>
            <a:r>
              <a:rPr lang="en-US" sz="2200" dirty="0" smtClean="0"/>
              <a:t>), SS (</a:t>
            </a:r>
            <a:r>
              <a:rPr lang="en-US" sz="2200" i="1" dirty="0" smtClean="0"/>
              <a:t>stack segment</a:t>
            </a:r>
            <a:r>
              <a:rPr lang="en-US" sz="2200" dirty="0" smtClean="0"/>
              <a:t>), ES (</a:t>
            </a:r>
            <a:r>
              <a:rPr lang="en-US" sz="2200" i="1" dirty="0" smtClean="0"/>
              <a:t>extra segment</a:t>
            </a:r>
            <a:r>
              <a:rPr lang="en-US" sz="2200" dirty="0" smtClean="0"/>
              <a:t>).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CS </a:t>
            </a:r>
            <a:r>
              <a:rPr lang="en-US" sz="2200" dirty="0" smtClean="0">
                <a:sym typeface="Wingdings" pitchFamily="2" charset="2"/>
              </a:rPr>
              <a:t>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alamat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tempat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segmen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sedang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aktif</a:t>
            </a:r>
            <a:endParaRPr lang="en-US" sz="22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SS 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letak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segmen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digunakan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oleh</a:t>
            </a:r>
            <a:r>
              <a:rPr lang="en-US" sz="2200" dirty="0" smtClean="0">
                <a:sym typeface="Wingdings" pitchFamily="2" charset="2"/>
              </a:rPr>
              <a:t> stack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DS 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tempat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segmen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dimana</a:t>
            </a:r>
            <a:r>
              <a:rPr lang="en-US" sz="2200" dirty="0" smtClean="0">
                <a:sym typeface="Wingdings" pitchFamily="2" charset="2"/>
              </a:rPr>
              <a:t> data </a:t>
            </a:r>
            <a:r>
              <a:rPr lang="en-US" sz="2200" dirty="0" err="1" smtClean="0">
                <a:sym typeface="Wingdings" pitchFamily="2" charset="2"/>
              </a:rPr>
              <a:t>pada</a:t>
            </a:r>
            <a:r>
              <a:rPr lang="en-US" sz="2200" dirty="0" smtClean="0">
                <a:sym typeface="Wingdings" pitchFamily="2" charset="2"/>
              </a:rPr>
              <a:t> program </a:t>
            </a:r>
            <a:r>
              <a:rPr lang="en-US" sz="2200" dirty="0" err="1" smtClean="0">
                <a:sym typeface="Wingdings" pitchFamily="2" charset="2"/>
              </a:rPr>
              <a:t>disimpan</a:t>
            </a:r>
            <a:endParaRPr lang="en-US" sz="22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>
                <a:sym typeface="Wingdings" pitchFamily="2" charset="2"/>
              </a:rPr>
              <a:t>ES  </a:t>
            </a:r>
            <a:r>
              <a:rPr lang="en-US" sz="2200" dirty="0" err="1" smtClean="0">
                <a:sym typeface="Wingdings" pitchFamily="2" charset="2"/>
              </a:rPr>
              <a:t>menunjuk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alamat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memori</a:t>
            </a:r>
            <a:r>
              <a:rPr lang="en-US" sz="2200" dirty="0" smtClean="0">
                <a:sym typeface="Wingdings" pitchFamily="2" charset="2"/>
              </a:rPr>
              <a:t>, </a:t>
            </a:r>
            <a:r>
              <a:rPr lang="en-US" sz="2200" dirty="0" err="1" smtClean="0">
                <a:sym typeface="Wingdings" pitchFamily="2" charset="2"/>
              </a:rPr>
              <a:t>instruksi</a:t>
            </a:r>
            <a:r>
              <a:rPr lang="en-US" sz="2200" dirty="0" smtClean="0">
                <a:sym typeface="Wingdings" pitchFamily="2" charset="2"/>
              </a:rPr>
              <a:t> string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Pointer </a:t>
            </a:r>
            <a:r>
              <a:rPr lang="en-US" dirty="0" err="1" smtClean="0"/>
              <a:t>dan</a:t>
            </a:r>
            <a:r>
              <a:rPr lang="en-US" dirty="0" smtClean="0"/>
              <a:t> Index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Penunjuk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pointer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lokasi</a:t>
            </a:r>
            <a:r>
              <a:rPr lang="en-US" sz="2200" dirty="0" smtClean="0"/>
              <a:t> </a:t>
            </a:r>
            <a:r>
              <a:rPr lang="en-US" sz="2200" dirty="0" err="1" smtClean="0"/>
              <a:t>memori</a:t>
            </a:r>
            <a:endParaRPr lang="en-US" sz="2200" dirty="0" smtClean="0"/>
          </a:p>
          <a:p>
            <a:r>
              <a:rPr lang="en-US" sz="2200" dirty="0" smtClean="0"/>
              <a:t>Register 16 bit </a:t>
            </a:r>
          </a:p>
          <a:p>
            <a:r>
              <a:rPr lang="en-US" sz="2200" dirty="0" smtClean="0"/>
              <a:t>Register : IP (</a:t>
            </a:r>
            <a:r>
              <a:rPr lang="en-US" sz="2200" i="1" dirty="0" smtClean="0"/>
              <a:t>index pointer</a:t>
            </a:r>
            <a:r>
              <a:rPr lang="en-US" sz="2200" dirty="0" smtClean="0"/>
              <a:t>), SP (</a:t>
            </a:r>
            <a:r>
              <a:rPr lang="en-US" sz="2200" i="1" dirty="0" smtClean="0"/>
              <a:t>stack pointer</a:t>
            </a:r>
            <a:r>
              <a:rPr lang="en-US" sz="2200" dirty="0" smtClean="0"/>
              <a:t>), SI (</a:t>
            </a:r>
            <a:r>
              <a:rPr lang="en-US" sz="2200" i="1" dirty="0" smtClean="0"/>
              <a:t>source index</a:t>
            </a:r>
            <a:r>
              <a:rPr lang="en-US" sz="2200" dirty="0" smtClean="0"/>
              <a:t>), DI (</a:t>
            </a:r>
            <a:r>
              <a:rPr lang="en-US" sz="2200" i="1" dirty="0" smtClean="0"/>
              <a:t>destination index</a:t>
            </a:r>
            <a:r>
              <a:rPr lang="en-US" sz="2200" dirty="0" smtClean="0"/>
              <a:t>), BP (</a:t>
            </a:r>
            <a:r>
              <a:rPr lang="en-US" sz="2200" i="1" dirty="0" smtClean="0"/>
              <a:t>base pointer</a:t>
            </a:r>
            <a:r>
              <a:rPr lang="en-US" sz="22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IP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err="1" smtClean="0">
                <a:sym typeface="Wingdings" pitchFamily="2" charset="2"/>
              </a:rPr>
              <a:t>menunjukkan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alamat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memori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tempat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dari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instruksi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selanjutnya</a:t>
            </a:r>
            <a:r>
              <a:rPr lang="en-US" sz="1800" dirty="0" smtClean="0">
                <a:sym typeface="Wingdings" pitchFamily="2" charset="2"/>
              </a:rPr>
              <a:t> yang </a:t>
            </a:r>
            <a:r>
              <a:rPr lang="en-US" sz="1800" dirty="0" err="1" smtClean="0">
                <a:sym typeface="Wingdings" pitchFamily="2" charset="2"/>
              </a:rPr>
              <a:t>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dieksekusi</a:t>
            </a:r>
            <a:r>
              <a:rPr lang="en-US" sz="1800" dirty="0" smtClean="0">
                <a:sym typeface="Wingdings" pitchFamily="2" charset="2"/>
              </a:rPr>
              <a:t> (CS:IP)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SP </a:t>
            </a:r>
            <a:r>
              <a:rPr lang="en-US" sz="1800" dirty="0" smtClean="0">
                <a:sym typeface="Wingdings" pitchFamily="2" charset="2"/>
              </a:rPr>
              <a:t> </a:t>
            </a:r>
            <a:r>
              <a:rPr lang="en-US" sz="1800" dirty="0" err="1" smtClean="0">
                <a:sym typeface="Wingdings" pitchFamily="2" charset="2"/>
              </a:rPr>
              <a:t>digunakan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untuk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data </a:t>
            </a:r>
            <a:r>
              <a:rPr lang="en-US" sz="1800" dirty="0" err="1" smtClean="0">
                <a:sym typeface="Wingdings" pitchFamily="2" charset="2"/>
              </a:rPr>
              <a:t>dalam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memori</a:t>
            </a:r>
            <a:r>
              <a:rPr lang="en-US" sz="1800" dirty="0" smtClean="0">
                <a:sym typeface="Wingdings" pitchFamily="2" charset="2"/>
              </a:rPr>
              <a:t> stack (SS:SP)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ym typeface="Wingdings" pitchFamily="2" charset="2"/>
              </a:rPr>
              <a:t>SI  </a:t>
            </a:r>
            <a:r>
              <a:rPr lang="en-US" sz="1800" dirty="0" err="1" smtClean="0">
                <a:sym typeface="Wingdings" pitchFamily="2" charset="2"/>
              </a:rPr>
              <a:t>digunakan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untuk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data </a:t>
            </a:r>
            <a:r>
              <a:rPr lang="en-US" sz="1800" dirty="0" err="1" smtClean="0">
                <a:sym typeface="Wingdings" pitchFamily="2" charset="2"/>
              </a:rPr>
              <a:t>sumber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secara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tidak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langsung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untuk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digunakan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dengan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instruksi</a:t>
            </a:r>
            <a:r>
              <a:rPr lang="en-US" sz="1800" dirty="0" smtClean="0">
                <a:sym typeface="Wingdings" pitchFamily="2" charset="2"/>
              </a:rPr>
              <a:t> string.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ym typeface="Wingdings" pitchFamily="2" charset="2"/>
              </a:rPr>
              <a:t>DI 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data </a:t>
            </a:r>
            <a:r>
              <a:rPr lang="en-US" sz="1800" dirty="0" err="1" smtClean="0">
                <a:sym typeface="Wingdings" pitchFamily="2" charset="2"/>
              </a:rPr>
              <a:t>tujuan</a:t>
            </a:r>
            <a:endParaRPr lang="en-US" sz="18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sym typeface="Wingdings" pitchFamily="2" charset="2"/>
              </a:rPr>
              <a:t>BP  </a:t>
            </a:r>
            <a:r>
              <a:rPr lang="en-US" sz="1800" dirty="0" err="1" smtClean="0">
                <a:sym typeface="Wingdings" pitchFamily="2" charset="2"/>
              </a:rPr>
              <a:t>menangani</a:t>
            </a:r>
            <a:r>
              <a:rPr lang="en-US" sz="1800" dirty="0" smtClean="0">
                <a:sym typeface="Wingdings" pitchFamily="2" charset="2"/>
              </a:rPr>
              <a:t> array data </a:t>
            </a:r>
            <a:r>
              <a:rPr lang="en-US" sz="1800" dirty="0" err="1" smtClean="0">
                <a:sym typeface="Wingdings" pitchFamily="2" charset="2"/>
              </a:rPr>
              <a:t>dalam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memori</a:t>
            </a:r>
            <a:r>
              <a:rPr lang="en-US" sz="1800" dirty="0" smtClean="0">
                <a:sym typeface="Wingdings" pitchFamily="2" charset="2"/>
              </a:rPr>
              <a:t> stack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i="1" dirty="0" smtClean="0">
                <a:effectLst/>
              </a:rPr>
              <a:t>Register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Register flag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register 16-bit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posisi</a:t>
            </a:r>
            <a:r>
              <a:rPr lang="en-US" dirty="0" smtClean="0">
                <a:effectLst/>
              </a:rPr>
              <a:t> bit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menunjukan</a:t>
            </a:r>
            <a:r>
              <a:rPr lang="en-US" dirty="0" smtClean="0">
                <a:effectLst/>
              </a:rPr>
              <a:t> status CPU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aritmetik</a:t>
            </a:r>
            <a:r>
              <a:rPr lang="en-US" dirty="0" smtClean="0">
                <a:effectLst/>
              </a:rPr>
              <a:t>. </a:t>
            </a:r>
            <a:endParaRPr lang="en-US" smtClean="0">
              <a:effectLst/>
            </a:endParaRPr>
          </a:p>
          <a:p>
            <a:pPr>
              <a:buNone/>
            </a:pP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762375"/>
            <a:ext cx="519906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624</TotalTime>
  <Words>1102</Words>
  <Application>Microsoft Office PowerPoint</Application>
  <PresentationFormat>On-screen Show (4:3)</PresentationFormat>
  <Paragraphs>213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Pengenalan Assembler</vt:lpstr>
      <vt:lpstr>Apa itu assembler?</vt:lpstr>
      <vt:lpstr>Mengapa belajar bahasa assembly?</vt:lpstr>
      <vt:lpstr>Organisasi CPU Sederhana</vt:lpstr>
      <vt:lpstr>Register </vt:lpstr>
      <vt:lpstr>Register data (General Purpose Register)</vt:lpstr>
      <vt:lpstr>Segmen Register</vt:lpstr>
      <vt:lpstr>Pointer dan Index Register</vt:lpstr>
      <vt:lpstr>Register flag</vt:lpstr>
      <vt:lpstr>Statement</vt:lpstr>
      <vt:lpstr>Name Field (label)</vt:lpstr>
      <vt:lpstr>Operation Field </vt:lpstr>
      <vt:lpstr>Comment Field</vt:lpstr>
      <vt:lpstr>Data</vt:lpstr>
      <vt:lpstr>Data</vt:lpstr>
      <vt:lpstr>Variabel</vt:lpstr>
      <vt:lpstr>Konstanta</vt:lpstr>
      <vt:lpstr>Instruksi Mov</vt:lpstr>
      <vt:lpstr>Instruksi XCHG</vt:lpstr>
      <vt:lpstr>Instruksi Add, Sub </vt:lpstr>
      <vt:lpstr>Slide 21</vt:lpstr>
      <vt:lpstr>Instruksi Inc, Dec</vt:lpstr>
      <vt:lpstr>Instruksi Neg</vt:lpstr>
      <vt:lpstr>   Translasi Bahasa Tingkat Tinggi ke Bahasa Assembly</vt:lpstr>
      <vt:lpstr>INSTRUKSI INPUT DAN OUTPUT</vt:lpstr>
      <vt:lpstr>INSTRUKSI INPUT DAN OUTPUT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Representasi Data</dc:title>
  <dc:creator>Axioo</dc:creator>
  <cp:lastModifiedBy>Axioo</cp:lastModifiedBy>
  <cp:revision>38</cp:revision>
  <dcterms:created xsi:type="dcterms:W3CDTF">2012-09-18T03:26:00Z</dcterms:created>
  <dcterms:modified xsi:type="dcterms:W3CDTF">2012-10-04T05:48:48Z</dcterms:modified>
</cp:coreProperties>
</file>