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63" r:id="rId4"/>
    <p:sldId id="264" r:id="rId5"/>
    <p:sldId id="259" r:id="rId6"/>
    <p:sldId id="260" r:id="rId7"/>
    <p:sldId id="265" r:id="rId8"/>
    <p:sldId id="266" r:id="rId9"/>
    <p:sldId id="267" r:id="rId10"/>
    <p:sldId id="269" r:id="rId11"/>
    <p:sldId id="268" r:id="rId12"/>
  </p:sldIdLst>
  <p:sldSz cx="9144000" cy="6858000" type="screen4x3"/>
  <p:notesSz cx="6858000" cy="9945688"/>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A3A3"/>
    <a:srgbClr val="FF6969"/>
    <a:srgbClr val="FFDA65"/>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C269FD06-7DA8-456A-84D9-C58700818A59}" type="datetimeFigureOut">
              <a:rPr lang="id-ID" smtClean="0"/>
              <a:pPr/>
              <a:t>18/03/2013</a:t>
            </a:fld>
            <a:endParaRPr lang="id-ID"/>
          </a:p>
        </p:txBody>
      </p:sp>
      <p:sp>
        <p:nvSpPr>
          <p:cNvPr id="4" name="Footer Placeholder 3"/>
          <p:cNvSpPr>
            <a:spLocks noGrp="1"/>
          </p:cNvSpPr>
          <p:nvPr>
            <p:ph type="ftr" sz="quarter" idx="2"/>
          </p:nvPr>
        </p:nvSpPr>
        <p:spPr>
          <a:xfrm>
            <a:off x="0" y="9447213"/>
            <a:ext cx="2971800" cy="496887"/>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9447213"/>
            <a:ext cx="2971800" cy="496887"/>
          </a:xfrm>
          <a:prstGeom prst="rect">
            <a:avLst/>
          </a:prstGeom>
        </p:spPr>
        <p:txBody>
          <a:bodyPr vert="horz" lIns="91440" tIns="45720" rIns="91440" bIns="45720" rtlCol="0" anchor="b"/>
          <a:lstStyle>
            <a:lvl1pPr algn="r">
              <a:defRPr sz="1200"/>
            </a:lvl1pPr>
          </a:lstStyle>
          <a:p>
            <a:fld id="{0A94C9F7-5DDD-43F3-9E6E-67C1CFCDE57F}" type="slidenum">
              <a:rPr lang="id-ID" smtClean="0"/>
              <a:pPr/>
              <a:t>‹#›</a:t>
            </a:fld>
            <a:endParaRPr lang="id-ID"/>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972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3075" name="Rectangle 3"/>
          <p:cNvSpPr>
            <a:spLocks noGrp="1" noChangeArrowheads="1"/>
          </p:cNvSpPr>
          <p:nvPr>
            <p:ph type="dt" idx="1"/>
          </p:nvPr>
        </p:nvSpPr>
        <p:spPr bwMode="auto">
          <a:xfrm>
            <a:off x="3884613" y="0"/>
            <a:ext cx="2971800" cy="4972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14340" name="Rectangle 4"/>
          <p:cNvSpPr>
            <a:spLocks noGrp="1" noRot="1" noChangeAspect="1" noChangeArrowheads="1" noTextEdit="1"/>
          </p:cNvSpPr>
          <p:nvPr>
            <p:ph type="sldImg" idx="2"/>
          </p:nvPr>
        </p:nvSpPr>
        <p:spPr bwMode="auto">
          <a:xfrm>
            <a:off x="942975" y="746125"/>
            <a:ext cx="4972050" cy="3729038"/>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724202"/>
            <a:ext cx="5486400" cy="44755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9446678"/>
            <a:ext cx="2971800" cy="4972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3079" name="Rectangle 7"/>
          <p:cNvSpPr>
            <a:spLocks noGrp="1" noChangeArrowheads="1"/>
          </p:cNvSpPr>
          <p:nvPr>
            <p:ph type="sldNum" sz="quarter" idx="5"/>
          </p:nvPr>
        </p:nvSpPr>
        <p:spPr bwMode="auto">
          <a:xfrm>
            <a:off x="3884613" y="9446678"/>
            <a:ext cx="2971800" cy="4972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FD982B9-893D-4E76-8973-EC5B7103D557}"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04F5FF2E-8288-45BA-AEE1-47D691185EDA}" type="slidenum">
              <a:rPr lang="en-GB" smtClean="0"/>
              <a:pPr/>
              <a:t>1</a:t>
            </a:fld>
            <a:endParaRPr lang="en-GB"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id-ID" smtClean="0"/>
          </a:p>
        </p:txBody>
      </p:sp>
      <p:sp>
        <p:nvSpPr>
          <p:cNvPr id="24580" name="Slide Number Placeholder 3"/>
          <p:cNvSpPr>
            <a:spLocks noGrp="1"/>
          </p:cNvSpPr>
          <p:nvPr>
            <p:ph type="sldNum" sz="quarter" idx="5"/>
          </p:nvPr>
        </p:nvSpPr>
        <p:spPr>
          <a:noFill/>
        </p:spPr>
        <p:txBody>
          <a:bodyPr/>
          <a:lstStyle/>
          <a:p>
            <a:fld id="{A90AA72D-6D2D-4BA5-8F25-E5BC845210BF}" type="slidenum">
              <a:rPr lang="en-GB" smtClean="0"/>
              <a:pPr/>
              <a:t>10</a:t>
            </a:fld>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id-ID" smtClean="0"/>
          </a:p>
        </p:txBody>
      </p:sp>
      <p:sp>
        <p:nvSpPr>
          <p:cNvPr id="25604" name="Slide Number Placeholder 3"/>
          <p:cNvSpPr>
            <a:spLocks noGrp="1"/>
          </p:cNvSpPr>
          <p:nvPr>
            <p:ph type="sldNum" sz="quarter" idx="5"/>
          </p:nvPr>
        </p:nvSpPr>
        <p:spPr>
          <a:noFill/>
        </p:spPr>
        <p:txBody>
          <a:bodyPr/>
          <a:lstStyle/>
          <a:p>
            <a:fld id="{9659F4D7-71F9-4DC3-A991-285F1C0A56AA}" type="slidenum">
              <a:rPr lang="en-GB" smtClean="0"/>
              <a:pPr/>
              <a:t>11</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0098BACA-7C84-410F-8CC8-2138718D912B}" type="slidenum">
              <a:rPr lang="en-GB" smtClean="0"/>
              <a:pPr/>
              <a:t>2</a:t>
            </a:fld>
            <a:endParaRPr lang="en-GB"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p:spPr>
        <p:txBody>
          <a:bodyPr/>
          <a:lstStyle/>
          <a:p>
            <a:endParaRPr lang="id-ID" smtClean="0"/>
          </a:p>
        </p:txBody>
      </p:sp>
      <p:sp>
        <p:nvSpPr>
          <p:cNvPr id="17412" name="Slide Number Placeholder 3"/>
          <p:cNvSpPr>
            <a:spLocks noGrp="1"/>
          </p:cNvSpPr>
          <p:nvPr>
            <p:ph type="sldNum" sz="quarter" idx="5"/>
          </p:nvPr>
        </p:nvSpPr>
        <p:spPr>
          <a:noFill/>
        </p:spPr>
        <p:txBody>
          <a:bodyPr/>
          <a:lstStyle/>
          <a:p>
            <a:fld id="{46A54EC8-4F80-44D4-B575-67981E514954}" type="slidenum">
              <a:rPr lang="en-GB" smtClean="0"/>
              <a:pPr/>
              <a:t>3</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endParaRPr lang="id-ID" smtClean="0"/>
          </a:p>
        </p:txBody>
      </p:sp>
      <p:sp>
        <p:nvSpPr>
          <p:cNvPr id="18436" name="Slide Number Placeholder 3"/>
          <p:cNvSpPr>
            <a:spLocks noGrp="1"/>
          </p:cNvSpPr>
          <p:nvPr>
            <p:ph type="sldNum" sz="quarter" idx="5"/>
          </p:nvPr>
        </p:nvSpPr>
        <p:spPr>
          <a:noFill/>
        </p:spPr>
        <p:txBody>
          <a:bodyPr/>
          <a:lstStyle/>
          <a:p>
            <a:fld id="{2F4555DD-EE0B-499B-BC38-D298ED1BDA1B}" type="slidenum">
              <a:rPr lang="en-GB" smtClean="0"/>
              <a:pPr/>
              <a:t>4</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1EAA2637-B18A-4FCC-A05F-A449FD0E0688}" type="slidenum">
              <a:rPr lang="en-GB" smtClean="0"/>
              <a:pPr/>
              <a:t>5</a:t>
            </a:fld>
            <a:endParaRPr lang="en-GB"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0C2EBCEF-222E-43A0-8743-CF92C61E187D}" type="slidenum">
              <a:rPr lang="en-GB" smtClean="0"/>
              <a:pPr/>
              <a:t>6</a:t>
            </a:fld>
            <a:endParaRPr lang="en-GB"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endParaRPr lang="id-ID" smtClean="0"/>
          </a:p>
        </p:txBody>
      </p:sp>
      <p:sp>
        <p:nvSpPr>
          <p:cNvPr id="21508" name="Slide Number Placeholder 3"/>
          <p:cNvSpPr>
            <a:spLocks noGrp="1"/>
          </p:cNvSpPr>
          <p:nvPr>
            <p:ph type="sldNum" sz="quarter" idx="5"/>
          </p:nvPr>
        </p:nvSpPr>
        <p:spPr>
          <a:noFill/>
        </p:spPr>
        <p:txBody>
          <a:bodyPr/>
          <a:lstStyle/>
          <a:p>
            <a:fld id="{2825C1A0-21D7-4D4B-AA1D-E4E0037C6E8B}" type="slidenum">
              <a:rPr lang="en-GB" smtClean="0"/>
              <a:pPr/>
              <a:t>7</a:t>
            </a:fld>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endParaRPr lang="id-ID" smtClean="0"/>
          </a:p>
        </p:txBody>
      </p:sp>
      <p:sp>
        <p:nvSpPr>
          <p:cNvPr id="22532" name="Slide Number Placeholder 3"/>
          <p:cNvSpPr>
            <a:spLocks noGrp="1"/>
          </p:cNvSpPr>
          <p:nvPr>
            <p:ph type="sldNum" sz="quarter" idx="5"/>
          </p:nvPr>
        </p:nvSpPr>
        <p:spPr>
          <a:noFill/>
        </p:spPr>
        <p:txBody>
          <a:bodyPr/>
          <a:lstStyle/>
          <a:p>
            <a:fld id="{EE161400-E0C1-42EA-A586-8C32BF958E2D}" type="slidenum">
              <a:rPr lang="en-GB" smtClean="0"/>
              <a:pPr/>
              <a:t>8</a:t>
            </a:fld>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endParaRPr lang="id-ID" smtClean="0"/>
          </a:p>
        </p:txBody>
      </p:sp>
      <p:sp>
        <p:nvSpPr>
          <p:cNvPr id="23556" name="Slide Number Placeholder 3"/>
          <p:cNvSpPr>
            <a:spLocks noGrp="1"/>
          </p:cNvSpPr>
          <p:nvPr>
            <p:ph type="sldNum" sz="quarter" idx="5"/>
          </p:nvPr>
        </p:nvSpPr>
        <p:spPr>
          <a:noFill/>
        </p:spPr>
        <p:txBody>
          <a:bodyPr/>
          <a:lstStyle/>
          <a:p>
            <a:fld id="{92E244BA-63F1-48CE-88D3-CCC6E6ADA2BC}" type="slidenum">
              <a:rPr lang="en-GB" smtClean="0"/>
              <a:pPr/>
              <a:t>9</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stars1"/>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147" name="Rectangle 3"/>
          <p:cNvSpPr>
            <a:spLocks noGrp="1" noChangeArrowheads="1"/>
          </p:cNvSpPr>
          <p:nvPr>
            <p:ph type="ctrTitle"/>
          </p:nvPr>
        </p:nvSpPr>
        <p:spPr>
          <a:xfrm>
            <a:off x="2122488" y="1241425"/>
            <a:ext cx="4883150" cy="1325563"/>
          </a:xfrm>
        </p:spPr>
        <p:txBody>
          <a:bodyPr/>
          <a:lstStyle>
            <a:lvl1pPr>
              <a:defRPr/>
            </a:lvl1pPr>
          </a:lstStyle>
          <a:p>
            <a:r>
              <a:rPr lang="en-GB"/>
              <a:t>Click to edit Master title style</a:t>
            </a:r>
          </a:p>
        </p:txBody>
      </p:sp>
      <p:sp>
        <p:nvSpPr>
          <p:cNvPr id="6148" name="Rectangle 4"/>
          <p:cNvSpPr>
            <a:spLocks noGrp="1" noChangeArrowheads="1"/>
          </p:cNvSpPr>
          <p:nvPr>
            <p:ph type="subTitle" idx="1"/>
          </p:nvPr>
        </p:nvSpPr>
        <p:spPr>
          <a:xfrm>
            <a:off x="1363663" y="2997200"/>
            <a:ext cx="6400800" cy="1035050"/>
          </a:xfrm>
        </p:spPr>
        <p:txBody>
          <a:bodyPr/>
          <a:lstStyle>
            <a:lvl1pPr marL="0" indent="0" algn="ctr">
              <a:buFontTx/>
              <a:buNone/>
              <a:defRPr/>
            </a:lvl1pPr>
          </a:lstStyle>
          <a:p>
            <a:r>
              <a:rPr lang="en-GB"/>
              <a:t>Click to edit Master subtitle style</a:t>
            </a:r>
          </a:p>
        </p:txBody>
      </p:sp>
      <p:sp>
        <p:nvSpPr>
          <p:cNvPr id="5" name="Rectangle 5"/>
          <p:cNvSpPr>
            <a:spLocks noGrp="1" noChangeArrowheads="1"/>
          </p:cNvSpPr>
          <p:nvPr>
            <p:ph type="dt" sz="half" idx="10"/>
          </p:nvPr>
        </p:nvSpPr>
        <p:spPr/>
        <p:txBody>
          <a:bodyPr/>
          <a:lstStyle>
            <a:lvl1pPr>
              <a:defRPr/>
            </a:lvl1pPr>
          </a:lstStyle>
          <a:p>
            <a:pPr>
              <a:defRPr/>
            </a:pPr>
            <a:endParaRPr lang="en-GB"/>
          </a:p>
        </p:txBody>
      </p:sp>
      <p:sp>
        <p:nvSpPr>
          <p:cNvPr id="6" name="Rectangle 6"/>
          <p:cNvSpPr>
            <a:spLocks noGrp="1" noChangeArrowheads="1"/>
          </p:cNvSpPr>
          <p:nvPr>
            <p:ph type="ftr" sz="quarter" idx="11"/>
          </p:nvPr>
        </p:nvSpPr>
        <p:spPr/>
        <p:txBody>
          <a:bodyPr/>
          <a:lstStyle>
            <a:lvl1pPr>
              <a:defRPr/>
            </a:lvl1pPr>
          </a:lstStyle>
          <a:p>
            <a:pPr>
              <a:defRPr/>
            </a:pPr>
            <a:endParaRPr lang="en-GB"/>
          </a:p>
        </p:txBody>
      </p:sp>
      <p:sp>
        <p:nvSpPr>
          <p:cNvPr id="7" name="Rectangle 7"/>
          <p:cNvSpPr>
            <a:spLocks noGrp="1" noChangeArrowheads="1"/>
          </p:cNvSpPr>
          <p:nvPr>
            <p:ph type="sldNum" sz="quarter" idx="12"/>
          </p:nvPr>
        </p:nvSpPr>
        <p:spPr/>
        <p:txBody>
          <a:bodyPr/>
          <a:lstStyle>
            <a:lvl1pPr>
              <a:defRPr/>
            </a:lvl1pPr>
          </a:lstStyle>
          <a:p>
            <a:pPr>
              <a:defRPr/>
            </a:pPr>
            <a:fld id="{90EAAA8F-C0A6-4590-87C5-78475391DED2}"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AB3ABCB-D900-4873-B259-1A3FB1F728B0}"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70A69C8-E2D7-4B41-A6C0-9E46DD614BDB}"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id-ID"/>
          </a:p>
        </p:txBody>
      </p:sp>
      <p:sp>
        <p:nvSpPr>
          <p:cNvPr id="3" name="Chart Placeholder 2"/>
          <p:cNvSpPr>
            <a:spLocks noGrp="1"/>
          </p:cNvSpPr>
          <p:nvPr>
            <p:ph type="chart" idx="1"/>
          </p:nvPr>
        </p:nvSpPr>
        <p:spPr>
          <a:xfrm>
            <a:off x="457200" y="1600200"/>
            <a:ext cx="8229600" cy="4525963"/>
          </a:xfrm>
        </p:spPr>
        <p:txBody>
          <a:bodyPr/>
          <a:lstStyle/>
          <a:p>
            <a:pPr lvl="0"/>
            <a:endParaRPr lang="id-ID"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132157F-F046-4F79-A90B-B6EA38332C09}"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5DB85CE-400B-4BEC-9E52-9F67DB64A117}"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769E16A-7CC2-4778-BAB8-B81F0C4349D9}"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4BED9FD-171E-41D4-9863-08DFD2193D7D}"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69F77EE-C6F1-4FCB-8E76-63C2E6C8F09C}"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20F52458-D3BF-4E38-B551-DDB63A773E50}"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1835376D-6060-4A58-B9B1-253CD14628DA}"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B60203FD-3862-43EB-BFE2-CE5F6E0CD2E8}"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30AF454-ABE8-456E-9A5D-62472450C007}"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2688ACD-45C9-4F0E-9704-BBF459AFDCEF}"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7" descr="stars2"/>
          <p:cNvPicPr>
            <a:picLocks noChangeAspect="1" noChangeArrowheads="1"/>
          </p:cNvPicPr>
          <p:nvPr userDrawn="1"/>
        </p:nvPicPr>
        <p:blipFill>
          <a:blip r:embed="rId15" cstate="print"/>
          <a:srcRect/>
          <a:stretch>
            <a:fillRect/>
          </a:stretch>
        </p:blipFill>
        <p:spPr bwMode="auto">
          <a:xfrm>
            <a:off x="0" y="0"/>
            <a:ext cx="9144000" cy="6858000"/>
          </a:xfrm>
          <a:prstGeom prst="rect">
            <a:avLst/>
          </a:prstGeom>
          <a:noFill/>
          <a:ln w="9525">
            <a:noFill/>
            <a:miter lim="800000"/>
            <a:headEnd/>
            <a:tailEnd/>
          </a:ln>
        </p:spPr>
      </p:pic>
      <p:sp>
        <p:nvSpPr>
          <p:cNvPr id="2051"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2052"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57F7C42B-456E-4E21-95AC-775526BEB7A0}"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45"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hyperlink" Target="../../PIKSI/SLIDE/Exercise2.xl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Exercise2.xls" TargetMode="External"/><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Exercise2.xls"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939925" y="1509713"/>
            <a:ext cx="6543675" cy="1993900"/>
          </a:xfrm>
        </p:spPr>
        <p:txBody>
          <a:bodyPr/>
          <a:lstStyle/>
          <a:p>
            <a:pPr eaLnBrk="1" hangingPunct="1"/>
            <a:r>
              <a:rPr lang="id-ID" smtClean="0"/>
              <a:t>Distribusi Frekuensi &amp; Grafiknya</a:t>
            </a:r>
            <a:endParaRPr lang="en-GB"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id-ID" smtClean="0"/>
              <a:t>Kurva Frekuensi</a:t>
            </a:r>
          </a:p>
        </p:txBody>
      </p:sp>
      <p:sp>
        <p:nvSpPr>
          <p:cNvPr id="12291" name="Text Placeholder 2"/>
          <p:cNvSpPr>
            <a:spLocks noGrp="1"/>
          </p:cNvSpPr>
          <p:nvPr>
            <p:ph type="body" sz="half" idx="1"/>
          </p:nvPr>
        </p:nvSpPr>
        <p:spPr>
          <a:xfrm>
            <a:off x="442913" y="1304925"/>
            <a:ext cx="8137525" cy="5026025"/>
          </a:xfrm>
        </p:spPr>
        <p:txBody>
          <a:bodyPr/>
          <a:lstStyle/>
          <a:p>
            <a:r>
              <a:rPr lang="id-ID" dirty="0" smtClean="0"/>
              <a:t>Merupakan model populasi yang menjelaskan karakterisik populasi</a:t>
            </a:r>
          </a:p>
          <a:p>
            <a:r>
              <a:rPr lang="id-ID" dirty="0" smtClean="0"/>
              <a:t>Model populasi bisa diturunkan dari kurva frekuensi dari sampel representatif.</a:t>
            </a:r>
          </a:p>
          <a:p>
            <a:r>
              <a:rPr lang="id-ID" dirty="0" smtClean="0"/>
              <a:t>Model populasi yang sering dikenal:</a:t>
            </a:r>
          </a:p>
          <a:p>
            <a:pPr>
              <a:buFontTx/>
              <a:buNone/>
            </a:pPr>
            <a:r>
              <a:rPr lang="id-ID" dirty="0" smtClean="0"/>
              <a:t>	model normal, simetrik, positif, negatif, bentuk J dan U</a:t>
            </a:r>
          </a:p>
          <a:p>
            <a:pPr>
              <a:buFontTx/>
              <a:buNone/>
            </a:pPr>
            <a:r>
              <a:rPr lang="id-ID" dirty="0" smtClean="0"/>
              <a:t>   (kurva yang memiliki satu puncak:</a:t>
            </a:r>
          </a:p>
          <a:p>
            <a:pPr>
              <a:buFontTx/>
              <a:buNone/>
            </a:pPr>
            <a:r>
              <a:rPr lang="id-ID" dirty="0" smtClean="0"/>
              <a:t>    unimodal)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ox(in)">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box(in)">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box(in)">
                                      <p:cBhvr>
                                        <p:cTn id="17" dur="500"/>
                                        <p:tgtEl>
                                          <p:spTgt spid="122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box(in)">
                                      <p:cBhvr>
                                        <p:cTn id="22" dur="500"/>
                                        <p:tgtEl>
                                          <p:spTgt spid="122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2291">
                                            <p:txEl>
                                              <p:pRg st="4" end="4"/>
                                            </p:txEl>
                                          </p:spTgt>
                                        </p:tgtEl>
                                        <p:attrNameLst>
                                          <p:attrName>style.visibility</p:attrName>
                                        </p:attrNameLst>
                                      </p:cBhvr>
                                      <p:to>
                                        <p:strVal val="visible"/>
                                      </p:to>
                                    </p:set>
                                    <p:animEffect transition="in" filter="box(in)">
                                      <p:cBhvr>
                                        <p:cTn id="27" dur="500"/>
                                        <p:tgtEl>
                                          <p:spTgt spid="1229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2291">
                                            <p:txEl>
                                              <p:pRg st="5" end="5"/>
                                            </p:txEl>
                                          </p:spTgt>
                                        </p:tgtEl>
                                        <p:attrNameLst>
                                          <p:attrName>style.visibility</p:attrName>
                                        </p:attrNameLst>
                                      </p:cBhvr>
                                      <p:to>
                                        <p:strVal val="visible"/>
                                      </p:to>
                                    </p:set>
                                    <p:animEffect transition="in" filter="box(in)">
                                      <p:cBhvr>
                                        <p:cTn id="32" dur="500"/>
                                        <p:tgtEl>
                                          <p:spTgt spid="122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42913" y="0"/>
            <a:ext cx="7575550" cy="731838"/>
          </a:xfrm>
        </p:spPr>
        <p:txBody>
          <a:bodyPr/>
          <a:lstStyle/>
          <a:p>
            <a:r>
              <a:rPr lang="id-ID" sz="3200" b="1" smtClean="0"/>
              <a:t>Latihan</a:t>
            </a:r>
          </a:p>
        </p:txBody>
      </p:sp>
      <p:sp>
        <p:nvSpPr>
          <p:cNvPr id="13315" name="TextBox 4"/>
          <p:cNvSpPr txBox="1">
            <a:spLocks noChangeArrowheads="1"/>
          </p:cNvSpPr>
          <p:nvPr/>
        </p:nvSpPr>
        <p:spPr bwMode="auto">
          <a:xfrm>
            <a:off x="238125" y="590550"/>
            <a:ext cx="8637588" cy="1939925"/>
          </a:xfrm>
          <a:prstGeom prst="rect">
            <a:avLst/>
          </a:prstGeom>
          <a:noFill/>
          <a:ln w="9525">
            <a:noFill/>
            <a:miter lim="800000"/>
            <a:headEnd/>
            <a:tailEnd/>
          </a:ln>
        </p:spPr>
        <p:txBody>
          <a:bodyPr>
            <a:spAutoFit/>
          </a:bodyPr>
          <a:lstStyle/>
          <a:p>
            <a:pPr algn="just"/>
            <a:r>
              <a:rPr lang="id-ID" sz="2400"/>
              <a:t>Berikut ini hasil survey Nielsen tentang penggunaan teknologi di rumah oleh orang berusia 12 tahun ke atas.  Berikut ini data yang diperoleh dari lamanya penggunaan PC (Personal Computer) dalam satuan jam yang diamati selama seminggu dari 50 sampel </a:t>
            </a:r>
          </a:p>
        </p:txBody>
      </p:sp>
      <p:graphicFrame>
        <p:nvGraphicFramePr>
          <p:cNvPr id="6" name="Table 5"/>
          <p:cNvGraphicFramePr>
            <a:graphicFrameLocks noGrp="1"/>
          </p:cNvGraphicFramePr>
          <p:nvPr/>
        </p:nvGraphicFramePr>
        <p:xfrm>
          <a:off x="352425" y="2532063"/>
          <a:ext cx="8342140" cy="2286000"/>
        </p:xfrm>
        <a:graphic>
          <a:graphicData uri="http://schemas.openxmlformats.org/drawingml/2006/table">
            <a:tbl>
              <a:tblPr firstRow="1" bandRow="1">
                <a:tableStyleId>{2D5ABB26-0587-4C30-8999-92F81FD0307C}</a:tableStyleId>
              </a:tblPr>
              <a:tblGrid>
                <a:gridCol w="834214"/>
                <a:gridCol w="834214"/>
                <a:gridCol w="834214"/>
                <a:gridCol w="834214"/>
                <a:gridCol w="834214"/>
                <a:gridCol w="834214"/>
                <a:gridCol w="834214"/>
                <a:gridCol w="834214"/>
                <a:gridCol w="834214"/>
                <a:gridCol w="834214"/>
              </a:tblGrid>
              <a:tr h="455261">
                <a:tc>
                  <a:txBody>
                    <a:bodyPr/>
                    <a:lstStyle/>
                    <a:p>
                      <a:pPr algn="l"/>
                      <a:r>
                        <a:rPr lang="id-ID" sz="2400" b="1" dirty="0" smtClean="0">
                          <a:solidFill>
                            <a:srgbClr val="000000"/>
                          </a:solidFill>
                        </a:rPr>
                        <a:t>4,1</a:t>
                      </a:r>
                      <a:endParaRPr lang="id-ID" sz="2400" b="1" dirty="0">
                        <a:solidFill>
                          <a:srgbClr val="000000"/>
                        </a:solidFill>
                      </a:endParaRPr>
                    </a:p>
                  </a:txBody>
                  <a:tcPr/>
                </a:tc>
                <a:tc>
                  <a:txBody>
                    <a:bodyPr/>
                    <a:lstStyle/>
                    <a:p>
                      <a:pPr algn="l"/>
                      <a:r>
                        <a:rPr lang="id-ID" sz="2400" b="1" dirty="0" smtClean="0">
                          <a:solidFill>
                            <a:srgbClr val="000000"/>
                          </a:solidFill>
                        </a:rPr>
                        <a:t>1,5</a:t>
                      </a:r>
                      <a:endParaRPr lang="id-ID" sz="2400" b="1" dirty="0">
                        <a:solidFill>
                          <a:srgbClr val="000000"/>
                        </a:solidFill>
                      </a:endParaRPr>
                    </a:p>
                  </a:txBody>
                  <a:tcPr/>
                </a:tc>
                <a:tc>
                  <a:txBody>
                    <a:bodyPr/>
                    <a:lstStyle/>
                    <a:p>
                      <a:pPr algn="l"/>
                      <a:r>
                        <a:rPr lang="id-ID" sz="2400" b="1" dirty="0" smtClean="0">
                          <a:solidFill>
                            <a:srgbClr val="000000"/>
                          </a:solidFill>
                        </a:rPr>
                        <a:t>10,4</a:t>
                      </a:r>
                      <a:endParaRPr lang="id-ID" sz="2400" b="1" dirty="0">
                        <a:solidFill>
                          <a:srgbClr val="000000"/>
                        </a:solidFill>
                      </a:endParaRPr>
                    </a:p>
                  </a:txBody>
                  <a:tcPr/>
                </a:tc>
                <a:tc>
                  <a:txBody>
                    <a:bodyPr/>
                    <a:lstStyle/>
                    <a:p>
                      <a:pPr algn="l"/>
                      <a:r>
                        <a:rPr lang="id-ID" sz="2400" b="1" dirty="0" smtClean="0">
                          <a:solidFill>
                            <a:srgbClr val="000000"/>
                          </a:solidFill>
                        </a:rPr>
                        <a:t>5,9</a:t>
                      </a:r>
                      <a:endParaRPr lang="id-ID" sz="2400" b="1" dirty="0">
                        <a:solidFill>
                          <a:srgbClr val="000000"/>
                        </a:solidFill>
                      </a:endParaRPr>
                    </a:p>
                  </a:txBody>
                  <a:tcPr/>
                </a:tc>
                <a:tc>
                  <a:txBody>
                    <a:bodyPr/>
                    <a:lstStyle/>
                    <a:p>
                      <a:pPr algn="l"/>
                      <a:r>
                        <a:rPr lang="id-ID" sz="2400" b="1" dirty="0" smtClean="0">
                          <a:solidFill>
                            <a:srgbClr val="000000"/>
                          </a:solidFill>
                        </a:rPr>
                        <a:t>3,4</a:t>
                      </a:r>
                      <a:endParaRPr lang="id-ID" sz="2400" b="1" dirty="0">
                        <a:solidFill>
                          <a:srgbClr val="000000"/>
                        </a:solidFill>
                      </a:endParaRPr>
                    </a:p>
                  </a:txBody>
                  <a:tcPr/>
                </a:tc>
                <a:tc>
                  <a:txBody>
                    <a:bodyPr/>
                    <a:lstStyle/>
                    <a:p>
                      <a:pPr algn="l"/>
                      <a:r>
                        <a:rPr lang="id-ID" sz="2400" b="1" dirty="0" smtClean="0">
                          <a:solidFill>
                            <a:srgbClr val="000000"/>
                          </a:solidFill>
                        </a:rPr>
                        <a:t>5,7</a:t>
                      </a:r>
                      <a:endParaRPr lang="id-ID" sz="2400" b="1" dirty="0">
                        <a:solidFill>
                          <a:srgbClr val="000000"/>
                        </a:solidFill>
                      </a:endParaRPr>
                    </a:p>
                  </a:txBody>
                  <a:tcPr/>
                </a:tc>
                <a:tc>
                  <a:txBody>
                    <a:bodyPr/>
                    <a:lstStyle/>
                    <a:p>
                      <a:pPr algn="l"/>
                      <a:r>
                        <a:rPr lang="id-ID" sz="2400" b="1" dirty="0" smtClean="0">
                          <a:solidFill>
                            <a:srgbClr val="000000"/>
                          </a:solidFill>
                        </a:rPr>
                        <a:t>1,6</a:t>
                      </a:r>
                      <a:endParaRPr lang="id-ID" sz="2400" b="1" dirty="0">
                        <a:solidFill>
                          <a:srgbClr val="000000"/>
                        </a:solidFill>
                      </a:endParaRPr>
                    </a:p>
                  </a:txBody>
                  <a:tcPr/>
                </a:tc>
                <a:tc>
                  <a:txBody>
                    <a:bodyPr/>
                    <a:lstStyle/>
                    <a:p>
                      <a:pPr algn="l"/>
                      <a:r>
                        <a:rPr lang="id-ID" sz="2400" b="1" dirty="0" smtClean="0">
                          <a:solidFill>
                            <a:srgbClr val="000000"/>
                          </a:solidFill>
                        </a:rPr>
                        <a:t>6,1</a:t>
                      </a:r>
                      <a:endParaRPr lang="id-ID" sz="2400" b="1" dirty="0">
                        <a:solidFill>
                          <a:srgbClr val="000000"/>
                        </a:solidFill>
                      </a:endParaRPr>
                    </a:p>
                  </a:txBody>
                  <a:tcPr/>
                </a:tc>
                <a:tc>
                  <a:txBody>
                    <a:bodyPr/>
                    <a:lstStyle/>
                    <a:p>
                      <a:pPr algn="l"/>
                      <a:r>
                        <a:rPr lang="id-ID" sz="2400" b="1" dirty="0" smtClean="0">
                          <a:solidFill>
                            <a:srgbClr val="000000"/>
                          </a:solidFill>
                        </a:rPr>
                        <a:t>3,0</a:t>
                      </a:r>
                      <a:endParaRPr lang="id-ID" sz="2400" b="1" dirty="0">
                        <a:solidFill>
                          <a:srgbClr val="000000"/>
                        </a:solidFill>
                      </a:endParaRPr>
                    </a:p>
                  </a:txBody>
                  <a:tcPr/>
                </a:tc>
                <a:tc>
                  <a:txBody>
                    <a:bodyPr/>
                    <a:lstStyle/>
                    <a:p>
                      <a:pPr algn="l"/>
                      <a:r>
                        <a:rPr lang="id-ID" sz="2400" b="1" dirty="0" smtClean="0">
                          <a:solidFill>
                            <a:srgbClr val="000000"/>
                          </a:solidFill>
                        </a:rPr>
                        <a:t>3,7</a:t>
                      </a:r>
                      <a:endParaRPr lang="id-ID" sz="2400" b="1" dirty="0">
                        <a:solidFill>
                          <a:srgbClr val="000000"/>
                        </a:solidFill>
                      </a:endParaRPr>
                    </a:p>
                  </a:txBody>
                  <a:tcPr/>
                </a:tc>
              </a:tr>
              <a:tr h="455261">
                <a:tc>
                  <a:txBody>
                    <a:bodyPr/>
                    <a:lstStyle/>
                    <a:p>
                      <a:pPr algn="l"/>
                      <a:r>
                        <a:rPr lang="id-ID" sz="2400" b="1" dirty="0" smtClean="0">
                          <a:solidFill>
                            <a:srgbClr val="000000"/>
                          </a:solidFill>
                        </a:rPr>
                        <a:t>3,1</a:t>
                      </a:r>
                      <a:endParaRPr lang="id-ID" sz="2400" b="1" dirty="0">
                        <a:solidFill>
                          <a:srgbClr val="000000"/>
                        </a:solidFill>
                      </a:endParaRPr>
                    </a:p>
                  </a:txBody>
                  <a:tcPr/>
                </a:tc>
                <a:tc>
                  <a:txBody>
                    <a:bodyPr/>
                    <a:lstStyle/>
                    <a:p>
                      <a:pPr algn="l"/>
                      <a:r>
                        <a:rPr lang="id-ID" sz="2400" b="1" dirty="0" smtClean="0">
                          <a:solidFill>
                            <a:srgbClr val="000000"/>
                          </a:solidFill>
                        </a:rPr>
                        <a:t>4,8</a:t>
                      </a:r>
                      <a:endParaRPr lang="id-ID" sz="2400" b="1" dirty="0">
                        <a:solidFill>
                          <a:srgbClr val="000000"/>
                        </a:solidFill>
                      </a:endParaRPr>
                    </a:p>
                  </a:txBody>
                  <a:tcPr/>
                </a:tc>
                <a:tc>
                  <a:txBody>
                    <a:bodyPr/>
                    <a:lstStyle/>
                    <a:p>
                      <a:pPr algn="l"/>
                      <a:r>
                        <a:rPr lang="id-ID" sz="2400" b="1" dirty="0" smtClean="0">
                          <a:solidFill>
                            <a:srgbClr val="000000"/>
                          </a:solidFill>
                        </a:rPr>
                        <a:t>2,0</a:t>
                      </a:r>
                      <a:endParaRPr lang="id-ID" sz="2400" b="1" dirty="0">
                        <a:solidFill>
                          <a:srgbClr val="000000"/>
                        </a:solidFill>
                      </a:endParaRPr>
                    </a:p>
                  </a:txBody>
                  <a:tcPr/>
                </a:tc>
                <a:tc>
                  <a:txBody>
                    <a:bodyPr/>
                    <a:lstStyle/>
                    <a:p>
                      <a:pPr algn="l"/>
                      <a:r>
                        <a:rPr lang="id-ID" sz="2400" b="1" dirty="0" smtClean="0">
                          <a:solidFill>
                            <a:srgbClr val="000000"/>
                          </a:solidFill>
                        </a:rPr>
                        <a:t>14,8</a:t>
                      </a:r>
                      <a:endParaRPr lang="id-ID" sz="2400" b="1" dirty="0">
                        <a:solidFill>
                          <a:srgbClr val="000000"/>
                        </a:solidFill>
                      </a:endParaRPr>
                    </a:p>
                  </a:txBody>
                  <a:tcPr/>
                </a:tc>
                <a:tc>
                  <a:txBody>
                    <a:bodyPr/>
                    <a:lstStyle/>
                    <a:p>
                      <a:pPr algn="l"/>
                      <a:r>
                        <a:rPr lang="id-ID" sz="2400" b="1" dirty="0" smtClean="0">
                          <a:solidFill>
                            <a:srgbClr val="000000"/>
                          </a:solidFill>
                        </a:rPr>
                        <a:t>5,4</a:t>
                      </a:r>
                      <a:endParaRPr lang="id-ID" sz="2400" b="1" dirty="0">
                        <a:solidFill>
                          <a:srgbClr val="000000"/>
                        </a:solidFill>
                      </a:endParaRPr>
                    </a:p>
                  </a:txBody>
                  <a:tcPr/>
                </a:tc>
                <a:tc>
                  <a:txBody>
                    <a:bodyPr/>
                    <a:lstStyle/>
                    <a:p>
                      <a:pPr algn="l"/>
                      <a:r>
                        <a:rPr lang="id-ID" sz="2400" b="1" dirty="0" smtClean="0">
                          <a:solidFill>
                            <a:srgbClr val="000000"/>
                          </a:solidFill>
                        </a:rPr>
                        <a:t>4,2</a:t>
                      </a:r>
                      <a:endParaRPr lang="id-ID" sz="2400" b="1" dirty="0">
                        <a:solidFill>
                          <a:srgbClr val="000000"/>
                        </a:solidFill>
                      </a:endParaRPr>
                    </a:p>
                  </a:txBody>
                  <a:tcPr/>
                </a:tc>
                <a:tc>
                  <a:txBody>
                    <a:bodyPr/>
                    <a:lstStyle/>
                    <a:p>
                      <a:pPr algn="l"/>
                      <a:r>
                        <a:rPr lang="id-ID" sz="2400" b="1" dirty="0" smtClean="0">
                          <a:solidFill>
                            <a:srgbClr val="000000"/>
                          </a:solidFill>
                        </a:rPr>
                        <a:t>3,9</a:t>
                      </a:r>
                      <a:endParaRPr lang="id-ID" sz="2400" b="1" dirty="0">
                        <a:solidFill>
                          <a:srgbClr val="000000"/>
                        </a:solidFill>
                      </a:endParaRPr>
                    </a:p>
                  </a:txBody>
                  <a:tcPr/>
                </a:tc>
                <a:tc>
                  <a:txBody>
                    <a:bodyPr/>
                    <a:lstStyle/>
                    <a:p>
                      <a:pPr algn="l"/>
                      <a:r>
                        <a:rPr lang="id-ID" sz="2400" b="1" dirty="0" smtClean="0">
                          <a:solidFill>
                            <a:srgbClr val="000000"/>
                          </a:solidFill>
                        </a:rPr>
                        <a:t>4,1</a:t>
                      </a:r>
                      <a:endParaRPr lang="id-ID" sz="2400" b="1" dirty="0">
                        <a:solidFill>
                          <a:srgbClr val="000000"/>
                        </a:solidFill>
                      </a:endParaRPr>
                    </a:p>
                  </a:txBody>
                  <a:tcPr/>
                </a:tc>
                <a:tc>
                  <a:txBody>
                    <a:bodyPr/>
                    <a:lstStyle/>
                    <a:p>
                      <a:pPr algn="l"/>
                      <a:r>
                        <a:rPr lang="id-ID" sz="2400" b="1" dirty="0" smtClean="0">
                          <a:solidFill>
                            <a:srgbClr val="000000"/>
                          </a:solidFill>
                        </a:rPr>
                        <a:t>11,1</a:t>
                      </a:r>
                      <a:endParaRPr lang="id-ID" sz="2400" b="1" dirty="0">
                        <a:solidFill>
                          <a:srgbClr val="000000"/>
                        </a:solidFill>
                      </a:endParaRPr>
                    </a:p>
                  </a:txBody>
                  <a:tcPr/>
                </a:tc>
                <a:tc>
                  <a:txBody>
                    <a:bodyPr/>
                    <a:lstStyle/>
                    <a:p>
                      <a:pPr algn="l"/>
                      <a:r>
                        <a:rPr lang="id-ID" sz="2400" b="1" dirty="0" smtClean="0">
                          <a:solidFill>
                            <a:srgbClr val="000000"/>
                          </a:solidFill>
                        </a:rPr>
                        <a:t>3,5</a:t>
                      </a:r>
                      <a:endParaRPr lang="id-ID" sz="2400" b="1" dirty="0">
                        <a:solidFill>
                          <a:srgbClr val="000000"/>
                        </a:solidFill>
                      </a:endParaRPr>
                    </a:p>
                  </a:txBody>
                  <a:tcPr/>
                </a:tc>
              </a:tr>
              <a:tr h="455261">
                <a:tc>
                  <a:txBody>
                    <a:bodyPr/>
                    <a:lstStyle/>
                    <a:p>
                      <a:pPr algn="l"/>
                      <a:r>
                        <a:rPr lang="id-ID" sz="2400" b="1" dirty="0" smtClean="0">
                          <a:solidFill>
                            <a:srgbClr val="000000"/>
                          </a:solidFill>
                        </a:rPr>
                        <a:t>4,1</a:t>
                      </a:r>
                      <a:endParaRPr lang="id-ID" sz="2400" b="1" dirty="0">
                        <a:solidFill>
                          <a:srgbClr val="000000"/>
                        </a:solidFill>
                      </a:endParaRPr>
                    </a:p>
                  </a:txBody>
                  <a:tcPr/>
                </a:tc>
                <a:tc>
                  <a:txBody>
                    <a:bodyPr/>
                    <a:lstStyle/>
                    <a:p>
                      <a:pPr algn="l"/>
                      <a:r>
                        <a:rPr lang="id-ID" sz="2400" b="1" dirty="0" smtClean="0">
                          <a:solidFill>
                            <a:srgbClr val="000000"/>
                          </a:solidFill>
                        </a:rPr>
                        <a:t>4,1</a:t>
                      </a:r>
                      <a:endParaRPr lang="id-ID" sz="2400" b="1" dirty="0">
                        <a:solidFill>
                          <a:srgbClr val="000000"/>
                        </a:solidFill>
                      </a:endParaRPr>
                    </a:p>
                  </a:txBody>
                  <a:tcPr/>
                </a:tc>
                <a:tc>
                  <a:txBody>
                    <a:bodyPr/>
                    <a:lstStyle/>
                    <a:p>
                      <a:pPr algn="l"/>
                      <a:r>
                        <a:rPr lang="id-ID" sz="2400" b="1" dirty="0" smtClean="0">
                          <a:solidFill>
                            <a:srgbClr val="000000"/>
                          </a:solidFill>
                        </a:rPr>
                        <a:t>8,8</a:t>
                      </a:r>
                      <a:endParaRPr lang="id-ID" sz="2400" b="1" dirty="0">
                        <a:solidFill>
                          <a:srgbClr val="000000"/>
                        </a:solidFill>
                      </a:endParaRPr>
                    </a:p>
                  </a:txBody>
                  <a:tcPr/>
                </a:tc>
                <a:tc>
                  <a:txBody>
                    <a:bodyPr/>
                    <a:lstStyle/>
                    <a:p>
                      <a:pPr algn="l"/>
                      <a:r>
                        <a:rPr lang="id-ID" sz="2400" b="1" dirty="0" smtClean="0">
                          <a:solidFill>
                            <a:srgbClr val="000000"/>
                          </a:solidFill>
                        </a:rPr>
                        <a:t>5,6</a:t>
                      </a:r>
                      <a:endParaRPr lang="id-ID" sz="2400" b="1" dirty="0">
                        <a:solidFill>
                          <a:srgbClr val="000000"/>
                        </a:solidFill>
                      </a:endParaRPr>
                    </a:p>
                  </a:txBody>
                  <a:tcPr/>
                </a:tc>
                <a:tc>
                  <a:txBody>
                    <a:bodyPr/>
                    <a:lstStyle/>
                    <a:p>
                      <a:pPr algn="l"/>
                      <a:r>
                        <a:rPr lang="id-ID" sz="2400" b="1" dirty="0" smtClean="0">
                          <a:solidFill>
                            <a:srgbClr val="000000"/>
                          </a:solidFill>
                        </a:rPr>
                        <a:t>4,3</a:t>
                      </a:r>
                      <a:endParaRPr lang="id-ID" sz="2400" b="1" dirty="0">
                        <a:solidFill>
                          <a:srgbClr val="000000"/>
                        </a:solidFill>
                      </a:endParaRPr>
                    </a:p>
                  </a:txBody>
                  <a:tcPr/>
                </a:tc>
                <a:tc>
                  <a:txBody>
                    <a:bodyPr/>
                    <a:lstStyle/>
                    <a:p>
                      <a:pPr algn="l"/>
                      <a:r>
                        <a:rPr lang="id-ID" sz="2400" b="1" dirty="0" smtClean="0">
                          <a:solidFill>
                            <a:srgbClr val="000000"/>
                          </a:solidFill>
                        </a:rPr>
                        <a:t>3,3</a:t>
                      </a:r>
                      <a:endParaRPr lang="id-ID" sz="2400" b="1" dirty="0">
                        <a:solidFill>
                          <a:srgbClr val="000000"/>
                        </a:solidFill>
                      </a:endParaRPr>
                    </a:p>
                  </a:txBody>
                  <a:tcPr/>
                </a:tc>
                <a:tc>
                  <a:txBody>
                    <a:bodyPr/>
                    <a:lstStyle/>
                    <a:p>
                      <a:pPr algn="l"/>
                      <a:r>
                        <a:rPr lang="id-ID" sz="2400" b="1" dirty="0" smtClean="0">
                          <a:solidFill>
                            <a:srgbClr val="000000"/>
                          </a:solidFill>
                        </a:rPr>
                        <a:t>7,1</a:t>
                      </a:r>
                      <a:endParaRPr lang="id-ID" sz="2400" b="1" dirty="0">
                        <a:solidFill>
                          <a:srgbClr val="000000"/>
                        </a:solidFill>
                      </a:endParaRPr>
                    </a:p>
                  </a:txBody>
                  <a:tcPr/>
                </a:tc>
                <a:tc>
                  <a:txBody>
                    <a:bodyPr/>
                    <a:lstStyle/>
                    <a:p>
                      <a:pPr algn="l"/>
                      <a:r>
                        <a:rPr lang="id-ID" sz="2400" b="1" dirty="0" smtClean="0">
                          <a:solidFill>
                            <a:srgbClr val="000000"/>
                          </a:solidFill>
                        </a:rPr>
                        <a:t>10,3</a:t>
                      </a:r>
                      <a:endParaRPr lang="id-ID" sz="2400" b="1" dirty="0">
                        <a:solidFill>
                          <a:srgbClr val="000000"/>
                        </a:solidFill>
                      </a:endParaRPr>
                    </a:p>
                  </a:txBody>
                  <a:tcPr/>
                </a:tc>
                <a:tc>
                  <a:txBody>
                    <a:bodyPr/>
                    <a:lstStyle/>
                    <a:p>
                      <a:pPr algn="l"/>
                      <a:r>
                        <a:rPr lang="id-ID" sz="2400" b="1" dirty="0" smtClean="0">
                          <a:solidFill>
                            <a:srgbClr val="000000"/>
                          </a:solidFill>
                        </a:rPr>
                        <a:t>6,2</a:t>
                      </a:r>
                      <a:endParaRPr lang="id-ID" sz="2400" b="1" dirty="0">
                        <a:solidFill>
                          <a:srgbClr val="000000"/>
                        </a:solidFill>
                      </a:endParaRPr>
                    </a:p>
                  </a:txBody>
                  <a:tcPr/>
                </a:tc>
                <a:tc>
                  <a:txBody>
                    <a:bodyPr/>
                    <a:lstStyle/>
                    <a:p>
                      <a:pPr algn="l"/>
                      <a:r>
                        <a:rPr lang="id-ID" sz="2400" b="1" dirty="0" smtClean="0">
                          <a:solidFill>
                            <a:srgbClr val="000000"/>
                          </a:solidFill>
                        </a:rPr>
                        <a:t>7,6</a:t>
                      </a:r>
                      <a:endParaRPr lang="id-ID" sz="2400" b="1" dirty="0">
                        <a:solidFill>
                          <a:srgbClr val="000000"/>
                        </a:solidFill>
                      </a:endParaRPr>
                    </a:p>
                  </a:txBody>
                  <a:tcPr/>
                </a:tc>
              </a:tr>
              <a:tr h="455261">
                <a:tc>
                  <a:txBody>
                    <a:bodyPr/>
                    <a:lstStyle/>
                    <a:p>
                      <a:pPr algn="l"/>
                      <a:r>
                        <a:rPr lang="id-ID" sz="2400" b="1" dirty="0" smtClean="0">
                          <a:solidFill>
                            <a:srgbClr val="000000"/>
                          </a:solidFill>
                        </a:rPr>
                        <a:t>10,8</a:t>
                      </a:r>
                      <a:endParaRPr lang="id-ID" sz="2400" b="1" dirty="0">
                        <a:solidFill>
                          <a:srgbClr val="000000"/>
                        </a:solidFill>
                      </a:endParaRPr>
                    </a:p>
                  </a:txBody>
                  <a:tcPr/>
                </a:tc>
                <a:tc>
                  <a:txBody>
                    <a:bodyPr/>
                    <a:lstStyle/>
                    <a:p>
                      <a:pPr algn="l"/>
                      <a:r>
                        <a:rPr lang="id-ID" sz="2400" b="1" dirty="0" smtClean="0">
                          <a:solidFill>
                            <a:srgbClr val="000000"/>
                          </a:solidFill>
                        </a:rPr>
                        <a:t>2,8</a:t>
                      </a:r>
                      <a:endParaRPr lang="id-ID" sz="2400" b="1" dirty="0">
                        <a:solidFill>
                          <a:srgbClr val="000000"/>
                        </a:solidFill>
                      </a:endParaRPr>
                    </a:p>
                  </a:txBody>
                  <a:tcPr/>
                </a:tc>
                <a:tc>
                  <a:txBody>
                    <a:bodyPr/>
                    <a:lstStyle/>
                    <a:p>
                      <a:pPr algn="l"/>
                      <a:r>
                        <a:rPr lang="id-ID" sz="2400" b="1" dirty="0" smtClean="0">
                          <a:solidFill>
                            <a:srgbClr val="000000"/>
                          </a:solidFill>
                        </a:rPr>
                        <a:t>9,5</a:t>
                      </a:r>
                      <a:endParaRPr lang="id-ID" sz="2400" b="1" dirty="0">
                        <a:solidFill>
                          <a:srgbClr val="000000"/>
                        </a:solidFill>
                      </a:endParaRPr>
                    </a:p>
                  </a:txBody>
                  <a:tcPr/>
                </a:tc>
                <a:tc>
                  <a:txBody>
                    <a:bodyPr/>
                    <a:lstStyle/>
                    <a:p>
                      <a:pPr algn="l"/>
                      <a:r>
                        <a:rPr lang="id-ID" sz="2400" b="1" dirty="0" smtClean="0">
                          <a:solidFill>
                            <a:srgbClr val="000000"/>
                          </a:solidFill>
                        </a:rPr>
                        <a:t>12,9</a:t>
                      </a:r>
                      <a:endParaRPr lang="id-ID" sz="2400" b="1" dirty="0">
                        <a:solidFill>
                          <a:srgbClr val="000000"/>
                        </a:solidFill>
                      </a:endParaRPr>
                    </a:p>
                  </a:txBody>
                  <a:tcPr/>
                </a:tc>
                <a:tc>
                  <a:txBody>
                    <a:bodyPr/>
                    <a:lstStyle/>
                    <a:p>
                      <a:pPr algn="l"/>
                      <a:r>
                        <a:rPr lang="id-ID" sz="2400" b="1" dirty="0" smtClean="0">
                          <a:solidFill>
                            <a:srgbClr val="000000"/>
                          </a:solidFill>
                        </a:rPr>
                        <a:t>12,1</a:t>
                      </a:r>
                      <a:endParaRPr lang="id-ID" sz="2400" b="1" dirty="0">
                        <a:solidFill>
                          <a:srgbClr val="000000"/>
                        </a:solidFill>
                      </a:endParaRPr>
                    </a:p>
                  </a:txBody>
                  <a:tcPr/>
                </a:tc>
                <a:tc>
                  <a:txBody>
                    <a:bodyPr/>
                    <a:lstStyle/>
                    <a:p>
                      <a:pPr algn="l"/>
                      <a:r>
                        <a:rPr lang="id-ID" sz="2400" b="1" dirty="0" smtClean="0">
                          <a:solidFill>
                            <a:srgbClr val="000000"/>
                          </a:solidFill>
                        </a:rPr>
                        <a:t>0,7</a:t>
                      </a:r>
                      <a:endParaRPr lang="id-ID" sz="2400" b="1" dirty="0">
                        <a:solidFill>
                          <a:srgbClr val="000000"/>
                        </a:solidFill>
                      </a:endParaRPr>
                    </a:p>
                  </a:txBody>
                  <a:tcPr/>
                </a:tc>
                <a:tc>
                  <a:txBody>
                    <a:bodyPr/>
                    <a:lstStyle/>
                    <a:p>
                      <a:pPr algn="l"/>
                      <a:r>
                        <a:rPr lang="id-ID" sz="2400" b="1" dirty="0" smtClean="0">
                          <a:solidFill>
                            <a:srgbClr val="000000"/>
                          </a:solidFill>
                        </a:rPr>
                        <a:t>4,0</a:t>
                      </a:r>
                      <a:endParaRPr lang="id-ID" sz="2400" b="1" dirty="0">
                        <a:solidFill>
                          <a:srgbClr val="000000"/>
                        </a:solidFill>
                      </a:endParaRPr>
                    </a:p>
                  </a:txBody>
                  <a:tcPr/>
                </a:tc>
                <a:tc>
                  <a:txBody>
                    <a:bodyPr/>
                    <a:lstStyle/>
                    <a:p>
                      <a:pPr algn="l"/>
                      <a:r>
                        <a:rPr lang="id-ID" sz="2400" b="1" dirty="0" smtClean="0">
                          <a:solidFill>
                            <a:srgbClr val="000000"/>
                          </a:solidFill>
                        </a:rPr>
                        <a:t>9,2</a:t>
                      </a:r>
                      <a:endParaRPr lang="id-ID" sz="2400" b="1" dirty="0">
                        <a:solidFill>
                          <a:srgbClr val="000000"/>
                        </a:solidFill>
                      </a:endParaRPr>
                    </a:p>
                  </a:txBody>
                  <a:tcPr/>
                </a:tc>
                <a:tc>
                  <a:txBody>
                    <a:bodyPr/>
                    <a:lstStyle/>
                    <a:p>
                      <a:pPr algn="l"/>
                      <a:r>
                        <a:rPr lang="id-ID" sz="2400" b="1" dirty="0" smtClean="0">
                          <a:solidFill>
                            <a:srgbClr val="000000"/>
                          </a:solidFill>
                        </a:rPr>
                        <a:t>4,4</a:t>
                      </a:r>
                      <a:endParaRPr lang="id-ID" sz="2400" b="1" dirty="0">
                        <a:solidFill>
                          <a:srgbClr val="000000"/>
                        </a:solidFill>
                      </a:endParaRPr>
                    </a:p>
                  </a:txBody>
                  <a:tcPr/>
                </a:tc>
                <a:tc>
                  <a:txBody>
                    <a:bodyPr/>
                    <a:lstStyle/>
                    <a:p>
                      <a:pPr algn="l"/>
                      <a:r>
                        <a:rPr lang="id-ID" sz="2400" b="1" dirty="0" smtClean="0">
                          <a:solidFill>
                            <a:srgbClr val="000000"/>
                          </a:solidFill>
                        </a:rPr>
                        <a:t>5,7</a:t>
                      </a:r>
                      <a:endParaRPr lang="id-ID" sz="2400" b="1" dirty="0">
                        <a:solidFill>
                          <a:srgbClr val="000000"/>
                        </a:solidFill>
                      </a:endParaRPr>
                    </a:p>
                  </a:txBody>
                  <a:tcPr/>
                </a:tc>
              </a:tr>
              <a:tr h="455261">
                <a:tc>
                  <a:txBody>
                    <a:bodyPr/>
                    <a:lstStyle/>
                    <a:p>
                      <a:pPr algn="l"/>
                      <a:r>
                        <a:rPr lang="id-ID" sz="2400" b="1" dirty="0" smtClean="0">
                          <a:solidFill>
                            <a:srgbClr val="000000"/>
                          </a:solidFill>
                        </a:rPr>
                        <a:t>7,2</a:t>
                      </a:r>
                      <a:endParaRPr lang="id-ID" sz="2400" b="1" dirty="0">
                        <a:solidFill>
                          <a:srgbClr val="000000"/>
                        </a:solidFill>
                      </a:endParaRPr>
                    </a:p>
                  </a:txBody>
                  <a:tcPr/>
                </a:tc>
                <a:tc>
                  <a:txBody>
                    <a:bodyPr/>
                    <a:lstStyle/>
                    <a:p>
                      <a:pPr algn="l"/>
                      <a:r>
                        <a:rPr lang="id-ID" sz="2400" b="1" dirty="0" smtClean="0">
                          <a:solidFill>
                            <a:srgbClr val="000000"/>
                          </a:solidFill>
                        </a:rPr>
                        <a:t>6,1</a:t>
                      </a:r>
                      <a:endParaRPr lang="id-ID" sz="2400" b="1" dirty="0">
                        <a:solidFill>
                          <a:srgbClr val="000000"/>
                        </a:solidFill>
                      </a:endParaRPr>
                    </a:p>
                  </a:txBody>
                  <a:tcPr/>
                </a:tc>
                <a:tc>
                  <a:txBody>
                    <a:bodyPr/>
                    <a:lstStyle/>
                    <a:p>
                      <a:pPr algn="l"/>
                      <a:r>
                        <a:rPr lang="id-ID" sz="2400" b="1" dirty="0" smtClean="0">
                          <a:solidFill>
                            <a:srgbClr val="000000"/>
                          </a:solidFill>
                        </a:rPr>
                        <a:t>5,7</a:t>
                      </a:r>
                      <a:endParaRPr lang="id-ID" sz="2400" b="1" dirty="0">
                        <a:solidFill>
                          <a:srgbClr val="000000"/>
                        </a:solidFill>
                      </a:endParaRPr>
                    </a:p>
                  </a:txBody>
                  <a:tcPr/>
                </a:tc>
                <a:tc>
                  <a:txBody>
                    <a:bodyPr/>
                    <a:lstStyle/>
                    <a:p>
                      <a:pPr algn="l"/>
                      <a:r>
                        <a:rPr lang="id-ID" sz="2400" b="1" dirty="0" smtClean="0">
                          <a:solidFill>
                            <a:srgbClr val="000000"/>
                          </a:solidFill>
                        </a:rPr>
                        <a:t>5,9</a:t>
                      </a:r>
                      <a:endParaRPr lang="id-ID" sz="2400" b="1" dirty="0">
                        <a:solidFill>
                          <a:srgbClr val="000000"/>
                        </a:solidFill>
                      </a:endParaRPr>
                    </a:p>
                  </a:txBody>
                  <a:tcPr/>
                </a:tc>
                <a:tc>
                  <a:txBody>
                    <a:bodyPr/>
                    <a:lstStyle/>
                    <a:p>
                      <a:pPr algn="l"/>
                      <a:r>
                        <a:rPr lang="id-ID" sz="2400" b="1" dirty="0" smtClean="0">
                          <a:solidFill>
                            <a:srgbClr val="000000"/>
                          </a:solidFill>
                        </a:rPr>
                        <a:t>4,7</a:t>
                      </a:r>
                      <a:endParaRPr lang="id-ID" sz="2400" b="1" dirty="0">
                        <a:solidFill>
                          <a:srgbClr val="000000"/>
                        </a:solidFill>
                      </a:endParaRPr>
                    </a:p>
                  </a:txBody>
                  <a:tcPr/>
                </a:tc>
                <a:tc>
                  <a:txBody>
                    <a:bodyPr/>
                    <a:lstStyle/>
                    <a:p>
                      <a:pPr algn="l"/>
                      <a:r>
                        <a:rPr lang="id-ID" sz="2400" b="1" dirty="0" smtClean="0">
                          <a:solidFill>
                            <a:srgbClr val="000000"/>
                          </a:solidFill>
                        </a:rPr>
                        <a:t>3,9</a:t>
                      </a:r>
                      <a:endParaRPr lang="id-ID" sz="2400" b="1" dirty="0">
                        <a:solidFill>
                          <a:srgbClr val="000000"/>
                        </a:solidFill>
                      </a:endParaRPr>
                    </a:p>
                  </a:txBody>
                  <a:tcPr/>
                </a:tc>
                <a:tc>
                  <a:txBody>
                    <a:bodyPr/>
                    <a:lstStyle/>
                    <a:p>
                      <a:pPr algn="l"/>
                      <a:r>
                        <a:rPr lang="id-ID" sz="2400" b="1" dirty="0" smtClean="0">
                          <a:solidFill>
                            <a:srgbClr val="000000"/>
                          </a:solidFill>
                        </a:rPr>
                        <a:t>3,7</a:t>
                      </a:r>
                      <a:endParaRPr lang="id-ID" sz="2400" b="1" dirty="0">
                        <a:solidFill>
                          <a:srgbClr val="000000"/>
                        </a:solidFill>
                      </a:endParaRPr>
                    </a:p>
                  </a:txBody>
                  <a:tcPr/>
                </a:tc>
                <a:tc>
                  <a:txBody>
                    <a:bodyPr/>
                    <a:lstStyle/>
                    <a:p>
                      <a:pPr algn="l"/>
                      <a:r>
                        <a:rPr lang="id-ID" sz="2400" b="1" dirty="0" smtClean="0">
                          <a:solidFill>
                            <a:srgbClr val="000000"/>
                          </a:solidFill>
                        </a:rPr>
                        <a:t>3,1</a:t>
                      </a:r>
                      <a:endParaRPr lang="id-ID" sz="2400" b="1" dirty="0">
                        <a:solidFill>
                          <a:srgbClr val="000000"/>
                        </a:solidFill>
                      </a:endParaRPr>
                    </a:p>
                  </a:txBody>
                  <a:tcPr/>
                </a:tc>
                <a:tc>
                  <a:txBody>
                    <a:bodyPr/>
                    <a:lstStyle/>
                    <a:p>
                      <a:pPr algn="l"/>
                      <a:r>
                        <a:rPr lang="id-ID" sz="2400" b="1" dirty="0" smtClean="0">
                          <a:solidFill>
                            <a:srgbClr val="000000"/>
                          </a:solidFill>
                        </a:rPr>
                        <a:t>6,1</a:t>
                      </a:r>
                      <a:endParaRPr lang="id-ID" sz="2400" b="1" dirty="0">
                        <a:solidFill>
                          <a:srgbClr val="000000"/>
                        </a:solidFill>
                      </a:endParaRPr>
                    </a:p>
                  </a:txBody>
                  <a:tcPr/>
                </a:tc>
                <a:tc>
                  <a:txBody>
                    <a:bodyPr/>
                    <a:lstStyle/>
                    <a:p>
                      <a:pPr algn="l"/>
                      <a:r>
                        <a:rPr lang="id-ID" sz="2400" b="1" dirty="0" smtClean="0">
                          <a:solidFill>
                            <a:srgbClr val="000000"/>
                          </a:solidFill>
                        </a:rPr>
                        <a:t>3,1</a:t>
                      </a:r>
                      <a:endParaRPr lang="id-ID" sz="2400" b="1" dirty="0">
                        <a:solidFill>
                          <a:srgbClr val="000000"/>
                        </a:solidFill>
                      </a:endParaRPr>
                    </a:p>
                  </a:txBody>
                  <a:tcPr/>
                </a:tc>
              </a:tr>
            </a:tbl>
          </a:graphicData>
        </a:graphic>
      </p:graphicFrame>
      <p:sp>
        <p:nvSpPr>
          <p:cNvPr id="13367" name="TextBox 4"/>
          <p:cNvSpPr txBox="1">
            <a:spLocks noChangeArrowheads="1"/>
          </p:cNvSpPr>
          <p:nvPr/>
        </p:nvSpPr>
        <p:spPr bwMode="auto">
          <a:xfrm>
            <a:off x="295275" y="4867275"/>
            <a:ext cx="6654800" cy="1570038"/>
          </a:xfrm>
          <a:prstGeom prst="rect">
            <a:avLst/>
          </a:prstGeom>
          <a:noFill/>
          <a:ln w="9525">
            <a:noFill/>
            <a:miter lim="800000"/>
            <a:headEnd/>
            <a:tailEnd/>
          </a:ln>
        </p:spPr>
        <p:txBody>
          <a:bodyPr>
            <a:spAutoFit/>
          </a:bodyPr>
          <a:lstStyle/>
          <a:p>
            <a:r>
              <a:rPr lang="id-ID" sz="2400"/>
              <a:t>Buat Tabel Distribusi Frekuensi</a:t>
            </a:r>
          </a:p>
          <a:p>
            <a:r>
              <a:rPr lang="id-ID" sz="2400"/>
              <a:t>Buatlah histogram dan poligon</a:t>
            </a:r>
          </a:p>
          <a:p>
            <a:r>
              <a:rPr lang="id-ID" sz="2400"/>
              <a:t>Buatlah diagram ogive positif</a:t>
            </a:r>
          </a:p>
          <a:p>
            <a:r>
              <a:rPr lang="id-ID" sz="2400"/>
              <a:t>Berikan kesimpulan dari data yang ada</a:t>
            </a:r>
          </a:p>
        </p:txBody>
      </p:sp>
      <p:sp>
        <p:nvSpPr>
          <p:cNvPr id="13368" name="TextBox 6"/>
          <p:cNvSpPr txBox="1">
            <a:spLocks noChangeArrowheads="1"/>
          </p:cNvSpPr>
          <p:nvPr/>
        </p:nvSpPr>
        <p:spPr bwMode="auto">
          <a:xfrm>
            <a:off x="5092700" y="4937125"/>
            <a:ext cx="1843088" cy="1108075"/>
          </a:xfrm>
          <a:prstGeom prst="rect">
            <a:avLst/>
          </a:prstGeom>
          <a:noFill/>
          <a:ln w="9525">
            <a:noFill/>
            <a:miter lim="800000"/>
            <a:headEnd/>
            <a:tailEnd/>
          </a:ln>
        </p:spPr>
        <p:txBody>
          <a:bodyPr>
            <a:spAutoFit/>
          </a:bodyPr>
          <a:lstStyle/>
          <a:p>
            <a:r>
              <a:rPr lang="id-ID" sz="2200" b="1">
                <a:solidFill>
                  <a:srgbClr val="000000"/>
                </a:solidFill>
              </a:rPr>
              <a:t>Ref:Walpole Pengantar Statistika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ounded Rectangle 20"/>
          <p:cNvSpPr/>
          <p:nvPr/>
        </p:nvSpPr>
        <p:spPr>
          <a:xfrm>
            <a:off x="3292475" y="3530600"/>
            <a:ext cx="463550" cy="393700"/>
          </a:xfrm>
          <a:prstGeom prst="roundRect">
            <a:avLst/>
          </a:prstGeom>
          <a:solidFill>
            <a:srgbClr val="FFA3A3"/>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5" name="Rounded Rectangle 14"/>
          <p:cNvSpPr/>
          <p:nvPr/>
        </p:nvSpPr>
        <p:spPr>
          <a:xfrm>
            <a:off x="2813050" y="2982913"/>
            <a:ext cx="450850" cy="393700"/>
          </a:xfrm>
          <a:prstGeom prst="roundRect">
            <a:avLst/>
          </a:prstGeom>
          <a:solidFill>
            <a:srgbClr val="FFDA6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9" name="Rounded Rectangle 8"/>
          <p:cNvSpPr/>
          <p:nvPr/>
        </p:nvSpPr>
        <p:spPr>
          <a:xfrm>
            <a:off x="2684463" y="2003425"/>
            <a:ext cx="1235075" cy="46355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5125" name="Rectangle 2"/>
          <p:cNvSpPr>
            <a:spLocks noGrp="1" noChangeArrowheads="1"/>
          </p:cNvSpPr>
          <p:nvPr>
            <p:ph type="title"/>
          </p:nvPr>
        </p:nvSpPr>
        <p:spPr/>
        <p:txBody>
          <a:bodyPr/>
          <a:lstStyle/>
          <a:p>
            <a:pPr eaLnBrk="1" hangingPunct="1"/>
            <a:r>
              <a:rPr lang="id-ID" smtClean="0"/>
              <a:t>Tabel Distribusi Frekuensi</a:t>
            </a:r>
            <a:endParaRPr lang="en-GB" smtClean="0"/>
          </a:p>
        </p:txBody>
      </p:sp>
      <p:graphicFrame>
        <p:nvGraphicFramePr>
          <p:cNvPr id="8" name="Table 7"/>
          <p:cNvGraphicFramePr>
            <a:graphicFrameLocks noGrp="1"/>
          </p:cNvGraphicFramePr>
          <p:nvPr/>
        </p:nvGraphicFramePr>
        <p:xfrm>
          <a:off x="1817688" y="1470025"/>
          <a:ext cx="5367338" cy="3925824"/>
        </p:xfrm>
        <a:graphic>
          <a:graphicData uri="http://schemas.openxmlformats.org/drawingml/2006/table">
            <a:tbl>
              <a:tblPr/>
              <a:tblGrid>
                <a:gridCol w="2955925"/>
                <a:gridCol w="2411413"/>
              </a:tblGrid>
              <a:tr h="4460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1" i="0" u="none" strike="noStrike" cap="none" normalizeH="0" baseline="0" dirty="0" smtClean="0">
                          <a:ln>
                            <a:noFill/>
                          </a:ln>
                          <a:solidFill>
                            <a:schemeClr val="tx1"/>
                          </a:solidFill>
                          <a:effectLst/>
                          <a:latin typeface="Calibri" pitchFamily="34" charset="0"/>
                          <a:cs typeface="Calibri" pitchFamily="34" charset="0"/>
                        </a:rPr>
                        <a:t>Waktu Audit (Hari)</a:t>
                      </a:r>
                      <a:endPar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1" i="0" u="none" strike="noStrike" cap="none" normalizeH="0" baseline="0" smtClean="0">
                          <a:ln>
                            <a:noFill/>
                          </a:ln>
                          <a:solidFill>
                            <a:schemeClr val="tx1"/>
                          </a:solidFill>
                          <a:effectLst/>
                          <a:latin typeface="Calibri" pitchFamily="34" charset="0"/>
                          <a:cs typeface="Calibri" pitchFamily="34" charset="0"/>
                        </a:rPr>
                        <a:t>Frekuensi</a:t>
                      </a:r>
                      <a:endParaRPr kumimoji="0" lang="id-ID" sz="28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288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10-14</a:t>
                      </a:r>
                      <a:endParaRPr kumimoji="0" lang="id-ID"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15-19</a:t>
                      </a:r>
                    </a:p>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20-24</a:t>
                      </a:r>
                    </a:p>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25-29</a:t>
                      </a:r>
                    </a:p>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30-34</a:t>
                      </a:r>
                    </a:p>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35-39</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4</a:t>
                      </a:r>
                      <a:endParaRPr kumimoji="0" lang="id-ID"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8</a:t>
                      </a:r>
                    </a:p>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5</a:t>
                      </a:r>
                    </a:p>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2</a:t>
                      </a:r>
                    </a:p>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1</a:t>
                      </a:r>
                    </a:p>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5</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60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1" i="0" u="none" strike="noStrike" cap="none" normalizeH="0" baseline="0" dirty="0" smtClean="0">
                          <a:ln>
                            <a:noFill/>
                          </a:ln>
                          <a:solidFill>
                            <a:schemeClr val="tx1"/>
                          </a:solidFill>
                          <a:effectLst/>
                          <a:latin typeface="Calibri" pitchFamily="34" charset="0"/>
                          <a:cs typeface="Calibri" pitchFamily="34" charset="0"/>
                        </a:rPr>
                        <a:t>Jumlah </a:t>
                      </a:r>
                      <a:endPar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1" i="0" u="none" strike="noStrike" cap="none" normalizeH="0" baseline="0" dirty="0" smtClean="0">
                          <a:ln>
                            <a:noFill/>
                          </a:ln>
                          <a:solidFill>
                            <a:schemeClr val="tx1"/>
                          </a:solidFill>
                          <a:effectLst/>
                          <a:latin typeface="Calibri" pitchFamily="34" charset="0"/>
                          <a:cs typeface="Calibri" pitchFamily="34" charset="0"/>
                        </a:rPr>
                        <a:t>25</a:t>
                      </a:r>
                      <a:endPar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cxnSp>
        <p:nvCxnSpPr>
          <p:cNvPr id="11" name="Straight Arrow Connector 10"/>
          <p:cNvCxnSpPr/>
          <p:nvPr/>
        </p:nvCxnSpPr>
        <p:spPr>
          <a:xfrm>
            <a:off x="1631950" y="2095500"/>
            <a:ext cx="1068388" cy="157163"/>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a:spLocks noChangeArrowheads="1"/>
          </p:cNvSpPr>
          <p:nvPr/>
        </p:nvSpPr>
        <p:spPr bwMode="auto">
          <a:xfrm>
            <a:off x="225425" y="1800225"/>
            <a:ext cx="1982788" cy="369888"/>
          </a:xfrm>
          <a:prstGeom prst="rect">
            <a:avLst/>
          </a:prstGeom>
          <a:noFill/>
          <a:ln w="9525">
            <a:noFill/>
            <a:miter lim="800000"/>
            <a:headEnd/>
            <a:tailEnd/>
          </a:ln>
        </p:spPr>
        <p:txBody>
          <a:bodyPr>
            <a:spAutoFit/>
          </a:bodyPr>
          <a:lstStyle/>
          <a:p>
            <a:r>
              <a:rPr lang="id-ID" b="1"/>
              <a:t>Kelas Interval</a:t>
            </a:r>
          </a:p>
        </p:txBody>
      </p:sp>
      <p:cxnSp>
        <p:nvCxnSpPr>
          <p:cNvPr id="17" name="Straight Arrow Connector 16"/>
          <p:cNvCxnSpPr/>
          <p:nvPr/>
        </p:nvCxnSpPr>
        <p:spPr>
          <a:xfrm>
            <a:off x="1603375" y="2813050"/>
            <a:ext cx="1182688" cy="309563"/>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a:spLocks noChangeArrowheads="1"/>
          </p:cNvSpPr>
          <p:nvPr/>
        </p:nvSpPr>
        <p:spPr bwMode="auto">
          <a:xfrm>
            <a:off x="280988" y="2433638"/>
            <a:ext cx="1912937" cy="369887"/>
          </a:xfrm>
          <a:prstGeom prst="rect">
            <a:avLst/>
          </a:prstGeom>
          <a:noFill/>
          <a:ln w="9525">
            <a:noFill/>
            <a:miter lim="800000"/>
            <a:headEnd/>
            <a:tailEnd/>
          </a:ln>
        </p:spPr>
        <p:txBody>
          <a:bodyPr>
            <a:spAutoFit/>
          </a:bodyPr>
          <a:lstStyle/>
          <a:p>
            <a:r>
              <a:rPr lang="id-ID" b="1" dirty="0" smtClean="0"/>
              <a:t>Batas </a:t>
            </a:r>
            <a:r>
              <a:rPr lang="id-ID" b="1" dirty="0"/>
              <a:t>Bawah</a:t>
            </a:r>
          </a:p>
        </p:txBody>
      </p:sp>
      <p:sp>
        <p:nvSpPr>
          <p:cNvPr id="5144" name="TextBox 19"/>
          <p:cNvSpPr txBox="1">
            <a:spLocks noChangeArrowheads="1"/>
          </p:cNvSpPr>
          <p:nvPr/>
        </p:nvSpPr>
        <p:spPr bwMode="auto">
          <a:xfrm>
            <a:off x="1604963" y="5457825"/>
            <a:ext cx="2911475" cy="708025"/>
          </a:xfrm>
          <a:prstGeom prst="rect">
            <a:avLst/>
          </a:prstGeom>
          <a:noFill/>
          <a:ln w="9525">
            <a:noFill/>
            <a:miter lim="800000"/>
            <a:headEnd/>
            <a:tailEnd/>
          </a:ln>
        </p:spPr>
        <p:txBody>
          <a:bodyPr>
            <a:spAutoFit/>
          </a:bodyPr>
          <a:lstStyle/>
          <a:p>
            <a:r>
              <a:rPr lang="id-ID" sz="2000"/>
              <a:t>Banyak Kelas</a:t>
            </a:r>
          </a:p>
          <a:p>
            <a:r>
              <a:rPr lang="id-ID" sz="2000"/>
              <a:t>Panjang Kelasnya</a:t>
            </a:r>
          </a:p>
        </p:txBody>
      </p:sp>
      <p:cxnSp>
        <p:nvCxnSpPr>
          <p:cNvPr id="23" name="Straight Arrow Connector 22"/>
          <p:cNvCxnSpPr/>
          <p:nvPr/>
        </p:nvCxnSpPr>
        <p:spPr>
          <a:xfrm>
            <a:off x="1603375" y="3390900"/>
            <a:ext cx="1744663" cy="168275"/>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a:spLocks noChangeArrowheads="1"/>
          </p:cNvSpPr>
          <p:nvPr/>
        </p:nvSpPr>
        <p:spPr bwMode="auto">
          <a:xfrm>
            <a:off x="323850" y="3206750"/>
            <a:ext cx="1701800" cy="369888"/>
          </a:xfrm>
          <a:prstGeom prst="rect">
            <a:avLst/>
          </a:prstGeom>
          <a:noFill/>
          <a:ln w="9525">
            <a:noFill/>
            <a:miter lim="800000"/>
            <a:headEnd/>
            <a:tailEnd/>
          </a:ln>
        </p:spPr>
        <p:txBody>
          <a:bodyPr>
            <a:spAutoFit/>
          </a:bodyPr>
          <a:lstStyle/>
          <a:p>
            <a:r>
              <a:rPr lang="id-ID" b="1" dirty="0" smtClean="0"/>
              <a:t>Batas </a:t>
            </a:r>
            <a:r>
              <a:rPr lang="id-ID" b="1" dirty="0"/>
              <a:t>Atas</a:t>
            </a:r>
          </a:p>
        </p:txBody>
      </p:sp>
      <p:sp>
        <p:nvSpPr>
          <p:cNvPr id="14" name="TextBox 13"/>
          <p:cNvSpPr txBox="1">
            <a:spLocks noChangeArrowheads="1"/>
          </p:cNvSpPr>
          <p:nvPr/>
        </p:nvSpPr>
        <p:spPr bwMode="auto">
          <a:xfrm>
            <a:off x="4389438" y="5486400"/>
            <a:ext cx="1785937" cy="646113"/>
          </a:xfrm>
          <a:prstGeom prst="rect">
            <a:avLst/>
          </a:prstGeom>
          <a:noFill/>
          <a:ln w="9525">
            <a:noFill/>
            <a:miter lim="800000"/>
            <a:headEnd/>
            <a:tailEnd/>
          </a:ln>
        </p:spPr>
        <p:txBody>
          <a:bodyPr>
            <a:spAutoFit/>
          </a:bodyPr>
          <a:lstStyle/>
          <a:p>
            <a:r>
              <a:rPr lang="id-ID" b="1"/>
              <a:t>6</a:t>
            </a:r>
          </a:p>
          <a:p>
            <a:r>
              <a:rPr lang="id-ID" b="1"/>
              <a:t>5</a:t>
            </a:r>
          </a:p>
        </p:txBody>
      </p:sp>
      <p:sp>
        <p:nvSpPr>
          <p:cNvPr id="16" name="TextBox 15"/>
          <p:cNvSpPr txBox="1">
            <a:spLocks noChangeArrowheads="1"/>
          </p:cNvSpPr>
          <p:nvPr/>
        </p:nvSpPr>
        <p:spPr bwMode="auto">
          <a:xfrm>
            <a:off x="506413" y="6211888"/>
            <a:ext cx="7569200" cy="400050"/>
          </a:xfrm>
          <a:prstGeom prst="rect">
            <a:avLst/>
          </a:prstGeom>
          <a:noFill/>
          <a:ln w="9525">
            <a:noFill/>
            <a:miter lim="800000"/>
            <a:headEnd/>
            <a:tailEnd/>
          </a:ln>
        </p:spPr>
        <p:txBody>
          <a:bodyPr>
            <a:spAutoFit/>
          </a:bodyPr>
          <a:lstStyle/>
          <a:p>
            <a:r>
              <a:rPr lang="id-ID" sz="2000" b="1" dirty="0"/>
              <a:t>Panjang kelas = </a:t>
            </a:r>
            <a:r>
              <a:rPr lang="id-ID" sz="2000" b="1" dirty="0" smtClean="0"/>
              <a:t>B</a:t>
            </a:r>
            <a:r>
              <a:rPr lang="id-ID" sz="2000" b="1" dirty="0"/>
              <a:t>. B</a:t>
            </a:r>
            <a:r>
              <a:rPr lang="id-ID" sz="2000" b="1" dirty="0" smtClean="0"/>
              <a:t> kelas pertama - B.B </a:t>
            </a:r>
            <a:r>
              <a:rPr lang="id-ID" sz="2000" b="1" dirty="0"/>
              <a:t>kelas berikutnya</a:t>
            </a:r>
          </a:p>
        </p:txBody>
      </p:sp>
      <p:sp>
        <p:nvSpPr>
          <p:cNvPr id="19" name="Rectangle 18"/>
          <p:cNvSpPr/>
          <p:nvPr/>
        </p:nvSpPr>
        <p:spPr>
          <a:xfrm>
            <a:off x="7294099" y="1713134"/>
            <a:ext cx="1849901" cy="1200329"/>
          </a:xfrm>
          <a:prstGeom prst="rect">
            <a:avLst/>
          </a:prstGeom>
        </p:spPr>
        <p:txBody>
          <a:bodyPr wrap="square">
            <a:spAutoFit/>
          </a:bodyPr>
          <a:lstStyle/>
          <a:p>
            <a:r>
              <a:rPr lang="en-US" dirty="0" err="1"/>
              <a:t>Panjang</a:t>
            </a:r>
            <a:r>
              <a:rPr lang="en-US" dirty="0"/>
              <a:t> </a:t>
            </a:r>
            <a:r>
              <a:rPr lang="en-US" dirty="0" err="1"/>
              <a:t>kelas</a:t>
            </a:r>
            <a:r>
              <a:rPr lang="en-US" dirty="0"/>
              <a:t> </a:t>
            </a:r>
            <a:r>
              <a:rPr lang="en-US" b="1" dirty="0" err="1"/>
              <a:t>dalam</a:t>
            </a:r>
            <a:r>
              <a:rPr lang="en-US" b="1" dirty="0"/>
              <a:t> 1 </a:t>
            </a:r>
            <a:r>
              <a:rPr lang="en-US" b="1" dirty="0" err="1"/>
              <a:t>tabel</a:t>
            </a:r>
            <a:r>
              <a:rPr lang="en-US" b="1" dirty="0"/>
              <a:t> </a:t>
            </a:r>
            <a:r>
              <a:rPr lang="en-US" b="1" dirty="0" err="1"/>
              <a:t>tidak</a:t>
            </a:r>
            <a:r>
              <a:rPr lang="en-US" b="1" dirty="0"/>
              <a:t> </a:t>
            </a:r>
            <a:r>
              <a:rPr lang="en-US" b="1" dirty="0" err="1"/>
              <a:t>harus</a:t>
            </a:r>
            <a:r>
              <a:rPr lang="en-US" b="1" dirty="0"/>
              <a:t> </a:t>
            </a:r>
            <a:r>
              <a:rPr lang="en-US" b="1" dirty="0" err="1"/>
              <a:t>sama</a:t>
            </a: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linds(horizont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linds(horizontal)">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linds(horizontal)">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blinds(horizontal)">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blinds(horizontal)">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blinds(horizontal)">
                                      <p:cBhvr>
                                        <p:cTn id="42" dur="500"/>
                                        <p:tgtEl>
                                          <p:spTgt spid="2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blinds(horizontal)">
                                      <p:cBhvr>
                                        <p:cTn id="47" dur="500"/>
                                        <p:tgtEl>
                                          <p:spTgt spid="25"/>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5144"/>
                                        </p:tgtEl>
                                        <p:attrNameLst>
                                          <p:attrName>style.visibility</p:attrName>
                                        </p:attrNameLst>
                                      </p:cBhvr>
                                      <p:to>
                                        <p:strVal val="visible"/>
                                      </p:to>
                                    </p:set>
                                    <p:animEffect transition="in" filter="box(in)">
                                      <p:cBhvr>
                                        <p:cTn id="52" dur="500"/>
                                        <p:tgtEl>
                                          <p:spTgt spid="5144"/>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blinds(horizontal)">
                                      <p:cBhvr>
                                        <p:cTn id="57" dur="5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blinds(horizontal)">
                                      <p:cBhvr>
                                        <p:cTn id="62" dur="50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blinds(horizontal)">
                                      <p:cBhvr>
                                        <p:cTn id="6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5" grpId="0" animBg="1"/>
      <p:bldP spid="9" grpId="0" animBg="1"/>
      <p:bldP spid="12" grpId="0"/>
      <p:bldP spid="18" grpId="0"/>
      <p:bldP spid="5144" grpId="0"/>
      <p:bldP spid="25" grpId="0"/>
      <p:bldP spid="14" grpId="0"/>
      <p:bldP spid="16" grpId="0"/>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id-ID" smtClean="0"/>
              <a:t>Tabel Distribusi Frekuensi</a:t>
            </a:r>
          </a:p>
        </p:txBody>
      </p:sp>
      <p:sp>
        <p:nvSpPr>
          <p:cNvPr id="6147" name="Content Placeholder 2"/>
          <p:cNvSpPr>
            <a:spLocks noGrp="1"/>
          </p:cNvSpPr>
          <p:nvPr>
            <p:ph idx="1"/>
          </p:nvPr>
        </p:nvSpPr>
        <p:spPr>
          <a:xfrm>
            <a:off x="457200" y="1600200"/>
            <a:ext cx="8518525" cy="4525963"/>
          </a:xfrm>
        </p:spPr>
        <p:txBody>
          <a:bodyPr/>
          <a:lstStyle/>
          <a:p>
            <a:r>
              <a:rPr lang="id-ID" sz="4000" dirty="0" smtClean="0"/>
              <a:t>Ujung bawah = batas kelas bawah-(setengah kali nilai skala terkecil)</a:t>
            </a:r>
          </a:p>
          <a:p>
            <a:r>
              <a:rPr lang="id-ID" sz="4000" dirty="0" smtClean="0"/>
              <a:t>Ujung atas = batas kelas atas+ (setengah kali nilai skala terkecil)</a:t>
            </a:r>
          </a:p>
          <a:p>
            <a:r>
              <a:rPr lang="id-ID" sz="4000" dirty="0" smtClean="0"/>
              <a:t>Tanda Kelas= ½(Ujung Bawah + Ujung Atas)</a:t>
            </a:r>
          </a:p>
          <a:p>
            <a:pPr>
              <a:buFontTx/>
              <a:buNone/>
            </a:pPr>
            <a:endParaRPr lang="id-ID"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blinds(horizontal)">
                                      <p:cBhvr>
                                        <p:cTn id="7" dur="5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Effect transition="in" filter="box(in)">
                                      <p:cBhvr>
                                        <p:cTn id="12" dur="500"/>
                                        <p:tgtEl>
                                          <p:spTgt spid="614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147">
                                            <p:txEl>
                                              <p:pRg st="1" end="1"/>
                                            </p:txEl>
                                          </p:spTgt>
                                        </p:tgtEl>
                                        <p:attrNameLst>
                                          <p:attrName>style.visibility</p:attrName>
                                        </p:attrNameLst>
                                      </p:cBhvr>
                                      <p:to>
                                        <p:strVal val="visible"/>
                                      </p:to>
                                    </p:set>
                                    <p:animEffect transition="in" filter="box(in)">
                                      <p:cBhvr>
                                        <p:cTn id="17" dur="500"/>
                                        <p:tgtEl>
                                          <p:spTgt spid="614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147">
                                            <p:txEl>
                                              <p:pRg st="2" end="2"/>
                                            </p:txEl>
                                          </p:spTgt>
                                        </p:tgtEl>
                                        <p:attrNameLst>
                                          <p:attrName>style.visibility</p:attrName>
                                        </p:attrNameLst>
                                      </p:cBhvr>
                                      <p:to>
                                        <p:strVal val="visible"/>
                                      </p:to>
                                    </p:set>
                                    <p:animEffect transition="in" filter="box(in)">
                                      <p:cBhvr>
                                        <p:cTn id="22" dur="5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id-ID" smtClean="0"/>
              <a:t>Tabel Distribusi Frekuensi</a:t>
            </a:r>
          </a:p>
        </p:txBody>
      </p:sp>
      <p:graphicFrame>
        <p:nvGraphicFramePr>
          <p:cNvPr id="4" name="Table 3"/>
          <p:cNvGraphicFramePr>
            <a:graphicFrameLocks noGrp="1"/>
          </p:cNvGraphicFramePr>
          <p:nvPr/>
        </p:nvGraphicFramePr>
        <p:xfrm>
          <a:off x="1549400" y="1519238"/>
          <a:ext cx="6539084" cy="4308969"/>
        </p:xfrm>
        <a:graphic>
          <a:graphicData uri="http://schemas.openxmlformats.org/drawingml/2006/table">
            <a:tbl>
              <a:tblPr/>
              <a:tblGrid>
                <a:gridCol w="1893781"/>
                <a:gridCol w="1822429"/>
                <a:gridCol w="1456800"/>
                <a:gridCol w="1366074"/>
              </a:tblGrid>
              <a:tr h="1181687">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1" i="0" u="none" strike="noStrike" cap="none" normalizeH="0" baseline="0" dirty="0" smtClean="0">
                          <a:ln>
                            <a:noFill/>
                          </a:ln>
                          <a:solidFill>
                            <a:schemeClr val="tx1"/>
                          </a:solidFill>
                          <a:effectLst/>
                          <a:latin typeface="Calibri" pitchFamily="34" charset="0"/>
                          <a:cs typeface="Calibri" pitchFamily="34" charset="0"/>
                        </a:rPr>
                        <a:t>Waktu Audit (Hari)</a:t>
                      </a:r>
                      <a:endPar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Ujung Kelas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Tanda</a:t>
                      </a:r>
                    </a:p>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Kelas xi</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1" i="0" u="none" strike="noStrike" cap="none" normalizeH="0" baseline="0" dirty="0" smtClean="0">
                          <a:ln>
                            <a:noFill/>
                          </a:ln>
                          <a:solidFill>
                            <a:schemeClr val="tx1"/>
                          </a:solidFill>
                          <a:effectLst/>
                          <a:latin typeface="Calibri" pitchFamily="34" charset="0"/>
                          <a:cs typeface="Calibri" pitchFamily="34" charset="0"/>
                        </a:rPr>
                        <a:t>f</a:t>
                      </a:r>
                      <a:endPar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606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10-14</a:t>
                      </a:r>
                      <a:endParaRPr kumimoji="0" lang="id-ID"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15-19</a:t>
                      </a:r>
                    </a:p>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20-24</a:t>
                      </a:r>
                    </a:p>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25-29</a:t>
                      </a:r>
                    </a:p>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30-34</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9,5-14,5</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12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4</a:t>
                      </a:r>
                      <a:endParaRPr kumimoji="0" lang="id-ID"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8</a:t>
                      </a:r>
                    </a:p>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5</a:t>
                      </a:r>
                    </a:p>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2</a:t>
                      </a:r>
                    </a:p>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Calibri" pitchFamily="34" charset="0"/>
                          <a:cs typeface="Calibri" pitchFamily="34" charset="0"/>
                        </a:rPr>
                        <a:t>1</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1214">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1" i="0" u="none" strike="noStrike" cap="none" normalizeH="0" baseline="0" smtClean="0">
                          <a:ln>
                            <a:noFill/>
                          </a:ln>
                          <a:solidFill>
                            <a:schemeClr val="tx1"/>
                          </a:solidFill>
                          <a:effectLst/>
                          <a:latin typeface="Calibri" pitchFamily="34" charset="0"/>
                          <a:cs typeface="Calibri" pitchFamily="34" charset="0"/>
                        </a:rPr>
                        <a:t>Jumlah </a:t>
                      </a:r>
                      <a:endParaRPr kumimoji="0" lang="id-ID" sz="28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id-ID" sz="2800" b="1" i="0" u="none" strike="noStrike" cap="none" normalizeH="0" baseline="0" dirty="0" smtClean="0">
                          <a:ln>
                            <a:noFill/>
                          </a:ln>
                          <a:solidFill>
                            <a:schemeClr val="tx1"/>
                          </a:solidFill>
                          <a:effectLst/>
                          <a:latin typeface="Calibri" pitchFamily="34" charset="0"/>
                          <a:cs typeface="Calibri" pitchFamily="34" charset="0"/>
                        </a:rPr>
                        <a:t>20</a:t>
                      </a:r>
                      <a:endPar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id-ID" smtClean="0"/>
              <a:t>Langkah Membuat Tabel Distribusi Frekuensi</a:t>
            </a:r>
            <a:endParaRPr lang="en-GB" smtClean="0"/>
          </a:p>
        </p:txBody>
      </p:sp>
      <p:sp>
        <p:nvSpPr>
          <p:cNvPr id="1028" name="TextBox 4"/>
          <p:cNvSpPr txBox="1">
            <a:spLocks noChangeArrowheads="1"/>
          </p:cNvSpPr>
          <p:nvPr/>
        </p:nvSpPr>
        <p:spPr bwMode="auto">
          <a:xfrm>
            <a:off x="239713" y="1744663"/>
            <a:ext cx="8693150" cy="3970337"/>
          </a:xfrm>
          <a:prstGeom prst="rect">
            <a:avLst/>
          </a:prstGeom>
          <a:noFill/>
          <a:ln w="9525">
            <a:noFill/>
            <a:miter lim="800000"/>
            <a:headEnd/>
            <a:tailEnd/>
          </a:ln>
        </p:spPr>
        <p:txBody>
          <a:bodyPr>
            <a:spAutoFit/>
          </a:bodyPr>
          <a:lstStyle/>
          <a:p>
            <a:pPr marL="514350" indent="-514350">
              <a:buFont typeface="Arial" charset="0"/>
              <a:buAutoNum type="arabicPeriod"/>
            </a:pPr>
            <a:r>
              <a:rPr lang="id-ID" sz="3600" dirty="0"/>
              <a:t>Tentukan Rentang (r)                               			r= Data maks-Data min</a:t>
            </a:r>
          </a:p>
          <a:p>
            <a:pPr marL="514350" indent="-514350">
              <a:buFont typeface="Arial" charset="0"/>
              <a:buAutoNum type="arabicPeriod"/>
            </a:pPr>
            <a:r>
              <a:rPr lang="id-ID" sz="3600" dirty="0"/>
              <a:t>Banyak Kelas=1+3,3.log n  (ideal 5-15)</a:t>
            </a:r>
          </a:p>
          <a:p>
            <a:pPr marL="514350" indent="-514350">
              <a:buFont typeface="Arial" charset="0"/>
              <a:buAutoNum type="arabicPeriod"/>
            </a:pPr>
            <a:r>
              <a:rPr lang="id-ID" sz="3600" dirty="0"/>
              <a:t>Panjang kelas (p) </a:t>
            </a:r>
          </a:p>
          <a:p>
            <a:pPr marL="514350" indent="-514350">
              <a:buFont typeface="Arial" charset="0"/>
              <a:buAutoNum type="arabicPeriod"/>
            </a:pPr>
            <a:endParaRPr lang="id-ID" sz="3600" dirty="0"/>
          </a:p>
          <a:p>
            <a:pPr marL="514350" indent="-514350">
              <a:buFont typeface="Arial" charset="0"/>
              <a:buAutoNum type="arabicPeriod"/>
            </a:pPr>
            <a:r>
              <a:rPr lang="id-ID" sz="3600" dirty="0"/>
              <a:t>Pilih </a:t>
            </a:r>
            <a:r>
              <a:rPr lang="id-ID" sz="3600" dirty="0" smtClean="0"/>
              <a:t>batas </a:t>
            </a:r>
            <a:r>
              <a:rPr lang="id-ID" sz="3600" dirty="0"/>
              <a:t>bawah kelas pertama</a:t>
            </a:r>
          </a:p>
          <a:p>
            <a:pPr marL="514350" indent="-514350">
              <a:buFont typeface="Arial" charset="0"/>
              <a:buAutoNum type="arabicPeriod"/>
            </a:pPr>
            <a:r>
              <a:rPr lang="id-ID" sz="3600" dirty="0"/>
              <a:t>Tentukan semua kelas intervalnya</a:t>
            </a:r>
          </a:p>
        </p:txBody>
      </p:sp>
      <p:graphicFrame>
        <p:nvGraphicFramePr>
          <p:cNvPr id="1026" name="Object 4"/>
          <p:cNvGraphicFramePr>
            <a:graphicFrameLocks noChangeAspect="1"/>
          </p:cNvGraphicFramePr>
          <p:nvPr/>
        </p:nvGraphicFramePr>
        <p:xfrm>
          <a:off x="4425950" y="3435350"/>
          <a:ext cx="3057525" cy="1181100"/>
        </p:xfrm>
        <a:graphic>
          <a:graphicData uri="http://schemas.openxmlformats.org/presentationml/2006/ole">
            <p:oleObj spid="_x0000_s1026" name="Equation" r:id="rId4" imgW="1117440" imgH="43164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blinds(horizontal)">
                                      <p:cBhvr>
                                        <p:cTn id="7" dur="500"/>
                                        <p:tgtEl>
                                          <p:spTgt spid="102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28"/>
                                        </p:tgtEl>
                                        <p:attrNameLst>
                                          <p:attrName>style.visibility</p:attrName>
                                        </p:attrNameLst>
                                      </p:cBhvr>
                                      <p:to>
                                        <p:strVal val="visible"/>
                                      </p:to>
                                    </p:set>
                                    <p:animEffect transition="in" filter="blinds(horizontal)">
                                      <p:cBhvr>
                                        <p:cTn id="12" dur="500"/>
                                        <p:tgtEl>
                                          <p:spTgt spid="102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blinds(horizontal)">
                                      <p:cBhvr>
                                        <p:cTn id="1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p:bldP spid="102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8229600" cy="766762"/>
          </a:xfrm>
        </p:spPr>
        <p:txBody>
          <a:bodyPr/>
          <a:lstStyle/>
          <a:p>
            <a:pPr eaLnBrk="1" hangingPunct="1"/>
            <a:r>
              <a:rPr lang="id-ID" smtClean="0"/>
              <a:t>Contoh</a:t>
            </a:r>
            <a:endParaRPr lang="en-GB" smtClean="0"/>
          </a:p>
        </p:txBody>
      </p:sp>
      <p:graphicFrame>
        <p:nvGraphicFramePr>
          <p:cNvPr id="8" name="Table 7"/>
          <p:cNvGraphicFramePr>
            <a:graphicFrameLocks noGrp="1"/>
          </p:cNvGraphicFramePr>
          <p:nvPr/>
        </p:nvGraphicFramePr>
        <p:xfrm>
          <a:off x="652463" y="1519238"/>
          <a:ext cx="6733736" cy="4145280"/>
        </p:xfrm>
        <a:graphic>
          <a:graphicData uri="http://schemas.openxmlformats.org/drawingml/2006/table">
            <a:tbl>
              <a:tblPr firstRow="1" bandRow="1">
                <a:tableStyleId>{2D5ABB26-0587-4C30-8999-92F81FD0307C}</a:tableStyleId>
              </a:tblPr>
              <a:tblGrid>
                <a:gridCol w="841717"/>
                <a:gridCol w="841717"/>
                <a:gridCol w="841717"/>
                <a:gridCol w="841717"/>
                <a:gridCol w="841717"/>
                <a:gridCol w="841717"/>
                <a:gridCol w="841717"/>
                <a:gridCol w="841717"/>
              </a:tblGrid>
              <a:tr h="450479">
                <a:tc>
                  <a:txBody>
                    <a:bodyPr/>
                    <a:lstStyle/>
                    <a:p>
                      <a:r>
                        <a:rPr lang="id-ID" sz="2800" dirty="0" smtClean="0"/>
                        <a:t>65</a:t>
                      </a:r>
                      <a:endParaRPr lang="id-ID" sz="2800" dirty="0"/>
                    </a:p>
                  </a:txBody>
                  <a:tcPr/>
                </a:tc>
                <a:tc>
                  <a:txBody>
                    <a:bodyPr/>
                    <a:lstStyle/>
                    <a:p>
                      <a:r>
                        <a:rPr lang="id-ID" sz="2800" dirty="0" smtClean="0"/>
                        <a:t>53</a:t>
                      </a:r>
                      <a:endParaRPr lang="id-ID" sz="2800" dirty="0"/>
                    </a:p>
                  </a:txBody>
                  <a:tcPr/>
                </a:tc>
                <a:tc>
                  <a:txBody>
                    <a:bodyPr/>
                    <a:lstStyle/>
                    <a:p>
                      <a:r>
                        <a:rPr lang="id-ID" sz="2800" dirty="0" smtClean="0"/>
                        <a:t>57</a:t>
                      </a:r>
                      <a:endParaRPr lang="id-ID" sz="2800" dirty="0"/>
                    </a:p>
                  </a:txBody>
                  <a:tcPr/>
                </a:tc>
                <a:tc>
                  <a:txBody>
                    <a:bodyPr/>
                    <a:lstStyle/>
                    <a:p>
                      <a:r>
                        <a:rPr lang="id-ID" sz="2800" dirty="0" smtClean="0"/>
                        <a:t>71</a:t>
                      </a:r>
                      <a:endParaRPr lang="id-ID" sz="2800" dirty="0"/>
                    </a:p>
                  </a:txBody>
                  <a:tcPr/>
                </a:tc>
                <a:tc>
                  <a:txBody>
                    <a:bodyPr/>
                    <a:lstStyle/>
                    <a:p>
                      <a:r>
                        <a:rPr lang="id-ID" sz="2800" dirty="0" smtClean="0"/>
                        <a:t>60</a:t>
                      </a:r>
                      <a:endParaRPr lang="id-ID" sz="2800" dirty="0"/>
                    </a:p>
                  </a:txBody>
                  <a:tcPr/>
                </a:tc>
                <a:tc>
                  <a:txBody>
                    <a:bodyPr/>
                    <a:lstStyle/>
                    <a:p>
                      <a:r>
                        <a:rPr lang="id-ID" sz="2800" dirty="0" smtClean="0"/>
                        <a:t>72</a:t>
                      </a:r>
                      <a:endParaRPr lang="id-ID" sz="2800" dirty="0"/>
                    </a:p>
                  </a:txBody>
                  <a:tcPr/>
                </a:tc>
                <a:tc>
                  <a:txBody>
                    <a:bodyPr/>
                    <a:lstStyle/>
                    <a:p>
                      <a:r>
                        <a:rPr lang="id-ID" sz="2800" dirty="0" smtClean="0"/>
                        <a:t>84</a:t>
                      </a:r>
                      <a:endParaRPr lang="id-ID" sz="2800" dirty="0"/>
                    </a:p>
                  </a:txBody>
                  <a:tcPr/>
                </a:tc>
                <a:tc>
                  <a:txBody>
                    <a:bodyPr/>
                    <a:lstStyle/>
                    <a:p>
                      <a:r>
                        <a:rPr lang="id-ID" sz="2800" dirty="0" smtClean="0"/>
                        <a:t>71</a:t>
                      </a:r>
                      <a:endParaRPr lang="id-ID" sz="2800" dirty="0"/>
                    </a:p>
                  </a:txBody>
                  <a:tcPr/>
                </a:tc>
              </a:tr>
              <a:tr h="450479">
                <a:tc>
                  <a:txBody>
                    <a:bodyPr/>
                    <a:lstStyle/>
                    <a:p>
                      <a:r>
                        <a:rPr lang="id-ID" sz="2800" dirty="0" smtClean="0"/>
                        <a:t>81</a:t>
                      </a:r>
                      <a:endParaRPr lang="id-ID" sz="2800" dirty="0"/>
                    </a:p>
                  </a:txBody>
                  <a:tcPr/>
                </a:tc>
                <a:tc>
                  <a:txBody>
                    <a:bodyPr/>
                    <a:lstStyle/>
                    <a:p>
                      <a:r>
                        <a:rPr lang="id-ID" sz="2800" dirty="0" smtClean="0"/>
                        <a:t>64</a:t>
                      </a:r>
                      <a:endParaRPr lang="id-ID" sz="2800" dirty="0"/>
                    </a:p>
                  </a:txBody>
                  <a:tcPr/>
                </a:tc>
                <a:tc>
                  <a:txBody>
                    <a:bodyPr/>
                    <a:lstStyle/>
                    <a:p>
                      <a:r>
                        <a:rPr lang="id-ID" sz="2800" dirty="0" smtClean="0"/>
                        <a:t>51</a:t>
                      </a:r>
                      <a:endParaRPr lang="id-ID" sz="2800" dirty="0"/>
                    </a:p>
                  </a:txBody>
                  <a:tcPr/>
                </a:tc>
                <a:tc>
                  <a:txBody>
                    <a:bodyPr/>
                    <a:lstStyle/>
                    <a:p>
                      <a:r>
                        <a:rPr lang="id-ID" sz="2800" dirty="0" smtClean="0"/>
                        <a:t>74</a:t>
                      </a:r>
                      <a:endParaRPr lang="id-ID" sz="2800" dirty="0"/>
                    </a:p>
                  </a:txBody>
                  <a:tcPr/>
                </a:tc>
                <a:tc>
                  <a:txBody>
                    <a:bodyPr/>
                    <a:lstStyle/>
                    <a:p>
                      <a:r>
                        <a:rPr lang="id-ID" sz="2800" dirty="0" smtClean="0"/>
                        <a:t>64</a:t>
                      </a:r>
                      <a:endParaRPr lang="id-ID" sz="2800" dirty="0"/>
                    </a:p>
                  </a:txBody>
                  <a:tcPr/>
                </a:tc>
                <a:tc>
                  <a:txBody>
                    <a:bodyPr/>
                    <a:lstStyle/>
                    <a:p>
                      <a:r>
                        <a:rPr lang="id-ID" sz="2800" dirty="0" smtClean="0"/>
                        <a:t>49</a:t>
                      </a:r>
                      <a:endParaRPr lang="id-ID" sz="2800" dirty="0"/>
                    </a:p>
                  </a:txBody>
                  <a:tcPr/>
                </a:tc>
                <a:tc>
                  <a:txBody>
                    <a:bodyPr/>
                    <a:lstStyle/>
                    <a:p>
                      <a:r>
                        <a:rPr lang="id-ID" sz="2800" dirty="0" smtClean="0"/>
                        <a:t>57</a:t>
                      </a:r>
                      <a:endParaRPr lang="id-ID" sz="2800" dirty="0"/>
                    </a:p>
                  </a:txBody>
                  <a:tcPr/>
                </a:tc>
                <a:tc>
                  <a:txBody>
                    <a:bodyPr/>
                    <a:lstStyle/>
                    <a:p>
                      <a:r>
                        <a:rPr lang="id-ID" sz="2800" dirty="0" smtClean="0"/>
                        <a:t>80</a:t>
                      </a:r>
                      <a:endParaRPr lang="id-ID" sz="2800" dirty="0"/>
                    </a:p>
                  </a:txBody>
                  <a:tcPr/>
                </a:tc>
              </a:tr>
              <a:tr h="450479">
                <a:tc>
                  <a:txBody>
                    <a:bodyPr/>
                    <a:lstStyle/>
                    <a:p>
                      <a:r>
                        <a:rPr lang="id-ID" sz="2800" dirty="0" smtClean="0"/>
                        <a:t>64</a:t>
                      </a:r>
                      <a:endParaRPr lang="id-ID" sz="2800" dirty="0"/>
                    </a:p>
                  </a:txBody>
                  <a:tcPr/>
                </a:tc>
                <a:tc>
                  <a:txBody>
                    <a:bodyPr/>
                    <a:lstStyle/>
                    <a:p>
                      <a:r>
                        <a:rPr lang="id-ID" sz="2800" dirty="0" smtClean="0"/>
                        <a:t>50</a:t>
                      </a:r>
                      <a:endParaRPr lang="id-ID" sz="2800" dirty="0"/>
                    </a:p>
                  </a:txBody>
                  <a:tcPr/>
                </a:tc>
                <a:tc>
                  <a:txBody>
                    <a:bodyPr/>
                    <a:lstStyle/>
                    <a:p>
                      <a:r>
                        <a:rPr lang="id-ID" sz="2800" dirty="0" smtClean="0"/>
                        <a:t>58</a:t>
                      </a:r>
                      <a:endParaRPr lang="id-ID" sz="2800" dirty="0"/>
                    </a:p>
                  </a:txBody>
                  <a:tcPr/>
                </a:tc>
                <a:tc>
                  <a:txBody>
                    <a:bodyPr/>
                    <a:lstStyle/>
                    <a:p>
                      <a:r>
                        <a:rPr lang="id-ID" sz="2800" dirty="0" smtClean="0"/>
                        <a:t>63</a:t>
                      </a:r>
                      <a:endParaRPr lang="id-ID" sz="2800" dirty="0"/>
                    </a:p>
                  </a:txBody>
                  <a:tcPr/>
                </a:tc>
                <a:tc>
                  <a:txBody>
                    <a:bodyPr/>
                    <a:lstStyle/>
                    <a:p>
                      <a:r>
                        <a:rPr lang="id-ID" sz="2800" dirty="0" smtClean="0"/>
                        <a:t>59</a:t>
                      </a:r>
                      <a:endParaRPr lang="id-ID" sz="2800" dirty="0"/>
                    </a:p>
                  </a:txBody>
                  <a:tcPr/>
                </a:tc>
                <a:tc>
                  <a:txBody>
                    <a:bodyPr/>
                    <a:lstStyle/>
                    <a:p>
                      <a:r>
                        <a:rPr lang="id-ID" sz="2800" dirty="0" smtClean="0"/>
                        <a:t>66</a:t>
                      </a:r>
                      <a:endParaRPr lang="id-ID" sz="2800" dirty="0"/>
                    </a:p>
                  </a:txBody>
                  <a:tcPr/>
                </a:tc>
                <a:tc>
                  <a:txBody>
                    <a:bodyPr/>
                    <a:lstStyle/>
                    <a:p>
                      <a:r>
                        <a:rPr lang="id-ID" sz="2800" dirty="0" smtClean="0"/>
                        <a:t>55</a:t>
                      </a:r>
                      <a:endParaRPr lang="id-ID" sz="2800" dirty="0"/>
                    </a:p>
                  </a:txBody>
                  <a:tcPr/>
                </a:tc>
                <a:tc>
                  <a:txBody>
                    <a:bodyPr/>
                    <a:lstStyle/>
                    <a:p>
                      <a:r>
                        <a:rPr lang="id-ID" sz="2800" dirty="0" smtClean="0"/>
                        <a:t>79</a:t>
                      </a:r>
                      <a:endParaRPr lang="id-ID" sz="2800" dirty="0"/>
                    </a:p>
                  </a:txBody>
                  <a:tcPr/>
                </a:tc>
              </a:tr>
              <a:tr h="450479">
                <a:tc>
                  <a:txBody>
                    <a:bodyPr/>
                    <a:lstStyle/>
                    <a:p>
                      <a:r>
                        <a:rPr lang="id-ID" sz="2800" dirty="0" smtClean="0"/>
                        <a:t>58</a:t>
                      </a:r>
                      <a:endParaRPr lang="id-ID" sz="2800" dirty="0"/>
                    </a:p>
                  </a:txBody>
                  <a:tcPr/>
                </a:tc>
                <a:tc>
                  <a:txBody>
                    <a:bodyPr/>
                    <a:lstStyle/>
                    <a:p>
                      <a:r>
                        <a:rPr lang="id-ID" sz="2800" dirty="0" smtClean="0"/>
                        <a:t>64</a:t>
                      </a:r>
                      <a:endParaRPr lang="id-ID" sz="2800" dirty="0"/>
                    </a:p>
                  </a:txBody>
                  <a:tcPr/>
                </a:tc>
                <a:tc>
                  <a:txBody>
                    <a:bodyPr/>
                    <a:lstStyle/>
                    <a:p>
                      <a:r>
                        <a:rPr lang="id-ID" sz="2800" dirty="0" smtClean="0"/>
                        <a:t>78</a:t>
                      </a:r>
                      <a:endParaRPr lang="id-ID" sz="2800" dirty="0"/>
                    </a:p>
                  </a:txBody>
                  <a:tcPr/>
                </a:tc>
                <a:tc>
                  <a:txBody>
                    <a:bodyPr/>
                    <a:lstStyle/>
                    <a:p>
                      <a:r>
                        <a:rPr lang="id-ID" sz="2800" dirty="0" smtClean="0"/>
                        <a:t>56</a:t>
                      </a:r>
                      <a:endParaRPr lang="id-ID" sz="2800" dirty="0"/>
                    </a:p>
                  </a:txBody>
                  <a:tcPr/>
                </a:tc>
                <a:tc>
                  <a:txBody>
                    <a:bodyPr/>
                    <a:lstStyle/>
                    <a:p>
                      <a:r>
                        <a:rPr lang="id-ID" sz="2800" dirty="0" smtClean="0"/>
                        <a:t>71</a:t>
                      </a:r>
                      <a:endParaRPr lang="id-ID" sz="2800" dirty="0"/>
                    </a:p>
                  </a:txBody>
                  <a:tcPr/>
                </a:tc>
                <a:tc>
                  <a:txBody>
                    <a:bodyPr/>
                    <a:lstStyle/>
                    <a:p>
                      <a:r>
                        <a:rPr lang="id-ID" sz="2800" dirty="0" smtClean="0"/>
                        <a:t>66</a:t>
                      </a:r>
                      <a:endParaRPr lang="id-ID" sz="2800" dirty="0"/>
                    </a:p>
                  </a:txBody>
                  <a:tcPr/>
                </a:tc>
                <a:tc>
                  <a:txBody>
                    <a:bodyPr/>
                    <a:lstStyle/>
                    <a:p>
                      <a:r>
                        <a:rPr lang="id-ID" sz="2800" dirty="0" smtClean="0"/>
                        <a:t>85</a:t>
                      </a:r>
                      <a:endParaRPr lang="id-ID" sz="2800" dirty="0"/>
                    </a:p>
                  </a:txBody>
                  <a:tcPr/>
                </a:tc>
                <a:tc>
                  <a:txBody>
                    <a:bodyPr/>
                    <a:lstStyle/>
                    <a:p>
                      <a:r>
                        <a:rPr lang="id-ID" sz="2800" dirty="0" smtClean="0"/>
                        <a:t>83</a:t>
                      </a:r>
                      <a:endParaRPr lang="id-ID" sz="2800" dirty="0"/>
                    </a:p>
                  </a:txBody>
                  <a:tcPr/>
                </a:tc>
              </a:tr>
              <a:tr h="450479">
                <a:tc>
                  <a:txBody>
                    <a:bodyPr/>
                    <a:lstStyle/>
                    <a:p>
                      <a:r>
                        <a:rPr lang="id-ID" sz="2800" dirty="0" smtClean="0"/>
                        <a:t>57</a:t>
                      </a:r>
                      <a:endParaRPr lang="id-ID" sz="2800" dirty="0"/>
                    </a:p>
                  </a:txBody>
                  <a:tcPr/>
                </a:tc>
                <a:tc>
                  <a:txBody>
                    <a:bodyPr/>
                    <a:lstStyle/>
                    <a:p>
                      <a:r>
                        <a:rPr lang="id-ID" sz="2800" dirty="0" smtClean="0"/>
                        <a:t>46</a:t>
                      </a:r>
                      <a:endParaRPr lang="id-ID" sz="2800" dirty="0"/>
                    </a:p>
                  </a:txBody>
                  <a:tcPr/>
                </a:tc>
                <a:tc>
                  <a:txBody>
                    <a:bodyPr/>
                    <a:lstStyle/>
                    <a:p>
                      <a:r>
                        <a:rPr lang="id-ID" sz="2800" dirty="0" smtClean="0"/>
                        <a:t>62</a:t>
                      </a:r>
                      <a:endParaRPr lang="id-ID" sz="2800" dirty="0"/>
                    </a:p>
                  </a:txBody>
                  <a:tcPr/>
                </a:tc>
                <a:tc>
                  <a:txBody>
                    <a:bodyPr/>
                    <a:lstStyle/>
                    <a:p>
                      <a:r>
                        <a:rPr lang="id-ID" sz="2800" dirty="0" smtClean="0"/>
                        <a:t>49</a:t>
                      </a:r>
                      <a:endParaRPr lang="id-ID" sz="2800" dirty="0"/>
                    </a:p>
                  </a:txBody>
                  <a:tcPr/>
                </a:tc>
                <a:tc>
                  <a:txBody>
                    <a:bodyPr/>
                    <a:lstStyle/>
                    <a:p>
                      <a:r>
                        <a:rPr lang="id-ID" sz="2800" dirty="0" smtClean="0"/>
                        <a:t>56</a:t>
                      </a:r>
                      <a:endParaRPr lang="id-ID" sz="2800" dirty="0"/>
                    </a:p>
                  </a:txBody>
                  <a:tcPr/>
                </a:tc>
                <a:tc>
                  <a:txBody>
                    <a:bodyPr/>
                    <a:lstStyle/>
                    <a:p>
                      <a:r>
                        <a:rPr lang="id-ID" sz="2800" dirty="0" smtClean="0"/>
                        <a:t>63</a:t>
                      </a:r>
                      <a:endParaRPr lang="id-ID" sz="2800" dirty="0"/>
                    </a:p>
                  </a:txBody>
                  <a:tcPr/>
                </a:tc>
                <a:tc>
                  <a:txBody>
                    <a:bodyPr/>
                    <a:lstStyle/>
                    <a:p>
                      <a:r>
                        <a:rPr lang="id-ID" sz="2800" dirty="0" smtClean="0"/>
                        <a:t>93</a:t>
                      </a:r>
                      <a:endParaRPr lang="id-ID" sz="2800" dirty="0"/>
                    </a:p>
                  </a:txBody>
                  <a:tcPr/>
                </a:tc>
                <a:tc>
                  <a:txBody>
                    <a:bodyPr/>
                    <a:lstStyle/>
                    <a:p>
                      <a:r>
                        <a:rPr lang="id-ID" sz="2800" dirty="0" smtClean="0"/>
                        <a:t>40</a:t>
                      </a:r>
                      <a:endParaRPr lang="id-ID" sz="2800" dirty="0"/>
                    </a:p>
                  </a:txBody>
                  <a:tcPr/>
                </a:tc>
              </a:tr>
              <a:tr h="450479">
                <a:tc>
                  <a:txBody>
                    <a:bodyPr/>
                    <a:lstStyle/>
                    <a:p>
                      <a:r>
                        <a:rPr lang="id-ID" sz="2800" dirty="0" smtClean="0"/>
                        <a:t>50</a:t>
                      </a:r>
                      <a:endParaRPr lang="id-ID" sz="2800" dirty="0"/>
                    </a:p>
                  </a:txBody>
                  <a:tcPr/>
                </a:tc>
                <a:tc>
                  <a:txBody>
                    <a:bodyPr/>
                    <a:lstStyle/>
                    <a:p>
                      <a:r>
                        <a:rPr lang="id-ID" sz="2800" dirty="0" smtClean="0"/>
                        <a:t>67</a:t>
                      </a:r>
                      <a:endParaRPr lang="id-ID" sz="2800" dirty="0"/>
                    </a:p>
                  </a:txBody>
                  <a:tcPr/>
                </a:tc>
                <a:tc>
                  <a:txBody>
                    <a:bodyPr/>
                    <a:lstStyle/>
                    <a:p>
                      <a:r>
                        <a:rPr lang="id-ID" sz="2800" dirty="0" smtClean="0"/>
                        <a:t>78</a:t>
                      </a:r>
                      <a:endParaRPr lang="id-ID" sz="2800" dirty="0"/>
                    </a:p>
                  </a:txBody>
                  <a:tcPr/>
                </a:tc>
                <a:tc>
                  <a:txBody>
                    <a:bodyPr/>
                    <a:lstStyle/>
                    <a:p>
                      <a:r>
                        <a:rPr lang="id-ID" sz="2800" dirty="0" smtClean="0"/>
                        <a:t>65</a:t>
                      </a:r>
                      <a:endParaRPr lang="id-ID" sz="2800" dirty="0"/>
                    </a:p>
                  </a:txBody>
                  <a:tcPr/>
                </a:tc>
                <a:tc>
                  <a:txBody>
                    <a:bodyPr/>
                    <a:lstStyle/>
                    <a:p>
                      <a:r>
                        <a:rPr lang="id-ID" sz="2800" dirty="0" smtClean="0"/>
                        <a:t>70</a:t>
                      </a:r>
                      <a:endParaRPr lang="id-ID" sz="2800" dirty="0"/>
                    </a:p>
                  </a:txBody>
                  <a:tcPr/>
                </a:tc>
                <a:tc>
                  <a:txBody>
                    <a:bodyPr/>
                    <a:lstStyle/>
                    <a:p>
                      <a:r>
                        <a:rPr lang="id-ID" sz="2800" dirty="0" smtClean="0"/>
                        <a:t>56</a:t>
                      </a:r>
                      <a:endParaRPr lang="id-ID" sz="2800" dirty="0"/>
                    </a:p>
                  </a:txBody>
                  <a:tcPr/>
                </a:tc>
                <a:tc>
                  <a:txBody>
                    <a:bodyPr/>
                    <a:lstStyle/>
                    <a:p>
                      <a:r>
                        <a:rPr lang="id-ID" sz="2800" dirty="0" smtClean="0"/>
                        <a:t>48</a:t>
                      </a:r>
                      <a:endParaRPr lang="id-ID" sz="2800" dirty="0"/>
                    </a:p>
                  </a:txBody>
                  <a:tcPr/>
                </a:tc>
                <a:tc>
                  <a:txBody>
                    <a:bodyPr/>
                    <a:lstStyle/>
                    <a:p>
                      <a:r>
                        <a:rPr lang="id-ID" sz="2800" dirty="0" smtClean="0"/>
                        <a:t>60</a:t>
                      </a:r>
                      <a:endParaRPr lang="id-ID" sz="2800" dirty="0"/>
                    </a:p>
                  </a:txBody>
                  <a:tcPr/>
                </a:tc>
              </a:tr>
              <a:tr h="450479">
                <a:tc>
                  <a:txBody>
                    <a:bodyPr/>
                    <a:lstStyle/>
                    <a:p>
                      <a:r>
                        <a:rPr lang="id-ID" sz="2800" dirty="0" smtClean="0"/>
                        <a:t>44</a:t>
                      </a:r>
                      <a:endParaRPr lang="id-ID" sz="2800" dirty="0"/>
                    </a:p>
                  </a:txBody>
                  <a:tcPr/>
                </a:tc>
                <a:tc>
                  <a:txBody>
                    <a:bodyPr/>
                    <a:lstStyle/>
                    <a:p>
                      <a:r>
                        <a:rPr lang="id-ID" sz="2800" dirty="0" smtClean="0"/>
                        <a:t>55</a:t>
                      </a:r>
                      <a:endParaRPr lang="id-ID" sz="2800" dirty="0"/>
                    </a:p>
                  </a:txBody>
                  <a:tcPr/>
                </a:tc>
                <a:tc>
                  <a:txBody>
                    <a:bodyPr/>
                    <a:lstStyle/>
                    <a:p>
                      <a:r>
                        <a:rPr lang="id-ID" sz="2800" dirty="0" smtClean="0"/>
                        <a:t>88</a:t>
                      </a:r>
                      <a:endParaRPr lang="id-ID" sz="2800" dirty="0"/>
                    </a:p>
                  </a:txBody>
                  <a:tcPr/>
                </a:tc>
                <a:tc>
                  <a:txBody>
                    <a:bodyPr/>
                    <a:lstStyle/>
                    <a:p>
                      <a:r>
                        <a:rPr lang="id-ID" sz="2800" dirty="0" smtClean="0"/>
                        <a:t>82</a:t>
                      </a:r>
                      <a:endParaRPr lang="id-ID" sz="2800" dirty="0"/>
                    </a:p>
                  </a:txBody>
                  <a:tcPr/>
                </a:tc>
                <a:tc>
                  <a:txBody>
                    <a:bodyPr/>
                    <a:lstStyle/>
                    <a:p>
                      <a:r>
                        <a:rPr lang="id-ID" sz="2800" dirty="0" smtClean="0"/>
                        <a:t>90</a:t>
                      </a:r>
                      <a:endParaRPr lang="id-ID" sz="2800" dirty="0"/>
                    </a:p>
                  </a:txBody>
                  <a:tcPr/>
                </a:tc>
                <a:tc>
                  <a:txBody>
                    <a:bodyPr/>
                    <a:lstStyle/>
                    <a:p>
                      <a:r>
                        <a:rPr lang="id-ID" sz="2800" dirty="0" smtClean="0"/>
                        <a:t>64</a:t>
                      </a:r>
                      <a:endParaRPr lang="id-ID" sz="2800" dirty="0"/>
                    </a:p>
                  </a:txBody>
                  <a:tcPr/>
                </a:tc>
                <a:tc>
                  <a:txBody>
                    <a:bodyPr/>
                    <a:lstStyle/>
                    <a:p>
                      <a:r>
                        <a:rPr lang="id-ID" sz="2800" dirty="0" smtClean="0"/>
                        <a:t>72</a:t>
                      </a:r>
                      <a:endParaRPr lang="id-ID" sz="2800" dirty="0"/>
                    </a:p>
                  </a:txBody>
                  <a:tcPr/>
                </a:tc>
                <a:tc>
                  <a:txBody>
                    <a:bodyPr/>
                    <a:lstStyle/>
                    <a:p>
                      <a:r>
                        <a:rPr lang="id-ID" sz="2800" dirty="0" smtClean="0"/>
                        <a:t>68</a:t>
                      </a:r>
                      <a:endParaRPr lang="id-ID" sz="2800" dirty="0"/>
                    </a:p>
                  </a:txBody>
                  <a:tcPr/>
                </a:tc>
              </a:tr>
              <a:tr h="450479">
                <a:tc>
                  <a:txBody>
                    <a:bodyPr/>
                    <a:lstStyle/>
                    <a:p>
                      <a:r>
                        <a:rPr lang="id-ID" sz="2800" dirty="0" smtClean="0"/>
                        <a:t>74</a:t>
                      </a:r>
                      <a:endParaRPr lang="id-ID" sz="2800" dirty="0"/>
                    </a:p>
                  </a:txBody>
                  <a:tcPr/>
                </a:tc>
                <a:tc>
                  <a:txBody>
                    <a:bodyPr/>
                    <a:lstStyle/>
                    <a:p>
                      <a:r>
                        <a:rPr lang="id-ID" sz="2800" dirty="0" smtClean="0"/>
                        <a:t>64</a:t>
                      </a:r>
                      <a:endParaRPr lang="id-ID" sz="2800" dirty="0"/>
                    </a:p>
                  </a:txBody>
                  <a:tcPr/>
                </a:tc>
                <a:tc>
                  <a:txBody>
                    <a:bodyPr/>
                    <a:lstStyle/>
                    <a:p>
                      <a:r>
                        <a:rPr lang="id-ID" sz="2800" dirty="0" smtClean="0"/>
                        <a:t>78</a:t>
                      </a:r>
                      <a:endParaRPr lang="id-ID" sz="2800" dirty="0"/>
                    </a:p>
                  </a:txBody>
                  <a:tcPr/>
                </a:tc>
                <a:tc>
                  <a:txBody>
                    <a:bodyPr/>
                    <a:lstStyle/>
                    <a:p>
                      <a:r>
                        <a:rPr lang="id-ID" sz="2800" dirty="0" smtClean="0"/>
                        <a:t>64</a:t>
                      </a:r>
                      <a:endParaRPr lang="id-ID" sz="2800" dirty="0"/>
                    </a:p>
                  </a:txBody>
                  <a:tcPr/>
                </a:tc>
                <a:tc>
                  <a:txBody>
                    <a:bodyPr/>
                    <a:lstStyle/>
                    <a:p>
                      <a:endParaRPr lang="id-ID" sz="2800" dirty="0"/>
                    </a:p>
                  </a:txBody>
                  <a:tcPr/>
                </a:tc>
                <a:tc>
                  <a:txBody>
                    <a:bodyPr/>
                    <a:lstStyle/>
                    <a:p>
                      <a:endParaRPr lang="id-ID" sz="2800" dirty="0"/>
                    </a:p>
                  </a:txBody>
                  <a:tcPr/>
                </a:tc>
                <a:tc>
                  <a:txBody>
                    <a:bodyPr/>
                    <a:lstStyle/>
                    <a:p>
                      <a:endParaRPr lang="id-ID" sz="2800" dirty="0"/>
                    </a:p>
                  </a:txBody>
                  <a:tcPr/>
                </a:tc>
                <a:tc>
                  <a:txBody>
                    <a:bodyPr/>
                    <a:lstStyle/>
                    <a:p>
                      <a:endParaRPr lang="id-ID" sz="2800" dirty="0"/>
                    </a:p>
                  </a:txBody>
                  <a:tcPr/>
                </a:tc>
              </a:tr>
            </a:tbl>
          </a:graphicData>
        </a:graphic>
      </p:graphicFrame>
      <p:sp>
        <p:nvSpPr>
          <p:cNvPr id="8260" name="TextBox 8"/>
          <p:cNvSpPr txBox="1">
            <a:spLocks noChangeArrowheads="1"/>
          </p:cNvSpPr>
          <p:nvPr/>
        </p:nvSpPr>
        <p:spPr bwMode="auto">
          <a:xfrm>
            <a:off x="534988" y="1027113"/>
            <a:ext cx="8201025" cy="522287"/>
          </a:xfrm>
          <a:prstGeom prst="rect">
            <a:avLst/>
          </a:prstGeom>
          <a:noFill/>
          <a:ln w="9525">
            <a:noFill/>
            <a:miter lim="800000"/>
            <a:headEnd/>
            <a:tailEnd/>
          </a:ln>
        </p:spPr>
        <p:txBody>
          <a:bodyPr>
            <a:spAutoFit/>
          </a:bodyPr>
          <a:lstStyle/>
          <a:p>
            <a:r>
              <a:rPr lang="id-ID" sz="2800"/>
              <a:t>Berikut ini nilai ujian Statistik dari 60 orang siswa</a:t>
            </a:r>
          </a:p>
        </p:txBody>
      </p:sp>
      <p:sp>
        <p:nvSpPr>
          <p:cNvPr id="8261" name="TextBox 9"/>
          <p:cNvSpPr txBox="1">
            <a:spLocks noChangeArrowheads="1"/>
          </p:cNvSpPr>
          <p:nvPr/>
        </p:nvSpPr>
        <p:spPr bwMode="auto">
          <a:xfrm>
            <a:off x="688975" y="5781675"/>
            <a:ext cx="5613400" cy="461963"/>
          </a:xfrm>
          <a:prstGeom prst="rect">
            <a:avLst/>
          </a:prstGeom>
          <a:noFill/>
          <a:ln w="9525">
            <a:noFill/>
            <a:miter lim="800000"/>
            <a:headEnd/>
            <a:tailEnd/>
          </a:ln>
        </p:spPr>
        <p:txBody>
          <a:bodyPr>
            <a:spAutoFit/>
          </a:bodyPr>
          <a:lstStyle/>
          <a:p>
            <a:r>
              <a:rPr lang="id-ID" sz="2400"/>
              <a:t>Buat Tabel Distribusi Frekuensi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323850" y="688975"/>
          <a:ext cx="8187396" cy="1631851"/>
        </p:xfrm>
        <a:graphic>
          <a:graphicData uri="http://schemas.openxmlformats.org/drawingml/2006/table">
            <a:tbl>
              <a:tblPr firstRow="1" bandRow="1">
                <a:tableStyleId>{5940675A-B579-460E-94D1-54222C63F5DA}</a:tableStyleId>
              </a:tblPr>
              <a:tblGrid>
                <a:gridCol w="1367307"/>
                <a:gridCol w="1367307"/>
                <a:gridCol w="660161"/>
                <a:gridCol w="1350862"/>
                <a:gridCol w="1350862"/>
                <a:gridCol w="2090897"/>
              </a:tblGrid>
              <a:tr h="690691">
                <a:tc>
                  <a:txBody>
                    <a:bodyPr/>
                    <a:lstStyle/>
                    <a:p>
                      <a:r>
                        <a:rPr lang="id-ID" dirty="0" smtClean="0"/>
                        <a:t>Kelas</a:t>
                      </a:r>
                      <a:r>
                        <a:rPr lang="id-ID" baseline="0" dirty="0" smtClean="0"/>
                        <a:t> Interval</a:t>
                      </a:r>
                      <a:endParaRPr lang="id-ID" dirty="0"/>
                    </a:p>
                  </a:txBody>
                  <a:tcPr/>
                </a:tc>
                <a:tc>
                  <a:txBody>
                    <a:bodyPr/>
                    <a:lstStyle/>
                    <a:p>
                      <a:r>
                        <a:rPr lang="id-ID" dirty="0" smtClean="0"/>
                        <a:t>Turus</a:t>
                      </a:r>
                      <a:endParaRPr lang="id-ID" dirty="0"/>
                    </a:p>
                  </a:txBody>
                  <a:tcPr/>
                </a:tc>
                <a:tc>
                  <a:txBody>
                    <a:bodyPr/>
                    <a:lstStyle/>
                    <a:p>
                      <a:r>
                        <a:rPr lang="id-ID" dirty="0" smtClean="0"/>
                        <a:t>f</a:t>
                      </a:r>
                      <a:endParaRPr lang="id-ID" dirty="0"/>
                    </a:p>
                  </a:txBody>
                  <a:tcPr/>
                </a:tc>
                <a:tc>
                  <a:txBody>
                    <a:bodyPr/>
                    <a:lstStyle/>
                    <a:p>
                      <a:r>
                        <a:rPr lang="id-ID" baseline="0" dirty="0" smtClean="0"/>
                        <a:t>Ujung Kelas</a:t>
                      </a:r>
                      <a:endParaRPr lang="id-ID" dirty="0"/>
                    </a:p>
                  </a:txBody>
                  <a:tcPr/>
                </a:tc>
                <a:tc>
                  <a:txBody>
                    <a:bodyPr/>
                    <a:lstStyle/>
                    <a:p>
                      <a:r>
                        <a:rPr lang="id-ID" dirty="0" smtClean="0"/>
                        <a:t>Tanda Kelas</a:t>
                      </a:r>
                      <a:endParaRPr lang="id-ID" dirty="0"/>
                    </a:p>
                  </a:txBody>
                  <a:tcPr/>
                </a:tc>
                <a:tc>
                  <a:txBody>
                    <a:bodyPr/>
                    <a:lstStyle/>
                    <a:p>
                      <a:r>
                        <a:rPr lang="id-ID" dirty="0" smtClean="0"/>
                        <a:t>Frekuensi</a:t>
                      </a:r>
                      <a:r>
                        <a:rPr lang="id-ID" baseline="0" dirty="0" smtClean="0"/>
                        <a:t> relatif</a:t>
                      </a:r>
                    </a:p>
                    <a:p>
                      <a:r>
                        <a:rPr lang="id-ID" baseline="0" dirty="0" smtClean="0"/>
                        <a:t>% </a:t>
                      </a:r>
                      <a:endParaRPr lang="id-ID" dirty="0"/>
                    </a:p>
                  </a:txBody>
                  <a:tcPr/>
                </a:tc>
              </a:tr>
              <a:tr h="470580">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dirty="0"/>
                    </a:p>
                  </a:txBody>
                  <a:tcPr/>
                </a:tc>
              </a:tr>
              <a:tr h="470580">
                <a:tc>
                  <a:txBody>
                    <a:bodyPr/>
                    <a:lstStyle/>
                    <a:p>
                      <a:endParaRPr lang="id-ID"/>
                    </a:p>
                  </a:txBody>
                  <a:tcPr/>
                </a:tc>
                <a:tc>
                  <a:txBody>
                    <a:bodyPr/>
                    <a:lstStyle/>
                    <a:p>
                      <a:endParaRPr lang="id-ID"/>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r>
            </a:tbl>
          </a:graphicData>
        </a:graphic>
      </p:graphicFrame>
      <p:sp>
        <p:nvSpPr>
          <p:cNvPr id="6" name="5-Point Star 5">
            <a:hlinkClick r:id="rId4" action="ppaction://hlinkfile"/>
          </p:cNvPr>
          <p:cNvSpPr/>
          <p:nvPr/>
        </p:nvSpPr>
        <p:spPr>
          <a:xfrm>
            <a:off x="6892925" y="2940050"/>
            <a:ext cx="492125" cy="47783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9249" name="TextBox 6"/>
          <p:cNvSpPr txBox="1">
            <a:spLocks noChangeArrowheads="1"/>
          </p:cNvSpPr>
          <p:nvPr/>
        </p:nvSpPr>
        <p:spPr bwMode="auto">
          <a:xfrm>
            <a:off x="590550" y="2378075"/>
            <a:ext cx="6935788" cy="1077218"/>
          </a:xfrm>
          <a:prstGeom prst="rect">
            <a:avLst/>
          </a:prstGeom>
          <a:noFill/>
          <a:ln w="9525">
            <a:noFill/>
            <a:miter lim="800000"/>
            <a:headEnd/>
            <a:tailEnd/>
          </a:ln>
        </p:spPr>
        <p:txBody>
          <a:bodyPr>
            <a:spAutoFit/>
          </a:bodyPr>
          <a:lstStyle/>
          <a:p>
            <a:r>
              <a:rPr lang="id-ID" sz="3200" dirty="0"/>
              <a:t>Lanjutkan dengan menggambar histogram dan poligon</a:t>
            </a:r>
          </a:p>
        </p:txBody>
      </p:sp>
      <p:sp>
        <p:nvSpPr>
          <p:cNvPr id="9250" name="TextBox 7"/>
          <p:cNvSpPr txBox="1">
            <a:spLocks noChangeArrowheads="1"/>
          </p:cNvSpPr>
          <p:nvPr/>
        </p:nvSpPr>
        <p:spPr bwMode="auto">
          <a:xfrm>
            <a:off x="548787" y="4275920"/>
            <a:ext cx="5894388" cy="584775"/>
          </a:xfrm>
          <a:prstGeom prst="rect">
            <a:avLst/>
          </a:prstGeom>
          <a:noFill/>
          <a:ln w="9525">
            <a:noFill/>
            <a:miter lim="800000"/>
            <a:headEnd/>
            <a:tailEnd/>
          </a:ln>
        </p:spPr>
        <p:txBody>
          <a:bodyPr>
            <a:spAutoFit/>
          </a:bodyPr>
          <a:lstStyle/>
          <a:p>
            <a:r>
              <a:rPr lang="id-ID" sz="3200" dirty="0"/>
              <a:t>Hitung Frekuensi Relatif</a:t>
            </a:r>
          </a:p>
        </p:txBody>
      </p:sp>
      <p:sp>
        <p:nvSpPr>
          <p:cNvPr id="7" name="TextBox 6"/>
          <p:cNvSpPr txBox="1">
            <a:spLocks noChangeArrowheads="1"/>
          </p:cNvSpPr>
          <p:nvPr/>
        </p:nvSpPr>
        <p:spPr bwMode="auto">
          <a:xfrm>
            <a:off x="253117" y="4909331"/>
            <a:ext cx="7455976" cy="1569660"/>
          </a:xfrm>
          <a:prstGeom prst="rect">
            <a:avLst/>
          </a:prstGeom>
          <a:noFill/>
          <a:ln w="9525">
            <a:noFill/>
            <a:miter lim="800000"/>
            <a:headEnd/>
            <a:tailEnd/>
          </a:ln>
        </p:spPr>
        <p:txBody>
          <a:bodyPr wrap="square">
            <a:spAutoFit/>
          </a:bodyPr>
          <a:lstStyle/>
          <a:p>
            <a:r>
              <a:rPr lang="id-ID" sz="2400" dirty="0"/>
              <a:t>Poligon frekuensi yang berupa garis patah-patah dapat didekati dengan sebuah lengkung halus yang bentuknya secocok mungkin dgn bentuk poligon. </a:t>
            </a:r>
          </a:p>
          <a:p>
            <a:r>
              <a:rPr lang="id-ID" sz="2400" dirty="0"/>
              <a:t>Garis lengkung tersebut disebut </a:t>
            </a:r>
            <a:r>
              <a:rPr lang="id-ID" sz="2400" b="1" dirty="0"/>
              <a:t>Kurva Frekuensi</a:t>
            </a:r>
          </a:p>
        </p:txBody>
      </p:sp>
      <p:sp>
        <p:nvSpPr>
          <p:cNvPr id="9253" name="Rectangle 3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9252" name="Object 36"/>
          <p:cNvGraphicFramePr>
            <a:graphicFrameLocks noChangeAspect="1"/>
          </p:cNvGraphicFramePr>
          <p:nvPr/>
        </p:nvGraphicFramePr>
        <p:xfrm>
          <a:off x="671878" y="3503393"/>
          <a:ext cx="5688013" cy="773113"/>
        </p:xfrm>
        <a:graphic>
          <a:graphicData uri="http://schemas.openxmlformats.org/presentationml/2006/ole">
            <p:oleObj spid="_x0000_s9252" name="Equation" r:id="rId5" imgW="2997000" imgH="3934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id-ID" dirty="0" smtClean="0"/>
              <a:t>Ogive Negatif</a:t>
            </a:r>
            <a:endParaRPr lang="id-ID" dirty="0" smtClean="0"/>
          </a:p>
        </p:txBody>
      </p:sp>
      <p:sp>
        <p:nvSpPr>
          <p:cNvPr id="10243" name="TextBox 4"/>
          <p:cNvSpPr txBox="1">
            <a:spLocks noChangeArrowheads="1"/>
          </p:cNvSpPr>
          <p:nvPr/>
        </p:nvSpPr>
        <p:spPr bwMode="auto">
          <a:xfrm>
            <a:off x="1139825" y="1547813"/>
            <a:ext cx="7061200" cy="368300"/>
          </a:xfrm>
          <a:prstGeom prst="rect">
            <a:avLst/>
          </a:prstGeom>
          <a:noFill/>
          <a:ln w="9525">
            <a:noFill/>
            <a:miter lim="800000"/>
            <a:headEnd/>
            <a:tailEnd/>
          </a:ln>
        </p:spPr>
        <p:txBody>
          <a:bodyPr>
            <a:spAutoFit/>
          </a:bodyPr>
          <a:lstStyle/>
          <a:p>
            <a:r>
              <a:rPr lang="id-ID" b="1"/>
              <a:t>Tabel Distribusi Kumulatif “Lebih Dari”</a:t>
            </a:r>
          </a:p>
        </p:txBody>
      </p:sp>
      <p:graphicFrame>
        <p:nvGraphicFramePr>
          <p:cNvPr id="6" name="Table 5"/>
          <p:cNvGraphicFramePr>
            <a:graphicFrameLocks noGrp="1"/>
          </p:cNvGraphicFramePr>
          <p:nvPr/>
        </p:nvGraphicFramePr>
        <p:xfrm>
          <a:off x="1538288" y="2016125"/>
          <a:ext cx="6096000" cy="4061264"/>
        </p:xfrm>
        <a:graphic>
          <a:graphicData uri="http://schemas.openxmlformats.org/drawingml/2006/table">
            <a:tbl>
              <a:tblPr firstRow="1" bandRow="1">
                <a:tableStyleId>{5940675A-B579-460E-94D1-54222C63F5DA}</a:tableStyleId>
              </a:tblPr>
              <a:tblGrid>
                <a:gridCol w="2808849"/>
                <a:gridCol w="3287151"/>
              </a:tblGrid>
              <a:tr h="403664">
                <a:tc>
                  <a:txBody>
                    <a:bodyPr/>
                    <a:lstStyle/>
                    <a:p>
                      <a:pPr algn="ctr"/>
                      <a:r>
                        <a:rPr lang="id-ID" b="1" dirty="0" smtClean="0"/>
                        <a:t>Lebih</a:t>
                      </a:r>
                      <a:r>
                        <a:rPr lang="id-ID" b="1" baseline="0" dirty="0" smtClean="0"/>
                        <a:t> dari ujung bawah </a:t>
                      </a:r>
                      <a:endParaRPr lang="id-ID" b="1" dirty="0"/>
                    </a:p>
                  </a:txBody>
                  <a:tcPr/>
                </a:tc>
                <a:tc>
                  <a:txBody>
                    <a:bodyPr/>
                    <a:lstStyle/>
                    <a:p>
                      <a:pPr algn="ctr"/>
                      <a:r>
                        <a:rPr lang="id-ID" b="1" dirty="0" smtClean="0"/>
                        <a:t>f</a:t>
                      </a:r>
                      <a:r>
                        <a:rPr lang="id-ID" b="1" baseline="0" dirty="0" smtClean="0"/>
                        <a:t> </a:t>
                      </a:r>
                      <a:r>
                        <a:rPr lang="id-ID" b="1" dirty="0" smtClean="0"/>
                        <a:t> kumulatif</a:t>
                      </a:r>
                      <a:endParaRPr lang="id-ID" b="1" dirty="0"/>
                    </a:p>
                  </a:txBody>
                  <a:tcPr/>
                </a:tc>
              </a:tr>
              <a:tr h="370840">
                <a:tc>
                  <a:txBody>
                    <a:bodyPr/>
                    <a:lstStyle/>
                    <a:p>
                      <a:pPr algn="ctr" fontAlgn="b"/>
                      <a:r>
                        <a:rPr lang="id-ID" sz="2800" b="0" i="0" u="none" strike="noStrike" baseline="0" dirty="0" smtClean="0">
                          <a:solidFill>
                            <a:srgbClr val="000000"/>
                          </a:solidFill>
                          <a:latin typeface="Calibri"/>
                        </a:rPr>
                        <a:t>&gt; 40</a:t>
                      </a:r>
                      <a:endParaRPr lang="id-ID" sz="2800" b="0" i="0" u="none" strike="noStrike" dirty="0">
                        <a:solidFill>
                          <a:srgbClr val="000000"/>
                        </a:solidFill>
                        <a:latin typeface="Calibri"/>
                      </a:endParaRPr>
                    </a:p>
                  </a:txBody>
                  <a:tcPr marL="0" marR="0" marT="0" marB="0" anchor="b"/>
                </a:tc>
                <a:tc>
                  <a:txBody>
                    <a:bodyPr/>
                    <a:lstStyle/>
                    <a:p>
                      <a:pPr algn="ctr"/>
                      <a:r>
                        <a:rPr lang="id-ID" sz="2400" dirty="0" smtClean="0"/>
                        <a:t>60</a:t>
                      </a:r>
                      <a:endParaRPr lang="id-ID" sz="2400" dirty="0"/>
                    </a:p>
                  </a:txBody>
                  <a:tcPr/>
                </a:tc>
              </a:tr>
              <a:tr h="370840">
                <a:tc>
                  <a:txBody>
                    <a:bodyPr/>
                    <a:lstStyle/>
                    <a:p>
                      <a:pPr algn="ctr" fontAlgn="b"/>
                      <a:r>
                        <a:rPr lang="id-ID" sz="2800" b="0" i="0" u="none" strike="noStrike" dirty="0" smtClean="0">
                          <a:solidFill>
                            <a:srgbClr val="000000"/>
                          </a:solidFill>
                          <a:latin typeface="Calibri"/>
                        </a:rPr>
                        <a:t>&gt;48</a:t>
                      </a:r>
                      <a:endParaRPr lang="id-ID" sz="2800" b="0" i="0" u="none" strike="noStrike" dirty="0">
                        <a:solidFill>
                          <a:srgbClr val="000000"/>
                        </a:solidFill>
                        <a:latin typeface="Calibri"/>
                      </a:endParaRPr>
                    </a:p>
                  </a:txBody>
                  <a:tcPr marL="0" marR="0" marT="0" marB="0" anchor="b"/>
                </a:tc>
                <a:tc>
                  <a:txBody>
                    <a:bodyPr/>
                    <a:lstStyle/>
                    <a:p>
                      <a:pPr algn="ctr"/>
                      <a:endParaRPr lang="id-ID" sz="2400" dirty="0"/>
                    </a:p>
                  </a:txBody>
                  <a:tcPr/>
                </a:tc>
              </a:tr>
              <a:tr h="370840">
                <a:tc>
                  <a:txBody>
                    <a:bodyPr/>
                    <a:lstStyle/>
                    <a:p>
                      <a:pPr algn="ctr" fontAlgn="b"/>
                      <a:endParaRPr lang="id-ID" sz="2800" b="0" i="0" u="none" strike="noStrike" dirty="0">
                        <a:solidFill>
                          <a:srgbClr val="000000"/>
                        </a:solidFill>
                        <a:latin typeface="Calibri"/>
                      </a:endParaRPr>
                    </a:p>
                  </a:txBody>
                  <a:tcPr marL="0" marR="0" marT="0" marB="0" anchor="b"/>
                </a:tc>
                <a:tc>
                  <a:txBody>
                    <a:bodyPr/>
                    <a:lstStyle/>
                    <a:p>
                      <a:pPr algn="ctr"/>
                      <a:endParaRPr lang="id-ID" sz="2400" dirty="0"/>
                    </a:p>
                  </a:txBody>
                  <a:tcPr/>
                </a:tc>
              </a:tr>
              <a:tr h="370840">
                <a:tc>
                  <a:txBody>
                    <a:bodyPr/>
                    <a:lstStyle/>
                    <a:p>
                      <a:pPr algn="ctr" fontAlgn="b"/>
                      <a:endParaRPr lang="id-ID" sz="2800" b="0" i="0" u="none" strike="noStrike" dirty="0">
                        <a:solidFill>
                          <a:srgbClr val="000000"/>
                        </a:solidFill>
                        <a:latin typeface="Calibri"/>
                      </a:endParaRPr>
                    </a:p>
                  </a:txBody>
                  <a:tcPr marL="0" marR="0" marT="0" marB="0" anchor="b"/>
                </a:tc>
                <a:tc>
                  <a:txBody>
                    <a:bodyPr/>
                    <a:lstStyle/>
                    <a:p>
                      <a:pPr algn="ctr"/>
                      <a:endParaRPr lang="id-ID" sz="2400" dirty="0"/>
                    </a:p>
                  </a:txBody>
                  <a:tcPr/>
                </a:tc>
              </a:tr>
              <a:tr h="370840">
                <a:tc>
                  <a:txBody>
                    <a:bodyPr/>
                    <a:lstStyle/>
                    <a:p>
                      <a:pPr algn="ctr" fontAlgn="b"/>
                      <a:endParaRPr lang="id-ID" sz="2800" b="0" i="0" u="none" strike="noStrike" dirty="0">
                        <a:solidFill>
                          <a:srgbClr val="000000"/>
                        </a:solidFill>
                        <a:latin typeface="Calibri"/>
                      </a:endParaRPr>
                    </a:p>
                  </a:txBody>
                  <a:tcPr marL="0" marR="0" marT="0" marB="0" anchor="b"/>
                </a:tc>
                <a:tc>
                  <a:txBody>
                    <a:bodyPr/>
                    <a:lstStyle/>
                    <a:p>
                      <a:pPr algn="ctr"/>
                      <a:endParaRPr lang="id-ID" sz="2400" dirty="0"/>
                    </a:p>
                  </a:txBody>
                  <a:tcPr/>
                </a:tc>
              </a:tr>
              <a:tr h="370840">
                <a:tc>
                  <a:txBody>
                    <a:bodyPr/>
                    <a:lstStyle/>
                    <a:p>
                      <a:pPr algn="ctr" fontAlgn="b"/>
                      <a:endParaRPr lang="id-ID" sz="2800" b="0" i="0" u="none" strike="noStrike" dirty="0">
                        <a:solidFill>
                          <a:srgbClr val="000000"/>
                        </a:solidFill>
                        <a:latin typeface="Calibri"/>
                      </a:endParaRPr>
                    </a:p>
                  </a:txBody>
                  <a:tcPr marL="0" marR="0" marT="0" marB="0" anchor="b"/>
                </a:tc>
                <a:tc>
                  <a:txBody>
                    <a:bodyPr/>
                    <a:lstStyle/>
                    <a:p>
                      <a:pPr algn="ctr"/>
                      <a:endParaRPr lang="id-ID" sz="2400" dirty="0"/>
                    </a:p>
                  </a:txBody>
                  <a:tcPr/>
                </a:tc>
              </a:tr>
              <a:tr h="370840">
                <a:tc>
                  <a:txBody>
                    <a:bodyPr/>
                    <a:lstStyle/>
                    <a:p>
                      <a:pPr algn="ctr" fontAlgn="b"/>
                      <a:endParaRPr lang="id-ID" sz="2800" b="0" i="0" u="none" strike="noStrike" dirty="0">
                        <a:solidFill>
                          <a:srgbClr val="000000"/>
                        </a:solidFill>
                        <a:latin typeface="Calibri"/>
                      </a:endParaRPr>
                    </a:p>
                  </a:txBody>
                  <a:tcPr marL="0" marR="0" marT="0" marB="0" anchor="b"/>
                </a:tc>
                <a:tc>
                  <a:txBody>
                    <a:bodyPr/>
                    <a:lstStyle/>
                    <a:p>
                      <a:pPr algn="ctr"/>
                      <a:endParaRPr lang="id-ID" sz="2400" dirty="0"/>
                    </a:p>
                  </a:txBody>
                  <a:tcPr/>
                </a:tc>
              </a:tr>
              <a:tr h="370840">
                <a:tc>
                  <a:txBody>
                    <a:bodyPr/>
                    <a:lstStyle/>
                    <a:p>
                      <a:pPr algn="ctr" fontAlgn="b"/>
                      <a:endParaRPr lang="id-ID" sz="2800" b="0" i="0" u="none" strike="noStrike" dirty="0">
                        <a:solidFill>
                          <a:srgbClr val="000000"/>
                        </a:solidFill>
                        <a:latin typeface="Calibri"/>
                      </a:endParaRPr>
                    </a:p>
                  </a:txBody>
                  <a:tcPr marL="0" marR="0" marT="0" marB="0" anchor="b"/>
                </a:tc>
                <a:tc>
                  <a:txBody>
                    <a:bodyPr/>
                    <a:lstStyle/>
                    <a:p>
                      <a:pPr algn="ctr"/>
                      <a:endParaRPr lang="id-ID" sz="2400" dirty="0"/>
                    </a:p>
                  </a:txBody>
                  <a:tcPr/>
                </a:tc>
              </a:tr>
            </a:tbl>
          </a:graphicData>
        </a:graphic>
      </p:graphicFrame>
      <p:sp>
        <p:nvSpPr>
          <p:cNvPr id="7" name="5-Point Star 6">
            <a:hlinkClick r:id="rId3" action="ppaction://hlinkfile"/>
          </p:cNvPr>
          <p:cNvSpPr/>
          <p:nvPr/>
        </p:nvSpPr>
        <p:spPr>
          <a:xfrm>
            <a:off x="6950075" y="674688"/>
            <a:ext cx="688975" cy="592137"/>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id-ID" dirty="0" smtClean="0"/>
              <a:t>Ogive Positif</a:t>
            </a:r>
            <a:endParaRPr lang="id-ID" dirty="0" smtClean="0"/>
          </a:p>
        </p:txBody>
      </p:sp>
      <p:sp>
        <p:nvSpPr>
          <p:cNvPr id="11267" name="TextBox 4"/>
          <p:cNvSpPr txBox="1">
            <a:spLocks noChangeArrowheads="1"/>
          </p:cNvSpPr>
          <p:nvPr/>
        </p:nvSpPr>
        <p:spPr bwMode="auto">
          <a:xfrm>
            <a:off x="1139825" y="1547813"/>
            <a:ext cx="7061200" cy="368300"/>
          </a:xfrm>
          <a:prstGeom prst="rect">
            <a:avLst/>
          </a:prstGeom>
          <a:noFill/>
          <a:ln w="9525">
            <a:noFill/>
            <a:miter lim="800000"/>
            <a:headEnd/>
            <a:tailEnd/>
          </a:ln>
        </p:spPr>
        <p:txBody>
          <a:bodyPr>
            <a:spAutoFit/>
          </a:bodyPr>
          <a:lstStyle/>
          <a:p>
            <a:r>
              <a:rPr lang="id-ID" b="1"/>
              <a:t>Tabel Distribusi Kumulatif “Kurang Dari”</a:t>
            </a:r>
          </a:p>
        </p:txBody>
      </p:sp>
      <p:graphicFrame>
        <p:nvGraphicFramePr>
          <p:cNvPr id="6" name="Table 5"/>
          <p:cNvGraphicFramePr>
            <a:graphicFrameLocks noGrp="1"/>
          </p:cNvGraphicFramePr>
          <p:nvPr/>
        </p:nvGraphicFramePr>
        <p:xfrm>
          <a:off x="1270000" y="1987550"/>
          <a:ext cx="6494584" cy="4061264"/>
        </p:xfrm>
        <a:graphic>
          <a:graphicData uri="http://schemas.openxmlformats.org/drawingml/2006/table">
            <a:tbl>
              <a:tblPr firstRow="1" bandRow="1">
                <a:tableStyleId>{5940675A-B579-460E-94D1-54222C63F5DA}</a:tableStyleId>
              </a:tblPr>
              <a:tblGrid>
                <a:gridCol w="2992504"/>
                <a:gridCol w="3502080"/>
              </a:tblGrid>
              <a:tr h="403664">
                <a:tc>
                  <a:txBody>
                    <a:bodyPr/>
                    <a:lstStyle/>
                    <a:p>
                      <a:pPr algn="ctr"/>
                      <a:r>
                        <a:rPr lang="id-ID" b="1" dirty="0" smtClean="0"/>
                        <a:t>Kurang</a:t>
                      </a:r>
                      <a:r>
                        <a:rPr lang="id-ID" b="1" baseline="0" dirty="0" smtClean="0"/>
                        <a:t> dari ujung bawah </a:t>
                      </a:r>
                      <a:endParaRPr lang="id-ID" b="1" dirty="0"/>
                    </a:p>
                  </a:txBody>
                  <a:tcPr/>
                </a:tc>
                <a:tc>
                  <a:txBody>
                    <a:bodyPr/>
                    <a:lstStyle/>
                    <a:p>
                      <a:pPr algn="ctr"/>
                      <a:r>
                        <a:rPr lang="id-ID" b="1" dirty="0" smtClean="0"/>
                        <a:t>f</a:t>
                      </a:r>
                      <a:r>
                        <a:rPr lang="id-ID" b="1" baseline="0" dirty="0" smtClean="0"/>
                        <a:t> </a:t>
                      </a:r>
                      <a:r>
                        <a:rPr lang="id-ID" b="1" dirty="0" smtClean="0"/>
                        <a:t> kumulatif</a:t>
                      </a:r>
                      <a:endParaRPr lang="id-ID" b="1" dirty="0"/>
                    </a:p>
                  </a:txBody>
                  <a:tcPr/>
                </a:tc>
              </a:tr>
              <a:tr h="370840">
                <a:tc>
                  <a:txBody>
                    <a:bodyPr/>
                    <a:lstStyle/>
                    <a:p>
                      <a:pPr algn="ctr" fontAlgn="b"/>
                      <a:r>
                        <a:rPr lang="id-ID" sz="2800" b="0" i="0" u="none" strike="noStrike" baseline="0" dirty="0" smtClean="0">
                          <a:solidFill>
                            <a:srgbClr val="000000"/>
                          </a:solidFill>
                          <a:latin typeface="Calibri"/>
                        </a:rPr>
                        <a:t>&lt; </a:t>
                      </a:r>
                      <a:r>
                        <a:rPr lang="id-ID" sz="2800" b="0" i="0" u="none" strike="noStrike" dirty="0" smtClean="0">
                          <a:solidFill>
                            <a:srgbClr val="000000"/>
                          </a:solidFill>
                          <a:latin typeface="Calibri"/>
                        </a:rPr>
                        <a:t>40</a:t>
                      </a:r>
                      <a:endParaRPr lang="id-ID" sz="2800" b="0" i="0" u="none" strike="noStrike" dirty="0">
                        <a:solidFill>
                          <a:srgbClr val="000000"/>
                        </a:solidFill>
                        <a:latin typeface="Calibri"/>
                      </a:endParaRPr>
                    </a:p>
                  </a:txBody>
                  <a:tcPr marL="0" marR="0" marT="0" marB="0" anchor="b"/>
                </a:tc>
                <a:tc>
                  <a:txBody>
                    <a:bodyPr/>
                    <a:lstStyle/>
                    <a:p>
                      <a:pPr algn="ctr"/>
                      <a:r>
                        <a:rPr lang="id-ID" sz="2400" dirty="0" smtClean="0"/>
                        <a:t>0</a:t>
                      </a:r>
                      <a:endParaRPr lang="id-ID" sz="2400" dirty="0"/>
                    </a:p>
                  </a:txBody>
                  <a:tcPr/>
                </a:tc>
              </a:tr>
              <a:tr h="370840">
                <a:tc>
                  <a:txBody>
                    <a:bodyPr/>
                    <a:lstStyle/>
                    <a:p>
                      <a:pPr algn="ctr" fontAlgn="b"/>
                      <a:r>
                        <a:rPr lang="id-ID" sz="2800" b="0" i="0" u="none" strike="noStrike" dirty="0" smtClean="0">
                          <a:solidFill>
                            <a:srgbClr val="000000"/>
                          </a:solidFill>
                          <a:latin typeface="Calibri"/>
                        </a:rPr>
                        <a:t>&lt;48</a:t>
                      </a:r>
                      <a:endParaRPr lang="id-ID" sz="2800" b="0" i="0" u="none" strike="noStrike" dirty="0">
                        <a:solidFill>
                          <a:srgbClr val="000000"/>
                        </a:solidFill>
                        <a:latin typeface="Calibri"/>
                      </a:endParaRPr>
                    </a:p>
                  </a:txBody>
                  <a:tcPr marL="0" marR="0" marT="0" marB="0" anchor="b"/>
                </a:tc>
                <a:tc>
                  <a:txBody>
                    <a:bodyPr/>
                    <a:lstStyle/>
                    <a:p>
                      <a:pPr algn="ctr"/>
                      <a:endParaRPr lang="id-ID" sz="2400" dirty="0"/>
                    </a:p>
                  </a:txBody>
                  <a:tcPr/>
                </a:tc>
              </a:tr>
              <a:tr h="370840">
                <a:tc>
                  <a:txBody>
                    <a:bodyPr/>
                    <a:lstStyle/>
                    <a:p>
                      <a:pPr algn="ctr" fontAlgn="b"/>
                      <a:endParaRPr lang="id-ID" sz="2800" b="0" i="0" u="none" strike="noStrike" dirty="0">
                        <a:solidFill>
                          <a:srgbClr val="000000"/>
                        </a:solidFill>
                        <a:latin typeface="Calibri"/>
                      </a:endParaRPr>
                    </a:p>
                  </a:txBody>
                  <a:tcPr marL="0" marR="0" marT="0" marB="0" anchor="b"/>
                </a:tc>
                <a:tc>
                  <a:txBody>
                    <a:bodyPr/>
                    <a:lstStyle/>
                    <a:p>
                      <a:pPr algn="ctr"/>
                      <a:endParaRPr lang="id-ID" sz="2400" dirty="0"/>
                    </a:p>
                  </a:txBody>
                  <a:tcPr/>
                </a:tc>
              </a:tr>
              <a:tr h="370840">
                <a:tc>
                  <a:txBody>
                    <a:bodyPr/>
                    <a:lstStyle/>
                    <a:p>
                      <a:pPr algn="ctr" fontAlgn="b"/>
                      <a:endParaRPr lang="id-ID" sz="2800" b="0" i="0" u="none" strike="noStrike" dirty="0">
                        <a:solidFill>
                          <a:srgbClr val="000000"/>
                        </a:solidFill>
                        <a:latin typeface="Calibri"/>
                      </a:endParaRPr>
                    </a:p>
                  </a:txBody>
                  <a:tcPr marL="0" marR="0" marT="0" marB="0" anchor="b"/>
                </a:tc>
                <a:tc>
                  <a:txBody>
                    <a:bodyPr/>
                    <a:lstStyle/>
                    <a:p>
                      <a:pPr algn="ctr"/>
                      <a:endParaRPr lang="id-ID" sz="2400" dirty="0"/>
                    </a:p>
                  </a:txBody>
                  <a:tcPr/>
                </a:tc>
              </a:tr>
              <a:tr h="370840">
                <a:tc>
                  <a:txBody>
                    <a:bodyPr/>
                    <a:lstStyle/>
                    <a:p>
                      <a:pPr algn="ctr" fontAlgn="b"/>
                      <a:endParaRPr lang="id-ID" sz="2800" b="0" i="0" u="none" strike="noStrike" dirty="0">
                        <a:solidFill>
                          <a:srgbClr val="000000"/>
                        </a:solidFill>
                        <a:latin typeface="Calibri"/>
                      </a:endParaRPr>
                    </a:p>
                  </a:txBody>
                  <a:tcPr marL="0" marR="0" marT="0" marB="0" anchor="b"/>
                </a:tc>
                <a:tc>
                  <a:txBody>
                    <a:bodyPr/>
                    <a:lstStyle/>
                    <a:p>
                      <a:pPr algn="ctr"/>
                      <a:endParaRPr lang="id-ID" sz="2400" dirty="0"/>
                    </a:p>
                  </a:txBody>
                  <a:tcPr/>
                </a:tc>
              </a:tr>
              <a:tr h="370840">
                <a:tc>
                  <a:txBody>
                    <a:bodyPr/>
                    <a:lstStyle/>
                    <a:p>
                      <a:pPr algn="ctr" fontAlgn="b"/>
                      <a:endParaRPr lang="id-ID" sz="2800" b="0" i="0" u="none" strike="noStrike" dirty="0">
                        <a:solidFill>
                          <a:srgbClr val="000000"/>
                        </a:solidFill>
                        <a:latin typeface="Calibri"/>
                      </a:endParaRPr>
                    </a:p>
                  </a:txBody>
                  <a:tcPr marL="0" marR="0" marT="0" marB="0" anchor="b"/>
                </a:tc>
                <a:tc>
                  <a:txBody>
                    <a:bodyPr/>
                    <a:lstStyle/>
                    <a:p>
                      <a:pPr algn="ctr"/>
                      <a:endParaRPr lang="id-ID" sz="2400" dirty="0"/>
                    </a:p>
                  </a:txBody>
                  <a:tcPr/>
                </a:tc>
              </a:tr>
              <a:tr h="370840">
                <a:tc>
                  <a:txBody>
                    <a:bodyPr/>
                    <a:lstStyle/>
                    <a:p>
                      <a:pPr algn="ctr" fontAlgn="b"/>
                      <a:endParaRPr lang="id-ID" sz="2800" b="0" i="0" u="none" strike="noStrike" dirty="0">
                        <a:solidFill>
                          <a:srgbClr val="000000"/>
                        </a:solidFill>
                        <a:latin typeface="Calibri"/>
                      </a:endParaRPr>
                    </a:p>
                  </a:txBody>
                  <a:tcPr marL="0" marR="0" marT="0" marB="0" anchor="b"/>
                </a:tc>
                <a:tc>
                  <a:txBody>
                    <a:bodyPr/>
                    <a:lstStyle/>
                    <a:p>
                      <a:pPr algn="ctr"/>
                      <a:endParaRPr lang="id-ID" sz="2400" dirty="0"/>
                    </a:p>
                  </a:txBody>
                  <a:tcPr/>
                </a:tc>
              </a:tr>
              <a:tr h="370840">
                <a:tc>
                  <a:txBody>
                    <a:bodyPr/>
                    <a:lstStyle/>
                    <a:p>
                      <a:pPr algn="ctr" fontAlgn="b"/>
                      <a:endParaRPr lang="id-ID" sz="2800" b="0" i="0" u="none" strike="noStrike" dirty="0">
                        <a:solidFill>
                          <a:srgbClr val="000000"/>
                        </a:solidFill>
                        <a:latin typeface="Calibri"/>
                      </a:endParaRPr>
                    </a:p>
                  </a:txBody>
                  <a:tcPr marL="0" marR="0" marT="0" marB="0" anchor="b"/>
                </a:tc>
                <a:tc>
                  <a:txBody>
                    <a:bodyPr/>
                    <a:lstStyle/>
                    <a:p>
                      <a:pPr algn="ctr"/>
                      <a:endParaRPr lang="id-ID" sz="2400" dirty="0"/>
                    </a:p>
                  </a:txBody>
                  <a:tcPr/>
                </a:tc>
              </a:tr>
            </a:tbl>
          </a:graphicData>
        </a:graphic>
      </p:graphicFrame>
      <p:sp>
        <p:nvSpPr>
          <p:cNvPr id="7" name="5-Point Star 6">
            <a:hlinkClick r:id="rId3" action="ppaction://hlinkfile"/>
          </p:cNvPr>
          <p:cNvSpPr/>
          <p:nvPr/>
        </p:nvSpPr>
        <p:spPr>
          <a:xfrm>
            <a:off x="6950075" y="674688"/>
            <a:ext cx="688975" cy="592137"/>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1">
      <a:dk1>
        <a:srgbClr val="105569"/>
      </a:dk1>
      <a:lt1>
        <a:srgbClr val="77D0EA"/>
      </a:lt1>
      <a:dk2>
        <a:srgbClr val="105569"/>
      </a:dk2>
      <a:lt2>
        <a:srgbClr val="8F8F8F"/>
      </a:lt2>
      <a:accent1>
        <a:srgbClr val="80DBF4"/>
      </a:accent1>
      <a:accent2>
        <a:srgbClr val="0E7F9C"/>
      </a:accent2>
      <a:accent3>
        <a:srgbClr val="FFFFFF"/>
      </a:accent3>
      <a:accent4>
        <a:srgbClr val="0C4759"/>
      </a:accent4>
      <a:accent5>
        <a:srgbClr val="C0EAF8"/>
      </a:accent5>
      <a:accent6>
        <a:srgbClr val="0C728D"/>
      </a:accent6>
      <a:hlink>
        <a:srgbClr val="DB1F26"/>
      </a:hlink>
      <a:folHlink>
        <a:srgbClr val="E64C53"/>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E519C"/>
        </a:dk1>
        <a:lt1>
          <a:srgbClr val="FFFFFF"/>
        </a:lt1>
        <a:dk2>
          <a:srgbClr val="0E519C"/>
        </a:dk2>
        <a:lt2>
          <a:srgbClr val="8F8F8F"/>
        </a:lt2>
        <a:accent1>
          <a:srgbClr val="0E7F9C"/>
        </a:accent1>
        <a:accent2>
          <a:srgbClr val="105569"/>
        </a:accent2>
        <a:accent3>
          <a:srgbClr val="FFFFFF"/>
        </a:accent3>
        <a:accent4>
          <a:srgbClr val="0A4485"/>
        </a:accent4>
        <a:accent5>
          <a:srgbClr val="AAC0CB"/>
        </a:accent5>
        <a:accent6>
          <a:srgbClr val="0D4C5E"/>
        </a:accent6>
        <a:hlink>
          <a:srgbClr val="7F1315"/>
        </a:hlink>
        <a:folHlink>
          <a:srgbClr val="DB1F26"/>
        </a:folHlink>
      </a:clrScheme>
      <a:clrMap bg1="lt1" tx1="dk1" bg2="lt2" tx2="dk2" accent1="accent1" accent2="accent2" accent3="accent3" accent4="accent4" accent5="accent5" accent6="accent6" hlink="hlink" folHlink="folHlink"/>
    </a:extraClrScheme>
    <a:extraClrScheme>
      <a:clrScheme name="Default Design 14">
        <a:dk1>
          <a:srgbClr val="0E519C"/>
        </a:dk1>
        <a:lt1>
          <a:srgbClr val="FFFFFF"/>
        </a:lt1>
        <a:dk2>
          <a:srgbClr val="105569"/>
        </a:dk2>
        <a:lt2>
          <a:srgbClr val="8F8F8F"/>
        </a:lt2>
        <a:accent1>
          <a:srgbClr val="0E7F9C"/>
        </a:accent1>
        <a:accent2>
          <a:srgbClr val="105569"/>
        </a:accent2>
        <a:accent3>
          <a:srgbClr val="FFFFFF"/>
        </a:accent3>
        <a:accent4>
          <a:srgbClr val="0A4485"/>
        </a:accent4>
        <a:accent5>
          <a:srgbClr val="AAC0CB"/>
        </a:accent5>
        <a:accent6>
          <a:srgbClr val="0D4C5E"/>
        </a:accent6>
        <a:hlink>
          <a:srgbClr val="7F1315"/>
        </a:hlink>
        <a:folHlink>
          <a:srgbClr val="DB1F26"/>
        </a:folHlink>
      </a:clrScheme>
      <a:clrMap bg1="lt1" tx1="dk1" bg2="lt2" tx2="dk2" accent1="accent1" accent2="accent2" accent3="accent3" accent4="accent4" accent5="accent5" accent6="accent6" hlink="hlink" folHlink="folHlink"/>
    </a:extraClrScheme>
    <a:extraClrScheme>
      <a:clrScheme name="Default Design 15">
        <a:dk1>
          <a:srgbClr val="0E519C"/>
        </a:dk1>
        <a:lt1>
          <a:srgbClr val="FFFFFF"/>
        </a:lt1>
        <a:dk2>
          <a:srgbClr val="105569"/>
        </a:dk2>
        <a:lt2>
          <a:srgbClr val="8F8F8F"/>
        </a:lt2>
        <a:accent1>
          <a:srgbClr val="12A4CC"/>
        </a:accent1>
        <a:accent2>
          <a:srgbClr val="0E7F9C"/>
        </a:accent2>
        <a:accent3>
          <a:srgbClr val="FFFFFF"/>
        </a:accent3>
        <a:accent4>
          <a:srgbClr val="0A4485"/>
        </a:accent4>
        <a:accent5>
          <a:srgbClr val="AACFE2"/>
        </a:accent5>
        <a:accent6>
          <a:srgbClr val="0C728D"/>
        </a:accent6>
        <a:hlink>
          <a:srgbClr val="7F1315"/>
        </a:hlink>
        <a:folHlink>
          <a:srgbClr val="DB1F26"/>
        </a:folHlink>
      </a:clrScheme>
      <a:clrMap bg1="lt1" tx1="dk1" bg2="lt2" tx2="dk2" accent1="accent1" accent2="accent2" accent3="accent3" accent4="accent4" accent5="accent5" accent6="accent6" hlink="hlink" folHlink="folHlink"/>
    </a:extraClrScheme>
    <a:extraClrScheme>
      <a:clrScheme name="Default Design 16">
        <a:dk1>
          <a:srgbClr val="0E519C"/>
        </a:dk1>
        <a:lt1>
          <a:srgbClr val="FFFFFF"/>
        </a:lt1>
        <a:dk2>
          <a:srgbClr val="105569"/>
        </a:dk2>
        <a:lt2>
          <a:srgbClr val="8F8F8F"/>
        </a:lt2>
        <a:accent1>
          <a:srgbClr val="12A4CC"/>
        </a:accent1>
        <a:accent2>
          <a:srgbClr val="0E7F9C"/>
        </a:accent2>
        <a:accent3>
          <a:srgbClr val="FFFFFF"/>
        </a:accent3>
        <a:accent4>
          <a:srgbClr val="0A4485"/>
        </a:accent4>
        <a:accent5>
          <a:srgbClr val="AACFE2"/>
        </a:accent5>
        <a:accent6>
          <a:srgbClr val="0C728D"/>
        </a:accent6>
        <a:hlink>
          <a:srgbClr val="DB1F26"/>
        </a:hlink>
        <a:folHlink>
          <a:srgbClr val="E64C5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445</TotalTime>
  <Words>447</Words>
  <Application>Microsoft Office PowerPoint</Application>
  <PresentationFormat>On-screen Show (4:3)</PresentationFormat>
  <Paragraphs>221</Paragraphs>
  <Slides>11</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Default Design</vt:lpstr>
      <vt:lpstr>Equation</vt:lpstr>
      <vt:lpstr>Distribusi Frekuensi &amp; Grafiknya</vt:lpstr>
      <vt:lpstr>Tabel Distribusi Frekuensi</vt:lpstr>
      <vt:lpstr>Tabel Distribusi Frekuensi</vt:lpstr>
      <vt:lpstr>Tabel Distribusi Frekuensi</vt:lpstr>
      <vt:lpstr>Langkah Membuat Tabel Distribusi Frekuensi</vt:lpstr>
      <vt:lpstr>Contoh</vt:lpstr>
      <vt:lpstr>Slide 7</vt:lpstr>
      <vt:lpstr>Ogive Negatif</vt:lpstr>
      <vt:lpstr>Ogive Positif</vt:lpstr>
      <vt:lpstr>Kurva Frekuensi</vt:lpstr>
      <vt:lpstr>Latihan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Happy stars template</dc:title>
  <dc:creator>Presentation Magazine</dc:creator>
  <cp:lastModifiedBy>Edna</cp:lastModifiedBy>
  <cp:revision>41</cp:revision>
  <dcterms:created xsi:type="dcterms:W3CDTF">2008-11-25T17:12:08Z</dcterms:created>
  <dcterms:modified xsi:type="dcterms:W3CDTF">2013-03-18T13:21:41Z</dcterms:modified>
</cp:coreProperties>
</file>