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4F1B4-F3DE-41D3-A117-BDDD76A50D72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D503B-DA77-49DD-969D-826475E3E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2370-46FA-4407-894C-F5565B99F8D8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A6E1-18C5-44CE-8484-E5F7475BEFA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FA2A-C256-41ED-943E-54729CA01E96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BE71D4-8F9A-4805-BD1B-DEB0B9956AD2}" type="datetime1">
              <a:rPr lang="en-US" smtClean="0"/>
              <a:t>3/26/2013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57914-AD0D-4B66-A89F-1803107AD038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CCF58-7D13-417E-85B5-F2C040863D1D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D069-882A-47BB-AE28-96E8ECE6A591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9A5ED-1AC2-4D0C-8135-160E883A9889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07899-86A5-47D2-8140-A79188B8D27B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DBD113-2065-43E7-8615-2AC6F82002D4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16D7E9-1401-42E8-8232-54508A34022E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4FB3-4C90-4DC7-BF36-7F96B07676EC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93B40-F5FE-472E-85D0-54C758CF54E3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CE7FF-D205-4194-B117-4E88940D802C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D3675-7F27-47D3-8A7C-27944D695BD1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63B6-2D37-480B-90C5-D491B8065B33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F20D-1FEB-4241-AD7A-A86C4C90703B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0CD6-6C7E-4581-8E0D-A62A604E5787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B14B-6420-455D-9B67-7CD293F5358A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E648-0F38-4B8A-B82C-4EEE580A3695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7C31-86F1-4DF2-8E83-882918E0A232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EE7-B096-41EE-971E-E3BA799F3012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FC607-BF30-4228-8FD5-7FF47A679F78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43CD35-FBEC-411F-A060-B7A333DAEA76}" type="datetime1">
              <a:rPr lang="en-US" smtClean="0"/>
              <a:t>3/26/2013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9297F3-1B03-428E-93E8-EBF387099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1066800"/>
          </a:xfrm>
        </p:spPr>
        <p:txBody>
          <a:bodyPr>
            <a:normAutofit/>
          </a:bodyPr>
          <a:lstStyle/>
          <a:p>
            <a:r>
              <a:rPr lang="id-ID" sz="3600" b="1" dirty="0"/>
              <a:t>MERANCANG DAN MEMBUAT TABEL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20000" cy="3657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IP-II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D629-9A31-4BDA-BD3D-BE3EFD0BB26B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Komp.Aplikasi</a:t>
            </a:r>
            <a:r>
              <a:rPr lang="en-US" dirty="0" smtClean="0"/>
              <a:t> IP-II.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533399"/>
          </a:xfrm>
        </p:spPr>
        <p:txBody>
          <a:bodyPr>
            <a:noAutofit/>
          </a:bodyPr>
          <a:lstStyle/>
          <a:p>
            <a:pPr lvl="0"/>
            <a:r>
              <a:rPr lang="id-ID" sz="4000" b="1" dirty="0" smtClean="0">
                <a:solidFill>
                  <a:schemeClr val="bg1"/>
                </a:solidFill>
              </a:rPr>
              <a:t>PENGERTIAN TABEL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772400" cy="4876800"/>
          </a:xfrm>
        </p:spPr>
        <p:txBody>
          <a:bodyPr>
            <a:noAutofit/>
          </a:bodyPr>
          <a:lstStyle/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Pengertian Field dan Record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Field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tempat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informasi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kelompok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sama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sejenis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dimasukkan</a:t>
            </a:r>
            <a:r>
              <a:rPr lang="en-US" sz="1900" dirty="0">
                <a:solidFill>
                  <a:schemeClr val="bg1"/>
                </a:solidFill>
              </a:rPr>
              <a:t>. Field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umumnya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kolom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vertical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  </a:t>
            </a:r>
          </a:p>
          <a:p>
            <a:pPr algn="just"/>
            <a:r>
              <a:rPr lang="en-US" sz="1900" b="1" dirty="0">
                <a:solidFill>
                  <a:schemeClr val="bg1"/>
                </a:solidFill>
              </a:rPr>
              <a:t>Record </a:t>
            </a:r>
            <a:r>
              <a:rPr lang="en-US" sz="1900" dirty="0" err="1">
                <a:solidFill>
                  <a:schemeClr val="bg1"/>
                </a:solidFill>
              </a:rPr>
              <a:t>adalah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lengkap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jumlah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tunggal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biasanya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tersimpan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bentuk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baris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secara</a:t>
            </a:r>
            <a:r>
              <a:rPr lang="en-US" sz="1900" dirty="0">
                <a:solidFill>
                  <a:schemeClr val="bg1"/>
                </a:solidFill>
              </a:rPr>
              <a:t> horizontal </a:t>
            </a:r>
            <a:r>
              <a:rPr lang="en-US" sz="1900" dirty="0" err="1">
                <a:solidFill>
                  <a:schemeClr val="bg1"/>
                </a:solidFill>
              </a:rPr>
              <a:t>pada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tabel</a:t>
            </a:r>
            <a:r>
              <a:rPr lang="en-US" sz="1900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id-ID" sz="1900" dirty="0">
                <a:solidFill>
                  <a:schemeClr val="bg1"/>
                </a:solidFill>
              </a:rPr>
              <a:t> </a:t>
            </a:r>
            <a:endParaRPr lang="en-US" sz="1900" dirty="0">
              <a:solidFill>
                <a:schemeClr val="bg1"/>
              </a:solidFill>
            </a:endParaRPr>
          </a:p>
          <a:p>
            <a:pPr lvl="1" algn="just"/>
            <a:r>
              <a:rPr lang="id-ID" sz="1900" b="1" dirty="0">
                <a:solidFill>
                  <a:schemeClr val="bg1"/>
                </a:solidFill>
              </a:rPr>
              <a:t>Jenis Data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meliputi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Text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huruf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angka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spasi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baca</a:t>
            </a:r>
            <a:r>
              <a:rPr lang="en-US" sz="1900" dirty="0">
                <a:solidFill>
                  <a:schemeClr val="bg1"/>
                </a:solidFill>
              </a:rPr>
              <a:t>. </a:t>
            </a:r>
            <a:r>
              <a:rPr lang="en-US" sz="1900" dirty="0" err="1">
                <a:solidFill>
                  <a:schemeClr val="bg1"/>
                </a:solidFill>
              </a:rPr>
              <a:t>Sebuah</a:t>
            </a:r>
            <a:r>
              <a:rPr lang="en-US" sz="1900" dirty="0">
                <a:solidFill>
                  <a:schemeClr val="bg1"/>
                </a:solidFill>
              </a:rPr>
              <a:t> field </a:t>
            </a:r>
            <a:r>
              <a:rPr lang="en-US" sz="1900" dirty="0" err="1">
                <a:solidFill>
                  <a:schemeClr val="bg1"/>
                </a:solidFill>
              </a:rPr>
              <a:t>berisi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jenis</a:t>
            </a:r>
            <a:r>
              <a:rPr lang="en-US" sz="1900" dirty="0">
                <a:solidFill>
                  <a:schemeClr val="bg1"/>
                </a:solidFill>
              </a:rPr>
              <a:t> data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menampung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hingga</a:t>
            </a:r>
            <a:r>
              <a:rPr lang="en-US" sz="1900" dirty="0">
                <a:solidFill>
                  <a:schemeClr val="bg1"/>
                </a:solidFill>
              </a:rPr>
              <a:t> 255 </a:t>
            </a:r>
            <a:r>
              <a:rPr lang="en-US" sz="1900" dirty="0" err="1">
                <a:solidFill>
                  <a:schemeClr val="bg1"/>
                </a:solidFill>
              </a:rPr>
              <a:t>karakter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sebanyak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lebar</a:t>
            </a:r>
            <a:r>
              <a:rPr lang="en-US" sz="1900" dirty="0">
                <a:solidFill>
                  <a:schemeClr val="bg1"/>
                </a:solidFill>
              </a:rPr>
              <a:t> yang </a:t>
            </a:r>
            <a:r>
              <a:rPr lang="en-US" sz="1900" dirty="0" err="1">
                <a:solidFill>
                  <a:schemeClr val="bg1"/>
                </a:solidFill>
              </a:rPr>
              <a:t>anda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tentukan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dalam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properti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FieldSize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1900" dirty="0" smtClean="0">
                <a:solidFill>
                  <a:schemeClr val="bg1"/>
                </a:solidFill>
              </a:rPr>
              <a:t>Memo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dapat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menerima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teks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apa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saja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sebagai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catatan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atau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keterangan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dengan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panjang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maksimal</a:t>
            </a:r>
            <a:r>
              <a:rPr lang="en-US" sz="1900" dirty="0">
                <a:solidFill>
                  <a:schemeClr val="bg1"/>
                </a:solidFill>
              </a:rPr>
              <a:t> 65535 </a:t>
            </a:r>
            <a:r>
              <a:rPr lang="en-US" sz="1900" dirty="0" err="1" smtClean="0">
                <a:solidFill>
                  <a:schemeClr val="bg1"/>
                </a:solidFill>
              </a:rPr>
              <a:t>karakter</a:t>
            </a:r>
            <a:r>
              <a:rPr lang="en-US" sz="1900" dirty="0" smtClean="0">
                <a:solidFill>
                  <a:schemeClr val="bg1"/>
                </a:solidFill>
              </a:rPr>
              <a:t>.</a:t>
            </a:r>
            <a:endParaRPr lang="en-US" sz="1900" dirty="0">
              <a:solidFill>
                <a:schemeClr val="bg1"/>
              </a:solidFill>
            </a:endParaRPr>
          </a:p>
          <a:p>
            <a:pPr algn="just"/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FCA0-3C71-497A-B39D-FD8B208359CF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LANJUTAN (JENIS DATA)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162800" cy="44958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3. Number,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data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digunakan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untuk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perhitungan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matematis</a:t>
            </a:r>
            <a:r>
              <a:rPr lang="en-US" sz="2600" b="1" dirty="0" smtClean="0">
                <a:solidFill>
                  <a:srgbClr val="FF0000"/>
                </a:solidFill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</a:rPr>
              <a:t>termasuk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negatif</a:t>
            </a:r>
            <a:r>
              <a:rPr lang="en-US" sz="2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4. Date/Time, </a:t>
            </a:r>
            <a:r>
              <a:rPr lang="en-US" sz="2600" b="1" dirty="0" err="1" smtClean="0">
                <a:solidFill>
                  <a:srgbClr val="FF0000"/>
                </a:solidFill>
              </a:rPr>
              <a:t>hanya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dapat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menerima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tanggal</a:t>
            </a:r>
            <a:r>
              <a:rPr lang="en-US" sz="2600" b="1" dirty="0" smtClean="0">
                <a:solidFill>
                  <a:srgbClr val="FF0000"/>
                </a:solidFill>
              </a:rPr>
              <a:t>/</a:t>
            </a:r>
            <a:r>
              <a:rPr lang="en-US" sz="2600" b="1" dirty="0" err="1" smtClean="0">
                <a:solidFill>
                  <a:srgbClr val="FF0000"/>
                </a:solidFill>
              </a:rPr>
              <a:t>waktu</a:t>
            </a:r>
            <a:r>
              <a:rPr lang="en-US" sz="2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5. Currency.,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data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angka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berupa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nilai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uang</a:t>
            </a:r>
            <a:r>
              <a:rPr lang="en-US" sz="2600" b="1" dirty="0" smtClean="0">
                <a:solidFill>
                  <a:srgbClr val="FF0000"/>
                </a:solidFill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</a:rPr>
              <a:t>termasuk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nilai</a:t>
            </a:r>
            <a:r>
              <a:rPr lang="en-US" sz="2600" b="1" dirty="0" smtClean="0">
                <a:solidFill>
                  <a:srgbClr val="FF0000"/>
                </a:solidFill>
              </a:rPr>
              <a:t> decimal..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</a:rPr>
              <a:t>6. Auto Number., </a:t>
            </a:r>
            <a:r>
              <a:rPr lang="en-US" sz="2600" b="1" dirty="0" err="1" smtClean="0">
                <a:solidFill>
                  <a:srgbClr val="FF0000"/>
                </a:solidFill>
              </a:rPr>
              <a:t>Berisi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berurutan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atau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bilangan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acak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unik</a:t>
            </a:r>
            <a:r>
              <a:rPr lang="en-US" sz="2600" b="1" dirty="0" smtClean="0">
                <a:solidFill>
                  <a:srgbClr val="FF0000"/>
                </a:solidFill>
              </a:rPr>
              <a:t> yang </a:t>
            </a:r>
            <a:r>
              <a:rPr lang="en-US" sz="2600" b="1" dirty="0" err="1" smtClean="0">
                <a:solidFill>
                  <a:srgbClr val="FF0000"/>
                </a:solidFill>
              </a:rPr>
              <a:t>secara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otomatis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diberikan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oleh</a:t>
            </a:r>
            <a:r>
              <a:rPr lang="en-US" sz="2600" b="1" dirty="0" smtClean="0">
                <a:solidFill>
                  <a:srgbClr val="FF0000"/>
                </a:solidFill>
              </a:rPr>
              <a:t> Access 2007</a:t>
            </a:r>
          </a:p>
          <a:p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0470-E95A-4059-AD8B-4018951FA58C}" type="datetime1">
              <a:rPr lang="en-US" smtClean="0">
                <a:solidFill>
                  <a:schemeClr val="tx1"/>
                </a:solidFill>
              </a:rPr>
              <a:t>3/26/2013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Komp.Aplikasi</a:t>
            </a:r>
            <a:r>
              <a:rPr lang="en-US" dirty="0" smtClean="0">
                <a:solidFill>
                  <a:schemeClr val="tx1"/>
                </a:solidFill>
              </a:rPr>
              <a:t> IP-II.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LANJUTAN (JENIS DATA)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4800600"/>
          </a:xfrm>
        </p:spPr>
        <p:txBody>
          <a:bodyPr>
            <a:noAutofit/>
          </a:bodyPr>
          <a:lstStyle/>
          <a:p>
            <a:pPr lvl="2" algn="just"/>
            <a:r>
              <a:rPr lang="en-US" sz="1800" b="1" u="sng" dirty="0" smtClean="0">
                <a:solidFill>
                  <a:srgbClr val="FF0000"/>
                </a:solidFill>
              </a:rPr>
              <a:t>Yes/No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yes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No,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field yang </a:t>
            </a:r>
            <a:r>
              <a:rPr lang="en-US" sz="1800" b="1" dirty="0" err="1" smtClean="0">
                <a:solidFill>
                  <a:srgbClr val="FF0000"/>
                </a:solidFill>
              </a:rPr>
              <a:t>hanya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memiliki</a:t>
            </a:r>
            <a:r>
              <a:rPr lang="en-US" sz="1800" b="1" dirty="0" smtClean="0">
                <a:solidFill>
                  <a:srgbClr val="FF0000"/>
                </a:solidFill>
              </a:rPr>
              <a:t> 2 </a:t>
            </a:r>
            <a:r>
              <a:rPr lang="en-US" sz="1800" b="1" dirty="0" err="1" smtClean="0">
                <a:solidFill>
                  <a:srgbClr val="FF0000"/>
                </a:solidFill>
              </a:rPr>
              <a:t>kemungkinan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(Yes/No, True/False,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On/Off).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Attachment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berupa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satu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lebih</a:t>
            </a:r>
            <a:r>
              <a:rPr lang="en-US" sz="1800" b="1" dirty="0" smtClean="0">
                <a:solidFill>
                  <a:srgbClr val="FF0000"/>
                </a:solidFill>
              </a:rPr>
              <a:t> file </a:t>
            </a:r>
            <a:r>
              <a:rPr lang="en-US" sz="1800" b="1" dirty="0" err="1" smtClean="0">
                <a:solidFill>
                  <a:srgbClr val="FF0000"/>
                </a:solidFill>
              </a:rPr>
              <a:t>terpisah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ditempatkan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dalam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tabel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sebagai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lampiran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  <a:r>
              <a:rPr lang="en-US" sz="1800" b="1" dirty="0" err="1" smtClean="0">
                <a:solidFill>
                  <a:srgbClr val="FF0000"/>
                </a:solidFill>
              </a:rPr>
              <a:t>Contohnya</a:t>
            </a:r>
            <a:r>
              <a:rPr lang="en-US" sz="1800" b="1" dirty="0" smtClean="0">
                <a:solidFill>
                  <a:srgbClr val="FF0000"/>
                </a:solidFill>
              </a:rPr>
              <a:t> file </a:t>
            </a:r>
            <a:r>
              <a:rPr lang="en-US" sz="1800" b="1" dirty="0" err="1" smtClean="0">
                <a:solidFill>
                  <a:srgbClr val="FF0000"/>
                </a:solidFill>
              </a:rPr>
              <a:t>gambar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foto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OLE Object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Berisi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dikaitkan</a:t>
            </a:r>
            <a:r>
              <a:rPr lang="en-US" sz="1800" b="1" dirty="0" smtClean="0">
                <a:solidFill>
                  <a:srgbClr val="FF0000"/>
                </a:solidFill>
              </a:rPr>
              <a:t> (linked) kea tau </a:t>
            </a:r>
            <a:r>
              <a:rPr lang="en-US" sz="1800" b="1" dirty="0" err="1" smtClean="0">
                <a:solidFill>
                  <a:srgbClr val="FF0000"/>
                </a:solidFill>
              </a:rPr>
              <a:t>disisipkan</a:t>
            </a:r>
            <a:r>
              <a:rPr lang="en-US" sz="1800" b="1" dirty="0" smtClean="0">
                <a:solidFill>
                  <a:srgbClr val="FF0000"/>
                </a:solidFill>
              </a:rPr>
              <a:t> (</a:t>
            </a:r>
            <a:r>
              <a:rPr lang="en-US" sz="1800" b="1" dirty="0" err="1" smtClean="0">
                <a:solidFill>
                  <a:srgbClr val="FF0000"/>
                </a:solidFill>
              </a:rPr>
              <a:t>embeded</a:t>
            </a:r>
            <a:r>
              <a:rPr lang="en-US" sz="1800" b="1" dirty="0" smtClean="0">
                <a:solidFill>
                  <a:srgbClr val="FF0000"/>
                </a:solidFill>
              </a:rPr>
              <a:t>)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dalam</a:t>
            </a:r>
            <a:r>
              <a:rPr lang="en-US" sz="1800" b="1" dirty="0" smtClean="0">
                <a:solidFill>
                  <a:srgbClr val="FF0000"/>
                </a:solidFill>
              </a:rPr>
              <a:t> table Access 2007.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disini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contohnya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lembarkerja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Excel,dokumen</a:t>
            </a:r>
            <a:r>
              <a:rPr lang="en-US" sz="1800" b="1" dirty="0" smtClean="0">
                <a:solidFill>
                  <a:srgbClr val="FF0000"/>
                </a:solidFill>
              </a:rPr>
              <a:t> Word, </a:t>
            </a:r>
            <a:r>
              <a:rPr lang="en-US" sz="1800" b="1" dirty="0" err="1" smtClean="0">
                <a:solidFill>
                  <a:srgbClr val="FF0000"/>
                </a:solidFill>
              </a:rPr>
              <a:t>grafik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dsb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Hyperlink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Untuk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menghubungkan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dengan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objek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data yang </a:t>
            </a:r>
            <a:r>
              <a:rPr lang="en-US" sz="1800" b="1" dirty="0" err="1" smtClean="0">
                <a:solidFill>
                  <a:srgbClr val="FF0000"/>
                </a:solidFill>
              </a:rPr>
              <a:t>tersimpan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dilokasi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tertentu</a:t>
            </a:r>
            <a:r>
              <a:rPr lang="en-US" sz="1800" b="1" dirty="0" smtClean="0">
                <a:solidFill>
                  <a:srgbClr val="FF0000"/>
                </a:solidFill>
              </a:rPr>
              <a:t>. </a:t>
            </a:r>
            <a:r>
              <a:rPr lang="en-US" sz="1800" b="1" dirty="0" err="1" smtClean="0">
                <a:solidFill>
                  <a:srgbClr val="FF0000"/>
                </a:solidFill>
              </a:rPr>
              <a:t>Misalnya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ke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dokumen</a:t>
            </a:r>
            <a:r>
              <a:rPr lang="en-US" sz="1800" b="1" dirty="0" smtClean="0">
                <a:solidFill>
                  <a:srgbClr val="FF0000"/>
                </a:solidFill>
              </a:rPr>
              <a:t> Microsoft Word, Excel </a:t>
            </a:r>
            <a:r>
              <a:rPr lang="en-US" sz="1800" b="1" dirty="0" err="1" smtClean="0">
                <a:solidFill>
                  <a:srgbClr val="FF0000"/>
                </a:solidFill>
              </a:rPr>
              <a:t>dsb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800" b="1" u="sng" dirty="0" smtClean="0">
                <a:solidFill>
                  <a:srgbClr val="FF0000"/>
                </a:solidFill>
              </a:rPr>
              <a:t>Lookup Wizard.</a:t>
            </a:r>
          </a:p>
          <a:p>
            <a:pPr algn="just"/>
            <a:r>
              <a:rPr lang="en-US" sz="1800" b="1" dirty="0" err="1" smtClean="0">
                <a:solidFill>
                  <a:srgbClr val="FF0000"/>
                </a:solidFill>
              </a:rPr>
              <a:t>Fungsinya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untuk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memilih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tabel</a:t>
            </a:r>
            <a:r>
              <a:rPr lang="en-US" sz="1800" b="1" dirty="0" smtClean="0">
                <a:solidFill>
                  <a:srgbClr val="FF0000"/>
                </a:solidFill>
              </a:rPr>
              <a:t> lain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dari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daftar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nilai</a:t>
            </a:r>
            <a:r>
              <a:rPr lang="en-US" sz="1800" b="1" dirty="0" smtClean="0">
                <a:solidFill>
                  <a:srgbClr val="FF0000"/>
                </a:solidFill>
              </a:rPr>
              <a:t> yang </a:t>
            </a:r>
            <a:r>
              <a:rPr lang="en-US" sz="1800" b="1" dirty="0" err="1" smtClean="0">
                <a:solidFill>
                  <a:srgbClr val="FF0000"/>
                </a:solidFill>
              </a:rPr>
              <a:t>didefinisikan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sendiri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menggunakan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list box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atau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i="1" dirty="0" smtClean="0">
                <a:solidFill>
                  <a:srgbClr val="FF0000"/>
                </a:solidFill>
              </a:rPr>
              <a:t>combo box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BE8A-489D-4E8C-9E34-24DB747A9FAB}" type="datetime1">
              <a:rPr lang="en-US" smtClean="0">
                <a:solidFill>
                  <a:srgbClr val="FFFF00"/>
                </a:solidFill>
              </a:rPr>
              <a:t>3/26/2013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HandOut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Komp.Aplikasi</a:t>
            </a:r>
            <a:r>
              <a:rPr lang="en-US" b="1" dirty="0" smtClean="0">
                <a:solidFill>
                  <a:srgbClr val="FF0000"/>
                </a:solidFill>
              </a:rPr>
              <a:t> IP-II.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b="1" dirty="0" err="1" smtClean="0">
                <a:solidFill>
                  <a:srgbClr val="FF0000"/>
                </a:solidFill>
              </a:rPr>
              <a:t>Tatik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Rohmawati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S.IP.,M.Si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4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>
                <a:solidFill>
                  <a:schemeClr val="bg1"/>
                </a:solidFill>
              </a:rPr>
              <a:t>MERANCANG DAN </a:t>
            </a:r>
            <a:r>
              <a:rPr lang="en-US" sz="3600" b="1" dirty="0" smtClean="0">
                <a:solidFill>
                  <a:schemeClr val="bg1"/>
                </a:solidFill>
              </a:rPr>
              <a:t>M</a:t>
            </a:r>
            <a:r>
              <a:rPr lang="id-ID" sz="3600" b="1" dirty="0" smtClean="0">
                <a:solidFill>
                  <a:schemeClr val="bg1"/>
                </a:solidFill>
              </a:rPr>
              <a:t>EMBUAT </a:t>
            </a:r>
            <a:r>
              <a:rPr lang="en-US" sz="3600" b="1" dirty="0" smtClean="0">
                <a:solidFill>
                  <a:schemeClr val="bg1"/>
                </a:solidFill>
              </a:rPr>
              <a:t>T</a:t>
            </a:r>
            <a:r>
              <a:rPr lang="id-ID" sz="3600" b="1" dirty="0" smtClean="0">
                <a:solidFill>
                  <a:schemeClr val="bg1"/>
                </a:solidFill>
              </a:rPr>
              <a:t>ABEL </a:t>
            </a:r>
            <a:r>
              <a:rPr lang="en-US" sz="3600" b="1" dirty="0" smtClean="0">
                <a:solidFill>
                  <a:schemeClr val="bg1"/>
                </a:solidFill>
              </a:rPr>
              <a:t>B</a:t>
            </a:r>
            <a:r>
              <a:rPr lang="id-ID" sz="3600" b="1" dirty="0" smtClean="0">
                <a:solidFill>
                  <a:schemeClr val="bg1"/>
                </a:solidFill>
              </a:rPr>
              <a:t>ARU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620000" cy="4876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dirty="0" smtClean="0">
                <a:solidFill>
                  <a:schemeClr val="bg1"/>
                </a:solidFill>
              </a:rPr>
              <a:t>Me</a:t>
            </a:r>
            <a:r>
              <a:rPr lang="en-US" sz="2000" b="1" dirty="0" err="1" smtClean="0">
                <a:solidFill>
                  <a:schemeClr val="bg1"/>
                </a:solidFill>
              </a:rPr>
              <a:t>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melalui</a:t>
            </a:r>
            <a:r>
              <a:rPr lang="id-ID" sz="2000" b="1" dirty="0" smtClean="0">
                <a:solidFill>
                  <a:schemeClr val="bg1"/>
                </a:solidFill>
              </a:rPr>
              <a:t> Design View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 err="1" smtClean="0">
                <a:solidFill>
                  <a:schemeClr val="bg1"/>
                </a:solidFill>
              </a:rPr>
              <a:t>Langkah-langkahnya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Design View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Design View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judul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jendela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pilih</a:t>
            </a:r>
            <a:r>
              <a:rPr lang="en-US" sz="2000" b="1" dirty="0" smtClean="0">
                <a:solidFill>
                  <a:schemeClr val="bg1"/>
                </a:solidFill>
              </a:rPr>
              <a:t> Design View.</a:t>
            </a:r>
          </a:p>
          <a:p>
            <a:pPr marL="457200" indent="-4572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Muncul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kotak</a:t>
            </a:r>
            <a:r>
              <a:rPr lang="en-US" sz="2000" b="1" dirty="0" smtClean="0">
                <a:solidFill>
                  <a:schemeClr val="bg1"/>
                </a:solidFill>
              </a:rPr>
              <a:t> dialog Save As,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tuliskan</a:t>
            </a:r>
            <a:r>
              <a:rPr lang="en-US" sz="2000" b="1" dirty="0" smtClean="0">
                <a:solidFill>
                  <a:schemeClr val="bg1"/>
                </a:solidFill>
              </a:rPr>
              <a:t> file name yang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disimpan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Setelah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susun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bentuklah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struktur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diisi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adalah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lvl="0" indent="-457200" algn="just"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</a:rPr>
              <a:t>Field Name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memasukkan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</a:rPr>
              <a:t> field yang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dibuat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</a:rPr>
              <a:t>Data Type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tipe</a:t>
            </a:r>
            <a:r>
              <a:rPr lang="en-US" sz="2000" b="1" dirty="0" smtClean="0">
                <a:solidFill>
                  <a:schemeClr val="bg1"/>
                </a:solidFill>
              </a:rPr>
              <a:t> data.</a:t>
            </a:r>
          </a:p>
          <a:p>
            <a:pPr marL="457200" lvl="0" indent="-457200" algn="just">
              <a:buAutoNum type="alphaLcPeriod"/>
            </a:pPr>
            <a:r>
              <a:rPr lang="en-US" sz="2000" b="1" dirty="0" smtClean="0">
                <a:solidFill>
                  <a:schemeClr val="bg1"/>
                </a:solidFill>
              </a:rPr>
              <a:t>Description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memasukkan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keterangan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nama</a:t>
            </a:r>
            <a:r>
              <a:rPr lang="en-US" sz="2000" b="1" dirty="0" smtClean="0">
                <a:solidFill>
                  <a:schemeClr val="bg1"/>
                </a:solidFill>
              </a:rPr>
              <a:t> field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dibuat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lvl="0" indent="-457200" algn="just">
              <a:buAutoNum type="alphaLcPeriod"/>
            </a:pP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save</a:t>
            </a:r>
          </a:p>
          <a:p>
            <a:pPr marL="457200" lvl="0" indent="-457200" algn="just">
              <a:buAutoNum type="alphaLcPeriod"/>
            </a:pPr>
            <a:r>
              <a:rPr lang="en-US" sz="2000" b="1" dirty="0" err="1" smtClean="0">
                <a:solidFill>
                  <a:schemeClr val="bg1"/>
                </a:solidFill>
              </a:rPr>
              <a:t>Tutup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jendela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desain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mengakhiri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proses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pembuatan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desain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tabel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E7A0-5983-4738-9AE6-6E7EFB844E9B}" type="datetime1">
              <a:rPr lang="en-US" smtClean="0">
                <a:solidFill>
                  <a:srgbClr val="FFFF00"/>
                </a:solidFill>
              </a:rPr>
              <a:t>3/26/2013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HandOut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Komp.Aplikasi</a:t>
            </a:r>
            <a:r>
              <a:rPr lang="en-US" dirty="0" smtClean="0">
                <a:solidFill>
                  <a:srgbClr val="FFFF00"/>
                </a:solidFill>
              </a:rPr>
              <a:t> IP-II.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By </a:t>
            </a:r>
            <a:r>
              <a:rPr lang="en-US" dirty="0" err="1" smtClean="0">
                <a:solidFill>
                  <a:srgbClr val="FFFF00"/>
                </a:solidFill>
              </a:rPr>
              <a:t>Tatik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Rohmawati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S.IP.,M.Si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5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333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>
                <a:solidFill>
                  <a:srgbClr val="FF0000"/>
                </a:solidFill>
              </a:rPr>
              <a:t>ME</a:t>
            </a:r>
            <a:r>
              <a:rPr lang="en-US" sz="3200" b="1" dirty="0" smtClean="0">
                <a:solidFill>
                  <a:srgbClr val="FF0000"/>
                </a:solidFill>
              </a:rPr>
              <a:t>MBUAT TABEL MELALUI DATASHEET VIEW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19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</a:rPr>
              <a:t>Langkah-langkahnya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Dari </a:t>
            </a:r>
            <a:r>
              <a:rPr lang="en-US" sz="2800" b="1" dirty="0" err="1" smtClean="0">
                <a:solidFill>
                  <a:srgbClr val="FF0000"/>
                </a:solidFill>
              </a:rPr>
              <a:t>tampilan</a:t>
            </a:r>
            <a:r>
              <a:rPr lang="en-US" sz="2800" b="1" dirty="0" smtClean="0">
                <a:solidFill>
                  <a:srgbClr val="FF0000"/>
                </a:solidFill>
              </a:rPr>
              <a:t> Datasheet View, </a:t>
            </a:r>
            <a:r>
              <a:rPr lang="en-US" sz="2800" b="1" dirty="0" err="1" smtClean="0">
                <a:solidFill>
                  <a:srgbClr val="FF0000"/>
                </a:solidFill>
              </a:rPr>
              <a:t>ketikkan</a:t>
            </a:r>
            <a:r>
              <a:rPr lang="en-US" sz="2800" b="1" dirty="0" smtClean="0">
                <a:solidFill>
                  <a:srgbClr val="FF0000"/>
                </a:solidFill>
              </a:rPr>
              <a:t> data input </a:t>
            </a:r>
            <a:r>
              <a:rPr lang="en-US" sz="2800" b="1" dirty="0" err="1" smtClean="0">
                <a:solidFill>
                  <a:srgbClr val="FF0000"/>
                </a:solidFill>
              </a:rPr>
              <a:t>pada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masing-masing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kolom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Setelah</a:t>
            </a:r>
            <a:r>
              <a:rPr lang="en-US" sz="2800" b="1" dirty="0" smtClean="0">
                <a:solidFill>
                  <a:srgbClr val="FF0000"/>
                </a:solidFill>
              </a:rPr>
              <a:t> data </a:t>
            </a:r>
            <a:r>
              <a:rPr lang="en-US" sz="2800" b="1" dirty="0" err="1" smtClean="0">
                <a:solidFill>
                  <a:srgbClr val="FF0000"/>
                </a:solidFill>
              </a:rPr>
              <a:t>dimasukkan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mengganti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judul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perkolom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Selanjutnya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menyimpan</a:t>
            </a:r>
            <a:r>
              <a:rPr lang="en-US" sz="2800" b="1" dirty="0" smtClean="0">
                <a:solidFill>
                  <a:srgbClr val="FF0000"/>
                </a:solidFill>
              </a:rPr>
              <a:t> table </a:t>
            </a:r>
            <a:r>
              <a:rPr lang="en-US" sz="2800" b="1" dirty="0" err="1" smtClean="0">
                <a:solidFill>
                  <a:srgbClr val="FF0000"/>
                </a:solidFill>
              </a:rPr>
              <a:t>tersebut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Ketik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nama</a:t>
            </a:r>
            <a:r>
              <a:rPr lang="en-US" sz="2800" b="1" dirty="0" smtClean="0">
                <a:solidFill>
                  <a:srgbClr val="FF0000"/>
                </a:solidFill>
              </a:rPr>
              <a:t> file yang </a:t>
            </a:r>
            <a:r>
              <a:rPr lang="en-US" sz="2800" b="1" dirty="0" err="1" smtClean="0">
                <a:solidFill>
                  <a:srgbClr val="FF0000"/>
                </a:solidFill>
              </a:rPr>
              <a:t>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disimpan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klik</a:t>
            </a:r>
            <a:r>
              <a:rPr lang="en-US" sz="2800" b="1" dirty="0" smtClean="0">
                <a:solidFill>
                  <a:srgbClr val="FF0000"/>
                </a:solidFill>
              </a:rPr>
              <a:t> OK.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Setelah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anda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dapatmenutup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jendela</a:t>
            </a:r>
            <a:r>
              <a:rPr lang="en-US" sz="2800" b="1" dirty="0" smtClean="0">
                <a:solidFill>
                  <a:srgbClr val="FF0000"/>
                </a:solidFill>
              </a:rPr>
              <a:t> Datasheet View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4FE7-EAC1-44BA-A15E-198DC97BE66B}" type="datetime1">
              <a:rPr lang="en-US" smtClean="0">
                <a:solidFill>
                  <a:srgbClr val="FFFF00"/>
                </a:solidFill>
              </a:rPr>
              <a:t>3/26/2013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HandOut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Komp.Aplikasi</a:t>
            </a:r>
            <a:r>
              <a:rPr lang="en-US" b="1" dirty="0" smtClean="0">
                <a:solidFill>
                  <a:srgbClr val="FFFF00"/>
                </a:solidFill>
              </a:rPr>
              <a:t> IP-II.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By </a:t>
            </a:r>
            <a:r>
              <a:rPr lang="en-US" b="1" dirty="0" err="1" smtClean="0">
                <a:solidFill>
                  <a:srgbClr val="FFFF00"/>
                </a:solidFill>
              </a:rPr>
              <a:t>Tatik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Rohmawati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S.IP.,M.Si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>
                <a:solidFill>
                  <a:srgbClr val="FFFF00"/>
                </a:solidFill>
              </a:rPr>
              <a:pPr/>
              <a:t>6</a:t>
            </a:fld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2514600"/>
          <a:ext cx="8229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TGL LAHIR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FOTO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BA53-5214-4AC8-9DF3-7D5FFAD9A8D5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Komp.Aplikasi IP-II.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97F3-1B03-428E-93E8-EBF387099D8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Autofit/>
          </a:bodyPr>
          <a:lstStyle/>
          <a:p>
            <a:pPr lvl="0"/>
            <a:r>
              <a:rPr lang="en-US" sz="3200" dirty="0" err="1" smtClean="0"/>
              <a:t>Mengisi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Tabel</a:t>
            </a:r>
            <a:r>
              <a:rPr lang="en-US" sz="3200" dirty="0" smtClean="0"/>
              <a:t> Data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Field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546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Concourse</vt:lpstr>
      <vt:lpstr>MERANCANG DAN MEMBUAT TABEL</vt:lpstr>
      <vt:lpstr>PENGERTIAN TABEL </vt:lpstr>
      <vt:lpstr>LANJUTAN (JENIS DATA)</vt:lpstr>
      <vt:lpstr>LANJUTAN (JENIS DATA)</vt:lpstr>
      <vt:lpstr>MERANCANG DAN MEMBUAT TABEL BARU </vt:lpstr>
      <vt:lpstr>MEMBUAT TABEL MELALUI DATASHEET VIEW </vt:lpstr>
      <vt:lpstr>Mengisi Data pada Tabel Data Mahasiswa, dengan Field sebagai berikut : 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MERANCANG DAN MEMBUAT TABEL</dc:title>
  <dc:creator>Lenovo User</dc:creator>
  <cp:lastModifiedBy>IK-dosen</cp:lastModifiedBy>
  <cp:revision>4</cp:revision>
  <dcterms:created xsi:type="dcterms:W3CDTF">2010-03-20T05:12:59Z</dcterms:created>
  <dcterms:modified xsi:type="dcterms:W3CDTF">2013-03-26T08:28:28Z</dcterms:modified>
</cp:coreProperties>
</file>