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51"/>
  </p:notesMasterIdLst>
  <p:handoutMasterIdLst>
    <p:handoutMasterId r:id="rId52"/>
  </p:handoutMasterIdLst>
  <p:sldIdLst>
    <p:sldId id="274" r:id="rId2"/>
    <p:sldId id="344" r:id="rId3"/>
    <p:sldId id="358" r:id="rId4"/>
    <p:sldId id="288" r:id="rId5"/>
    <p:sldId id="277" r:id="rId6"/>
    <p:sldId id="305" r:id="rId7"/>
    <p:sldId id="297" r:id="rId8"/>
    <p:sldId id="299" r:id="rId9"/>
    <p:sldId id="300" r:id="rId10"/>
    <p:sldId id="302" r:id="rId11"/>
    <p:sldId id="301" r:id="rId12"/>
    <p:sldId id="278" r:id="rId13"/>
    <p:sldId id="373" r:id="rId14"/>
    <p:sldId id="374" r:id="rId15"/>
    <p:sldId id="375" r:id="rId16"/>
    <p:sldId id="376" r:id="rId17"/>
    <p:sldId id="308" r:id="rId18"/>
    <p:sldId id="320" r:id="rId19"/>
    <p:sldId id="291" r:id="rId20"/>
    <p:sldId id="292" r:id="rId21"/>
    <p:sldId id="293" r:id="rId22"/>
    <p:sldId id="279" r:id="rId23"/>
    <p:sldId id="289" r:id="rId24"/>
    <p:sldId id="377" r:id="rId25"/>
    <p:sldId id="345" r:id="rId26"/>
    <p:sldId id="284" r:id="rId27"/>
    <p:sldId id="283" r:id="rId28"/>
    <p:sldId id="370" r:id="rId29"/>
    <p:sldId id="280" r:id="rId30"/>
    <p:sldId id="286" r:id="rId31"/>
    <p:sldId id="281" r:id="rId32"/>
    <p:sldId id="372" r:id="rId33"/>
    <p:sldId id="371" r:id="rId34"/>
    <p:sldId id="294" r:id="rId35"/>
    <p:sldId id="365" r:id="rId36"/>
    <p:sldId id="366" r:id="rId37"/>
    <p:sldId id="367" r:id="rId38"/>
    <p:sldId id="368" r:id="rId39"/>
    <p:sldId id="369" r:id="rId40"/>
    <p:sldId id="322" r:id="rId41"/>
    <p:sldId id="323" r:id="rId42"/>
    <p:sldId id="324" r:id="rId43"/>
    <p:sldId id="326" r:id="rId44"/>
    <p:sldId id="327" r:id="rId45"/>
    <p:sldId id="328" r:id="rId46"/>
    <p:sldId id="325" r:id="rId47"/>
    <p:sldId id="338" r:id="rId48"/>
    <p:sldId id="339" r:id="rId49"/>
    <p:sldId id="340" r:id="rId50"/>
  </p:sldIdLst>
  <p:sldSz cx="9144000" cy="6858000" type="screen4x3"/>
  <p:notesSz cx="6648450" cy="9782175"/>
  <p:defaultTextStyle>
    <a:defPPr>
      <a:defRPr lang="de-DE"/>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54F"/>
    <a:srgbClr val="E8004D"/>
    <a:srgbClr val="F4EE00"/>
    <a:srgbClr val="FF00FF"/>
    <a:srgbClr val="01FFBC"/>
    <a:srgbClr val="00CC66"/>
    <a:srgbClr val="66FF9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inimized">
    <p:restoredLeft sz="12770" autoAdjust="0"/>
    <p:restoredTop sz="90226" autoAdjust="0"/>
  </p:normalViewPr>
  <p:slideViewPr>
    <p:cSldViewPr>
      <p:cViewPr varScale="1">
        <p:scale>
          <a:sx n="42" d="100"/>
          <a:sy n="42" d="100"/>
        </p:scale>
        <p:origin x="-1722" y="-96"/>
      </p:cViewPr>
      <p:guideLst>
        <p:guide orient="horz" pos="16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26"/>
    </p:cViewPr>
  </p:sorterViewPr>
  <p:notesViewPr>
    <p:cSldViewPr>
      <p:cViewPr varScale="1">
        <p:scale>
          <a:sx n="42" d="100"/>
          <a:sy n="42" d="100"/>
        </p:scale>
        <p:origin x="-1332" y="-96"/>
      </p:cViewPr>
      <p:guideLst>
        <p:guide orient="horz" pos="3081"/>
        <p:guide pos="2094"/>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68613" cy="463550"/>
          </a:xfrm>
          <a:prstGeom prst="rect">
            <a:avLst/>
          </a:prstGeom>
          <a:noFill/>
          <a:ln w="9525">
            <a:noFill/>
            <a:miter lim="800000"/>
            <a:headEnd/>
            <a:tailEnd/>
          </a:ln>
          <a:effectLst/>
        </p:spPr>
        <p:txBody>
          <a:bodyPr vert="horz" wrap="square" lIns="90157" tIns="45079" rIns="90157" bIns="45079" numCol="1" anchor="t" anchorCtr="0" compatLnSpc="1">
            <a:prstTxWarp prst="textNoShape">
              <a:avLst/>
            </a:prstTxWarp>
          </a:bodyPr>
          <a:lstStyle>
            <a:lvl1pPr defTabSz="903288">
              <a:defRPr sz="1200" i="1"/>
            </a:lvl1pPr>
          </a:lstStyle>
          <a:p>
            <a:r>
              <a:rPr lang="de-DE"/>
              <a:t>Universität Karlsruhe</a:t>
            </a:r>
          </a:p>
          <a:p>
            <a:r>
              <a:rPr lang="de-DE"/>
              <a:t>Institut für Telematik</a:t>
            </a:r>
          </a:p>
        </p:txBody>
      </p:sp>
      <p:sp>
        <p:nvSpPr>
          <p:cNvPr id="29699" name="Rectangle 3"/>
          <p:cNvSpPr>
            <a:spLocks noGrp="1" noChangeArrowheads="1"/>
          </p:cNvSpPr>
          <p:nvPr>
            <p:ph type="dt" idx="1"/>
          </p:nvPr>
        </p:nvSpPr>
        <p:spPr bwMode="auto">
          <a:xfrm>
            <a:off x="3751263" y="0"/>
            <a:ext cx="2867025" cy="463550"/>
          </a:xfrm>
          <a:prstGeom prst="rect">
            <a:avLst/>
          </a:prstGeom>
          <a:noFill/>
          <a:ln w="9525">
            <a:noFill/>
            <a:miter lim="800000"/>
            <a:headEnd/>
            <a:tailEnd/>
          </a:ln>
          <a:effectLst/>
        </p:spPr>
        <p:txBody>
          <a:bodyPr vert="horz" wrap="square" lIns="90157" tIns="45079" rIns="90157" bIns="45079" numCol="1" anchor="t" anchorCtr="0" compatLnSpc="1">
            <a:prstTxWarp prst="textNoShape">
              <a:avLst/>
            </a:prstTxWarp>
          </a:bodyPr>
          <a:lstStyle>
            <a:lvl1pPr algn="r" defTabSz="903288">
              <a:defRPr sz="1200" i="1"/>
            </a:lvl1pPr>
          </a:lstStyle>
          <a:p>
            <a:r>
              <a:rPr lang="de-DE"/>
              <a:t>Mobilkommunikation</a:t>
            </a:r>
          </a:p>
          <a:p>
            <a:r>
              <a:rPr lang="de-DE"/>
              <a:t>SS 1998</a:t>
            </a:r>
          </a:p>
        </p:txBody>
      </p:sp>
      <p:sp>
        <p:nvSpPr>
          <p:cNvPr id="29700" name="Rectangle 4"/>
          <p:cNvSpPr>
            <a:spLocks noGrp="1" noRot="1" noChangeAspect="1" noChangeArrowheads="1" noTextEdit="1"/>
          </p:cNvSpPr>
          <p:nvPr>
            <p:ph type="sldImg" idx="2"/>
          </p:nvPr>
        </p:nvSpPr>
        <p:spPr bwMode="auto">
          <a:xfrm>
            <a:off x="828675" y="695325"/>
            <a:ext cx="4960938" cy="37211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882650" y="4648200"/>
            <a:ext cx="4852988" cy="4416425"/>
          </a:xfrm>
          <a:prstGeom prst="rect">
            <a:avLst/>
          </a:prstGeom>
          <a:noFill/>
          <a:ln w="9525">
            <a:noFill/>
            <a:miter lim="800000"/>
            <a:headEnd/>
            <a:tailEnd/>
          </a:ln>
          <a:effectLst/>
        </p:spPr>
        <p:txBody>
          <a:bodyPr vert="horz" wrap="square" lIns="90157" tIns="45079" rIns="90157" bIns="45079"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9702" name="Rectangle 6"/>
          <p:cNvSpPr>
            <a:spLocks noGrp="1" noChangeArrowheads="1"/>
          </p:cNvSpPr>
          <p:nvPr>
            <p:ph type="ftr" sz="quarter" idx="4"/>
          </p:nvPr>
        </p:nvSpPr>
        <p:spPr bwMode="auto">
          <a:xfrm>
            <a:off x="0" y="9296400"/>
            <a:ext cx="2868613" cy="463550"/>
          </a:xfrm>
          <a:prstGeom prst="rect">
            <a:avLst/>
          </a:prstGeom>
          <a:noFill/>
          <a:ln w="9525">
            <a:noFill/>
            <a:miter lim="800000"/>
            <a:headEnd/>
            <a:tailEnd/>
          </a:ln>
          <a:effectLst/>
        </p:spPr>
        <p:txBody>
          <a:bodyPr vert="horz" wrap="square" lIns="90157" tIns="45079" rIns="90157" bIns="45079" numCol="1" anchor="b" anchorCtr="0" compatLnSpc="1">
            <a:prstTxWarp prst="textNoShape">
              <a:avLst/>
            </a:prstTxWarp>
          </a:bodyPr>
          <a:lstStyle>
            <a:lvl1pPr defTabSz="903288">
              <a:defRPr sz="1200" i="1"/>
            </a:lvl1pPr>
          </a:lstStyle>
          <a:p>
            <a:r>
              <a:rPr lang="de-DE"/>
              <a:t>Prof. Dr. Dr. h.c. G. Krüger</a:t>
            </a:r>
          </a:p>
          <a:p>
            <a:r>
              <a:rPr lang="de-DE"/>
              <a:t>E. Dorner / Dr. J. Schiller</a:t>
            </a:r>
          </a:p>
        </p:txBody>
      </p:sp>
      <p:sp>
        <p:nvSpPr>
          <p:cNvPr id="29703" name="Rectangle 7"/>
          <p:cNvSpPr>
            <a:spLocks noGrp="1" noChangeArrowheads="1"/>
          </p:cNvSpPr>
          <p:nvPr>
            <p:ph type="sldNum" sz="quarter" idx="5"/>
          </p:nvPr>
        </p:nvSpPr>
        <p:spPr bwMode="auto">
          <a:xfrm>
            <a:off x="3751263" y="9296400"/>
            <a:ext cx="2867025" cy="463550"/>
          </a:xfrm>
          <a:prstGeom prst="rect">
            <a:avLst/>
          </a:prstGeom>
          <a:noFill/>
          <a:ln w="9525">
            <a:noFill/>
            <a:miter lim="800000"/>
            <a:headEnd/>
            <a:tailEnd/>
          </a:ln>
          <a:effectLst/>
        </p:spPr>
        <p:txBody>
          <a:bodyPr vert="horz" wrap="square" lIns="90157" tIns="45079" rIns="90157" bIns="45079" numCol="1" anchor="b" anchorCtr="0" compatLnSpc="1">
            <a:prstTxWarp prst="textNoShape">
              <a:avLst/>
            </a:prstTxWarp>
          </a:bodyPr>
          <a:lstStyle>
            <a:lvl1pPr algn="r" defTabSz="903288">
              <a:defRPr sz="1200" i="1"/>
            </a:lvl1pPr>
          </a:lstStyle>
          <a:p>
            <a:fld id="{3F7477C1-A979-49E5-ACA3-9A516F3B2B86}" type="slidenum">
              <a:rPr lang="de-DE"/>
              <a:pPr/>
              <a:t>‹#›</a:t>
            </a:fld>
            <a:endParaRPr lang="de-DE"/>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64C22153-3266-48CE-90B8-7BDB41E05BA7}" type="slidenum">
              <a:rPr lang="de-DE"/>
              <a:pPr/>
              <a:t>1</a:t>
            </a:fld>
            <a:endParaRPr lang="de-DE"/>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dirty="0" smtClean="0"/>
              <a:t>Digital Enhanced Cordless Telecommunications</a:t>
            </a:r>
            <a:r>
              <a:rPr lang="en-US" dirty="0" smtClean="0"/>
              <a:t> ( </a:t>
            </a:r>
            <a:r>
              <a:rPr lang="en-US" b="1" dirty="0" smtClean="0"/>
              <a:t>Digital European Cordless Telecommunications</a:t>
            </a:r>
            <a:r>
              <a:rPr lang="en-US" dirty="0" smtClean="0"/>
              <a:t>), usually known by the acronym </a:t>
            </a:r>
            <a:r>
              <a:rPr lang="en-US" b="1" dirty="0" smtClean="0"/>
              <a:t>DECT</a:t>
            </a:r>
            <a:r>
              <a:rPr lang="en-US" dirty="0" smtClean="0"/>
              <a:t>, is a digital communication standard</a:t>
            </a:r>
          </a:p>
          <a:p>
            <a:r>
              <a:rPr lang="en-US" dirty="0" smtClean="0"/>
              <a:t>UMTS</a:t>
            </a:r>
            <a:r>
              <a:rPr lang="en-US" baseline="0" dirty="0" smtClean="0"/>
              <a:t> = Universal Mobile Telecommunication System: 3</a:t>
            </a:r>
            <a:r>
              <a:rPr lang="en-US" baseline="30000" dirty="0" smtClean="0"/>
              <a:t>rd</a:t>
            </a:r>
            <a:r>
              <a:rPr lang="en-US" baseline="0" dirty="0" smtClean="0"/>
              <a:t> generation mobile cellular system for networks based on the GSM standard. Developed and maintained by the 3GPP (3</a:t>
            </a:r>
            <a:r>
              <a:rPr lang="en-US" baseline="30000" dirty="0" smtClean="0"/>
              <a:t>rd</a:t>
            </a:r>
            <a:r>
              <a:rPr lang="en-US" baseline="0" dirty="0" smtClean="0"/>
              <a:t> Generation Partnership Project)</a:t>
            </a:r>
            <a:endParaRPr lang="en-US" dirty="0" smtClean="0"/>
          </a:p>
          <a:p>
            <a:r>
              <a:rPr lang="de-DE" sz="1200" dirty="0" smtClean="0"/>
              <a:t>IMT-2000 standard set and</a:t>
            </a:r>
            <a:r>
              <a:rPr lang="de-DE" sz="1200" baseline="0" dirty="0" smtClean="0"/>
              <a:t> compares with the cdma2000 standar set for network based on the competing cdmaone technology, UMTS uses wideband  code division multiple access (W-CDMA) radio technology  to offer greater spectral efficiency and bandwidth to mobile network operator. The technology described in UMTS   is sometimes also referred to as Freedom of Mobile Multimedia Access (FOMA) or 3GSM. Unlike EDGE (IMT-Single Carrier, based on GSM) and CDMA2000(IMT Multi carrier) , UMTS requires new base station and new frequency allocationUMTS support theoritical data transfer rate of 42 Mbit/s when HSPA+ is implemented in the network. User in deployednetwork can expect a transfer rate of up to 384 kbit/s for Release ‚99 ) handset (the original UMTS release) and 7,2 Mbit/s for HSDPA handset in the downlink connection</a:t>
            </a:r>
          </a:p>
          <a:p>
            <a:endParaRPr lang="de-DE" sz="1200" dirty="0" smtClean="0"/>
          </a:p>
          <a:p>
            <a:r>
              <a:rPr lang="de-DE" sz="1200" dirty="0" smtClean="0"/>
              <a:t>TETRA</a:t>
            </a: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C0221F1E-57D1-44F7-B9B7-77CEB728FC42}" type="slidenum">
              <a:rPr lang="de-DE"/>
              <a:pPr/>
              <a:t>10</a:t>
            </a:fld>
            <a:endParaRPr lang="de-DE"/>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6A0F490-7583-49C8-9997-3F79F861AB2B}" type="slidenum">
              <a:rPr lang="de-DE"/>
              <a:pPr/>
              <a:t>11</a:t>
            </a:fld>
            <a:endParaRPr lang="de-DE"/>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A105D96-EDEB-4057-AFE5-F308AB05FE85}" type="slidenum">
              <a:rPr lang="de-DE"/>
              <a:pPr/>
              <a:t>12</a:t>
            </a:fld>
            <a:endParaRPr lang="de-DE"/>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2EFE392-D67A-4939-B365-8672B201622F}" type="slidenum">
              <a:rPr lang="de-DE"/>
              <a:pPr/>
              <a:t>17</a:t>
            </a:fld>
            <a:endParaRPr lang="de-DE"/>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63F2827-2A13-4375-8B5F-BCFFF16C0B70}" type="slidenum">
              <a:rPr lang="de-DE"/>
              <a:pPr/>
              <a:t>18</a:t>
            </a:fld>
            <a:endParaRPr lang="de-DE"/>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428D54D-CE8E-4DB7-B8F5-069E2BD0A0F4}" type="slidenum">
              <a:rPr lang="de-DE"/>
              <a:pPr/>
              <a:t>19</a:t>
            </a:fld>
            <a:endParaRPr lang="de-DE"/>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42B5C2B-AAD5-4C5E-A8BD-3B84EEF39057}" type="slidenum">
              <a:rPr lang="de-DE"/>
              <a:pPr/>
              <a:t>20</a:t>
            </a:fld>
            <a:endParaRPr lang="de-DE"/>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60B9B275-3030-4C28-829E-95E42659EF52}" type="slidenum">
              <a:rPr lang="de-DE"/>
              <a:pPr/>
              <a:t>21</a:t>
            </a:fld>
            <a:endParaRPr lang="de-DE"/>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BAF646D2-6F82-4F88-BDAC-2D156BC33A99}" type="slidenum">
              <a:rPr lang="de-DE"/>
              <a:pPr/>
              <a:t>22</a:t>
            </a:fld>
            <a:endParaRPr lang="de-DE"/>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53D53CB7-2861-4182-BAB9-2072789A82D9}" type="slidenum">
              <a:rPr lang="de-DE"/>
              <a:pPr/>
              <a:t>23</a:t>
            </a:fld>
            <a:endParaRPr lang="de-DE"/>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7B11570-74C0-4C2B-B3C9-FE8F15BD79CF}" type="slidenum">
              <a:rPr lang="de-DE"/>
              <a:pPr/>
              <a:t>2</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E70166D-0156-494F-AEFB-6787CED5B204}" type="slidenum">
              <a:rPr lang="de-DE"/>
              <a:pPr/>
              <a:t>25</a:t>
            </a:fld>
            <a:endParaRPr lang="de-DE"/>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F3AB31C-026D-43FA-80A5-D96A1B437D9F}" type="slidenum">
              <a:rPr lang="de-DE"/>
              <a:pPr/>
              <a:t>26</a:t>
            </a:fld>
            <a:endParaRPr lang="de-DE"/>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9959E60-F7F0-4B4C-B04C-61CF8A025734}" type="slidenum">
              <a:rPr lang="de-DE"/>
              <a:pPr/>
              <a:t>27</a:t>
            </a:fld>
            <a:endParaRPr lang="de-DE"/>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29166DF-D21E-418C-B851-7C7272469EDD}" type="slidenum">
              <a:rPr lang="de-DE"/>
              <a:pPr/>
              <a:t>29</a:t>
            </a:fld>
            <a:endParaRPr lang="de-DE"/>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7E97FFD-D2D0-40AC-9D01-FE96536FC5D2}" type="slidenum">
              <a:rPr lang="de-DE"/>
              <a:pPr/>
              <a:t>30</a:t>
            </a:fld>
            <a:endParaRPr lang="de-DE"/>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DC98DC3-C858-41D5-B44D-DAB0C3AD455D}" type="slidenum">
              <a:rPr lang="de-DE"/>
              <a:pPr/>
              <a:t>31</a:t>
            </a:fld>
            <a:endParaRPr lang="de-DE"/>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12F0DA6-6CAC-47AB-84AB-3395812686D4}" type="slidenum">
              <a:rPr lang="de-DE"/>
              <a:pPr/>
              <a:t>34</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6DF4081-356C-497A-9CB5-C9D59FE9DE3E}" type="slidenum">
              <a:rPr lang="de-DE"/>
              <a:pPr/>
              <a:t>40</a:t>
            </a:fld>
            <a:endParaRPr lang="de-DE"/>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006E320-3C6F-47B1-AC85-B196508DC3CB}" type="slidenum">
              <a:rPr lang="de-DE"/>
              <a:pPr/>
              <a:t>41</a:t>
            </a:fld>
            <a:endParaRPr lang="de-DE"/>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7197CA6-0EB9-4A54-BA90-340CF9BA500F}" type="slidenum">
              <a:rPr lang="de-DE"/>
              <a:pPr/>
              <a:t>42</a:t>
            </a:fld>
            <a:endParaRPr lang="de-DE"/>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18924FFF-3C0D-4DC5-9B6A-0B15DEBA07CC}" type="slidenum">
              <a:rPr lang="de-DE"/>
              <a:pPr/>
              <a:t>3</a:t>
            </a:fld>
            <a:endParaRPr lang="de-DE"/>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6D89CE2-92AA-465D-8E59-B57C733AF95B}" type="slidenum">
              <a:rPr lang="de-DE"/>
              <a:pPr/>
              <a:t>43</a:t>
            </a:fld>
            <a:endParaRPr lang="de-DE"/>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5E211EE-DCC6-436F-B4D3-F65BCCC492A3}" type="slidenum">
              <a:rPr lang="de-DE"/>
              <a:pPr/>
              <a:t>44</a:t>
            </a:fld>
            <a:endParaRPr lang="de-DE"/>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3DE2165-ED3C-49BE-A39F-90150D98480E}" type="slidenum">
              <a:rPr lang="de-DE"/>
              <a:pPr/>
              <a:t>45</a:t>
            </a:fld>
            <a:endParaRPr lang="de-DE"/>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46C62327-5E6E-4E31-A7E8-D68BDB24A492}" type="slidenum">
              <a:rPr lang="de-DE"/>
              <a:pPr/>
              <a:t>46</a:t>
            </a:fld>
            <a:endParaRPr lang="de-DE"/>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627FAF8-849E-4F77-B723-AA82EC9E2C96}" type="slidenum">
              <a:rPr lang="de-DE"/>
              <a:pPr/>
              <a:t>47</a:t>
            </a:fld>
            <a:endParaRPr lang="de-DE"/>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48F2E3D-30FF-4355-88E8-BAC6A850CE5B}" type="slidenum">
              <a:rPr lang="de-DE"/>
              <a:pPr/>
              <a:t>48</a:t>
            </a:fld>
            <a:endParaRPr lang="de-DE"/>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F460B74-031E-4BB8-AEDE-62EE5B54766F}" type="slidenum">
              <a:rPr lang="de-DE"/>
              <a:pPr/>
              <a:t>49</a:t>
            </a:fld>
            <a:endParaRPr lang="de-DE"/>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3202D13-97C8-4B8E-8D0D-4609C6450A99}" type="slidenum">
              <a:rPr lang="de-DE"/>
              <a:pPr/>
              <a:t>4</a:t>
            </a:fld>
            <a:endParaRPr lang="de-DE"/>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07F928B-F764-44F7-A72F-8901F6921414}" type="slidenum">
              <a:rPr lang="de-DE"/>
              <a:pPr/>
              <a:t>5</a:t>
            </a:fld>
            <a:endParaRPr lang="de-DE"/>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50A5066C-4956-46B7-8883-AFCF83086E37}" type="slidenum">
              <a:rPr lang="de-DE"/>
              <a:pPr/>
              <a:t>6</a:t>
            </a:fld>
            <a:endParaRPr lang="de-DE"/>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5F46ACD-D710-4EB9-B76E-475D9E726F09}" type="slidenum">
              <a:rPr lang="de-DE"/>
              <a:pPr/>
              <a:t>7</a:t>
            </a:fld>
            <a:endParaRPr lang="de-DE"/>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54869D7-9CEC-41C5-AE29-491E0F96644E}" type="slidenum">
              <a:rPr lang="de-DE"/>
              <a:pPr/>
              <a:t>8</a:t>
            </a:fld>
            <a:endParaRPr lang="de-DE"/>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BDC52E01-A39E-4096-B29F-2F42A137106E}" type="slidenum">
              <a:rPr lang="de-DE"/>
              <a:pPr/>
              <a:t>9</a:t>
            </a:fld>
            <a:endParaRPr lang="de-DE"/>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838200"/>
            <a:ext cx="4191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38200"/>
            <a:ext cx="4191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04800" y="6248400"/>
            <a:ext cx="8001000" cy="304800"/>
          </a:xfrm>
          <a:prstGeom prst="rect">
            <a:avLst/>
          </a:prstGeo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838200"/>
            <a:ext cx="4191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838200"/>
            <a:ext cx="41910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505200"/>
            <a:ext cx="41910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0"/>
          </p:nvPr>
        </p:nvSpPr>
        <p:spPr>
          <a:xfrm>
            <a:off x="304800" y="6248400"/>
            <a:ext cx="8001000" cy="304800"/>
          </a:xfrm>
          <a:prstGeom prst="rect">
            <a:avLst/>
          </a:prstGeo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79388" y="0"/>
            <a:ext cx="6048375" cy="835025"/>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quarter" idx="1"/>
          </p:nvPr>
        </p:nvSpPr>
        <p:spPr>
          <a:xfrm>
            <a:off x="179388" y="981075"/>
            <a:ext cx="4316412" cy="259715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981075"/>
            <a:ext cx="4316413" cy="259715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179388" y="3730625"/>
            <a:ext cx="4316412" cy="25987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3730625"/>
            <a:ext cx="4316413" cy="25987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a:xfrm>
            <a:off x="179388" y="6437313"/>
            <a:ext cx="7993062" cy="304800"/>
          </a:xfrm>
          <a:prstGeom prst="rect">
            <a:avLst/>
          </a:prstGeom>
        </p:spPr>
        <p:txBody>
          <a:bodyPr/>
          <a:lstStyle>
            <a:lvl1pPr>
              <a:defRPr/>
            </a:lvl1pPr>
          </a:lstStyle>
          <a:p>
            <a:pPr>
              <a:defRPr/>
            </a:pPr>
            <a:r>
              <a:rPr lang="en-US"/>
              <a:t>Prof. Dr.-Ing. Jochen H. Schiller    www.jochenschiller.de    MC - 2009</a:t>
            </a: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981075"/>
            <a:ext cx="4316412" cy="53482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981075"/>
            <a:ext cx="4316413" cy="259715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730625"/>
            <a:ext cx="4316413" cy="25987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10"/>
          </p:nvPr>
        </p:nvSpPr>
        <p:spPr>
          <a:xfrm>
            <a:off x="179388" y="6437313"/>
            <a:ext cx="7993062" cy="304800"/>
          </a:xfrm>
          <a:prstGeom prst="rect">
            <a:avLst/>
          </a:prstGeom>
        </p:spPr>
        <p:txBody>
          <a:bodyPr/>
          <a:lstStyle>
            <a:lvl1pPr>
              <a:defRPr/>
            </a:lvl1pPr>
          </a:lstStyle>
          <a:p>
            <a:pPr>
              <a:defRPr/>
            </a:pPr>
            <a:r>
              <a:rPr lang="en-US"/>
              <a:t>Prof. Dr.-Ing. Jochen H. Schiller    www.jochenschiller.de    MC - 2009</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a:prstGeom prst="rect">
            <a:avLst/>
          </a:prstGeo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179388" y="981075"/>
            <a:ext cx="8785225" cy="5348288"/>
          </a:xfrm>
          <a:prstGeom prst="rect">
            <a:avLst/>
          </a:prstGeom>
        </p:spPr>
        <p:txBody>
          <a:bodyPr/>
          <a:lstStyle/>
          <a:p>
            <a:pPr lvl="0"/>
            <a:endParaRPr lang="en-US" noProof="0"/>
          </a:p>
        </p:txBody>
      </p:sp>
      <p:sp>
        <p:nvSpPr>
          <p:cNvPr id="4" name="Fußzeilenplatzhalter 3"/>
          <p:cNvSpPr>
            <a:spLocks noGrp="1"/>
          </p:cNvSpPr>
          <p:nvPr>
            <p:ph type="ftr" sz="quarter" idx="10"/>
          </p:nvPr>
        </p:nvSpPr>
        <p:spPr>
          <a:xfrm>
            <a:off x="179388" y="6437313"/>
            <a:ext cx="7993062" cy="304800"/>
          </a:xfrm>
          <a:prstGeom prst="rect">
            <a:avLst/>
          </a:prstGeom>
        </p:spPr>
        <p:txBody>
          <a:bodyPr/>
          <a:lstStyle>
            <a:lvl1pPr>
              <a:defRPr/>
            </a:lvl1pPr>
          </a:lstStyle>
          <a:p>
            <a:pPr>
              <a:defRPr/>
            </a:pPr>
            <a:r>
              <a:rPr lang="en-US"/>
              <a:t>Prof. Dr.-Ing. Jochen H. Schiller    www.jochenschiller.de    MC - 2009</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pic>
        <p:nvPicPr>
          <p:cNvPr id="1026" name="Picture 35" descr="main"/>
          <p:cNvPicPr>
            <a:picLocks noChangeAspect="1" noChangeArrowheads="1"/>
          </p:cNvPicPr>
          <p:nvPr/>
        </p:nvPicPr>
        <p:blipFill>
          <a:blip r:embed="rId19"/>
          <a:srcRect/>
          <a:stretch>
            <a:fillRect/>
          </a:stretch>
        </p:blipFill>
        <p:spPr bwMode="auto">
          <a:xfrm>
            <a:off x="0" y="0"/>
            <a:ext cx="9144000"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hyperlink" Target="?rm=show_details&amp;modell=1380"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rm=show_details&amp;modell=1255"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echmind.org/gsm/"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bwMode="auto">
          <a:xfrm>
            <a:off x="685800" y="500042"/>
            <a:ext cx="7772400" cy="1470025"/>
          </a:xfrm>
          <a:noFill/>
          <a:ln>
            <a:noFill/>
            <a:miter lim="800000"/>
            <a:headEnd/>
            <a:tailEnd/>
          </a:ln>
        </p:spPr>
        <p:txBody>
          <a:bodyPr vert="horz" wrap="square" lIns="91440" tIns="45720" rIns="91440" bIns="45720" numCol="1" anchor="t" anchorCtr="0" compatLnSpc="1">
            <a:prstTxWarp prst="textNoShape">
              <a:avLst/>
            </a:prstTxWarp>
          </a:bodyPr>
          <a:lstStyle/>
          <a:p>
            <a:pPr algn="ctr"/>
            <a:r>
              <a:rPr lang="en-US" sz="3600" b="1"/>
              <a:t>Mobile Communications</a:t>
            </a:r>
            <a:br>
              <a:rPr lang="en-US" sz="3600" b="1"/>
            </a:br>
            <a:endParaRPr lang="en-US" sz="3600" b="1"/>
          </a:p>
        </p:txBody>
      </p:sp>
      <p:sp>
        <p:nvSpPr>
          <p:cNvPr id="37891" name="Rectangle 3"/>
          <p:cNvSpPr>
            <a:spLocks noGrp="1" noChangeArrowheads="1"/>
          </p:cNvSpPr>
          <p:nvPr>
            <p:ph type="subTitle" idx="1"/>
          </p:nvPr>
        </p:nvSpPr>
        <p:spPr>
          <a:xfrm>
            <a:off x="1371600" y="2255817"/>
            <a:ext cx="6400800" cy="1752600"/>
          </a:xfrm>
        </p:spPr>
        <p:txBody>
          <a:bodyPr/>
          <a:lstStyle/>
          <a:p>
            <a:pPr algn="l">
              <a:buFont typeface="Wingdings" pitchFamily="2" charset="2"/>
              <a:buChar char="q"/>
            </a:pPr>
            <a:r>
              <a:rPr lang="en-US"/>
              <a:t> Market</a:t>
            </a:r>
          </a:p>
          <a:p>
            <a:pPr algn="l">
              <a:buFont typeface="Wingdings" pitchFamily="2" charset="2"/>
              <a:buChar char="q"/>
            </a:pPr>
            <a:r>
              <a:rPr lang="en-US"/>
              <a:t> GSM</a:t>
            </a:r>
          </a:p>
          <a:p>
            <a:pPr lvl="1" algn="l">
              <a:buFont typeface="Wingdings" pitchFamily="2" charset="2"/>
              <a:buChar char="q"/>
            </a:pPr>
            <a:r>
              <a:rPr lang="en-US"/>
              <a:t> Overview</a:t>
            </a:r>
          </a:p>
          <a:p>
            <a:pPr lvl="1" algn="l">
              <a:buFont typeface="Wingdings" pitchFamily="2" charset="2"/>
              <a:buChar char="q"/>
            </a:pPr>
            <a:r>
              <a:rPr lang="en-US"/>
              <a:t> Services</a:t>
            </a:r>
          </a:p>
          <a:p>
            <a:pPr lvl="1" algn="l">
              <a:buFont typeface="Wingdings" pitchFamily="2" charset="2"/>
              <a:buChar char="q"/>
            </a:pPr>
            <a:r>
              <a:rPr lang="en-US"/>
              <a:t> Sub-systems</a:t>
            </a:r>
          </a:p>
          <a:p>
            <a:pPr lvl="1" algn="l">
              <a:buFont typeface="Wingdings" pitchFamily="2" charset="2"/>
              <a:buChar char="q"/>
            </a:pPr>
            <a:r>
              <a:rPr lang="en-US"/>
              <a:t> Components</a:t>
            </a:r>
          </a:p>
        </p:txBody>
      </p:sp>
      <p:sp>
        <p:nvSpPr>
          <p:cNvPr id="37894" name="Rectangle 6"/>
          <p:cNvSpPr>
            <a:spLocks noChangeArrowheads="1"/>
          </p:cNvSpPr>
          <p:nvPr/>
        </p:nvSpPr>
        <p:spPr bwMode="auto">
          <a:xfrm>
            <a:off x="4211638" y="2255817"/>
            <a:ext cx="3600450" cy="2063750"/>
          </a:xfrm>
          <a:prstGeom prst="rect">
            <a:avLst/>
          </a:prstGeom>
          <a:noFill/>
          <a:ln w="9525">
            <a:noFill/>
            <a:miter lim="800000"/>
            <a:headEnd/>
            <a:tailEnd/>
          </a:ln>
          <a:effectLst/>
        </p:spPr>
        <p:txBody>
          <a:bodyPr/>
          <a:lstStyle/>
          <a:p>
            <a:pPr>
              <a:spcBef>
                <a:spcPct val="20000"/>
              </a:spcBef>
              <a:buSzPct val="80000"/>
              <a:buFont typeface="Wingdings" pitchFamily="2" charset="2"/>
              <a:buChar char="q"/>
            </a:pPr>
            <a:r>
              <a:rPr lang="de-DE" sz="2000" dirty="0"/>
              <a:t> DECT</a:t>
            </a:r>
          </a:p>
          <a:p>
            <a:pPr>
              <a:spcBef>
                <a:spcPct val="20000"/>
              </a:spcBef>
              <a:buSzPct val="80000"/>
              <a:buFont typeface="Wingdings" pitchFamily="2" charset="2"/>
              <a:buChar char="q"/>
            </a:pPr>
            <a:r>
              <a:rPr lang="de-DE" sz="2000" dirty="0"/>
              <a:t> TETRA</a:t>
            </a:r>
          </a:p>
          <a:p>
            <a:pPr>
              <a:spcBef>
                <a:spcPct val="20000"/>
              </a:spcBef>
              <a:buSzPct val="80000"/>
              <a:buFont typeface="Wingdings" pitchFamily="2" charset="2"/>
              <a:buChar char="q"/>
            </a:pPr>
            <a:r>
              <a:rPr lang="de-DE" sz="2000" dirty="0"/>
              <a:t> UMTS/IMT-2000</a:t>
            </a:r>
          </a:p>
          <a:p>
            <a:pPr>
              <a:spcBef>
                <a:spcPct val="20000"/>
              </a:spcBef>
              <a:buSzPct val="80000"/>
              <a:buFont typeface="Wingdings" pitchFamily="2" charset="2"/>
              <a:buChar char="q"/>
            </a:pPr>
            <a:endParaRPr lang="de-DE" sz="2000" dirty="0"/>
          </a:p>
          <a:p>
            <a:pPr>
              <a:spcBef>
                <a:spcPct val="20000"/>
              </a:spcBef>
              <a:buSzPct val="80000"/>
              <a:buFont typeface="Wingdings" pitchFamily="2" charset="2"/>
              <a:buNone/>
            </a:pPr>
            <a:endParaRPr lang="de-DE" sz="20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Tele Services II</a:t>
            </a:r>
          </a:p>
        </p:txBody>
      </p:sp>
      <p:sp>
        <p:nvSpPr>
          <p:cNvPr id="96259" name="Rectangle 3"/>
          <p:cNvSpPr>
            <a:spLocks noGrp="1" noChangeArrowheads="1"/>
          </p:cNvSpPr>
          <p:nvPr>
            <p:ph idx="1"/>
          </p:nvPr>
        </p:nvSpPr>
        <p:spPr>
          <a:xfrm>
            <a:off x="685800" y="1609748"/>
            <a:ext cx="8077200" cy="5105400"/>
          </a:xfrm>
        </p:spPr>
        <p:txBody>
          <a:bodyPr/>
          <a:lstStyle/>
          <a:p>
            <a:r>
              <a:rPr lang="en-US" sz="2800" dirty="0"/>
              <a:t>Additional services</a:t>
            </a:r>
          </a:p>
          <a:p>
            <a:pPr lvl="1"/>
            <a:r>
              <a:rPr lang="en-US" sz="2400" dirty="0"/>
              <a:t>Non-Voice-Teleservices</a:t>
            </a:r>
          </a:p>
          <a:p>
            <a:pPr lvl="2"/>
            <a:r>
              <a:rPr lang="en-US" sz="2000" dirty="0"/>
              <a:t>group 3 fax</a:t>
            </a:r>
          </a:p>
          <a:p>
            <a:pPr lvl="2"/>
            <a:r>
              <a:rPr lang="en-US" sz="2000" dirty="0"/>
              <a:t>voice mailbox (implemented in the fixed network supporting the mobile terminals)</a:t>
            </a:r>
          </a:p>
          <a:p>
            <a:pPr lvl="2"/>
            <a:r>
              <a:rPr lang="en-US" sz="2000" dirty="0"/>
              <a:t>electronic mail (MHS, Message Handling System, implemented in the fixed network)</a:t>
            </a:r>
          </a:p>
          <a:p>
            <a:pPr lvl="2"/>
            <a:r>
              <a:rPr lang="en-US" sz="2000" dirty="0"/>
              <a:t>...</a:t>
            </a:r>
          </a:p>
          <a:p>
            <a:pPr lvl="2"/>
            <a:endParaRPr lang="en-US" sz="2000" dirty="0"/>
          </a:p>
          <a:p>
            <a:pPr lvl="2"/>
            <a:r>
              <a:rPr lang="en-US" sz="2000" dirty="0"/>
              <a:t>Short Message Service (SMS)</a:t>
            </a:r>
            <a:br>
              <a:rPr lang="en-US" sz="2000" dirty="0"/>
            </a:br>
            <a:r>
              <a:rPr lang="en-US" sz="2000" dirty="0"/>
              <a:t>alphanumeric data transmission to/from the mobile terminal using the signaling channel, thus allowing simultaneous use of basic services and SMS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Supplementary services</a:t>
            </a:r>
          </a:p>
        </p:txBody>
      </p:sp>
      <p:sp>
        <p:nvSpPr>
          <p:cNvPr id="95235" name="Rectangle 3"/>
          <p:cNvSpPr>
            <a:spLocks noGrp="1" noChangeArrowheads="1"/>
          </p:cNvSpPr>
          <p:nvPr>
            <p:ph idx="1"/>
          </p:nvPr>
        </p:nvSpPr>
        <p:spPr>
          <a:xfrm>
            <a:off x="685800" y="1604986"/>
            <a:ext cx="7772400" cy="5181600"/>
          </a:xfrm>
        </p:spPr>
        <p:txBody>
          <a:bodyPr/>
          <a:lstStyle/>
          <a:p>
            <a:pPr>
              <a:buFont typeface="Wingdings" pitchFamily="2" charset="2"/>
              <a:buChar char="q"/>
            </a:pPr>
            <a:r>
              <a:rPr lang="en-US" sz="2800" dirty="0"/>
              <a:t>Services in addition to the basic services, cannot be offered stand-alone</a:t>
            </a:r>
          </a:p>
          <a:p>
            <a:pPr>
              <a:buFont typeface="Wingdings" pitchFamily="2" charset="2"/>
              <a:buChar char="q"/>
            </a:pPr>
            <a:r>
              <a:rPr lang="en-US" sz="2800" dirty="0"/>
              <a:t>May differ between different service providers, countries and protocol versions </a:t>
            </a:r>
          </a:p>
          <a:p>
            <a:pPr>
              <a:buFont typeface="Wingdings" pitchFamily="2" charset="2"/>
              <a:buChar char="q"/>
            </a:pPr>
            <a:r>
              <a:rPr lang="en-US" sz="2800" dirty="0"/>
              <a:t>Important services</a:t>
            </a:r>
          </a:p>
          <a:p>
            <a:pPr lvl="1"/>
            <a:r>
              <a:rPr lang="en-US" sz="2400" dirty="0"/>
              <a:t>identification: forwarding of caller number</a:t>
            </a:r>
          </a:p>
          <a:p>
            <a:pPr lvl="1"/>
            <a:r>
              <a:rPr lang="en-US" sz="2400" dirty="0"/>
              <a:t>suppression of number forwarding</a:t>
            </a:r>
          </a:p>
          <a:p>
            <a:pPr lvl="1"/>
            <a:r>
              <a:rPr lang="en-US" sz="2400" dirty="0"/>
              <a:t>automatic call-back</a:t>
            </a:r>
          </a:p>
          <a:p>
            <a:pPr lvl="1"/>
            <a:r>
              <a:rPr lang="en-US" sz="2400" dirty="0"/>
              <a:t>conferencing with up to 7 participants</a:t>
            </a:r>
          </a:p>
          <a:p>
            <a:pPr lvl="1"/>
            <a:r>
              <a:rPr lang="en-US" sz="2400" dirty="0"/>
              <a:t>locking of the mobile terminal (incoming or outgoing calls)</a:t>
            </a:r>
          </a:p>
          <a:p>
            <a:pPr lvl="1"/>
            <a:r>
              <a:rPr lang="en-US" sz="2400" dirty="0"/>
              <a:t>...</a:t>
            </a:r>
          </a:p>
          <a:p>
            <a:endParaRPr lang="en-US" sz="2800" dirty="0"/>
          </a:p>
          <a:p>
            <a:endParaRPr lang="en-US" sz="28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Architecture of the GSM system</a:t>
            </a:r>
          </a:p>
        </p:txBody>
      </p:sp>
      <p:sp>
        <p:nvSpPr>
          <p:cNvPr id="70659" name="Rectangle 3"/>
          <p:cNvSpPr>
            <a:spLocks noGrp="1" noChangeArrowheads="1"/>
          </p:cNvSpPr>
          <p:nvPr>
            <p:ph idx="1"/>
          </p:nvPr>
        </p:nvSpPr>
        <p:spPr/>
        <p:txBody>
          <a:bodyPr/>
          <a:lstStyle/>
          <a:p>
            <a:r>
              <a:rPr lang="en-US" sz="2800" dirty="0"/>
              <a:t>GSM is a PLMN (Public Land Mobile Network)</a:t>
            </a:r>
          </a:p>
          <a:p>
            <a:pPr lvl="1"/>
            <a:r>
              <a:rPr lang="en-US" sz="2400" dirty="0"/>
              <a:t>several providers setup mobile networks following the GSM standard within each country</a:t>
            </a:r>
          </a:p>
          <a:p>
            <a:pPr lvl="1"/>
            <a:r>
              <a:rPr lang="en-US" sz="2400" dirty="0"/>
              <a:t>components</a:t>
            </a:r>
          </a:p>
          <a:p>
            <a:pPr marL="1162050" lvl="2"/>
            <a:r>
              <a:rPr lang="en-US" sz="2000" dirty="0"/>
              <a:t>MS (mobile station)</a:t>
            </a:r>
          </a:p>
          <a:p>
            <a:pPr marL="1162050" lvl="2"/>
            <a:r>
              <a:rPr lang="en-US" sz="2000" dirty="0"/>
              <a:t>BS (base station)</a:t>
            </a:r>
          </a:p>
          <a:p>
            <a:pPr marL="1162050" lvl="2"/>
            <a:r>
              <a:rPr lang="en-US" sz="2000" dirty="0"/>
              <a:t>MSC (mobile switching center)</a:t>
            </a:r>
          </a:p>
          <a:p>
            <a:pPr marL="1162050" lvl="2"/>
            <a:r>
              <a:rPr lang="en-US" sz="2000" dirty="0"/>
              <a:t>LR (location register)</a:t>
            </a:r>
          </a:p>
          <a:p>
            <a:pPr lvl="1"/>
            <a:r>
              <a:rPr lang="en-US" sz="2400" dirty="0"/>
              <a:t>subsystems</a:t>
            </a:r>
          </a:p>
          <a:p>
            <a:pPr marL="1162050" lvl="2"/>
            <a:r>
              <a:rPr lang="en-US" sz="2000" dirty="0"/>
              <a:t>RSS (radio subsystem): covers all radio aspects</a:t>
            </a:r>
          </a:p>
          <a:p>
            <a:pPr marL="1162050" lvl="2"/>
            <a:r>
              <a:rPr lang="en-US" sz="2000" dirty="0"/>
              <a:t>NSS (network and switching subsystem): call forwarding, handover, switching</a:t>
            </a:r>
          </a:p>
          <a:p>
            <a:pPr marL="1162050" lvl="2"/>
            <a:r>
              <a:rPr lang="en-US" sz="2000" dirty="0"/>
              <a:t>OSS (operation subsystem): management of the network</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533400" y="228600"/>
            <a:ext cx="8253413" cy="1143000"/>
          </a:xfrm>
        </p:spPr>
        <p:txBody>
          <a:bodyPr/>
          <a:lstStyle/>
          <a:p>
            <a:pPr eaLnBrk="1" hangingPunct="1"/>
            <a:r>
              <a:rPr lang="en-US" sz="3200" smtClean="0"/>
              <a:t>Ingredients 1: Mobile Phones, PDAs, etc</a:t>
            </a:r>
          </a:p>
        </p:txBody>
      </p:sp>
      <p:sp>
        <p:nvSpPr>
          <p:cNvPr id="27651" name="Text Box 7"/>
          <p:cNvSpPr txBox="1">
            <a:spLocks noChangeArrowheads="1"/>
          </p:cNvSpPr>
          <p:nvPr/>
        </p:nvSpPr>
        <p:spPr bwMode="auto">
          <a:xfrm>
            <a:off x="5580063" y="5229225"/>
            <a:ext cx="3354387" cy="822325"/>
          </a:xfrm>
          <a:prstGeom prst="rect">
            <a:avLst/>
          </a:prstGeom>
          <a:noFill/>
          <a:ln w="9525">
            <a:noFill/>
            <a:miter lim="800000"/>
            <a:headEnd/>
            <a:tailEnd/>
          </a:ln>
        </p:spPr>
        <p:txBody>
          <a:bodyPr wrap="none">
            <a:spAutoFit/>
          </a:bodyPr>
          <a:lstStyle/>
          <a:p>
            <a:pPr eaLnBrk="0" hangingPunct="0"/>
            <a:r>
              <a:rPr lang="de-DE" sz="2400">
                <a:latin typeface="Arial" charset="0"/>
              </a:rPr>
              <a:t>The visible but </a:t>
            </a:r>
            <a:r>
              <a:rPr lang="de-DE" sz="2400">
                <a:solidFill>
                  <a:schemeClr val="accent2"/>
                </a:solidFill>
                <a:latin typeface="Arial" charset="0"/>
              </a:rPr>
              <a:t>smallest</a:t>
            </a:r>
          </a:p>
          <a:p>
            <a:pPr eaLnBrk="0" hangingPunct="0"/>
            <a:r>
              <a:rPr lang="de-DE" sz="2400">
                <a:solidFill>
                  <a:schemeClr val="accent2"/>
                </a:solidFill>
                <a:latin typeface="Arial" charset="0"/>
              </a:rPr>
              <a:t>part</a:t>
            </a:r>
            <a:r>
              <a:rPr lang="de-DE" sz="2400">
                <a:latin typeface="Arial" charset="0"/>
              </a:rPr>
              <a:t> of the network!</a:t>
            </a:r>
          </a:p>
        </p:txBody>
      </p:sp>
      <p:pic>
        <p:nvPicPr>
          <p:cNvPr id="27652" name="Picture 18" descr="Handy-Foto 1380 ">
            <a:hlinkClick r:id="rId2"/>
          </p:cNvPr>
          <p:cNvPicPr>
            <a:picLocks noChangeAspect="1" noChangeArrowheads="1"/>
          </p:cNvPicPr>
          <p:nvPr/>
        </p:nvPicPr>
        <p:blipFill>
          <a:blip r:embed="rId3" cstate="print"/>
          <a:srcRect/>
          <a:stretch>
            <a:fillRect/>
          </a:stretch>
        </p:blipFill>
        <p:spPr bwMode="auto">
          <a:xfrm>
            <a:off x="466725" y="1196975"/>
            <a:ext cx="1739900" cy="2879725"/>
          </a:xfrm>
          <a:prstGeom prst="rect">
            <a:avLst/>
          </a:prstGeom>
          <a:noFill/>
          <a:ln w="9525">
            <a:noFill/>
            <a:miter lim="800000"/>
            <a:headEnd/>
            <a:tailEnd/>
          </a:ln>
        </p:spPr>
      </p:pic>
      <p:pic>
        <p:nvPicPr>
          <p:cNvPr id="27653" name="Picture 19"/>
          <p:cNvPicPr>
            <a:picLocks noChangeAspect="1" noChangeArrowheads="1"/>
          </p:cNvPicPr>
          <p:nvPr/>
        </p:nvPicPr>
        <p:blipFill>
          <a:blip r:embed="rId4" cstate="print"/>
          <a:srcRect/>
          <a:stretch>
            <a:fillRect/>
          </a:stretch>
        </p:blipFill>
        <p:spPr bwMode="auto">
          <a:xfrm>
            <a:off x="1403350" y="4437063"/>
            <a:ext cx="2813050" cy="1512887"/>
          </a:xfrm>
          <a:prstGeom prst="rect">
            <a:avLst/>
          </a:prstGeom>
          <a:noFill/>
          <a:ln w="25400" algn="ctr">
            <a:noFill/>
            <a:miter lim="800000"/>
            <a:headEnd/>
            <a:tailEnd/>
          </a:ln>
        </p:spPr>
      </p:pic>
      <p:pic>
        <p:nvPicPr>
          <p:cNvPr id="27654" name="Picture 21" descr="Handy-Foto 1255 ">
            <a:hlinkClick r:id="rId5"/>
          </p:cNvPr>
          <p:cNvPicPr>
            <a:picLocks noChangeAspect="1" noChangeArrowheads="1"/>
          </p:cNvPicPr>
          <p:nvPr/>
        </p:nvPicPr>
        <p:blipFill>
          <a:blip r:embed="rId6" cstate="print"/>
          <a:srcRect/>
          <a:stretch>
            <a:fillRect/>
          </a:stretch>
        </p:blipFill>
        <p:spPr bwMode="auto">
          <a:xfrm>
            <a:off x="3132138" y="1268413"/>
            <a:ext cx="1682750" cy="2741612"/>
          </a:xfrm>
          <a:prstGeom prst="rect">
            <a:avLst/>
          </a:prstGeom>
          <a:noFill/>
          <a:ln w="9525">
            <a:noFill/>
            <a:miter lim="800000"/>
            <a:headEnd/>
            <a:tailEnd/>
          </a:ln>
        </p:spPr>
      </p:pic>
      <p:pic>
        <p:nvPicPr>
          <p:cNvPr id="27655" name="Picture 22"/>
          <p:cNvPicPr>
            <a:picLocks noChangeAspect="1" noChangeArrowheads="1"/>
          </p:cNvPicPr>
          <p:nvPr/>
        </p:nvPicPr>
        <p:blipFill>
          <a:blip r:embed="rId7" cstate="print"/>
          <a:srcRect/>
          <a:stretch>
            <a:fillRect/>
          </a:stretch>
        </p:blipFill>
        <p:spPr bwMode="auto">
          <a:xfrm>
            <a:off x="7235825" y="1341438"/>
            <a:ext cx="1531938" cy="3101975"/>
          </a:xfrm>
          <a:prstGeom prst="rect">
            <a:avLst/>
          </a:prstGeom>
          <a:noFill/>
          <a:ln w="25400" algn="ctr">
            <a:noFill/>
            <a:miter lim="800000"/>
            <a:headEnd/>
            <a:tailEnd/>
          </a:ln>
        </p:spPr>
      </p:pic>
      <p:pic>
        <p:nvPicPr>
          <p:cNvPr id="27656" name="Picture 23"/>
          <p:cNvPicPr>
            <a:picLocks noChangeAspect="1" noChangeArrowheads="1"/>
          </p:cNvPicPr>
          <p:nvPr/>
        </p:nvPicPr>
        <p:blipFill>
          <a:blip r:embed="rId8" cstate="print"/>
          <a:srcRect/>
          <a:stretch>
            <a:fillRect/>
          </a:stretch>
        </p:blipFill>
        <p:spPr bwMode="auto">
          <a:xfrm>
            <a:off x="5364163" y="1557338"/>
            <a:ext cx="1044575" cy="2597150"/>
          </a:xfrm>
          <a:prstGeom prst="rect">
            <a:avLst/>
          </a:prstGeom>
          <a:noFill/>
          <a:ln w="25400" algn="ctr">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p:txBody>
          <a:bodyPr/>
          <a:lstStyle/>
          <a:p>
            <a:pPr eaLnBrk="1" hangingPunct="1"/>
            <a:r>
              <a:rPr lang="en-US" smtClean="0"/>
              <a:t>Ingredients 2: Antennas</a:t>
            </a:r>
          </a:p>
        </p:txBody>
      </p:sp>
      <p:pic>
        <p:nvPicPr>
          <p:cNvPr id="28675" name="Picture 3" descr="© Patrick Breloehr"/>
          <p:cNvPicPr>
            <a:picLocks noGrp="1" noChangeAspect="1" noChangeArrowheads="1"/>
          </p:cNvPicPr>
          <p:nvPr>
            <p:ph sz="quarter" idx="1"/>
          </p:nvPr>
        </p:nvPicPr>
        <p:blipFill>
          <a:blip r:embed="rId2" cstate="print"/>
          <a:srcRect l="64839"/>
          <a:stretch>
            <a:fillRect/>
          </a:stretch>
        </p:blipFill>
        <p:spPr>
          <a:xfrm>
            <a:off x="179388" y="1098550"/>
            <a:ext cx="1211262" cy="2476500"/>
          </a:xfrm>
        </p:spPr>
      </p:pic>
      <p:pic>
        <p:nvPicPr>
          <p:cNvPr id="28676" name="Picture 4" descr="© Jan Manthei"/>
          <p:cNvPicPr>
            <a:picLocks noGrp="1" noChangeAspect="1" noChangeArrowheads="1"/>
          </p:cNvPicPr>
          <p:nvPr>
            <p:ph sz="quarter" idx="2"/>
          </p:nvPr>
        </p:nvPicPr>
        <p:blipFill>
          <a:blip r:embed="rId3" cstate="print"/>
          <a:srcRect/>
          <a:stretch>
            <a:fillRect/>
          </a:stretch>
        </p:blipFill>
        <p:spPr>
          <a:xfrm>
            <a:off x="1385888" y="1243013"/>
            <a:ext cx="1301750" cy="2565400"/>
          </a:xfrm>
        </p:spPr>
      </p:pic>
      <p:pic>
        <p:nvPicPr>
          <p:cNvPr id="28677" name="Picture 5" descr="© Thomas Lenk"/>
          <p:cNvPicPr>
            <a:picLocks noGrp="1" noChangeAspect="1" noChangeArrowheads="1"/>
          </p:cNvPicPr>
          <p:nvPr>
            <p:ph sz="quarter" idx="3"/>
          </p:nvPr>
        </p:nvPicPr>
        <p:blipFill>
          <a:blip r:embed="rId4" cstate="print"/>
          <a:srcRect/>
          <a:stretch>
            <a:fillRect/>
          </a:stretch>
        </p:blipFill>
        <p:spPr>
          <a:xfrm>
            <a:off x="5508625" y="3187700"/>
            <a:ext cx="3460750" cy="2476500"/>
          </a:xfrm>
        </p:spPr>
      </p:pic>
      <p:pic>
        <p:nvPicPr>
          <p:cNvPr id="28678" name="Picture 7" descr="© Patrick Breloehr"/>
          <p:cNvPicPr>
            <a:picLocks noGrp="1" noChangeAspect="1" noChangeArrowheads="1"/>
          </p:cNvPicPr>
          <p:nvPr>
            <p:ph sz="quarter" idx="4"/>
          </p:nvPr>
        </p:nvPicPr>
        <p:blipFill>
          <a:blip r:embed="rId5" cstate="print"/>
          <a:srcRect l="46945"/>
          <a:stretch>
            <a:fillRect/>
          </a:stretch>
        </p:blipFill>
        <p:spPr>
          <a:xfrm>
            <a:off x="179388" y="3763963"/>
            <a:ext cx="2219325" cy="2413000"/>
          </a:xfrm>
        </p:spPr>
      </p:pic>
      <p:sp>
        <p:nvSpPr>
          <p:cNvPr id="28679" name="Text Box 6"/>
          <p:cNvSpPr txBox="1">
            <a:spLocks noChangeArrowheads="1"/>
          </p:cNvSpPr>
          <p:nvPr/>
        </p:nvSpPr>
        <p:spPr bwMode="auto">
          <a:xfrm>
            <a:off x="2484438" y="5780088"/>
            <a:ext cx="5740400" cy="457200"/>
          </a:xfrm>
          <a:prstGeom prst="rect">
            <a:avLst/>
          </a:prstGeom>
          <a:noFill/>
          <a:ln w="9525">
            <a:noFill/>
            <a:miter lim="800000"/>
            <a:headEnd/>
            <a:tailEnd/>
          </a:ln>
        </p:spPr>
        <p:txBody>
          <a:bodyPr>
            <a:spAutoFit/>
          </a:bodyPr>
          <a:lstStyle/>
          <a:p>
            <a:pPr eaLnBrk="0" hangingPunct="0"/>
            <a:r>
              <a:rPr lang="de-DE" sz="2400">
                <a:latin typeface="Arial" charset="0"/>
              </a:rPr>
              <a:t>Still visible – cause many discussions…</a:t>
            </a:r>
          </a:p>
        </p:txBody>
      </p:sp>
      <p:pic>
        <p:nvPicPr>
          <p:cNvPr id="28680" name="Picture 8" descr="bts_antennas"/>
          <p:cNvPicPr>
            <a:picLocks noChangeAspect="1" noChangeArrowheads="1"/>
          </p:cNvPicPr>
          <p:nvPr/>
        </p:nvPicPr>
        <p:blipFill>
          <a:blip r:embed="rId6" cstate="print"/>
          <a:srcRect l="28360" r="29114"/>
          <a:stretch>
            <a:fillRect/>
          </a:stretch>
        </p:blipFill>
        <p:spPr bwMode="auto">
          <a:xfrm>
            <a:off x="2843213" y="1098550"/>
            <a:ext cx="2592387" cy="4572000"/>
          </a:xfrm>
          <a:prstGeom prst="rect">
            <a:avLst/>
          </a:prstGeom>
          <a:noFill/>
          <a:ln w="9525">
            <a:noFill/>
            <a:miter lim="800000"/>
            <a:headEnd/>
            <a:tailEnd/>
          </a:ln>
        </p:spPr>
      </p:pic>
      <p:pic>
        <p:nvPicPr>
          <p:cNvPr id="28681" name="Picture 9"/>
          <p:cNvPicPr>
            <a:picLocks noChangeAspect="1" noChangeArrowheads="1"/>
          </p:cNvPicPr>
          <p:nvPr/>
        </p:nvPicPr>
        <p:blipFill>
          <a:blip r:embed="rId7" cstate="print"/>
          <a:srcRect/>
          <a:stretch>
            <a:fillRect/>
          </a:stretch>
        </p:blipFill>
        <p:spPr bwMode="auto">
          <a:xfrm>
            <a:off x="6372225" y="936625"/>
            <a:ext cx="2070100"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388" y="0"/>
            <a:ext cx="8964612" cy="835025"/>
          </a:xfrm>
        </p:spPr>
        <p:txBody>
          <a:bodyPr/>
          <a:lstStyle/>
          <a:p>
            <a:pPr eaLnBrk="1" hangingPunct="1"/>
            <a:r>
              <a:rPr lang="en-US" smtClean="0"/>
              <a:t>Ingredients 3: Infrastructure 1</a:t>
            </a:r>
          </a:p>
        </p:txBody>
      </p:sp>
      <p:pic>
        <p:nvPicPr>
          <p:cNvPr id="29699" name="Picture 3" descr="© Thomas Lenk"/>
          <p:cNvPicPr>
            <a:picLocks noGrp="1" noChangeAspect="1" noChangeArrowheads="1"/>
          </p:cNvPicPr>
          <p:nvPr>
            <p:ph sz="half" idx="1"/>
          </p:nvPr>
        </p:nvPicPr>
        <p:blipFill>
          <a:blip r:embed="rId2" cstate="print"/>
          <a:srcRect/>
          <a:stretch>
            <a:fillRect/>
          </a:stretch>
        </p:blipFill>
        <p:spPr>
          <a:xfrm>
            <a:off x="273050" y="1052513"/>
            <a:ext cx="3921125" cy="2949575"/>
          </a:xfrm>
        </p:spPr>
      </p:pic>
      <p:pic>
        <p:nvPicPr>
          <p:cNvPr id="29700" name="Picture 4" descr="sxbh58inn"/>
          <p:cNvPicPr>
            <a:picLocks noGrp="1" noChangeAspect="1" noChangeArrowheads="1"/>
          </p:cNvPicPr>
          <p:nvPr>
            <p:ph sz="quarter" idx="2"/>
          </p:nvPr>
        </p:nvPicPr>
        <p:blipFill>
          <a:blip r:embed="rId3" cstate="print"/>
          <a:srcRect/>
          <a:stretch>
            <a:fillRect/>
          </a:stretch>
        </p:blipFill>
        <p:spPr>
          <a:xfrm>
            <a:off x="4429125" y="3751263"/>
            <a:ext cx="4552950" cy="2916237"/>
          </a:xfrm>
        </p:spPr>
      </p:pic>
      <p:sp>
        <p:nvSpPr>
          <p:cNvPr id="29701" name="Text Box 5"/>
          <p:cNvSpPr txBox="1">
            <a:spLocks noChangeArrowheads="1"/>
          </p:cNvSpPr>
          <p:nvPr/>
        </p:nvSpPr>
        <p:spPr bwMode="auto">
          <a:xfrm>
            <a:off x="4211638" y="908050"/>
            <a:ext cx="1436687" cy="336550"/>
          </a:xfrm>
          <a:prstGeom prst="rect">
            <a:avLst/>
          </a:prstGeom>
          <a:noFill/>
          <a:ln w="9525">
            <a:noFill/>
            <a:miter lim="800000"/>
            <a:headEnd/>
            <a:tailEnd/>
          </a:ln>
        </p:spPr>
        <p:txBody>
          <a:bodyPr wrap="none">
            <a:spAutoFit/>
          </a:bodyPr>
          <a:lstStyle/>
          <a:p>
            <a:pPr eaLnBrk="0" hangingPunct="0"/>
            <a:r>
              <a:rPr lang="en-US" sz="1600">
                <a:latin typeface="Arial" charset="0"/>
              </a:rPr>
              <a:t>Base Stations</a:t>
            </a:r>
          </a:p>
        </p:txBody>
      </p:sp>
      <p:sp>
        <p:nvSpPr>
          <p:cNvPr id="29702" name="Text Box 6"/>
          <p:cNvSpPr txBox="1">
            <a:spLocks noChangeArrowheads="1"/>
          </p:cNvSpPr>
          <p:nvPr/>
        </p:nvSpPr>
        <p:spPr bwMode="auto">
          <a:xfrm>
            <a:off x="4643438" y="2060575"/>
            <a:ext cx="869950" cy="336550"/>
          </a:xfrm>
          <a:prstGeom prst="rect">
            <a:avLst/>
          </a:prstGeom>
          <a:noFill/>
          <a:ln w="9525">
            <a:noFill/>
            <a:miter lim="800000"/>
            <a:headEnd/>
            <a:tailEnd/>
          </a:ln>
        </p:spPr>
        <p:txBody>
          <a:bodyPr wrap="none">
            <a:spAutoFit/>
          </a:bodyPr>
          <a:lstStyle/>
          <a:p>
            <a:pPr eaLnBrk="0" hangingPunct="0"/>
            <a:r>
              <a:rPr lang="en-US" sz="1600">
                <a:latin typeface="Arial" charset="0"/>
              </a:rPr>
              <a:t>Cabling</a:t>
            </a:r>
          </a:p>
        </p:txBody>
      </p:sp>
      <p:pic>
        <p:nvPicPr>
          <p:cNvPr id="29703" name="Picture 7" descr="D2 0C6D"/>
          <p:cNvPicPr>
            <a:picLocks noChangeAspect="1" noChangeArrowheads="1"/>
          </p:cNvPicPr>
          <p:nvPr/>
        </p:nvPicPr>
        <p:blipFill>
          <a:blip r:embed="rId4" cstate="print"/>
          <a:srcRect/>
          <a:stretch>
            <a:fillRect/>
          </a:stretch>
        </p:blipFill>
        <p:spPr bwMode="auto">
          <a:xfrm>
            <a:off x="571500" y="3571875"/>
            <a:ext cx="1641475" cy="3095625"/>
          </a:xfrm>
          <a:prstGeom prst="rect">
            <a:avLst/>
          </a:prstGeom>
          <a:noFill/>
          <a:ln w="9525">
            <a:noFill/>
            <a:miter lim="800000"/>
            <a:headEnd/>
            <a:tailEnd/>
          </a:ln>
        </p:spPr>
      </p:pic>
      <p:pic>
        <p:nvPicPr>
          <p:cNvPr id="29704" name="Picture 8" descr="Picture_BS240_BS241"/>
          <p:cNvPicPr>
            <a:picLocks noChangeAspect="1" noChangeArrowheads="1"/>
          </p:cNvPicPr>
          <p:nvPr/>
        </p:nvPicPr>
        <p:blipFill>
          <a:blip r:embed="rId5" cstate="print"/>
          <a:srcRect l="31917" r="31667" b="1033"/>
          <a:stretch>
            <a:fillRect/>
          </a:stretch>
        </p:blipFill>
        <p:spPr bwMode="auto">
          <a:xfrm>
            <a:off x="6429375" y="642938"/>
            <a:ext cx="1958975" cy="3433762"/>
          </a:xfrm>
          <a:prstGeom prst="rect">
            <a:avLst/>
          </a:prstGeom>
          <a:noFill/>
          <a:ln w="9525">
            <a:noFill/>
            <a:miter lim="800000"/>
            <a:headEnd/>
            <a:tailEnd/>
          </a:ln>
        </p:spPr>
      </p:pic>
      <p:sp>
        <p:nvSpPr>
          <p:cNvPr id="29705" name="Text Box 9"/>
          <p:cNvSpPr txBox="1">
            <a:spLocks noChangeArrowheads="1"/>
          </p:cNvSpPr>
          <p:nvPr/>
        </p:nvSpPr>
        <p:spPr bwMode="auto">
          <a:xfrm>
            <a:off x="1619250" y="4868863"/>
            <a:ext cx="1616075" cy="336550"/>
          </a:xfrm>
          <a:prstGeom prst="rect">
            <a:avLst/>
          </a:prstGeom>
          <a:noFill/>
          <a:ln w="9525">
            <a:noFill/>
            <a:miter lim="800000"/>
            <a:headEnd/>
            <a:tailEnd/>
          </a:ln>
        </p:spPr>
        <p:txBody>
          <a:bodyPr wrap="none">
            <a:spAutoFit/>
          </a:bodyPr>
          <a:lstStyle/>
          <a:p>
            <a:pPr eaLnBrk="0" hangingPunct="0"/>
            <a:r>
              <a:rPr lang="en-US" sz="1600">
                <a:latin typeface="Arial" charset="0"/>
              </a:rPr>
              <a:t>Microwave links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1500" y="0"/>
            <a:ext cx="8253413" cy="1143000"/>
          </a:xfrm>
        </p:spPr>
        <p:txBody>
          <a:bodyPr/>
          <a:lstStyle/>
          <a:p>
            <a:pPr eaLnBrk="1" hangingPunct="1"/>
            <a:r>
              <a:rPr lang="en-US" smtClean="0"/>
              <a:t>Ingredients 3: Infrastructure 2</a:t>
            </a:r>
          </a:p>
        </p:txBody>
      </p:sp>
      <p:pic>
        <p:nvPicPr>
          <p:cNvPr id="30723" name="Picture 3" descr=" "/>
          <p:cNvPicPr>
            <a:picLocks noChangeAspect="1" noChangeArrowheads="1"/>
          </p:cNvPicPr>
          <p:nvPr/>
        </p:nvPicPr>
        <p:blipFill>
          <a:blip r:embed="rId2" cstate="print"/>
          <a:srcRect l="31958" r="31667"/>
          <a:stretch>
            <a:fillRect/>
          </a:stretch>
        </p:blipFill>
        <p:spPr bwMode="auto">
          <a:xfrm>
            <a:off x="3000375" y="1643063"/>
            <a:ext cx="1501775" cy="2663825"/>
          </a:xfrm>
          <a:prstGeom prst="rect">
            <a:avLst/>
          </a:prstGeom>
          <a:noFill/>
          <a:ln w="9525">
            <a:noFill/>
            <a:miter lim="800000"/>
            <a:headEnd/>
            <a:tailEnd/>
          </a:ln>
        </p:spPr>
      </p:pic>
      <p:pic>
        <p:nvPicPr>
          <p:cNvPr id="30724" name="Picture 4" descr=" "/>
          <p:cNvPicPr>
            <a:picLocks noChangeAspect="1" noChangeArrowheads="1"/>
          </p:cNvPicPr>
          <p:nvPr/>
        </p:nvPicPr>
        <p:blipFill>
          <a:blip r:embed="rId3" cstate="print"/>
          <a:srcRect l="24376" r="24249" b="1033"/>
          <a:stretch>
            <a:fillRect/>
          </a:stretch>
        </p:blipFill>
        <p:spPr bwMode="auto">
          <a:xfrm>
            <a:off x="214313" y="1643063"/>
            <a:ext cx="2493962" cy="3097212"/>
          </a:xfrm>
          <a:prstGeom prst="rect">
            <a:avLst/>
          </a:prstGeom>
          <a:noFill/>
          <a:ln w="9525">
            <a:noFill/>
            <a:miter lim="800000"/>
            <a:headEnd/>
            <a:tailEnd/>
          </a:ln>
        </p:spPr>
      </p:pic>
      <p:pic>
        <p:nvPicPr>
          <p:cNvPr id="30725" name="Picture 5" descr="noc_new"/>
          <p:cNvPicPr>
            <a:picLocks noChangeAspect="1" noChangeArrowheads="1"/>
          </p:cNvPicPr>
          <p:nvPr/>
        </p:nvPicPr>
        <p:blipFill>
          <a:blip r:embed="rId4" cstate="print"/>
          <a:srcRect/>
          <a:stretch>
            <a:fillRect/>
          </a:stretch>
        </p:blipFill>
        <p:spPr bwMode="auto">
          <a:xfrm>
            <a:off x="5500688" y="3714750"/>
            <a:ext cx="3240087" cy="2641600"/>
          </a:xfrm>
          <a:prstGeom prst="rect">
            <a:avLst/>
          </a:prstGeom>
          <a:noFill/>
          <a:ln w="9525">
            <a:noFill/>
            <a:miter lim="800000"/>
            <a:headEnd/>
            <a:tailEnd/>
          </a:ln>
        </p:spPr>
      </p:pic>
      <p:sp>
        <p:nvSpPr>
          <p:cNvPr id="30726" name="Text Box 6"/>
          <p:cNvSpPr txBox="1">
            <a:spLocks noChangeArrowheads="1"/>
          </p:cNvSpPr>
          <p:nvPr/>
        </p:nvSpPr>
        <p:spPr bwMode="auto">
          <a:xfrm>
            <a:off x="323850" y="5013325"/>
            <a:ext cx="1536700" cy="336550"/>
          </a:xfrm>
          <a:prstGeom prst="rect">
            <a:avLst/>
          </a:prstGeom>
          <a:noFill/>
          <a:ln w="9525">
            <a:noFill/>
            <a:miter lim="800000"/>
            <a:headEnd/>
            <a:tailEnd/>
          </a:ln>
        </p:spPr>
        <p:txBody>
          <a:bodyPr wrap="none">
            <a:spAutoFit/>
          </a:bodyPr>
          <a:lstStyle/>
          <a:p>
            <a:pPr eaLnBrk="0" hangingPunct="0"/>
            <a:r>
              <a:rPr lang="en-US" sz="1600">
                <a:latin typeface="Arial" charset="0"/>
              </a:rPr>
              <a:t>Switching units</a:t>
            </a:r>
          </a:p>
        </p:txBody>
      </p:sp>
      <p:sp>
        <p:nvSpPr>
          <p:cNvPr id="30727" name="Text Box 7"/>
          <p:cNvSpPr txBox="1">
            <a:spLocks noChangeArrowheads="1"/>
          </p:cNvSpPr>
          <p:nvPr/>
        </p:nvSpPr>
        <p:spPr bwMode="auto">
          <a:xfrm>
            <a:off x="2857500" y="4857750"/>
            <a:ext cx="1211263" cy="336550"/>
          </a:xfrm>
          <a:prstGeom prst="rect">
            <a:avLst/>
          </a:prstGeom>
          <a:noFill/>
          <a:ln w="9525">
            <a:noFill/>
            <a:miter lim="800000"/>
            <a:headEnd/>
            <a:tailEnd/>
          </a:ln>
        </p:spPr>
        <p:txBody>
          <a:bodyPr wrap="none">
            <a:spAutoFit/>
          </a:bodyPr>
          <a:lstStyle/>
          <a:p>
            <a:pPr eaLnBrk="0" hangingPunct="0"/>
            <a:r>
              <a:rPr lang="en-US" sz="1600">
                <a:latin typeface="Arial" charset="0"/>
              </a:rPr>
              <a:t>Data bases</a:t>
            </a:r>
          </a:p>
        </p:txBody>
      </p:sp>
      <p:sp>
        <p:nvSpPr>
          <p:cNvPr id="30728" name="Text Box 8"/>
          <p:cNvSpPr txBox="1">
            <a:spLocks noChangeArrowheads="1"/>
          </p:cNvSpPr>
          <p:nvPr/>
        </p:nvSpPr>
        <p:spPr bwMode="auto">
          <a:xfrm>
            <a:off x="3144838" y="4308475"/>
            <a:ext cx="1370012" cy="336550"/>
          </a:xfrm>
          <a:prstGeom prst="rect">
            <a:avLst/>
          </a:prstGeom>
          <a:noFill/>
          <a:ln w="9525">
            <a:noFill/>
            <a:miter lim="800000"/>
            <a:headEnd/>
            <a:tailEnd/>
          </a:ln>
        </p:spPr>
        <p:txBody>
          <a:bodyPr wrap="none">
            <a:spAutoFit/>
          </a:bodyPr>
          <a:lstStyle/>
          <a:p>
            <a:pPr eaLnBrk="0" hangingPunct="0"/>
            <a:r>
              <a:rPr lang="en-US" sz="1600">
                <a:latin typeface="Arial" charset="0"/>
              </a:rPr>
              <a:t>Management</a:t>
            </a:r>
          </a:p>
        </p:txBody>
      </p:sp>
      <p:sp>
        <p:nvSpPr>
          <p:cNvPr id="30729" name="Text Box 9"/>
          <p:cNvSpPr txBox="1">
            <a:spLocks noChangeArrowheads="1"/>
          </p:cNvSpPr>
          <p:nvPr/>
        </p:nvSpPr>
        <p:spPr bwMode="auto">
          <a:xfrm>
            <a:off x="4286250" y="5429250"/>
            <a:ext cx="1131888" cy="336550"/>
          </a:xfrm>
          <a:prstGeom prst="rect">
            <a:avLst/>
          </a:prstGeom>
          <a:noFill/>
          <a:ln w="9525">
            <a:noFill/>
            <a:miter lim="800000"/>
            <a:headEnd/>
            <a:tailEnd/>
          </a:ln>
        </p:spPr>
        <p:txBody>
          <a:bodyPr wrap="none">
            <a:spAutoFit/>
          </a:bodyPr>
          <a:lstStyle/>
          <a:p>
            <a:pPr eaLnBrk="0" hangingPunct="0"/>
            <a:r>
              <a:rPr lang="en-US" sz="1600">
                <a:latin typeface="Arial" charset="0"/>
              </a:rPr>
              <a:t>Monitoring</a:t>
            </a:r>
          </a:p>
        </p:txBody>
      </p:sp>
      <p:sp>
        <p:nvSpPr>
          <p:cNvPr id="30730" name="Text Box 10"/>
          <p:cNvSpPr txBox="1">
            <a:spLocks noChangeArrowheads="1"/>
          </p:cNvSpPr>
          <p:nvPr/>
        </p:nvSpPr>
        <p:spPr bwMode="auto">
          <a:xfrm>
            <a:off x="4929188" y="1357313"/>
            <a:ext cx="3505200" cy="1917700"/>
          </a:xfrm>
          <a:prstGeom prst="rect">
            <a:avLst/>
          </a:prstGeom>
          <a:noFill/>
          <a:ln w="9525">
            <a:noFill/>
            <a:miter lim="800000"/>
            <a:headEnd/>
            <a:tailEnd/>
          </a:ln>
        </p:spPr>
        <p:txBody>
          <a:bodyPr>
            <a:spAutoFit/>
          </a:bodyPr>
          <a:lstStyle/>
          <a:p>
            <a:pPr eaLnBrk="0" hangingPunct="0"/>
            <a:r>
              <a:rPr lang="de-DE" sz="2400">
                <a:latin typeface="Arial" charset="0"/>
              </a:rPr>
              <a:t>Not „visible“, but comprise the </a:t>
            </a:r>
            <a:r>
              <a:rPr lang="de-DE" sz="2400">
                <a:solidFill>
                  <a:schemeClr val="accent2"/>
                </a:solidFill>
                <a:latin typeface="Arial" charset="0"/>
              </a:rPr>
              <a:t>major part</a:t>
            </a:r>
            <a:r>
              <a:rPr lang="de-DE" sz="2400">
                <a:latin typeface="Arial" charset="0"/>
              </a:rPr>
              <a:t> of the network (also from an investment point of view…)</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676400" y="1795450"/>
            <a:ext cx="4572000" cy="1981200"/>
          </a:xfrm>
          <a:prstGeom prst="rect">
            <a:avLst/>
          </a:prstGeom>
          <a:solidFill>
            <a:srgbClr val="3366FF">
              <a:alpha val="50000"/>
            </a:srgbClr>
          </a:solidFill>
          <a:ln w="9525" cap="rnd">
            <a:solidFill>
              <a:schemeClr val="tx1"/>
            </a:solidFill>
            <a:prstDash val="sysDot"/>
            <a:miter lim="800000"/>
            <a:headEnd/>
            <a:tailEnd/>
          </a:ln>
          <a:effectLst/>
        </p:spPr>
        <p:txBody>
          <a:bodyPr wrap="none" anchor="ctr"/>
          <a:lstStyle/>
          <a:p>
            <a:endParaRPr lang="en-GB"/>
          </a:p>
        </p:txBody>
      </p:sp>
      <p:sp>
        <p:nvSpPr>
          <p:cNvPr id="102403" name="Rectangle 3"/>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overview</a:t>
            </a:r>
          </a:p>
        </p:txBody>
      </p:sp>
      <p:sp>
        <p:nvSpPr>
          <p:cNvPr id="102404" name="AutoShape 4"/>
          <p:cNvSpPr>
            <a:spLocks noChangeArrowheads="1"/>
          </p:cNvSpPr>
          <p:nvPr/>
        </p:nvSpPr>
        <p:spPr bwMode="auto">
          <a:xfrm>
            <a:off x="5562600" y="46910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02405" name="AutoShape 5"/>
          <p:cNvSpPr>
            <a:spLocks noChangeArrowheads="1"/>
          </p:cNvSpPr>
          <p:nvPr/>
        </p:nvSpPr>
        <p:spPr bwMode="auto">
          <a:xfrm>
            <a:off x="1905000" y="53768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02406" name="AutoShape 6"/>
          <p:cNvSpPr>
            <a:spLocks noChangeArrowheads="1"/>
          </p:cNvSpPr>
          <p:nvPr/>
        </p:nvSpPr>
        <p:spPr bwMode="auto">
          <a:xfrm>
            <a:off x="3124200" y="46910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02407" name="AutoShape 7"/>
          <p:cNvSpPr>
            <a:spLocks noChangeArrowheads="1"/>
          </p:cNvSpPr>
          <p:nvPr/>
        </p:nvSpPr>
        <p:spPr bwMode="auto">
          <a:xfrm>
            <a:off x="4343400" y="53768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02408" name="AutoShape 8"/>
          <p:cNvSpPr>
            <a:spLocks noChangeArrowheads="1"/>
          </p:cNvSpPr>
          <p:nvPr/>
        </p:nvSpPr>
        <p:spPr bwMode="auto">
          <a:xfrm>
            <a:off x="4343400" y="40052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02409" name="Oval 9"/>
          <p:cNvSpPr>
            <a:spLocks noChangeArrowheads="1"/>
          </p:cNvSpPr>
          <p:nvPr/>
        </p:nvSpPr>
        <p:spPr bwMode="auto">
          <a:xfrm>
            <a:off x="6324600" y="1871650"/>
            <a:ext cx="2209800" cy="1295400"/>
          </a:xfrm>
          <a:prstGeom prst="ellipse">
            <a:avLst/>
          </a:prstGeom>
          <a:solidFill>
            <a:srgbClr val="FF6600"/>
          </a:solidFill>
          <a:ln w="9525">
            <a:solidFill>
              <a:schemeClr val="tx1"/>
            </a:solidFill>
            <a:round/>
            <a:headEnd/>
            <a:tailEnd/>
          </a:ln>
          <a:effectLst/>
        </p:spPr>
        <p:txBody>
          <a:bodyPr wrap="none" anchor="ctr"/>
          <a:lstStyle/>
          <a:p>
            <a:pPr algn="ctr"/>
            <a:r>
              <a:rPr lang="de-DE"/>
              <a:t>fixed network</a:t>
            </a:r>
          </a:p>
        </p:txBody>
      </p:sp>
      <p:cxnSp>
        <p:nvCxnSpPr>
          <p:cNvPr id="102410" name="AutoShape 10"/>
          <p:cNvCxnSpPr>
            <a:cxnSpLocks noChangeShapeType="1"/>
            <a:stCxn id="102409" idx="6"/>
          </p:cNvCxnSpPr>
          <p:nvPr/>
        </p:nvCxnSpPr>
        <p:spPr bwMode="auto">
          <a:xfrm flipV="1">
            <a:off x="8534400" y="2481250"/>
            <a:ext cx="381000" cy="38100"/>
          </a:xfrm>
          <a:prstGeom prst="straightConnector1">
            <a:avLst/>
          </a:prstGeom>
          <a:noFill/>
          <a:ln w="9525">
            <a:solidFill>
              <a:schemeClr val="tx1"/>
            </a:solidFill>
            <a:round/>
            <a:headEnd/>
            <a:tailEnd/>
          </a:ln>
          <a:effectLst/>
        </p:spPr>
      </p:cxnSp>
      <p:cxnSp>
        <p:nvCxnSpPr>
          <p:cNvPr id="102411" name="AutoShape 11"/>
          <p:cNvCxnSpPr>
            <a:cxnSpLocks noChangeShapeType="1"/>
            <a:stCxn id="102409" idx="5"/>
          </p:cNvCxnSpPr>
          <p:nvPr/>
        </p:nvCxnSpPr>
        <p:spPr bwMode="auto">
          <a:xfrm>
            <a:off x="8210550" y="2978138"/>
            <a:ext cx="628650" cy="112712"/>
          </a:xfrm>
          <a:prstGeom prst="straightConnector1">
            <a:avLst/>
          </a:prstGeom>
          <a:noFill/>
          <a:ln w="9525">
            <a:solidFill>
              <a:schemeClr val="tx1"/>
            </a:solidFill>
            <a:round/>
            <a:headEnd/>
            <a:tailEnd/>
          </a:ln>
          <a:effectLst/>
        </p:spPr>
      </p:cxnSp>
      <p:cxnSp>
        <p:nvCxnSpPr>
          <p:cNvPr id="102412" name="AutoShape 12"/>
          <p:cNvCxnSpPr>
            <a:cxnSpLocks noChangeShapeType="1"/>
            <a:stCxn id="102409" idx="7"/>
          </p:cNvCxnSpPr>
          <p:nvPr/>
        </p:nvCxnSpPr>
        <p:spPr bwMode="auto">
          <a:xfrm flipV="1">
            <a:off x="8210550" y="1947850"/>
            <a:ext cx="552450" cy="112713"/>
          </a:xfrm>
          <a:prstGeom prst="straightConnector1">
            <a:avLst/>
          </a:prstGeom>
          <a:noFill/>
          <a:ln w="9525">
            <a:solidFill>
              <a:schemeClr val="tx1"/>
            </a:solidFill>
            <a:round/>
            <a:headEnd/>
            <a:tailEnd/>
          </a:ln>
          <a:effectLst/>
        </p:spPr>
      </p:cxnSp>
      <p:sp>
        <p:nvSpPr>
          <p:cNvPr id="102413" name="Rectangle 13"/>
          <p:cNvSpPr>
            <a:spLocks noChangeArrowheads="1"/>
          </p:cNvSpPr>
          <p:nvPr/>
        </p:nvSpPr>
        <p:spPr bwMode="auto">
          <a:xfrm>
            <a:off x="2133600" y="4462450"/>
            <a:ext cx="838200" cy="457200"/>
          </a:xfrm>
          <a:prstGeom prst="rect">
            <a:avLst/>
          </a:prstGeom>
          <a:solidFill>
            <a:srgbClr val="01FFBC"/>
          </a:solidFill>
          <a:ln w="9525">
            <a:solidFill>
              <a:schemeClr val="tx1"/>
            </a:solidFill>
            <a:miter lim="800000"/>
            <a:headEnd/>
            <a:tailEnd/>
          </a:ln>
          <a:effectLst/>
        </p:spPr>
        <p:txBody>
          <a:bodyPr wrap="none" anchor="ctr"/>
          <a:lstStyle/>
          <a:p>
            <a:pPr algn="ctr"/>
            <a:r>
              <a:rPr lang="de-DE"/>
              <a:t>BSC</a:t>
            </a:r>
          </a:p>
        </p:txBody>
      </p:sp>
      <p:sp>
        <p:nvSpPr>
          <p:cNvPr id="102414" name="Rectangle 14"/>
          <p:cNvSpPr>
            <a:spLocks noChangeArrowheads="1"/>
          </p:cNvSpPr>
          <p:nvPr/>
        </p:nvSpPr>
        <p:spPr bwMode="auto">
          <a:xfrm>
            <a:off x="6019800" y="4005250"/>
            <a:ext cx="838200" cy="457200"/>
          </a:xfrm>
          <a:prstGeom prst="rect">
            <a:avLst/>
          </a:prstGeom>
          <a:solidFill>
            <a:srgbClr val="01FFBC"/>
          </a:solidFill>
          <a:ln w="9525">
            <a:solidFill>
              <a:schemeClr val="tx1"/>
            </a:solidFill>
            <a:miter lim="800000"/>
            <a:headEnd/>
            <a:tailEnd/>
          </a:ln>
          <a:effectLst/>
        </p:spPr>
        <p:txBody>
          <a:bodyPr wrap="none" anchor="ctr"/>
          <a:lstStyle/>
          <a:p>
            <a:pPr algn="ctr"/>
            <a:r>
              <a:rPr lang="de-DE"/>
              <a:t>BSC</a:t>
            </a:r>
          </a:p>
        </p:txBody>
      </p:sp>
      <p:cxnSp>
        <p:nvCxnSpPr>
          <p:cNvPr id="102415" name="AutoShape 15"/>
          <p:cNvCxnSpPr>
            <a:cxnSpLocks noChangeShapeType="1"/>
            <a:stCxn id="102413" idx="2"/>
          </p:cNvCxnSpPr>
          <p:nvPr/>
        </p:nvCxnSpPr>
        <p:spPr bwMode="auto">
          <a:xfrm>
            <a:off x="2552700" y="4919650"/>
            <a:ext cx="49213" cy="1690688"/>
          </a:xfrm>
          <a:prstGeom prst="straightConnector1">
            <a:avLst/>
          </a:prstGeom>
          <a:noFill/>
          <a:ln w="9525">
            <a:solidFill>
              <a:schemeClr val="tx1"/>
            </a:solidFill>
            <a:round/>
            <a:headEnd/>
            <a:tailEnd/>
          </a:ln>
          <a:effectLst/>
        </p:spPr>
      </p:cxnSp>
      <p:cxnSp>
        <p:nvCxnSpPr>
          <p:cNvPr id="102416" name="AutoShape 16"/>
          <p:cNvCxnSpPr>
            <a:cxnSpLocks noChangeShapeType="1"/>
            <a:stCxn id="102413" idx="2"/>
          </p:cNvCxnSpPr>
          <p:nvPr/>
        </p:nvCxnSpPr>
        <p:spPr bwMode="auto">
          <a:xfrm>
            <a:off x="2552700" y="4919650"/>
            <a:ext cx="1268413" cy="985838"/>
          </a:xfrm>
          <a:prstGeom prst="straightConnector1">
            <a:avLst/>
          </a:prstGeom>
          <a:noFill/>
          <a:ln w="9525">
            <a:solidFill>
              <a:schemeClr val="tx1"/>
            </a:solidFill>
            <a:round/>
            <a:headEnd/>
            <a:tailEnd/>
          </a:ln>
          <a:effectLst/>
        </p:spPr>
      </p:cxnSp>
      <p:cxnSp>
        <p:nvCxnSpPr>
          <p:cNvPr id="102417" name="AutoShape 17"/>
          <p:cNvCxnSpPr>
            <a:cxnSpLocks noChangeShapeType="1"/>
            <a:stCxn id="102413" idx="2"/>
          </p:cNvCxnSpPr>
          <p:nvPr/>
        </p:nvCxnSpPr>
        <p:spPr bwMode="auto">
          <a:xfrm flipH="1">
            <a:off x="1752600" y="4919650"/>
            <a:ext cx="800100" cy="609600"/>
          </a:xfrm>
          <a:prstGeom prst="straightConnector1">
            <a:avLst/>
          </a:prstGeom>
          <a:noFill/>
          <a:ln w="9525">
            <a:solidFill>
              <a:schemeClr val="tx1"/>
            </a:solidFill>
            <a:round/>
            <a:headEnd/>
            <a:tailEnd/>
          </a:ln>
          <a:effectLst/>
        </p:spPr>
      </p:cxnSp>
      <p:cxnSp>
        <p:nvCxnSpPr>
          <p:cNvPr id="102419" name="AutoShape 19"/>
          <p:cNvCxnSpPr>
            <a:cxnSpLocks noChangeShapeType="1"/>
            <a:stCxn id="102414" idx="1"/>
          </p:cNvCxnSpPr>
          <p:nvPr/>
        </p:nvCxnSpPr>
        <p:spPr bwMode="auto">
          <a:xfrm flipH="1">
            <a:off x="5122863" y="4233850"/>
            <a:ext cx="896937" cy="1008063"/>
          </a:xfrm>
          <a:prstGeom prst="straightConnector1">
            <a:avLst/>
          </a:prstGeom>
          <a:noFill/>
          <a:ln w="9525">
            <a:solidFill>
              <a:schemeClr val="tx1"/>
            </a:solidFill>
            <a:round/>
            <a:headEnd/>
            <a:tailEnd/>
          </a:ln>
          <a:effectLst/>
        </p:spPr>
      </p:cxnSp>
      <p:cxnSp>
        <p:nvCxnSpPr>
          <p:cNvPr id="102420" name="AutoShape 20"/>
          <p:cNvCxnSpPr>
            <a:cxnSpLocks noChangeShapeType="1"/>
            <a:stCxn id="102414" idx="2"/>
          </p:cNvCxnSpPr>
          <p:nvPr/>
        </p:nvCxnSpPr>
        <p:spPr bwMode="auto">
          <a:xfrm>
            <a:off x="6438900" y="4462450"/>
            <a:ext cx="60325" cy="1417638"/>
          </a:xfrm>
          <a:prstGeom prst="straightConnector1">
            <a:avLst/>
          </a:prstGeom>
          <a:noFill/>
          <a:ln w="9525">
            <a:solidFill>
              <a:schemeClr val="tx1"/>
            </a:solidFill>
            <a:round/>
            <a:headEnd/>
            <a:tailEnd/>
          </a:ln>
          <a:effectLst/>
        </p:spPr>
      </p:cxnSp>
      <p:cxnSp>
        <p:nvCxnSpPr>
          <p:cNvPr id="102421" name="AutoShape 21"/>
          <p:cNvCxnSpPr>
            <a:cxnSpLocks noChangeShapeType="1"/>
            <a:stCxn id="102422" idx="2"/>
            <a:endCxn id="102413" idx="0"/>
          </p:cNvCxnSpPr>
          <p:nvPr/>
        </p:nvCxnSpPr>
        <p:spPr bwMode="auto">
          <a:xfrm flipH="1">
            <a:off x="2552700" y="3548050"/>
            <a:ext cx="533400" cy="914400"/>
          </a:xfrm>
          <a:prstGeom prst="straightConnector1">
            <a:avLst/>
          </a:prstGeom>
          <a:noFill/>
          <a:ln w="9525">
            <a:solidFill>
              <a:schemeClr val="tx1"/>
            </a:solidFill>
            <a:round/>
            <a:headEnd/>
            <a:tailEnd/>
          </a:ln>
          <a:effectLst/>
        </p:spPr>
      </p:cxnSp>
      <p:sp>
        <p:nvSpPr>
          <p:cNvPr id="102422" name="Rectangle 22"/>
          <p:cNvSpPr>
            <a:spLocks noChangeArrowheads="1"/>
          </p:cNvSpPr>
          <p:nvPr/>
        </p:nvSpPr>
        <p:spPr bwMode="auto">
          <a:xfrm>
            <a:off x="2667000" y="3090850"/>
            <a:ext cx="838200" cy="457200"/>
          </a:xfrm>
          <a:prstGeom prst="rect">
            <a:avLst/>
          </a:prstGeom>
          <a:solidFill>
            <a:srgbClr val="DADAF6"/>
          </a:solidFill>
          <a:ln w="9525">
            <a:solidFill>
              <a:schemeClr val="tx1"/>
            </a:solidFill>
            <a:miter lim="800000"/>
            <a:headEnd/>
            <a:tailEnd/>
          </a:ln>
          <a:effectLst/>
        </p:spPr>
        <p:txBody>
          <a:bodyPr wrap="none" anchor="ctr"/>
          <a:lstStyle/>
          <a:p>
            <a:pPr algn="ctr"/>
            <a:r>
              <a:rPr lang="de-DE"/>
              <a:t>MSC</a:t>
            </a:r>
          </a:p>
        </p:txBody>
      </p:sp>
      <p:sp>
        <p:nvSpPr>
          <p:cNvPr id="102423" name="Rectangle 23"/>
          <p:cNvSpPr>
            <a:spLocks noChangeArrowheads="1"/>
          </p:cNvSpPr>
          <p:nvPr/>
        </p:nvSpPr>
        <p:spPr bwMode="auto">
          <a:xfrm>
            <a:off x="5257800" y="3090850"/>
            <a:ext cx="838200" cy="457200"/>
          </a:xfrm>
          <a:prstGeom prst="rect">
            <a:avLst/>
          </a:prstGeom>
          <a:solidFill>
            <a:srgbClr val="DADAF6"/>
          </a:solidFill>
          <a:ln w="9525">
            <a:solidFill>
              <a:schemeClr val="tx1"/>
            </a:solidFill>
            <a:miter lim="800000"/>
            <a:headEnd/>
            <a:tailEnd/>
          </a:ln>
          <a:effectLst/>
        </p:spPr>
        <p:txBody>
          <a:bodyPr wrap="none" anchor="ctr"/>
          <a:lstStyle/>
          <a:p>
            <a:pPr algn="ctr"/>
            <a:r>
              <a:rPr lang="de-DE"/>
              <a:t>MSC</a:t>
            </a:r>
          </a:p>
        </p:txBody>
      </p:sp>
      <p:sp>
        <p:nvSpPr>
          <p:cNvPr id="102424" name="Rectangle 24"/>
          <p:cNvSpPr>
            <a:spLocks noChangeArrowheads="1"/>
          </p:cNvSpPr>
          <p:nvPr/>
        </p:nvSpPr>
        <p:spPr bwMode="auto">
          <a:xfrm>
            <a:off x="4495800" y="2176450"/>
            <a:ext cx="838200" cy="457200"/>
          </a:xfrm>
          <a:prstGeom prst="rect">
            <a:avLst/>
          </a:prstGeom>
          <a:solidFill>
            <a:srgbClr val="DADAF6"/>
          </a:solidFill>
          <a:ln w="9525">
            <a:solidFill>
              <a:schemeClr val="tx1"/>
            </a:solidFill>
            <a:miter lim="800000"/>
            <a:headEnd/>
            <a:tailEnd/>
          </a:ln>
          <a:effectLst/>
        </p:spPr>
        <p:txBody>
          <a:bodyPr wrap="none" anchor="ctr"/>
          <a:lstStyle/>
          <a:p>
            <a:pPr algn="ctr"/>
            <a:r>
              <a:rPr lang="de-DE"/>
              <a:t>GMSC</a:t>
            </a:r>
          </a:p>
        </p:txBody>
      </p:sp>
      <p:cxnSp>
        <p:nvCxnSpPr>
          <p:cNvPr id="102425" name="AutoShape 25"/>
          <p:cNvCxnSpPr>
            <a:cxnSpLocks noChangeShapeType="1"/>
            <a:stCxn id="102424" idx="2"/>
            <a:endCxn id="102422" idx="0"/>
          </p:cNvCxnSpPr>
          <p:nvPr/>
        </p:nvCxnSpPr>
        <p:spPr bwMode="auto">
          <a:xfrm flipH="1">
            <a:off x="3086100" y="2633650"/>
            <a:ext cx="1828800" cy="457200"/>
          </a:xfrm>
          <a:prstGeom prst="straightConnector1">
            <a:avLst/>
          </a:prstGeom>
          <a:noFill/>
          <a:ln w="9525">
            <a:solidFill>
              <a:schemeClr val="tx1"/>
            </a:solidFill>
            <a:round/>
            <a:headEnd/>
            <a:tailEnd/>
          </a:ln>
          <a:effectLst/>
        </p:spPr>
      </p:cxnSp>
      <p:cxnSp>
        <p:nvCxnSpPr>
          <p:cNvPr id="102426" name="AutoShape 26"/>
          <p:cNvCxnSpPr>
            <a:cxnSpLocks noChangeShapeType="1"/>
            <a:stCxn id="102424" idx="3"/>
            <a:endCxn id="102409" idx="2"/>
          </p:cNvCxnSpPr>
          <p:nvPr/>
        </p:nvCxnSpPr>
        <p:spPr bwMode="auto">
          <a:xfrm>
            <a:off x="5334000" y="2405050"/>
            <a:ext cx="990600" cy="114300"/>
          </a:xfrm>
          <a:prstGeom prst="straightConnector1">
            <a:avLst/>
          </a:prstGeom>
          <a:noFill/>
          <a:ln w="9525">
            <a:solidFill>
              <a:schemeClr val="tx1"/>
            </a:solidFill>
            <a:round/>
            <a:headEnd/>
            <a:tailEnd/>
          </a:ln>
          <a:effectLst/>
        </p:spPr>
      </p:cxnSp>
      <p:cxnSp>
        <p:nvCxnSpPr>
          <p:cNvPr id="102427" name="AutoShape 27"/>
          <p:cNvCxnSpPr>
            <a:cxnSpLocks noChangeShapeType="1"/>
            <a:stCxn id="102424" idx="2"/>
            <a:endCxn id="102423" idx="0"/>
          </p:cNvCxnSpPr>
          <p:nvPr/>
        </p:nvCxnSpPr>
        <p:spPr bwMode="auto">
          <a:xfrm>
            <a:off x="4914900" y="2633650"/>
            <a:ext cx="762000" cy="457200"/>
          </a:xfrm>
          <a:prstGeom prst="straightConnector1">
            <a:avLst/>
          </a:prstGeom>
          <a:noFill/>
          <a:ln w="9525">
            <a:solidFill>
              <a:schemeClr val="tx1"/>
            </a:solidFill>
            <a:round/>
            <a:headEnd/>
            <a:tailEnd/>
          </a:ln>
          <a:effectLst/>
        </p:spPr>
      </p:cxnSp>
      <p:sp>
        <p:nvSpPr>
          <p:cNvPr id="102428" name="Rectangle 28"/>
          <p:cNvSpPr>
            <a:spLocks noChangeArrowheads="1"/>
          </p:cNvSpPr>
          <p:nvPr/>
        </p:nvSpPr>
        <p:spPr bwMode="auto">
          <a:xfrm>
            <a:off x="1371600" y="1643050"/>
            <a:ext cx="1219200" cy="609600"/>
          </a:xfrm>
          <a:prstGeom prst="rect">
            <a:avLst/>
          </a:prstGeom>
          <a:solidFill>
            <a:srgbClr val="3366FF"/>
          </a:solidFill>
          <a:ln w="9525">
            <a:solidFill>
              <a:schemeClr val="tx1"/>
            </a:solidFill>
            <a:miter lim="800000"/>
            <a:headEnd/>
            <a:tailEnd/>
          </a:ln>
          <a:effectLst/>
        </p:spPr>
        <p:txBody>
          <a:bodyPr wrap="none" anchor="ctr"/>
          <a:lstStyle/>
          <a:p>
            <a:pPr algn="ctr"/>
            <a:r>
              <a:rPr lang="de-DE"/>
              <a:t>OMC, EIR, </a:t>
            </a:r>
            <a:br>
              <a:rPr lang="de-DE"/>
            </a:br>
            <a:r>
              <a:rPr lang="de-DE"/>
              <a:t>AUC</a:t>
            </a:r>
          </a:p>
        </p:txBody>
      </p:sp>
      <p:cxnSp>
        <p:nvCxnSpPr>
          <p:cNvPr id="102429" name="AutoShape 29"/>
          <p:cNvCxnSpPr>
            <a:cxnSpLocks noChangeShapeType="1"/>
            <a:stCxn id="102434" idx="3"/>
            <a:endCxn id="102422" idx="0"/>
          </p:cNvCxnSpPr>
          <p:nvPr/>
        </p:nvCxnSpPr>
        <p:spPr bwMode="auto">
          <a:xfrm flipH="1">
            <a:off x="3086100" y="2557450"/>
            <a:ext cx="114300" cy="533400"/>
          </a:xfrm>
          <a:prstGeom prst="straightConnector1">
            <a:avLst/>
          </a:prstGeom>
          <a:noFill/>
          <a:ln w="9525">
            <a:solidFill>
              <a:schemeClr val="tx1"/>
            </a:solidFill>
            <a:round/>
            <a:headEnd/>
            <a:tailEnd/>
          </a:ln>
          <a:effectLst/>
        </p:spPr>
      </p:cxnSp>
      <p:cxnSp>
        <p:nvCxnSpPr>
          <p:cNvPr id="102430" name="AutoShape 30"/>
          <p:cNvCxnSpPr>
            <a:cxnSpLocks noChangeShapeType="1"/>
            <a:stCxn id="102434" idx="3"/>
            <a:endCxn id="102423" idx="0"/>
          </p:cNvCxnSpPr>
          <p:nvPr/>
        </p:nvCxnSpPr>
        <p:spPr bwMode="auto">
          <a:xfrm>
            <a:off x="3200400" y="2557450"/>
            <a:ext cx="2476500" cy="533400"/>
          </a:xfrm>
          <a:prstGeom prst="straightConnector1">
            <a:avLst/>
          </a:prstGeom>
          <a:noFill/>
          <a:ln w="9525">
            <a:solidFill>
              <a:schemeClr val="tx1"/>
            </a:solidFill>
            <a:round/>
            <a:headEnd/>
            <a:tailEnd/>
          </a:ln>
          <a:effectLst/>
        </p:spPr>
      </p:cxnSp>
      <p:cxnSp>
        <p:nvCxnSpPr>
          <p:cNvPr id="102431" name="AutoShape 31"/>
          <p:cNvCxnSpPr>
            <a:cxnSpLocks noChangeShapeType="1"/>
            <a:stCxn id="102424" idx="1"/>
            <a:endCxn id="102434" idx="3"/>
          </p:cNvCxnSpPr>
          <p:nvPr/>
        </p:nvCxnSpPr>
        <p:spPr bwMode="auto">
          <a:xfrm flipH="1">
            <a:off x="3200400" y="2405050"/>
            <a:ext cx="1295400" cy="152400"/>
          </a:xfrm>
          <a:prstGeom prst="straightConnector1">
            <a:avLst/>
          </a:prstGeom>
          <a:noFill/>
          <a:ln w="9525">
            <a:solidFill>
              <a:schemeClr val="tx1"/>
            </a:solidFill>
            <a:round/>
            <a:headEnd/>
            <a:tailEnd/>
          </a:ln>
          <a:effectLst/>
        </p:spPr>
      </p:cxnSp>
      <p:cxnSp>
        <p:nvCxnSpPr>
          <p:cNvPr id="102432" name="AutoShape 32"/>
          <p:cNvCxnSpPr>
            <a:cxnSpLocks noChangeShapeType="1"/>
            <a:stCxn id="102422" idx="1"/>
            <a:endCxn id="102433" idx="4"/>
          </p:cNvCxnSpPr>
          <p:nvPr/>
        </p:nvCxnSpPr>
        <p:spPr bwMode="auto">
          <a:xfrm flipH="1" flipV="1">
            <a:off x="2362200" y="3243250"/>
            <a:ext cx="304800" cy="76200"/>
          </a:xfrm>
          <a:prstGeom prst="straightConnector1">
            <a:avLst/>
          </a:prstGeom>
          <a:noFill/>
          <a:ln w="9525">
            <a:solidFill>
              <a:schemeClr val="tx1"/>
            </a:solidFill>
            <a:round/>
            <a:headEnd/>
            <a:tailEnd/>
          </a:ln>
          <a:effectLst/>
        </p:spPr>
      </p:cxnSp>
      <p:sp>
        <p:nvSpPr>
          <p:cNvPr id="102433" name="AutoShape 33"/>
          <p:cNvSpPr>
            <a:spLocks noChangeArrowheads="1"/>
          </p:cNvSpPr>
          <p:nvPr/>
        </p:nvSpPr>
        <p:spPr bwMode="auto">
          <a:xfrm>
            <a:off x="1752600" y="2938450"/>
            <a:ext cx="609600" cy="609600"/>
          </a:xfrm>
          <a:prstGeom prst="flowChartMagneticDisk">
            <a:avLst/>
          </a:prstGeom>
          <a:solidFill>
            <a:srgbClr val="DADAF6"/>
          </a:solidFill>
          <a:ln w="9525">
            <a:solidFill>
              <a:schemeClr val="tx1"/>
            </a:solidFill>
            <a:round/>
            <a:headEnd/>
            <a:tailEnd/>
          </a:ln>
          <a:effectLst/>
        </p:spPr>
        <p:txBody>
          <a:bodyPr wrap="none" anchor="ctr"/>
          <a:lstStyle/>
          <a:p>
            <a:pPr algn="ctr"/>
            <a:r>
              <a:rPr lang="de-DE"/>
              <a:t>VLR</a:t>
            </a:r>
          </a:p>
        </p:txBody>
      </p:sp>
      <p:sp>
        <p:nvSpPr>
          <p:cNvPr id="102434" name="AutoShape 34"/>
          <p:cNvSpPr>
            <a:spLocks noChangeArrowheads="1"/>
          </p:cNvSpPr>
          <p:nvPr/>
        </p:nvSpPr>
        <p:spPr bwMode="auto">
          <a:xfrm>
            <a:off x="2895600" y="1947850"/>
            <a:ext cx="609600" cy="609600"/>
          </a:xfrm>
          <a:prstGeom prst="flowChartMagneticDisk">
            <a:avLst/>
          </a:prstGeom>
          <a:solidFill>
            <a:srgbClr val="DADAF6"/>
          </a:solidFill>
          <a:ln w="9525">
            <a:solidFill>
              <a:schemeClr val="tx1"/>
            </a:solidFill>
            <a:round/>
            <a:headEnd/>
            <a:tailEnd/>
          </a:ln>
          <a:effectLst/>
        </p:spPr>
        <p:txBody>
          <a:bodyPr wrap="none" anchor="ctr"/>
          <a:lstStyle/>
          <a:p>
            <a:pPr algn="ctr"/>
            <a:r>
              <a:rPr lang="de-DE"/>
              <a:t>HLR</a:t>
            </a:r>
          </a:p>
        </p:txBody>
      </p:sp>
      <p:grpSp>
        <p:nvGrpSpPr>
          <p:cNvPr id="102435" name="Group 35"/>
          <p:cNvGrpSpPr>
            <a:grpSpLocks/>
          </p:cNvGrpSpPr>
          <p:nvPr/>
        </p:nvGrpSpPr>
        <p:grpSpPr bwMode="auto">
          <a:xfrm>
            <a:off x="2209800" y="5453050"/>
            <a:ext cx="941388" cy="1155700"/>
            <a:chOff x="1392" y="2880"/>
            <a:chExt cx="593" cy="728"/>
          </a:xfrm>
        </p:grpSpPr>
        <p:grpSp>
          <p:nvGrpSpPr>
            <p:cNvPr id="102436" name="Group 36"/>
            <p:cNvGrpSpPr>
              <a:grpSpLocks/>
            </p:cNvGrpSpPr>
            <p:nvPr/>
          </p:nvGrpSpPr>
          <p:grpSpPr bwMode="auto">
            <a:xfrm>
              <a:off x="1639" y="3189"/>
              <a:ext cx="155" cy="419"/>
              <a:chOff x="3319" y="2565"/>
              <a:chExt cx="155" cy="419"/>
            </a:xfrm>
          </p:grpSpPr>
          <p:grpSp>
            <p:nvGrpSpPr>
              <p:cNvPr id="102437" name="Group 37"/>
              <p:cNvGrpSpPr>
                <a:grpSpLocks/>
              </p:cNvGrpSpPr>
              <p:nvPr/>
            </p:nvGrpSpPr>
            <p:grpSpPr bwMode="auto">
              <a:xfrm>
                <a:off x="3320" y="2709"/>
                <a:ext cx="154" cy="275"/>
                <a:chOff x="3320" y="2709"/>
                <a:chExt cx="154" cy="275"/>
              </a:xfrm>
            </p:grpSpPr>
            <p:grpSp>
              <p:nvGrpSpPr>
                <p:cNvPr id="102438" name="Group 38"/>
                <p:cNvGrpSpPr>
                  <a:grpSpLocks/>
                </p:cNvGrpSpPr>
                <p:nvPr/>
              </p:nvGrpSpPr>
              <p:grpSpPr bwMode="auto">
                <a:xfrm>
                  <a:off x="3320" y="2716"/>
                  <a:ext cx="99" cy="266"/>
                  <a:chOff x="3320" y="2716"/>
                  <a:chExt cx="99" cy="266"/>
                </a:xfrm>
              </p:grpSpPr>
              <p:sp>
                <p:nvSpPr>
                  <p:cNvPr id="102439" name="Line 39"/>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GB"/>
                  </a:p>
                </p:txBody>
              </p:sp>
              <p:sp>
                <p:nvSpPr>
                  <p:cNvPr id="102440" name="Line 40"/>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GB"/>
                  </a:p>
                </p:txBody>
              </p:sp>
              <p:sp>
                <p:nvSpPr>
                  <p:cNvPr id="102441" name="Line 41"/>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GB"/>
                  </a:p>
                </p:txBody>
              </p:sp>
              <p:sp>
                <p:nvSpPr>
                  <p:cNvPr id="102442" name="Line 42"/>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GB"/>
                  </a:p>
                </p:txBody>
              </p:sp>
              <p:sp>
                <p:nvSpPr>
                  <p:cNvPr id="102443" name="Line 43"/>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GB"/>
                  </a:p>
                </p:txBody>
              </p:sp>
              <p:sp>
                <p:nvSpPr>
                  <p:cNvPr id="102444" name="Line 44"/>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GB"/>
                  </a:p>
                </p:txBody>
              </p:sp>
              <p:sp>
                <p:nvSpPr>
                  <p:cNvPr id="102445" name="Line 45"/>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GB"/>
                  </a:p>
                </p:txBody>
              </p:sp>
            </p:grpSp>
            <p:sp>
              <p:nvSpPr>
                <p:cNvPr id="102446" name="Line 46"/>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GB"/>
                </a:p>
              </p:txBody>
            </p:sp>
            <p:sp>
              <p:nvSpPr>
                <p:cNvPr id="102447" name="Line 47"/>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GB"/>
                </a:p>
              </p:txBody>
            </p:sp>
            <p:sp>
              <p:nvSpPr>
                <p:cNvPr id="102448" name="Line 48"/>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GB"/>
                </a:p>
              </p:txBody>
            </p:sp>
            <p:sp>
              <p:nvSpPr>
                <p:cNvPr id="102449" name="Line 49"/>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GB"/>
                </a:p>
              </p:txBody>
            </p:sp>
            <p:sp>
              <p:nvSpPr>
                <p:cNvPr id="102450" name="Line 50"/>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GB"/>
                </a:p>
              </p:txBody>
            </p:sp>
            <p:sp>
              <p:nvSpPr>
                <p:cNvPr id="102451" name="Line 51"/>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GB"/>
                </a:p>
              </p:txBody>
            </p:sp>
            <p:sp>
              <p:nvSpPr>
                <p:cNvPr id="102452" name="Line 52"/>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GB"/>
                </a:p>
              </p:txBody>
            </p:sp>
          </p:grpSp>
          <p:grpSp>
            <p:nvGrpSpPr>
              <p:cNvPr id="102453" name="Group 53"/>
              <p:cNvGrpSpPr>
                <a:grpSpLocks/>
              </p:cNvGrpSpPr>
              <p:nvPr/>
            </p:nvGrpSpPr>
            <p:grpSpPr bwMode="auto">
              <a:xfrm>
                <a:off x="3319" y="2579"/>
                <a:ext cx="152" cy="403"/>
                <a:chOff x="3319" y="2579"/>
                <a:chExt cx="152" cy="403"/>
              </a:xfrm>
            </p:grpSpPr>
            <p:sp>
              <p:nvSpPr>
                <p:cNvPr id="102454" name="Line 54"/>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GB"/>
                </a:p>
              </p:txBody>
            </p:sp>
            <p:sp>
              <p:nvSpPr>
                <p:cNvPr id="102455" name="Line 55"/>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GB"/>
                </a:p>
              </p:txBody>
            </p:sp>
            <p:sp>
              <p:nvSpPr>
                <p:cNvPr id="102456" name="Line 56"/>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GB"/>
                </a:p>
              </p:txBody>
            </p:sp>
            <p:sp>
              <p:nvSpPr>
                <p:cNvPr id="102457" name="Line 57"/>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GB"/>
                </a:p>
              </p:txBody>
            </p:sp>
            <p:sp>
              <p:nvSpPr>
                <p:cNvPr id="102458" name="Line 58"/>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GB"/>
                </a:p>
              </p:txBody>
            </p:sp>
          </p:grpSp>
          <p:sp>
            <p:nvSpPr>
              <p:cNvPr id="102459" name="Oval 59"/>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GB"/>
              </a:p>
            </p:txBody>
          </p:sp>
        </p:grpSp>
        <p:grpSp>
          <p:nvGrpSpPr>
            <p:cNvPr id="102460" name="Group 60"/>
            <p:cNvGrpSpPr>
              <a:grpSpLocks/>
            </p:cNvGrpSpPr>
            <p:nvPr/>
          </p:nvGrpSpPr>
          <p:grpSpPr bwMode="auto">
            <a:xfrm>
              <a:off x="1392" y="2880"/>
              <a:ext cx="593" cy="591"/>
              <a:chOff x="129" y="2935"/>
              <a:chExt cx="593" cy="591"/>
            </a:xfrm>
          </p:grpSpPr>
          <p:sp>
            <p:nvSpPr>
              <p:cNvPr id="102461" name="Arc 61"/>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462" name="Arc 62"/>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463" name="Arc 63"/>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grpSp>
      </p:grpSp>
      <p:grpSp>
        <p:nvGrpSpPr>
          <p:cNvPr id="102464" name="Group 64"/>
          <p:cNvGrpSpPr>
            <a:grpSpLocks/>
          </p:cNvGrpSpPr>
          <p:nvPr/>
        </p:nvGrpSpPr>
        <p:grpSpPr bwMode="auto">
          <a:xfrm>
            <a:off x="3429000" y="4767250"/>
            <a:ext cx="941388" cy="1155700"/>
            <a:chOff x="1392" y="2880"/>
            <a:chExt cx="593" cy="728"/>
          </a:xfrm>
        </p:grpSpPr>
        <p:grpSp>
          <p:nvGrpSpPr>
            <p:cNvPr id="102465" name="Group 65"/>
            <p:cNvGrpSpPr>
              <a:grpSpLocks/>
            </p:cNvGrpSpPr>
            <p:nvPr/>
          </p:nvGrpSpPr>
          <p:grpSpPr bwMode="auto">
            <a:xfrm>
              <a:off x="1639" y="3189"/>
              <a:ext cx="155" cy="419"/>
              <a:chOff x="3319" y="2565"/>
              <a:chExt cx="155" cy="419"/>
            </a:xfrm>
          </p:grpSpPr>
          <p:grpSp>
            <p:nvGrpSpPr>
              <p:cNvPr id="102466" name="Group 66"/>
              <p:cNvGrpSpPr>
                <a:grpSpLocks/>
              </p:cNvGrpSpPr>
              <p:nvPr/>
            </p:nvGrpSpPr>
            <p:grpSpPr bwMode="auto">
              <a:xfrm>
                <a:off x="3320" y="2709"/>
                <a:ext cx="154" cy="275"/>
                <a:chOff x="3320" y="2709"/>
                <a:chExt cx="154" cy="275"/>
              </a:xfrm>
            </p:grpSpPr>
            <p:grpSp>
              <p:nvGrpSpPr>
                <p:cNvPr id="102467" name="Group 67"/>
                <p:cNvGrpSpPr>
                  <a:grpSpLocks/>
                </p:cNvGrpSpPr>
                <p:nvPr/>
              </p:nvGrpSpPr>
              <p:grpSpPr bwMode="auto">
                <a:xfrm>
                  <a:off x="3320" y="2716"/>
                  <a:ext cx="99" cy="266"/>
                  <a:chOff x="3320" y="2716"/>
                  <a:chExt cx="99" cy="266"/>
                </a:xfrm>
              </p:grpSpPr>
              <p:sp>
                <p:nvSpPr>
                  <p:cNvPr id="102468" name="Line 68"/>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GB"/>
                  </a:p>
                </p:txBody>
              </p:sp>
              <p:sp>
                <p:nvSpPr>
                  <p:cNvPr id="102469" name="Line 69"/>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GB"/>
                  </a:p>
                </p:txBody>
              </p:sp>
              <p:sp>
                <p:nvSpPr>
                  <p:cNvPr id="102470" name="Line 70"/>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GB"/>
                  </a:p>
                </p:txBody>
              </p:sp>
              <p:sp>
                <p:nvSpPr>
                  <p:cNvPr id="102471" name="Line 71"/>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GB"/>
                  </a:p>
                </p:txBody>
              </p:sp>
              <p:sp>
                <p:nvSpPr>
                  <p:cNvPr id="102472" name="Line 72"/>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GB"/>
                  </a:p>
                </p:txBody>
              </p:sp>
              <p:sp>
                <p:nvSpPr>
                  <p:cNvPr id="102473" name="Line 73"/>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GB"/>
                  </a:p>
                </p:txBody>
              </p:sp>
              <p:sp>
                <p:nvSpPr>
                  <p:cNvPr id="102474" name="Line 74"/>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GB"/>
                  </a:p>
                </p:txBody>
              </p:sp>
            </p:grpSp>
            <p:sp>
              <p:nvSpPr>
                <p:cNvPr id="102475" name="Line 75"/>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GB"/>
                </a:p>
              </p:txBody>
            </p:sp>
            <p:sp>
              <p:nvSpPr>
                <p:cNvPr id="102476" name="Line 76"/>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GB"/>
                </a:p>
              </p:txBody>
            </p:sp>
            <p:sp>
              <p:nvSpPr>
                <p:cNvPr id="102477" name="Line 77"/>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GB"/>
                </a:p>
              </p:txBody>
            </p:sp>
            <p:sp>
              <p:nvSpPr>
                <p:cNvPr id="102478" name="Line 78"/>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GB"/>
                </a:p>
              </p:txBody>
            </p:sp>
            <p:sp>
              <p:nvSpPr>
                <p:cNvPr id="102479" name="Line 79"/>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GB"/>
                </a:p>
              </p:txBody>
            </p:sp>
            <p:sp>
              <p:nvSpPr>
                <p:cNvPr id="102480" name="Line 80"/>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GB"/>
                </a:p>
              </p:txBody>
            </p:sp>
            <p:sp>
              <p:nvSpPr>
                <p:cNvPr id="102481" name="Line 81"/>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GB"/>
                </a:p>
              </p:txBody>
            </p:sp>
          </p:grpSp>
          <p:grpSp>
            <p:nvGrpSpPr>
              <p:cNvPr id="102482" name="Group 82"/>
              <p:cNvGrpSpPr>
                <a:grpSpLocks/>
              </p:cNvGrpSpPr>
              <p:nvPr/>
            </p:nvGrpSpPr>
            <p:grpSpPr bwMode="auto">
              <a:xfrm>
                <a:off x="3319" y="2579"/>
                <a:ext cx="152" cy="403"/>
                <a:chOff x="3319" y="2579"/>
                <a:chExt cx="152" cy="403"/>
              </a:xfrm>
            </p:grpSpPr>
            <p:sp>
              <p:nvSpPr>
                <p:cNvPr id="102483" name="Line 83"/>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GB"/>
                </a:p>
              </p:txBody>
            </p:sp>
            <p:sp>
              <p:nvSpPr>
                <p:cNvPr id="102484" name="Line 84"/>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GB"/>
                </a:p>
              </p:txBody>
            </p:sp>
            <p:sp>
              <p:nvSpPr>
                <p:cNvPr id="102485" name="Line 85"/>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GB"/>
                </a:p>
              </p:txBody>
            </p:sp>
            <p:sp>
              <p:nvSpPr>
                <p:cNvPr id="102486" name="Line 86"/>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GB"/>
                </a:p>
              </p:txBody>
            </p:sp>
            <p:sp>
              <p:nvSpPr>
                <p:cNvPr id="102487" name="Line 87"/>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GB"/>
                </a:p>
              </p:txBody>
            </p:sp>
          </p:grpSp>
          <p:sp>
            <p:nvSpPr>
              <p:cNvPr id="102488" name="Oval 88"/>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GB"/>
              </a:p>
            </p:txBody>
          </p:sp>
        </p:grpSp>
        <p:grpSp>
          <p:nvGrpSpPr>
            <p:cNvPr id="102489" name="Group 89"/>
            <p:cNvGrpSpPr>
              <a:grpSpLocks/>
            </p:cNvGrpSpPr>
            <p:nvPr/>
          </p:nvGrpSpPr>
          <p:grpSpPr bwMode="auto">
            <a:xfrm>
              <a:off x="1392" y="2880"/>
              <a:ext cx="593" cy="591"/>
              <a:chOff x="129" y="2935"/>
              <a:chExt cx="593" cy="591"/>
            </a:xfrm>
          </p:grpSpPr>
          <p:sp>
            <p:nvSpPr>
              <p:cNvPr id="102490" name="Arc 90"/>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491" name="Arc 91"/>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492" name="Arc 92"/>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grpSp>
      </p:grpSp>
      <p:grpSp>
        <p:nvGrpSpPr>
          <p:cNvPr id="102493" name="Group 93"/>
          <p:cNvGrpSpPr>
            <a:grpSpLocks/>
          </p:cNvGrpSpPr>
          <p:nvPr/>
        </p:nvGrpSpPr>
        <p:grpSpPr bwMode="auto">
          <a:xfrm>
            <a:off x="5867400" y="4767250"/>
            <a:ext cx="941388" cy="1155700"/>
            <a:chOff x="1392" y="2880"/>
            <a:chExt cx="593" cy="728"/>
          </a:xfrm>
        </p:grpSpPr>
        <p:grpSp>
          <p:nvGrpSpPr>
            <p:cNvPr id="102494" name="Group 94"/>
            <p:cNvGrpSpPr>
              <a:grpSpLocks/>
            </p:cNvGrpSpPr>
            <p:nvPr/>
          </p:nvGrpSpPr>
          <p:grpSpPr bwMode="auto">
            <a:xfrm>
              <a:off x="1639" y="3189"/>
              <a:ext cx="155" cy="419"/>
              <a:chOff x="3319" y="2565"/>
              <a:chExt cx="155" cy="419"/>
            </a:xfrm>
          </p:grpSpPr>
          <p:grpSp>
            <p:nvGrpSpPr>
              <p:cNvPr id="102495" name="Group 95"/>
              <p:cNvGrpSpPr>
                <a:grpSpLocks/>
              </p:cNvGrpSpPr>
              <p:nvPr/>
            </p:nvGrpSpPr>
            <p:grpSpPr bwMode="auto">
              <a:xfrm>
                <a:off x="3320" y="2709"/>
                <a:ext cx="154" cy="275"/>
                <a:chOff x="3320" y="2709"/>
                <a:chExt cx="154" cy="275"/>
              </a:xfrm>
            </p:grpSpPr>
            <p:grpSp>
              <p:nvGrpSpPr>
                <p:cNvPr id="102496" name="Group 96"/>
                <p:cNvGrpSpPr>
                  <a:grpSpLocks/>
                </p:cNvGrpSpPr>
                <p:nvPr/>
              </p:nvGrpSpPr>
              <p:grpSpPr bwMode="auto">
                <a:xfrm>
                  <a:off x="3320" y="2716"/>
                  <a:ext cx="99" cy="266"/>
                  <a:chOff x="3320" y="2716"/>
                  <a:chExt cx="99" cy="266"/>
                </a:xfrm>
              </p:grpSpPr>
              <p:sp>
                <p:nvSpPr>
                  <p:cNvPr id="102497" name="Line 97"/>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GB"/>
                  </a:p>
                </p:txBody>
              </p:sp>
              <p:sp>
                <p:nvSpPr>
                  <p:cNvPr id="102498" name="Line 98"/>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GB"/>
                  </a:p>
                </p:txBody>
              </p:sp>
              <p:sp>
                <p:nvSpPr>
                  <p:cNvPr id="102499" name="Line 99"/>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GB"/>
                  </a:p>
                </p:txBody>
              </p:sp>
              <p:sp>
                <p:nvSpPr>
                  <p:cNvPr id="102500" name="Line 100"/>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GB"/>
                  </a:p>
                </p:txBody>
              </p:sp>
              <p:sp>
                <p:nvSpPr>
                  <p:cNvPr id="102501" name="Line 101"/>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GB"/>
                  </a:p>
                </p:txBody>
              </p:sp>
              <p:sp>
                <p:nvSpPr>
                  <p:cNvPr id="102502" name="Line 102"/>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GB"/>
                  </a:p>
                </p:txBody>
              </p:sp>
              <p:sp>
                <p:nvSpPr>
                  <p:cNvPr id="102503" name="Line 103"/>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GB"/>
                  </a:p>
                </p:txBody>
              </p:sp>
            </p:grpSp>
            <p:sp>
              <p:nvSpPr>
                <p:cNvPr id="102504" name="Line 104"/>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GB"/>
                </a:p>
              </p:txBody>
            </p:sp>
            <p:sp>
              <p:nvSpPr>
                <p:cNvPr id="102505" name="Line 105"/>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GB"/>
                </a:p>
              </p:txBody>
            </p:sp>
            <p:sp>
              <p:nvSpPr>
                <p:cNvPr id="102506" name="Line 106"/>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GB"/>
                </a:p>
              </p:txBody>
            </p:sp>
            <p:sp>
              <p:nvSpPr>
                <p:cNvPr id="102507" name="Line 107"/>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GB"/>
                </a:p>
              </p:txBody>
            </p:sp>
            <p:sp>
              <p:nvSpPr>
                <p:cNvPr id="102508" name="Line 108"/>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GB"/>
                </a:p>
              </p:txBody>
            </p:sp>
            <p:sp>
              <p:nvSpPr>
                <p:cNvPr id="102509" name="Line 109"/>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GB"/>
                </a:p>
              </p:txBody>
            </p:sp>
            <p:sp>
              <p:nvSpPr>
                <p:cNvPr id="102510" name="Line 110"/>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GB"/>
                </a:p>
              </p:txBody>
            </p:sp>
          </p:grpSp>
          <p:grpSp>
            <p:nvGrpSpPr>
              <p:cNvPr id="102511" name="Group 111"/>
              <p:cNvGrpSpPr>
                <a:grpSpLocks/>
              </p:cNvGrpSpPr>
              <p:nvPr/>
            </p:nvGrpSpPr>
            <p:grpSpPr bwMode="auto">
              <a:xfrm>
                <a:off x="3319" y="2579"/>
                <a:ext cx="152" cy="403"/>
                <a:chOff x="3319" y="2579"/>
                <a:chExt cx="152" cy="403"/>
              </a:xfrm>
            </p:grpSpPr>
            <p:sp>
              <p:nvSpPr>
                <p:cNvPr id="102512" name="Line 112"/>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GB"/>
                </a:p>
              </p:txBody>
            </p:sp>
            <p:sp>
              <p:nvSpPr>
                <p:cNvPr id="102513" name="Line 113"/>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GB"/>
                </a:p>
              </p:txBody>
            </p:sp>
            <p:sp>
              <p:nvSpPr>
                <p:cNvPr id="102514" name="Line 114"/>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GB"/>
                </a:p>
              </p:txBody>
            </p:sp>
            <p:sp>
              <p:nvSpPr>
                <p:cNvPr id="102515" name="Line 115"/>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GB"/>
                </a:p>
              </p:txBody>
            </p:sp>
            <p:sp>
              <p:nvSpPr>
                <p:cNvPr id="102516" name="Line 116"/>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GB"/>
                </a:p>
              </p:txBody>
            </p:sp>
          </p:grpSp>
          <p:sp>
            <p:nvSpPr>
              <p:cNvPr id="102517" name="Oval 117"/>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GB"/>
              </a:p>
            </p:txBody>
          </p:sp>
        </p:grpSp>
        <p:grpSp>
          <p:nvGrpSpPr>
            <p:cNvPr id="102518" name="Group 118"/>
            <p:cNvGrpSpPr>
              <a:grpSpLocks/>
            </p:cNvGrpSpPr>
            <p:nvPr/>
          </p:nvGrpSpPr>
          <p:grpSpPr bwMode="auto">
            <a:xfrm>
              <a:off x="1392" y="2880"/>
              <a:ext cx="593" cy="591"/>
              <a:chOff x="129" y="2935"/>
              <a:chExt cx="593" cy="591"/>
            </a:xfrm>
          </p:grpSpPr>
          <p:sp>
            <p:nvSpPr>
              <p:cNvPr id="102519" name="Arc 119"/>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20" name="Arc 120"/>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21" name="Arc 121"/>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grpSp>
      </p:grpSp>
      <p:grpSp>
        <p:nvGrpSpPr>
          <p:cNvPr id="102522" name="Group 122"/>
          <p:cNvGrpSpPr>
            <a:grpSpLocks/>
          </p:cNvGrpSpPr>
          <p:nvPr/>
        </p:nvGrpSpPr>
        <p:grpSpPr bwMode="auto">
          <a:xfrm>
            <a:off x="4572000" y="5529250"/>
            <a:ext cx="941388" cy="1155700"/>
            <a:chOff x="1392" y="2880"/>
            <a:chExt cx="593" cy="728"/>
          </a:xfrm>
        </p:grpSpPr>
        <p:grpSp>
          <p:nvGrpSpPr>
            <p:cNvPr id="102523" name="Group 123"/>
            <p:cNvGrpSpPr>
              <a:grpSpLocks/>
            </p:cNvGrpSpPr>
            <p:nvPr/>
          </p:nvGrpSpPr>
          <p:grpSpPr bwMode="auto">
            <a:xfrm>
              <a:off x="1639" y="3189"/>
              <a:ext cx="155" cy="419"/>
              <a:chOff x="3319" y="2565"/>
              <a:chExt cx="155" cy="419"/>
            </a:xfrm>
          </p:grpSpPr>
          <p:grpSp>
            <p:nvGrpSpPr>
              <p:cNvPr id="102524" name="Group 124"/>
              <p:cNvGrpSpPr>
                <a:grpSpLocks/>
              </p:cNvGrpSpPr>
              <p:nvPr/>
            </p:nvGrpSpPr>
            <p:grpSpPr bwMode="auto">
              <a:xfrm>
                <a:off x="3320" y="2709"/>
                <a:ext cx="154" cy="275"/>
                <a:chOff x="3320" y="2709"/>
                <a:chExt cx="154" cy="275"/>
              </a:xfrm>
            </p:grpSpPr>
            <p:grpSp>
              <p:nvGrpSpPr>
                <p:cNvPr id="102525" name="Group 125"/>
                <p:cNvGrpSpPr>
                  <a:grpSpLocks/>
                </p:cNvGrpSpPr>
                <p:nvPr/>
              </p:nvGrpSpPr>
              <p:grpSpPr bwMode="auto">
                <a:xfrm>
                  <a:off x="3320" y="2716"/>
                  <a:ext cx="99" cy="266"/>
                  <a:chOff x="3320" y="2716"/>
                  <a:chExt cx="99" cy="266"/>
                </a:xfrm>
              </p:grpSpPr>
              <p:sp>
                <p:nvSpPr>
                  <p:cNvPr id="102526" name="Line 126"/>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GB"/>
                  </a:p>
                </p:txBody>
              </p:sp>
              <p:sp>
                <p:nvSpPr>
                  <p:cNvPr id="102527" name="Line 127"/>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GB"/>
                  </a:p>
                </p:txBody>
              </p:sp>
              <p:sp>
                <p:nvSpPr>
                  <p:cNvPr id="102528" name="Line 128"/>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GB"/>
                  </a:p>
                </p:txBody>
              </p:sp>
              <p:sp>
                <p:nvSpPr>
                  <p:cNvPr id="102529" name="Line 129"/>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GB"/>
                  </a:p>
                </p:txBody>
              </p:sp>
              <p:sp>
                <p:nvSpPr>
                  <p:cNvPr id="102530" name="Line 130"/>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GB"/>
                  </a:p>
                </p:txBody>
              </p:sp>
              <p:sp>
                <p:nvSpPr>
                  <p:cNvPr id="102531" name="Line 131"/>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GB"/>
                  </a:p>
                </p:txBody>
              </p:sp>
              <p:sp>
                <p:nvSpPr>
                  <p:cNvPr id="102532" name="Line 132"/>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GB"/>
                  </a:p>
                </p:txBody>
              </p:sp>
            </p:grpSp>
            <p:sp>
              <p:nvSpPr>
                <p:cNvPr id="102533" name="Line 133"/>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GB"/>
                </a:p>
              </p:txBody>
            </p:sp>
            <p:sp>
              <p:nvSpPr>
                <p:cNvPr id="102534" name="Line 134"/>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GB"/>
                </a:p>
              </p:txBody>
            </p:sp>
            <p:sp>
              <p:nvSpPr>
                <p:cNvPr id="102535" name="Line 135"/>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GB"/>
                </a:p>
              </p:txBody>
            </p:sp>
            <p:sp>
              <p:nvSpPr>
                <p:cNvPr id="102536" name="Line 136"/>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GB"/>
                </a:p>
              </p:txBody>
            </p:sp>
            <p:sp>
              <p:nvSpPr>
                <p:cNvPr id="102537" name="Line 137"/>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GB"/>
                </a:p>
              </p:txBody>
            </p:sp>
            <p:sp>
              <p:nvSpPr>
                <p:cNvPr id="102538" name="Line 138"/>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GB"/>
                </a:p>
              </p:txBody>
            </p:sp>
            <p:sp>
              <p:nvSpPr>
                <p:cNvPr id="102539" name="Line 139"/>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GB"/>
                </a:p>
              </p:txBody>
            </p:sp>
          </p:grpSp>
          <p:grpSp>
            <p:nvGrpSpPr>
              <p:cNvPr id="102540" name="Group 140"/>
              <p:cNvGrpSpPr>
                <a:grpSpLocks/>
              </p:cNvGrpSpPr>
              <p:nvPr/>
            </p:nvGrpSpPr>
            <p:grpSpPr bwMode="auto">
              <a:xfrm>
                <a:off x="3319" y="2579"/>
                <a:ext cx="152" cy="403"/>
                <a:chOff x="3319" y="2579"/>
                <a:chExt cx="152" cy="403"/>
              </a:xfrm>
            </p:grpSpPr>
            <p:sp>
              <p:nvSpPr>
                <p:cNvPr id="102541" name="Line 141"/>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GB"/>
                </a:p>
              </p:txBody>
            </p:sp>
            <p:sp>
              <p:nvSpPr>
                <p:cNvPr id="102542" name="Line 142"/>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GB"/>
                </a:p>
              </p:txBody>
            </p:sp>
            <p:sp>
              <p:nvSpPr>
                <p:cNvPr id="102543" name="Line 143"/>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GB"/>
                </a:p>
              </p:txBody>
            </p:sp>
            <p:sp>
              <p:nvSpPr>
                <p:cNvPr id="102544" name="Line 144"/>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GB"/>
                </a:p>
              </p:txBody>
            </p:sp>
            <p:sp>
              <p:nvSpPr>
                <p:cNvPr id="102545" name="Line 145"/>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GB"/>
                </a:p>
              </p:txBody>
            </p:sp>
          </p:grpSp>
          <p:sp>
            <p:nvSpPr>
              <p:cNvPr id="102546" name="Oval 146"/>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GB"/>
              </a:p>
            </p:txBody>
          </p:sp>
        </p:grpSp>
        <p:grpSp>
          <p:nvGrpSpPr>
            <p:cNvPr id="102547" name="Group 147"/>
            <p:cNvGrpSpPr>
              <a:grpSpLocks/>
            </p:cNvGrpSpPr>
            <p:nvPr/>
          </p:nvGrpSpPr>
          <p:grpSpPr bwMode="auto">
            <a:xfrm>
              <a:off x="1392" y="2880"/>
              <a:ext cx="593" cy="591"/>
              <a:chOff x="129" y="2935"/>
              <a:chExt cx="593" cy="591"/>
            </a:xfrm>
          </p:grpSpPr>
          <p:sp>
            <p:nvSpPr>
              <p:cNvPr id="102548" name="Arc 148"/>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49" name="Arc 149"/>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50" name="Arc 150"/>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grpSp>
      </p:grpSp>
      <p:grpSp>
        <p:nvGrpSpPr>
          <p:cNvPr id="102551" name="Group 151"/>
          <p:cNvGrpSpPr>
            <a:grpSpLocks/>
          </p:cNvGrpSpPr>
          <p:nvPr/>
        </p:nvGrpSpPr>
        <p:grpSpPr bwMode="auto">
          <a:xfrm>
            <a:off x="4572000" y="4081450"/>
            <a:ext cx="941388" cy="1155700"/>
            <a:chOff x="1392" y="2880"/>
            <a:chExt cx="593" cy="728"/>
          </a:xfrm>
        </p:grpSpPr>
        <p:grpSp>
          <p:nvGrpSpPr>
            <p:cNvPr id="102552" name="Group 152"/>
            <p:cNvGrpSpPr>
              <a:grpSpLocks/>
            </p:cNvGrpSpPr>
            <p:nvPr/>
          </p:nvGrpSpPr>
          <p:grpSpPr bwMode="auto">
            <a:xfrm>
              <a:off x="1639" y="3189"/>
              <a:ext cx="155" cy="419"/>
              <a:chOff x="3319" y="2565"/>
              <a:chExt cx="155" cy="419"/>
            </a:xfrm>
          </p:grpSpPr>
          <p:grpSp>
            <p:nvGrpSpPr>
              <p:cNvPr id="102553" name="Group 153"/>
              <p:cNvGrpSpPr>
                <a:grpSpLocks/>
              </p:cNvGrpSpPr>
              <p:nvPr/>
            </p:nvGrpSpPr>
            <p:grpSpPr bwMode="auto">
              <a:xfrm>
                <a:off x="3320" y="2709"/>
                <a:ext cx="154" cy="275"/>
                <a:chOff x="3320" y="2709"/>
                <a:chExt cx="154" cy="275"/>
              </a:xfrm>
            </p:grpSpPr>
            <p:grpSp>
              <p:nvGrpSpPr>
                <p:cNvPr id="102554" name="Group 154"/>
                <p:cNvGrpSpPr>
                  <a:grpSpLocks/>
                </p:cNvGrpSpPr>
                <p:nvPr/>
              </p:nvGrpSpPr>
              <p:grpSpPr bwMode="auto">
                <a:xfrm>
                  <a:off x="3320" y="2716"/>
                  <a:ext cx="99" cy="266"/>
                  <a:chOff x="3320" y="2716"/>
                  <a:chExt cx="99" cy="266"/>
                </a:xfrm>
              </p:grpSpPr>
              <p:sp>
                <p:nvSpPr>
                  <p:cNvPr id="102555" name="Line 155"/>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GB"/>
                  </a:p>
                </p:txBody>
              </p:sp>
              <p:sp>
                <p:nvSpPr>
                  <p:cNvPr id="102556" name="Line 156"/>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GB"/>
                  </a:p>
                </p:txBody>
              </p:sp>
              <p:sp>
                <p:nvSpPr>
                  <p:cNvPr id="102557" name="Line 157"/>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GB"/>
                  </a:p>
                </p:txBody>
              </p:sp>
              <p:sp>
                <p:nvSpPr>
                  <p:cNvPr id="102558" name="Line 158"/>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GB"/>
                  </a:p>
                </p:txBody>
              </p:sp>
              <p:sp>
                <p:nvSpPr>
                  <p:cNvPr id="102559" name="Line 159"/>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GB"/>
                  </a:p>
                </p:txBody>
              </p:sp>
              <p:sp>
                <p:nvSpPr>
                  <p:cNvPr id="102560" name="Line 160"/>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GB"/>
                  </a:p>
                </p:txBody>
              </p:sp>
              <p:sp>
                <p:nvSpPr>
                  <p:cNvPr id="102561" name="Line 161"/>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GB"/>
                  </a:p>
                </p:txBody>
              </p:sp>
            </p:grpSp>
            <p:sp>
              <p:nvSpPr>
                <p:cNvPr id="102562" name="Line 162"/>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GB"/>
                </a:p>
              </p:txBody>
            </p:sp>
            <p:sp>
              <p:nvSpPr>
                <p:cNvPr id="102563" name="Line 163"/>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GB"/>
                </a:p>
              </p:txBody>
            </p:sp>
            <p:sp>
              <p:nvSpPr>
                <p:cNvPr id="102564" name="Line 164"/>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GB"/>
                </a:p>
              </p:txBody>
            </p:sp>
            <p:sp>
              <p:nvSpPr>
                <p:cNvPr id="102565" name="Line 165"/>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GB"/>
                </a:p>
              </p:txBody>
            </p:sp>
            <p:sp>
              <p:nvSpPr>
                <p:cNvPr id="102566" name="Line 166"/>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GB"/>
                </a:p>
              </p:txBody>
            </p:sp>
            <p:sp>
              <p:nvSpPr>
                <p:cNvPr id="102567" name="Line 167"/>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GB"/>
                </a:p>
              </p:txBody>
            </p:sp>
            <p:sp>
              <p:nvSpPr>
                <p:cNvPr id="102568" name="Line 168"/>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GB"/>
                </a:p>
              </p:txBody>
            </p:sp>
          </p:grpSp>
          <p:grpSp>
            <p:nvGrpSpPr>
              <p:cNvPr id="102569" name="Group 169"/>
              <p:cNvGrpSpPr>
                <a:grpSpLocks/>
              </p:cNvGrpSpPr>
              <p:nvPr/>
            </p:nvGrpSpPr>
            <p:grpSpPr bwMode="auto">
              <a:xfrm>
                <a:off x="3319" y="2579"/>
                <a:ext cx="152" cy="403"/>
                <a:chOff x="3319" y="2579"/>
                <a:chExt cx="152" cy="403"/>
              </a:xfrm>
            </p:grpSpPr>
            <p:sp>
              <p:nvSpPr>
                <p:cNvPr id="102570" name="Line 170"/>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GB"/>
                </a:p>
              </p:txBody>
            </p:sp>
            <p:sp>
              <p:nvSpPr>
                <p:cNvPr id="102571" name="Line 171"/>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GB"/>
                </a:p>
              </p:txBody>
            </p:sp>
            <p:sp>
              <p:nvSpPr>
                <p:cNvPr id="102572" name="Line 172"/>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GB"/>
                </a:p>
              </p:txBody>
            </p:sp>
            <p:sp>
              <p:nvSpPr>
                <p:cNvPr id="102573" name="Line 173"/>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GB"/>
                </a:p>
              </p:txBody>
            </p:sp>
            <p:sp>
              <p:nvSpPr>
                <p:cNvPr id="102574" name="Line 174"/>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GB"/>
                </a:p>
              </p:txBody>
            </p:sp>
          </p:grpSp>
          <p:sp>
            <p:nvSpPr>
              <p:cNvPr id="102575" name="Oval 175"/>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GB"/>
              </a:p>
            </p:txBody>
          </p:sp>
        </p:grpSp>
        <p:grpSp>
          <p:nvGrpSpPr>
            <p:cNvPr id="102576" name="Group 176"/>
            <p:cNvGrpSpPr>
              <a:grpSpLocks/>
            </p:cNvGrpSpPr>
            <p:nvPr/>
          </p:nvGrpSpPr>
          <p:grpSpPr bwMode="auto">
            <a:xfrm>
              <a:off x="1392" y="2880"/>
              <a:ext cx="593" cy="591"/>
              <a:chOff x="129" y="2935"/>
              <a:chExt cx="593" cy="591"/>
            </a:xfrm>
          </p:grpSpPr>
          <p:sp>
            <p:nvSpPr>
              <p:cNvPr id="102577" name="Arc 177"/>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78" name="Arc 178"/>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sp>
            <p:nvSpPr>
              <p:cNvPr id="102579" name="Arc 179"/>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GB"/>
              </a:p>
            </p:txBody>
          </p:sp>
        </p:grpSp>
      </p:grpSp>
      <p:cxnSp>
        <p:nvCxnSpPr>
          <p:cNvPr id="102580" name="AutoShape 180"/>
          <p:cNvCxnSpPr>
            <a:cxnSpLocks noChangeShapeType="1"/>
            <a:stCxn id="102423" idx="2"/>
            <a:endCxn id="102414" idx="0"/>
          </p:cNvCxnSpPr>
          <p:nvPr/>
        </p:nvCxnSpPr>
        <p:spPr bwMode="auto">
          <a:xfrm>
            <a:off x="5676900" y="3548050"/>
            <a:ext cx="762000" cy="457200"/>
          </a:xfrm>
          <a:prstGeom prst="straightConnector1">
            <a:avLst/>
          </a:prstGeom>
          <a:noFill/>
          <a:ln w="9525">
            <a:solidFill>
              <a:schemeClr val="tx1"/>
            </a:solidFill>
            <a:round/>
            <a:headEnd/>
            <a:tailEnd/>
          </a:ln>
          <a:effectLst/>
        </p:spPr>
      </p:cxnSp>
      <p:sp>
        <p:nvSpPr>
          <p:cNvPr id="102581" name="Text Box 181"/>
          <p:cNvSpPr txBox="1">
            <a:spLocks noChangeArrowheads="1"/>
          </p:cNvSpPr>
          <p:nvPr/>
        </p:nvSpPr>
        <p:spPr bwMode="auto">
          <a:xfrm>
            <a:off x="152400" y="2419338"/>
            <a:ext cx="1030288" cy="581025"/>
          </a:xfrm>
          <a:prstGeom prst="rect">
            <a:avLst/>
          </a:prstGeom>
          <a:noFill/>
          <a:ln w="9525">
            <a:noFill/>
            <a:miter lim="800000"/>
            <a:headEnd/>
            <a:tailEnd/>
          </a:ln>
          <a:effectLst/>
        </p:spPr>
        <p:txBody>
          <a:bodyPr wrap="none">
            <a:spAutoFit/>
          </a:bodyPr>
          <a:lstStyle/>
          <a:p>
            <a:r>
              <a:rPr lang="de-DE"/>
              <a:t>NSS</a:t>
            </a:r>
          </a:p>
          <a:p>
            <a:r>
              <a:rPr lang="de-DE"/>
              <a:t>with OSS</a:t>
            </a:r>
          </a:p>
        </p:txBody>
      </p:sp>
      <p:sp>
        <p:nvSpPr>
          <p:cNvPr id="102582" name="Text Box 182"/>
          <p:cNvSpPr txBox="1">
            <a:spLocks noChangeArrowheads="1"/>
          </p:cNvSpPr>
          <p:nvPr/>
        </p:nvSpPr>
        <p:spPr bwMode="auto">
          <a:xfrm>
            <a:off x="528638" y="5170475"/>
            <a:ext cx="600075" cy="336550"/>
          </a:xfrm>
          <a:prstGeom prst="rect">
            <a:avLst/>
          </a:prstGeom>
          <a:noFill/>
          <a:ln w="9525">
            <a:noFill/>
            <a:miter lim="800000"/>
            <a:headEnd/>
            <a:tailEnd/>
          </a:ln>
          <a:effectLst/>
        </p:spPr>
        <p:txBody>
          <a:bodyPr wrap="none">
            <a:spAutoFit/>
          </a:bodyPr>
          <a:lstStyle/>
          <a:p>
            <a:r>
              <a:rPr lang="de-DE"/>
              <a:t>RSS</a:t>
            </a:r>
          </a:p>
        </p:txBody>
      </p:sp>
      <p:sp>
        <p:nvSpPr>
          <p:cNvPr id="102584" name="AutoShape 184"/>
          <p:cNvSpPr>
            <a:spLocks/>
          </p:cNvSpPr>
          <p:nvPr/>
        </p:nvSpPr>
        <p:spPr bwMode="auto">
          <a:xfrm>
            <a:off x="1143000" y="3929050"/>
            <a:ext cx="228600" cy="2819400"/>
          </a:xfrm>
          <a:prstGeom prst="leftBrace">
            <a:avLst>
              <a:gd name="adj1" fmla="val 102778"/>
              <a:gd name="adj2" fmla="val 50000"/>
            </a:avLst>
          </a:prstGeom>
          <a:noFill/>
          <a:ln w="9525">
            <a:solidFill>
              <a:schemeClr val="tx1"/>
            </a:solidFill>
            <a:round/>
            <a:headEnd/>
            <a:tailEnd/>
          </a:ln>
          <a:effectLst/>
        </p:spPr>
        <p:txBody>
          <a:bodyPr wrap="none" anchor="ctr"/>
          <a:lstStyle/>
          <a:p>
            <a:endParaRPr lang="en-GB"/>
          </a:p>
        </p:txBody>
      </p:sp>
      <p:sp>
        <p:nvSpPr>
          <p:cNvPr id="102585" name="AutoShape 185"/>
          <p:cNvSpPr>
            <a:spLocks/>
          </p:cNvSpPr>
          <p:nvPr/>
        </p:nvSpPr>
        <p:spPr bwMode="auto">
          <a:xfrm>
            <a:off x="1143000" y="1643050"/>
            <a:ext cx="228600" cy="2133600"/>
          </a:xfrm>
          <a:prstGeom prst="leftBrace">
            <a:avLst>
              <a:gd name="adj1" fmla="val 77778"/>
              <a:gd name="adj2" fmla="val 50000"/>
            </a:avLst>
          </a:prstGeom>
          <a:noFill/>
          <a:ln w="9525">
            <a:solidFill>
              <a:schemeClr val="tx1"/>
            </a:solidFill>
            <a:round/>
            <a:headEnd/>
            <a:tailEnd/>
          </a:ln>
          <a:effectLst/>
        </p:spPr>
        <p:txBody>
          <a:bodyPr wrap="none" anchor="ctr"/>
          <a:lstStyle/>
          <a:p>
            <a:endParaRPr lang="en-GB"/>
          </a:p>
        </p:txBody>
      </p:sp>
      <p:cxnSp>
        <p:nvCxnSpPr>
          <p:cNvPr id="102586" name="AutoShape 186"/>
          <p:cNvCxnSpPr>
            <a:cxnSpLocks noChangeShapeType="1"/>
            <a:stCxn id="102423" idx="1"/>
            <a:endCxn id="102587" idx="4"/>
          </p:cNvCxnSpPr>
          <p:nvPr/>
        </p:nvCxnSpPr>
        <p:spPr bwMode="auto">
          <a:xfrm flipH="1">
            <a:off x="4953000" y="3319450"/>
            <a:ext cx="304800" cy="76200"/>
          </a:xfrm>
          <a:prstGeom prst="straightConnector1">
            <a:avLst/>
          </a:prstGeom>
          <a:noFill/>
          <a:ln w="9525">
            <a:solidFill>
              <a:schemeClr val="tx1"/>
            </a:solidFill>
            <a:round/>
            <a:headEnd/>
            <a:tailEnd/>
          </a:ln>
          <a:effectLst/>
        </p:spPr>
      </p:cxnSp>
      <p:sp>
        <p:nvSpPr>
          <p:cNvPr id="102587" name="AutoShape 187"/>
          <p:cNvSpPr>
            <a:spLocks noChangeArrowheads="1"/>
          </p:cNvSpPr>
          <p:nvPr/>
        </p:nvSpPr>
        <p:spPr bwMode="auto">
          <a:xfrm>
            <a:off x="4343400" y="3090850"/>
            <a:ext cx="609600" cy="609600"/>
          </a:xfrm>
          <a:prstGeom prst="flowChartMagneticDisk">
            <a:avLst/>
          </a:prstGeom>
          <a:solidFill>
            <a:srgbClr val="DADAF6"/>
          </a:solidFill>
          <a:ln w="9525">
            <a:solidFill>
              <a:schemeClr val="tx1"/>
            </a:solidFill>
            <a:round/>
            <a:headEnd/>
            <a:tailEnd/>
          </a:ln>
          <a:effectLst/>
        </p:spPr>
        <p:txBody>
          <a:bodyPr wrap="none" anchor="ctr"/>
          <a:lstStyle/>
          <a:p>
            <a:pPr algn="ctr"/>
            <a:r>
              <a:rPr lang="de-DE"/>
              <a:t>VLR</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295400" y="409596"/>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elements and interfaces</a:t>
            </a:r>
          </a:p>
        </p:txBody>
      </p:sp>
      <p:sp>
        <p:nvSpPr>
          <p:cNvPr id="132100" name="AutoShape 4"/>
          <p:cNvSpPr>
            <a:spLocks noChangeArrowheads="1"/>
          </p:cNvSpPr>
          <p:nvPr/>
        </p:nvSpPr>
        <p:spPr bwMode="auto">
          <a:xfrm>
            <a:off x="4021138" y="2855937"/>
            <a:ext cx="1600200" cy="1295400"/>
          </a:xfrm>
          <a:prstGeom prst="hexagon">
            <a:avLst>
              <a:gd name="adj" fmla="val 30882"/>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32101" name="AutoShape 5"/>
          <p:cNvSpPr>
            <a:spLocks noChangeArrowheads="1"/>
          </p:cNvSpPr>
          <p:nvPr/>
        </p:nvSpPr>
        <p:spPr bwMode="auto">
          <a:xfrm>
            <a:off x="2819400" y="2209824"/>
            <a:ext cx="1600200" cy="1295400"/>
          </a:xfrm>
          <a:prstGeom prst="hexagon">
            <a:avLst>
              <a:gd name="adj" fmla="val 30882"/>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32102" name="Oval 6"/>
          <p:cNvSpPr>
            <a:spLocks noChangeArrowheads="1"/>
          </p:cNvSpPr>
          <p:nvPr/>
        </p:nvSpPr>
        <p:spPr bwMode="auto">
          <a:xfrm>
            <a:off x="2667000" y="1828824"/>
            <a:ext cx="3048000" cy="2895600"/>
          </a:xfrm>
          <a:prstGeom prst="ellipse">
            <a:avLst/>
          </a:prstGeom>
          <a:noFill/>
          <a:ln w="19050">
            <a:solidFill>
              <a:schemeClr val="tx1"/>
            </a:solidFill>
            <a:prstDash val="sysDot"/>
            <a:round/>
            <a:headEnd/>
            <a:tailEnd/>
          </a:ln>
          <a:effectLst/>
        </p:spPr>
        <p:txBody>
          <a:bodyPr wrap="none" lIns="0" tIns="0" rIns="0" bIns="0" anchor="ctr"/>
          <a:lstStyle/>
          <a:p>
            <a:endParaRPr lang="en-US" sz="1000"/>
          </a:p>
        </p:txBody>
      </p:sp>
      <p:sp>
        <p:nvSpPr>
          <p:cNvPr id="132103" name="Text Box 7"/>
          <p:cNvSpPr txBox="1">
            <a:spLocks noChangeArrowheads="1"/>
          </p:cNvSpPr>
          <p:nvPr/>
        </p:nvSpPr>
        <p:spPr bwMode="auto">
          <a:xfrm>
            <a:off x="1600200" y="5410224"/>
            <a:ext cx="479425" cy="244475"/>
          </a:xfrm>
          <a:prstGeom prst="rect">
            <a:avLst/>
          </a:prstGeom>
          <a:noFill/>
          <a:ln w="9525">
            <a:noFill/>
            <a:miter lim="800000"/>
            <a:headEnd/>
            <a:tailEnd/>
          </a:ln>
          <a:effectLst/>
        </p:spPr>
        <p:txBody>
          <a:bodyPr wrap="none">
            <a:spAutoFit/>
          </a:bodyPr>
          <a:lstStyle/>
          <a:p>
            <a:r>
              <a:rPr lang="de-DE" sz="1000"/>
              <a:t>NSS </a:t>
            </a:r>
          </a:p>
        </p:txBody>
      </p:sp>
      <p:sp>
        <p:nvSpPr>
          <p:cNvPr id="132104" name="Oval 8"/>
          <p:cNvSpPr>
            <a:spLocks noChangeArrowheads="1"/>
          </p:cNvSpPr>
          <p:nvPr/>
        </p:nvSpPr>
        <p:spPr bwMode="auto">
          <a:xfrm>
            <a:off x="3200400" y="2438424"/>
            <a:ext cx="304800" cy="304800"/>
          </a:xfrm>
          <a:prstGeom prst="ellipse">
            <a:avLst/>
          </a:prstGeom>
          <a:solidFill>
            <a:srgbClr val="DADAF6"/>
          </a:solidFill>
          <a:ln w="9525">
            <a:solidFill>
              <a:schemeClr val="tx1"/>
            </a:solidFill>
            <a:round/>
            <a:headEnd/>
            <a:tailEnd/>
          </a:ln>
          <a:effectLst/>
        </p:spPr>
        <p:txBody>
          <a:bodyPr wrap="none" anchor="ctr"/>
          <a:lstStyle/>
          <a:p>
            <a:pPr algn="ctr"/>
            <a:r>
              <a:rPr lang="de-DE" sz="1000"/>
              <a:t>MS</a:t>
            </a:r>
          </a:p>
        </p:txBody>
      </p:sp>
      <p:sp>
        <p:nvSpPr>
          <p:cNvPr id="132105" name="Oval 9"/>
          <p:cNvSpPr>
            <a:spLocks noChangeArrowheads="1"/>
          </p:cNvSpPr>
          <p:nvPr/>
        </p:nvSpPr>
        <p:spPr bwMode="auto">
          <a:xfrm>
            <a:off x="3733800" y="2438424"/>
            <a:ext cx="304800" cy="304800"/>
          </a:xfrm>
          <a:prstGeom prst="ellipse">
            <a:avLst/>
          </a:prstGeom>
          <a:solidFill>
            <a:srgbClr val="DADAF6"/>
          </a:solidFill>
          <a:ln w="9525">
            <a:solidFill>
              <a:schemeClr val="tx1"/>
            </a:solidFill>
            <a:round/>
            <a:headEnd/>
            <a:tailEnd/>
          </a:ln>
          <a:effectLst/>
        </p:spPr>
        <p:txBody>
          <a:bodyPr wrap="none" anchor="ctr"/>
          <a:lstStyle/>
          <a:p>
            <a:pPr algn="ctr"/>
            <a:r>
              <a:rPr lang="de-DE" sz="1000"/>
              <a:t>MS</a:t>
            </a:r>
          </a:p>
        </p:txBody>
      </p:sp>
      <p:sp>
        <p:nvSpPr>
          <p:cNvPr id="132106" name="Freeform 10"/>
          <p:cNvSpPr>
            <a:spLocks/>
          </p:cNvSpPr>
          <p:nvPr/>
        </p:nvSpPr>
        <p:spPr bwMode="auto">
          <a:xfrm rot="-5400000">
            <a:off x="3276600" y="2895624"/>
            <a:ext cx="4572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GB"/>
          </a:p>
        </p:txBody>
      </p:sp>
      <p:sp>
        <p:nvSpPr>
          <p:cNvPr id="132107" name="Rectangle 11"/>
          <p:cNvSpPr>
            <a:spLocks noChangeArrowheads="1"/>
          </p:cNvSpPr>
          <p:nvPr/>
        </p:nvSpPr>
        <p:spPr bwMode="auto">
          <a:xfrm>
            <a:off x="3429000" y="32004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BTS</a:t>
            </a:r>
          </a:p>
        </p:txBody>
      </p:sp>
      <p:sp>
        <p:nvSpPr>
          <p:cNvPr id="132108" name="Rectangle 12"/>
          <p:cNvSpPr>
            <a:spLocks noChangeArrowheads="1"/>
          </p:cNvSpPr>
          <p:nvPr/>
        </p:nvSpPr>
        <p:spPr bwMode="auto">
          <a:xfrm>
            <a:off x="2667000" y="44196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BSC</a:t>
            </a:r>
          </a:p>
        </p:txBody>
      </p:sp>
      <p:sp>
        <p:nvSpPr>
          <p:cNvPr id="132109" name="Rectangle 13"/>
          <p:cNvSpPr>
            <a:spLocks noChangeArrowheads="1"/>
          </p:cNvSpPr>
          <p:nvPr/>
        </p:nvSpPr>
        <p:spPr bwMode="auto">
          <a:xfrm>
            <a:off x="4572000" y="57150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GMSC</a:t>
            </a:r>
          </a:p>
        </p:txBody>
      </p:sp>
      <p:sp>
        <p:nvSpPr>
          <p:cNvPr id="132110" name="Rectangle 14"/>
          <p:cNvSpPr>
            <a:spLocks noChangeArrowheads="1"/>
          </p:cNvSpPr>
          <p:nvPr/>
        </p:nvSpPr>
        <p:spPr bwMode="auto">
          <a:xfrm>
            <a:off x="4800600" y="59436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IWF</a:t>
            </a:r>
          </a:p>
        </p:txBody>
      </p:sp>
      <p:sp>
        <p:nvSpPr>
          <p:cNvPr id="132111" name="Rectangle 15"/>
          <p:cNvSpPr>
            <a:spLocks noChangeArrowheads="1"/>
          </p:cNvSpPr>
          <p:nvPr/>
        </p:nvSpPr>
        <p:spPr bwMode="auto">
          <a:xfrm>
            <a:off x="3733800" y="64770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OMC</a:t>
            </a:r>
          </a:p>
        </p:txBody>
      </p:sp>
      <p:sp>
        <p:nvSpPr>
          <p:cNvPr id="132112" name="Freeform 16"/>
          <p:cNvSpPr>
            <a:spLocks/>
          </p:cNvSpPr>
          <p:nvPr/>
        </p:nvSpPr>
        <p:spPr bwMode="auto">
          <a:xfrm rot="5400000" flipH="1">
            <a:off x="3505200" y="2895624"/>
            <a:ext cx="4572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GB"/>
          </a:p>
        </p:txBody>
      </p:sp>
      <p:sp>
        <p:nvSpPr>
          <p:cNvPr id="132113" name="Rectangle 17"/>
          <p:cNvSpPr>
            <a:spLocks noChangeArrowheads="1"/>
          </p:cNvSpPr>
          <p:nvPr/>
        </p:nvSpPr>
        <p:spPr bwMode="auto">
          <a:xfrm>
            <a:off x="4648200" y="38100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BTS</a:t>
            </a:r>
          </a:p>
        </p:txBody>
      </p:sp>
      <p:sp>
        <p:nvSpPr>
          <p:cNvPr id="132114" name="Rectangle 18"/>
          <p:cNvSpPr>
            <a:spLocks noChangeArrowheads="1"/>
          </p:cNvSpPr>
          <p:nvPr/>
        </p:nvSpPr>
        <p:spPr bwMode="auto">
          <a:xfrm>
            <a:off x="3886200" y="44196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BSC</a:t>
            </a:r>
          </a:p>
        </p:txBody>
      </p:sp>
      <p:sp>
        <p:nvSpPr>
          <p:cNvPr id="132115" name="Rectangle 19"/>
          <p:cNvSpPr>
            <a:spLocks noChangeArrowheads="1"/>
          </p:cNvSpPr>
          <p:nvPr/>
        </p:nvSpPr>
        <p:spPr bwMode="auto">
          <a:xfrm>
            <a:off x="3124200" y="50292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MSC</a:t>
            </a:r>
          </a:p>
        </p:txBody>
      </p:sp>
      <p:sp>
        <p:nvSpPr>
          <p:cNvPr id="132116" name="Rectangle 20"/>
          <p:cNvSpPr>
            <a:spLocks noChangeArrowheads="1"/>
          </p:cNvSpPr>
          <p:nvPr/>
        </p:nvSpPr>
        <p:spPr bwMode="auto">
          <a:xfrm>
            <a:off x="4572000" y="50292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MSC</a:t>
            </a:r>
          </a:p>
        </p:txBody>
      </p:sp>
      <p:cxnSp>
        <p:nvCxnSpPr>
          <p:cNvPr id="132117" name="AutoShape 21"/>
          <p:cNvCxnSpPr>
            <a:cxnSpLocks noChangeShapeType="1"/>
            <a:stCxn id="132107" idx="2"/>
            <a:endCxn id="132114" idx="0"/>
          </p:cNvCxnSpPr>
          <p:nvPr/>
        </p:nvCxnSpPr>
        <p:spPr bwMode="auto">
          <a:xfrm>
            <a:off x="3619500" y="3429024"/>
            <a:ext cx="457200" cy="990600"/>
          </a:xfrm>
          <a:prstGeom prst="straightConnector1">
            <a:avLst/>
          </a:prstGeom>
          <a:noFill/>
          <a:ln w="9525">
            <a:solidFill>
              <a:schemeClr val="tx1"/>
            </a:solidFill>
            <a:round/>
            <a:headEnd/>
            <a:tailEnd/>
          </a:ln>
          <a:effectLst/>
        </p:spPr>
      </p:cxnSp>
      <p:cxnSp>
        <p:nvCxnSpPr>
          <p:cNvPr id="132118" name="AutoShape 22"/>
          <p:cNvCxnSpPr>
            <a:cxnSpLocks noChangeShapeType="1"/>
            <a:stCxn id="132113" idx="2"/>
            <a:endCxn id="132114" idx="3"/>
          </p:cNvCxnSpPr>
          <p:nvPr/>
        </p:nvCxnSpPr>
        <p:spPr bwMode="auto">
          <a:xfrm flipH="1">
            <a:off x="4267200" y="4038624"/>
            <a:ext cx="571500" cy="495300"/>
          </a:xfrm>
          <a:prstGeom prst="straightConnector1">
            <a:avLst/>
          </a:prstGeom>
          <a:noFill/>
          <a:ln w="9525">
            <a:solidFill>
              <a:schemeClr val="tx1"/>
            </a:solidFill>
            <a:round/>
            <a:headEnd/>
            <a:tailEnd/>
          </a:ln>
          <a:effectLst/>
        </p:spPr>
      </p:cxnSp>
      <p:cxnSp>
        <p:nvCxnSpPr>
          <p:cNvPr id="132119" name="AutoShape 23"/>
          <p:cNvCxnSpPr>
            <a:cxnSpLocks noChangeShapeType="1"/>
            <a:stCxn id="132114" idx="2"/>
            <a:endCxn id="132115" idx="0"/>
          </p:cNvCxnSpPr>
          <p:nvPr/>
        </p:nvCxnSpPr>
        <p:spPr bwMode="auto">
          <a:xfrm flipH="1">
            <a:off x="3314700" y="4648224"/>
            <a:ext cx="762000" cy="381000"/>
          </a:xfrm>
          <a:prstGeom prst="straightConnector1">
            <a:avLst/>
          </a:prstGeom>
          <a:noFill/>
          <a:ln w="12700">
            <a:solidFill>
              <a:schemeClr val="tx1"/>
            </a:solidFill>
            <a:round/>
            <a:headEnd/>
            <a:tailEnd/>
          </a:ln>
          <a:effectLst/>
        </p:spPr>
      </p:cxnSp>
      <p:cxnSp>
        <p:nvCxnSpPr>
          <p:cNvPr id="132120" name="AutoShape 24"/>
          <p:cNvCxnSpPr>
            <a:cxnSpLocks noChangeShapeType="1"/>
            <a:stCxn id="132108" idx="3"/>
            <a:endCxn id="132115" idx="0"/>
          </p:cNvCxnSpPr>
          <p:nvPr/>
        </p:nvCxnSpPr>
        <p:spPr bwMode="auto">
          <a:xfrm>
            <a:off x="3048000" y="4533924"/>
            <a:ext cx="266700" cy="495300"/>
          </a:xfrm>
          <a:prstGeom prst="straightConnector1">
            <a:avLst/>
          </a:prstGeom>
          <a:noFill/>
          <a:ln w="12700">
            <a:solidFill>
              <a:schemeClr val="tx1"/>
            </a:solidFill>
            <a:round/>
            <a:headEnd/>
            <a:tailEnd/>
          </a:ln>
          <a:effectLst/>
        </p:spPr>
      </p:cxnSp>
      <p:cxnSp>
        <p:nvCxnSpPr>
          <p:cNvPr id="132121" name="AutoShape 25"/>
          <p:cNvCxnSpPr>
            <a:cxnSpLocks noChangeShapeType="1"/>
            <a:stCxn id="132108" idx="0"/>
          </p:cNvCxnSpPr>
          <p:nvPr/>
        </p:nvCxnSpPr>
        <p:spPr bwMode="auto">
          <a:xfrm flipH="1" flipV="1">
            <a:off x="2667000" y="4038624"/>
            <a:ext cx="190500" cy="381000"/>
          </a:xfrm>
          <a:prstGeom prst="straightConnector1">
            <a:avLst/>
          </a:prstGeom>
          <a:noFill/>
          <a:ln w="9525">
            <a:solidFill>
              <a:schemeClr val="tx1"/>
            </a:solidFill>
            <a:round/>
            <a:headEnd/>
            <a:tailEnd/>
          </a:ln>
          <a:effectLst/>
        </p:spPr>
      </p:cxnSp>
      <p:sp>
        <p:nvSpPr>
          <p:cNvPr id="132122" name="Freeform 26"/>
          <p:cNvSpPr>
            <a:spLocks/>
          </p:cNvSpPr>
          <p:nvPr/>
        </p:nvSpPr>
        <p:spPr bwMode="auto">
          <a:xfrm rot="5400000" flipH="1">
            <a:off x="4686300" y="3543324"/>
            <a:ext cx="3810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GB"/>
          </a:p>
        </p:txBody>
      </p:sp>
      <p:cxnSp>
        <p:nvCxnSpPr>
          <p:cNvPr id="132123" name="AutoShape 27"/>
          <p:cNvCxnSpPr>
            <a:cxnSpLocks noChangeShapeType="1"/>
            <a:stCxn id="132116" idx="0"/>
          </p:cNvCxnSpPr>
          <p:nvPr/>
        </p:nvCxnSpPr>
        <p:spPr bwMode="auto">
          <a:xfrm flipV="1">
            <a:off x="4762500" y="4502174"/>
            <a:ext cx="622300" cy="527050"/>
          </a:xfrm>
          <a:prstGeom prst="straightConnector1">
            <a:avLst/>
          </a:prstGeom>
          <a:noFill/>
          <a:ln w="12700">
            <a:solidFill>
              <a:schemeClr val="tx1"/>
            </a:solidFill>
            <a:round/>
            <a:headEnd/>
            <a:tailEnd/>
          </a:ln>
          <a:effectLst/>
        </p:spPr>
      </p:cxnSp>
      <p:sp>
        <p:nvSpPr>
          <p:cNvPr id="132124" name="Line 28"/>
          <p:cNvSpPr>
            <a:spLocks noChangeShapeType="1"/>
          </p:cNvSpPr>
          <p:nvPr/>
        </p:nvSpPr>
        <p:spPr bwMode="auto">
          <a:xfrm flipH="1">
            <a:off x="2514600" y="4267224"/>
            <a:ext cx="3505200" cy="0"/>
          </a:xfrm>
          <a:prstGeom prst="line">
            <a:avLst/>
          </a:prstGeom>
          <a:noFill/>
          <a:ln w="9525">
            <a:solidFill>
              <a:schemeClr val="tx1"/>
            </a:solidFill>
            <a:prstDash val="dash"/>
            <a:round/>
            <a:headEnd/>
            <a:tailEnd/>
          </a:ln>
          <a:effectLst/>
        </p:spPr>
        <p:txBody>
          <a:bodyPr wrap="none" anchor="ctr"/>
          <a:lstStyle/>
          <a:p>
            <a:endParaRPr lang="en-GB"/>
          </a:p>
        </p:txBody>
      </p:sp>
      <p:sp>
        <p:nvSpPr>
          <p:cNvPr id="132125" name="Text Box 29"/>
          <p:cNvSpPr txBox="1">
            <a:spLocks noChangeArrowheads="1"/>
          </p:cNvSpPr>
          <p:nvPr/>
        </p:nvSpPr>
        <p:spPr bwMode="auto">
          <a:xfrm>
            <a:off x="2209800" y="4113237"/>
            <a:ext cx="381000" cy="244475"/>
          </a:xfrm>
          <a:prstGeom prst="rect">
            <a:avLst/>
          </a:prstGeom>
          <a:noFill/>
          <a:ln w="9525">
            <a:noFill/>
            <a:miter lim="800000"/>
            <a:headEnd/>
            <a:tailEnd/>
          </a:ln>
          <a:effectLst/>
        </p:spPr>
        <p:txBody>
          <a:bodyPr wrap="none">
            <a:spAutoFit/>
          </a:bodyPr>
          <a:lstStyle/>
          <a:p>
            <a:pPr algn="r"/>
            <a:r>
              <a:rPr lang="de-DE" sz="1000"/>
              <a:t>A</a:t>
            </a:r>
            <a:r>
              <a:rPr lang="de-DE" sz="1000" baseline="-25000"/>
              <a:t>bis</a:t>
            </a:r>
            <a:endParaRPr lang="de-DE" sz="1000"/>
          </a:p>
        </p:txBody>
      </p:sp>
      <p:sp>
        <p:nvSpPr>
          <p:cNvPr id="132126" name="Line 30"/>
          <p:cNvSpPr>
            <a:spLocks noChangeShapeType="1"/>
          </p:cNvSpPr>
          <p:nvPr/>
        </p:nvSpPr>
        <p:spPr bwMode="auto">
          <a:xfrm>
            <a:off x="3200400" y="2971824"/>
            <a:ext cx="838200" cy="0"/>
          </a:xfrm>
          <a:prstGeom prst="line">
            <a:avLst/>
          </a:prstGeom>
          <a:noFill/>
          <a:ln w="9525">
            <a:solidFill>
              <a:schemeClr val="tx1"/>
            </a:solidFill>
            <a:prstDash val="dash"/>
            <a:round/>
            <a:headEnd/>
            <a:tailEnd/>
          </a:ln>
          <a:effectLst/>
        </p:spPr>
        <p:txBody>
          <a:bodyPr wrap="none" anchor="ctr"/>
          <a:lstStyle/>
          <a:p>
            <a:endParaRPr lang="en-GB"/>
          </a:p>
        </p:txBody>
      </p:sp>
      <p:sp>
        <p:nvSpPr>
          <p:cNvPr id="132127" name="Text Box 31"/>
          <p:cNvSpPr txBox="1">
            <a:spLocks noChangeArrowheads="1"/>
          </p:cNvSpPr>
          <p:nvPr/>
        </p:nvSpPr>
        <p:spPr bwMode="auto">
          <a:xfrm>
            <a:off x="2890838" y="2817837"/>
            <a:ext cx="350837" cy="244475"/>
          </a:xfrm>
          <a:prstGeom prst="rect">
            <a:avLst/>
          </a:prstGeom>
          <a:noFill/>
          <a:ln w="9525">
            <a:noFill/>
            <a:miter lim="800000"/>
            <a:headEnd/>
            <a:tailEnd/>
          </a:ln>
          <a:effectLst/>
        </p:spPr>
        <p:txBody>
          <a:bodyPr wrap="none">
            <a:spAutoFit/>
          </a:bodyPr>
          <a:lstStyle/>
          <a:p>
            <a:pPr algn="r"/>
            <a:r>
              <a:rPr lang="de-DE" sz="1000"/>
              <a:t>U</a:t>
            </a:r>
            <a:r>
              <a:rPr lang="de-DE" sz="1000" baseline="-25000"/>
              <a:t>m</a:t>
            </a:r>
            <a:endParaRPr lang="de-DE" sz="1000"/>
          </a:p>
        </p:txBody>
      </p:sp>
      <p:sp>
        <p:nvSpPr>
          <p:cNvPr id="132131" name="AutoShape 35"/>
          <p:cNvSpPr>
            <a:spLocks noChangeArrowheads="1"/>
          </p:cNvSpPr>
          <p:nvPr/>
        </p:nvSpPr>
        <p:spPr bwMode="auto">
          <a:xfrm>
            <a:off x="2514600" y="6400824"/>
            <a:ext cx="407988" cy="330200"/>
          </a:xfrm>
          <a:prstGeom prst="flowChartMagneticDisk">
            <a:avLst/>
          </a:prstGeom>
          <a:solidFill>
            <a:srgbClr val="DADAF6"/>
          </a:solidFill>
          <a:ln w="9525">
            <a:solidFill>
              <a:schemeClr val="tx1"/>
            </a:solidFill>
            <a:round/>
            <a:headEnd/>
            <a:tailEnd/>
          </a:ln>
          <a:effectLst/>
        </p:spPr>
        <p:txBody>
          <a:bodyPr wrap="none" anchor="ctr"/>
          <a:lstStyle/>
          <a:p>
            <a:pPr algn="ctr"/>
            <a:r>
              <a:rPr lang="de-DE" sz="1000"/>
              <a:t>EIR</a:t>
            </a:r>
          </a:p>
        </p:txBody>
      </p:sp>
      <p:sp>
        <p:nvSpPr>
          <p:cNvPr id="132133" name="AutoShape 37"/>
          <p:cNvSpPr>
            <a:spLocks noChangeArrowheads="1"/>
          </p:cNvSpPr>
          <p:nvPr/>
        </p:nvSpPr>
        <p:spPr bwMode="auto">
          <a:xfrm>
            <a:off x="3200400" y="5638824"/>
            <a:ext cx="407988" cy="330200"/>
          </a:xfrm>
          <a:prstGeom prst="flowChartMagneticDisk">
            <a:avLst/>
          </a:prstGeom>
          <a:solidFill>
            <a:srgbClr val="DADAF6"/>
          </a:solidFill>
          <a:ln w="9525">
            <a:solidFill>
              <a:schemeClr val="tx1"/>
            </a:solidFill>
            <a:round/>
            <a:headEnd/>
            <a:tailEnd/>
          </a:ln>
          <a:effectLst/>
        </p:spPr>
        <p:txBody>
          <a:bodyPr wrap="none" anchor="ctr"/>
          <a:lstStyle/>
          <a:p>
            <a:pPr algn="ctr"/>
            <a:r>
              <a:rPr lang="de-DE" sz="1000"/>
              <a:t>HLR</a:t>
            </a:r>
          </a:p>
        </p:txBody>
      </p:sp>
      <p:sp>
        <p:nvSpPr>
          <p:cNvPr id="132137" name="AutoShape 41"/>
          <p:cNvSpPr>
            <a:spLocks noChangeArrowheads="1"/>
          </p:cNvSpPr>
          <p:nvPr/>
        </p:nvSpPr>
        <p:spPr bwMode="auto">
          <a:xfrm>
            <a:off x="2590800" y="5410224"/>
            <a:ext cx="407988" cy="328613"/>
          </a:xfrm>
          <a:prstGeom prst="flowChartMagneticDisk">
            <a:avLst/>
          </a:prstGeom>
          <a:solidFill>
            <a:srgbClr val="DADAF6"/>
          </a:solidFill>
          <a:ln w="9525">
            <a:solidFill>
              <a:schemeClr val="tx1"/>
            </a:solidFill>
            <a:round/>
            <a:headEnd/>
            <a:tailEnd/>
          </a:ln>
          <a:effectLst/>
        </p:spPr>
        <p:txBody>
          <a:bodyPr wrap="none" anchor="ctr"/>
          <a:lstStyle/>
          <a:p>
            <a:pPr algn="ctr"/>
            <a:r>
              <a:rPr lang="de-DE" sz="1000"/>
              <a:t>VLR</a:t>
            </a:r>
          </a:p>
        </p:txBody>
      </p:sp>
      <p:sp>
        <p:nvSpPr>
          <p:cNvPr id="132138" name="AutoShape 42"/>
          <p:cNvSpPr>
            <a:spLocks noChangeArrowheads="1"/>
          </p:cNvSpPr>
          <p:nvPr/>
        </p:nvSpPr>
        <p:spPr bwMode="auto">
          <a:xfrm>
            <a:off x="4038600" y="5410224"/>
            <a:ext cx="407988" cy="328613"/>
          </a:xfrm>
          <a:prstGeom prst="flowChartMagneticDisk">
            <a:avLst/>
          </a:prstGeom>
          <a:solidFill>
            <a:srgbClr val="DADAF6"/>
          </a:solidFill>
          <a:ln w="9525">
            <a:solidFill>
              <a:schemeClr val="tx1"/>
            </a:solidFill>
            <a:round/>
            <a:headEnd/>
            <a:tailEnd/>
          </a:ln>
          <a:effectLst/>
        </p:spPr>
        <p:txBody>
          <a:bodyPr wrap="none" anchor="ctr"/>
          <a:lstStyle/>
          <a:p>
            <a:pPr algn="ctr"/>
            <a:r>
              <a:rPr lang="de-DE" sz="1000"/>
              <a:t>VLR</a:t>
            </a:r>
          </a:p>
        </p:txBody>
      </p:sp>
      <p:sp>
        <p:nvSpPr>
          <p:cNvPr id="132140" name="Line 44"/>
          <p:cNvSpPr>
            <a:spLocks noChangeShapeType="1"/>
          </p:cNvSpPr>
          <p:nvPr/>
        </p:nvSpPr>
        <p:spPr bwMode="auto">
          <a:xfrm flipH="1" flipV="1">
            <a:off x="2514600" y="4800624"/>
            <a:ext cx="3505200" cy="0"/>
          </a:xfrm>
          <a:prstGeom prst="line">
            <a:avLst/>
          </a:prstGeom>
          <a:noFill/>
          <a:ln w="9525">
            <a:solidFill>
              <a:schemeClr val="tx1"/>
            </a:solidFill>
            <a:prstDash val="dash"/>
            <a:round/>
            <a:headEnd/>
            <a:tailEnd/>
          </a:ln>
          <a:effectLst/>
        </p:spPr>
        <p:txBody>
          <a:bodyPr wrap="none" anchor="ctr"/>
          <a:lstStyle/>
          <a:p>
            <a:endParaRPr lang="en-GB"/>
          </a:p>
        </p:txBody>
      </p:sp>
      <p:sp>
        <p:nvSpPr>
          <p:cNvPr id="132141" name="Text Box 45"/>
          <p:cNvSpPr txBox="1">
            <a:spLocks noChangeArrowheads="1"/>
          </p:cNvSpPr>
          <p:nvPr/>
        </p:nvSpPr>
        <p:spPr bwMode="auto">
          <a:xfrm>
            <a:off x="2293938" y="4646637"/>
            <a:ext cx="268287" cy="244475"/>
          </a:xfrm>
          <a:prstGeom prst="rect">
            <a:avLst/>
          </a:prstGeom>
          <a:noFill/>
          <a:ln w="9525">
            <a:noFill/>
            <a:miter lim="800000"/>
            <a:headEnd/>
            <a:tailEnd/>
          </a:ln>
          <a:effectLst/>
        </p:spPr>
        <p:txBody>
          <a:bodyPr wrap="none">
            <a:spAutoFit/>
          </a:bodyPr>
          <a:lstStyle/>
          <a:p>
            <a:pPr algn="r"/>
            <a:r>
              <a:rPr lang="de-DE" sz="1000"/>
              <a:t>A</a:t>
            </a:r>
          </a:p>
        </p:txBody>
      </p:sp>
      <p:cxnSp>
        <p:nvCxnSpPr>
          <p:cNvPr id="132142" name="AutoShape 46"/>
          <p:cNvCxnSpPr>
            <a:cxnSpLocks noChangeShapeType="1"/>
            <a:stCxn id="132116" idx="1"/>
            <a:endCxn id="132115" idx="3"/>
          </p:cNvCxnSpPr>
          <p:nvPr/>
        </p:nvCxnSpPr>
        <p:spPr bwMode="auto">
          <a:xfrm flipH="1">
            <a:off x="3505200" y="5143524"/>
            <a:ext cx="1066800" cy="0"/>
          </a:xfrm>
          <a:prstGeom prst="straightConnector1">
            <a:avLst/>
          </a:prstGeom>
          <a:noFill/>
          <a:ln w="12700">
            <a:solidFill>
              <a:schemeClr val="tx1"/>
            </a:solidFill>
            <a:round/>
            <a:headEnd/>
            <a:tailEnd/>
          </a:ln>
          <a:effectLst/>
        </p:spPr>
      </p:cxnSp>
      <p:cxnSp>
        <p:nvCxnSpPr>
          <p:cNvPr id="132143" name="AutoShape 47"/>
          <p:cNvCxnSpPr>
            <a:cxnSpLocks noChangeShapeType="1"/>
            <a:stCxn id="132116" idx="2"/>
            <a:endCxn id="132109" idx="0"/>
          </p:cNvCxnSpPr>
          <p:nvPr/>
        </p:nvCxnSpPr>
        <p:spPr bwMode="auto">
          <a:xfrm>
            <a:off x="4762500" y="5257824"/>
            <a:ext cx="0" cy="457200"/>
          </a:xfrm>
          <a:prstGeom prst="straightConnector1">
            <a:avLst/>
          </a:prstGeom>
          <a:noFill/>
          <a:ln w="12700">
            <a:solidFill>
              <a:schemeClr val="tx1"/>
            </a:solidFill>
            <a:round/>
            <a:headEnd/>
            <a:tailEnd/>
          </a:ln>
          <a:effectLst/>
        </p:spPr>
      </p:cxnSp>
      <p:cxnSp>
        <p:nvCxnSpPr>
          <p:cNvPr id="132146" name="AutoShape 50"/>
          <p:cNvCxnSpPr>
            <a:cxnSpLocks noChangeShapeType="1"/>
            <a:stCxn id="132115" idx="1"/>
            <a:endCxn id="132137" idx="1"/>
          </p:cNvCxnSpPr>
          <p:nvPr/>
        </p:nvCxnSpPr>
        <p:spPr bwMode="auto">
          <a:xfrm flipH="1">
            <a:off x="2795588" y="5143524"/>
            <a:ext cx="328612" cy="266700"/>
          </a:xfrm>
          <a:prstGeom prst="straightConnector1">
            <a:avLst/>
          </a:prstGeom>
          <a:noFill/>
          <a:ln w="12700">
            <a:solidFill>
              <a:schemeClr val="tx1"/>
            </a:solidFill>
            <a:prstDash val="dash"/>
            <a:round/>
            <a:headEnd/>
            <a:tailEnd/>
          </a:ln>
          <a:effectLst/>
        </p:spPr>
      </p:cxnSp>
      <p:sp>
        <p:nvSpPr>
          <p:cNvPr id="132154" name="Text Box 58"/>
          <p:cNvSpPr txBox="1">
            <a:spLocks noChangeArrowheads="1"/>
          </p:cNvSpPr>
          <p:nvPr/>
        </p:nvSpPr>
        <p:spPr bwMode="auto">
          <a:xfrm>
            <a:off x="4772025" y="2360637"/>
            <a:ext cx="436563" cy="244475"/>
          </a:xfrm>
          <a:prstGeom prst="rect">
            <a:avLst/>
          </a:prstGeom>
          <a:noFill/>
          <a:ln w="9525">
            <a:noFill/>
            <a:miter lim="800000"/>
            <a:headEnd/>
            <a:tailEnd/>
          </a:ln>
          <a:effectLst/>
        </p:spPr>
        <p:txBody>
          <a:bodyPr wrap="none">
            <a:spAutoFit/>
          </a:bodyPr>
          <a:lstStyle/>
          <a:p>
            <a:pPr algn="r"/>
            <a:r>
              <a:rPr lang="de-DE" sz="1000"/>
              <a:t>BSS</a:t>
            </a:r>
          </a:p>
        </p:txBody>
      </p:sp>
      <p:sp>
        <p:nvSpPr>
          <p:cNvPr id="132155" name="Text Box 59"/>
          <p:cNvSpPr txBox="1">
            <a:spLocks noChangeArrowheads="1"/>
          </p:cNvSpPr>
          <p:nvPr/>
        </p:nvSpPr>
        <p:spPr bwMode="auto">
          <a:xfrm>
            <a:off x="5486400" y="5867424"/>
            <a:ext cx="452438" cy="244475"/>
          </a:xfrm>
          <a:prstGeom prst="rect">
            <a:avLst/>
          </a:prstGeom>
          <a:noFill/>
          <a:ln w="9525">
            <a:noFill/>
            <a:miter lim="800000"/>
            <a:headEnd/>
            <a:tailEnd/>
          </a:ln>
          <a:effectLst/>
        </p:spPr>
        <p:txBody>
          <a:bodyPr wrap="none">
            <a:spAutoFit/>
          </a:bodyPr>
          <a:lstStyle/>
          <a:p>
            <a:r>
              <a:rPr lang="de-DE" sz="1000"/>
              <a:t>PDN</a:t>
            </a:r>
          </a:p>
        </p:txBody>
      </p:sp>
      <p:sp>
        <p:nvSpPr>
          <p:cNvPr id="132156" name="Text Box 60"/>
          <p:cNvSpPr txBox="1">
            <a:spLocks noChangeArrowheads="1"/>
          </p:cNvSpPr>
          <p:nvPr/>
        </p:nvSpPr>
        <p:spPr bwMode="auto">
          <a:xfrm>
            <a:off x="5181600" y="5638824"/>
            <a:ext cx="895350" cy="244475"/>
          </a:xfrm>
          <a:prstGeom prst="rect">
            <a:avLst/>
          </a:prstGeom>
          <a:noFill/>
          <a:ln w="9525">
            <a:noFill/>
            <a:miter lim="800000"/>
            <a:headEnd/>
            <a:tailEnd/>
          </a:ln>
          <a:effectLst/>
        </p:spPr>
        <p:txBody>
          <a:bodyPr wrap="none">
            <a:spAutoFit/>
          </a:bodyPr>
          <a:lstStyle/>
          <a:p>
            <a:r>
              <a:rPr lang="de-DE" sz="1000"/>
              <a:t>ISDN, PSTN</a:t>
            </a:r>
          </a:p>
        </p:txBody>
      </p:sp>
      <p:sp>
        <p:nvSpPr>
          <p:cNvPr id="132158" name="Text Box 62"/>
          <p:cNvSpPr txBox="1">
            <a:spLocks noChangeArrowheads="1"/>
          </p:cNvSpPr>
          <p:nvPr/>
        </p:nvSpPr>
        <p:spPr bwMode="auto">
          <a:xfrm>
            <a:off x="1676400" y="3198837"/>
            <a:ext cx="444500" cy="244475"/>
          </a:xfrm>
          <a:prstGeom prst="rect">
            <a:avLst/>
          </a:prstGeom>
          <a:noFill/>
          <a:ln w="9525">
            <a:noFill/>
            <a:miter lim="800000"/>
            <a:headEnd/>
            <a:tailEnd/>
          </a:ln>
          <a:effectLst/>
        </p:spPr>
        <p:txBody>
          <a:bodyPr wrap="none">
            <a:spAutoFit/>
          </a:bodyPr>
          <a:lstStyle/>
          <a:p>
            <a:r>
              <a:rPr lang="de-DE" sz="1000"/>
              <a:t>RSS</a:t>
            </a:r>
          </a:p>
        </p:txBody>
      </p:sp>
      <p:sp>
        <p:nvSpPr>
          <p:cNvPr id="132159" name="Text Box 63"/>
          <p:cNvSpPr txBox="1">
            <a:spLocks noChangeArrowheads="1"/>
          </p:cNvSpPr>
          <p:nvPr/>
        </p:nvSpPr>
        <p:spPr bwMode="auto">
          <a:xfrm>
            <a:off x="3276600" y="2208237"/>
            <a:ext cx="690563" cy="244475"/>
          </a:xfrm>
          <a:prstGeom prst="rect">
            <a:avLst/>
          </a:prstGeom>
          <a:noFill/>
          <a:ln w="9525">
            <a:noFill/>
            <a:miter lim="800000"/>
            <a:headEnd/>
            <a:tailEnd/>
          </a:ln>
          <a:effectLst/>
        </p:spPr>
        <p:txBody>
          <a:bodyPr wrap="none">
            <a:spAutoFit/>
          </a:bodyPr>
          <a:lstStyle/>
          <a:p>
            <a:r>
              <a:rPr lang="de-DE" sz="1000"/>
              <a:t>radio cell</a:t>
            </a:r>
          </a:p>
        </p:txBody>
      </p:sp>
      <p:sp>
        <p:nvSpPr>
          <p:cNvPr id="132161" name="Text Box 65"/>
          <p:cNvSpPr txBox="1">
            <a:spLocks noChangeArrowheads="1"/>
          </p:cNvSpPr>
          <p:nvPr/>
        </p:nvSpPr>
        <p:spPr bwMode="auto">
          <a:xfrm>
            <a:off x="4495800" y="2817837"/>
            <a:ext cx="690563" cy="244475"/>
          </a:xfrm>
          <a:prstGeom prst="rect">
            <a:avLst/>
          </a:prstGeom>
          <a:noFill/>
          <a:ln w="9525">
            <a:noFill/>
            <a:miter lim="800000"/>
            <a:headEnd/>
            <a:tailEnd/>
          </a:ln>
          <a:effectLst/>
        </p:spPr>
        <p:txBody>
          <a:bodyPr wrap="none">
            <a:spAutoFit/>
          </a:bodyPr>
          <a:lstStyle/>
          <a:p>
            <a:r>
              <a:rPr lang="de-DE" sz="1000"/>
              <a:t>radio cell</a:t>
            </a:r>
          </a:p>
        </p:txBody>
      </p:sp>
      <p:sp>
        <p:nvSpPr>
          <p:cNvPr id="132162" name="Oval 66"/>
          <p:cNvSpPr>
            <a:spLocks noChangeArrowheads="1"/>
          </p:cNvSpPr>
          <p:nvPr/>
        </p:nvSpPr>
        <p:spPr bwMode="auto">
          <a:xfrm>
            <a:off x="4800600" y="3124224"/>
            <a:ext cx="304800" cy="304800"/>
          </a:xfrm>
          <a:prstGeom prst="ellipse">
            <a:avLst/>
          </a:prstGeom>
          <a:solidFill>
            <a:srgbClr val="DADAF6"/>
          </a:solidFill>
          <a:ln w="9525">
            <a:solidFill>
              <a:schemeClr val="tx1"/>
            </a:solidFill>
            <a:round/>
            <a:headEnd/>
            <a:tailEnd/>
          </a:ln>
          <a:effectLst/>
        </p:spPr>
        <p:txBody>
          <a:bodyPr wrap="none" anchor="ctr"/>
          <a:lstStyle/>
          <a:p>
            <a:pPr algn="ctr"/>
            <a:r>
              <a:rPr lang="de-DE" sz="1000"/>
              <a:t>MS</a:t>
            </a:r>
          </a:p>
        </p:txBody>
      </p:sp>
      <p:cxnSp>
        <p:nvCxnSpPr>
          <p:cNvPr id="132163" name="AutoShape 67"/>
          <p:cNvCxnSpPr>
            <a:cxnSpLocks noChangeShapeType="1"/>
            <a:stCxn id="132114" idx="1"/>
          </p:cNvCxnSpPr>
          <p:nvPr/>
        </p:nvCxnSpPr>
        <p:spPr bwMode="auto">
          <a:xfrm flipH="1" flipV="1">
            <a:off x="3581400" y="4114824"/>
            <a:ext cx="304800" cy="419100"/>
          </a:xfrm>
          <a:prstGeom prst="straightConnector1">
            <a:avLst/>
          </a:prstGeom>
          <a:noFill/>
          <a:ln w="9525">
            <a:solidFill>
              <a:schemeClr val="tx1"/>
            </a:solidFill>
            <a:round/>
            <a:headEnd/>
            <a:tailEnd/>
          </a:ln>
          <a:effectLst/>
        </p:spPr>
      </p:cxnSp>
      <p:sp>
        <p:nvSpPr>
          <p:cNvPr id="132164" name="AutoShape 68"/>
          <p:cNvSpPr>
            <a:spLocks/>
          </p:cNvSpPr>
          <p:nvPr/>
        </p:nvSpPr>
        <p:spPr bwMode="auto">
          <a:xfrm>
            <a:off x="2057400" y="1828824"/>
            <a:ext cx="152400" cy="2971800"/>
          </a:xfrm>
          <a:prstGeom prst="leftBrace">
            <a:avLst>
              <a:gd name="adj1" fmla="val 162500"/>
              <a:gd name="adj2" fmla="val 50000"/>
            </a:avLst>
          </a:prstGeom>
          <a:noFill/>
          <a:ln w="9525">
            <a:solidFill>
              <a:schemeClr val="tx1"/>
            </a:solidFill>
            <a:round/>
            <a:headEnd/>
            <a:tailEnd/>
          </a:ln>
          <a:effectLst/>
        </p:spPr>
        <p:txBody>
          <a:bodyPr wrap="none" anchor="ctr"/>
          <a:lstStyle/>
          <a:p>
            <a:endParaRPr lang="en-GB"/>
          </a:p>
        </p:txBody>
      </p:sp>
      <p:sp>
        <p:nvSpPr>
          <p:cNvPr id="132165" name="AutoShape 69"/>
          <p:cNvSpPr>
            <a:spLocks/>
          </p:cNvSpPr>
          <p:nvPr/>
        </p:nvSpPr>
        <p:spPr bwMode="auto">
          <a:xfrm>
            <a:off x="2057400" y="4800624"/>
            <a:ext cx="152400" cy="1447800"/>
          </a:xfrm>
          <a:prstGeom prst="leftBrace">
            <a:avLst>
              <a:gd name="adj1" fmla="val 79167"/>
              <a:gd name="adj2" fmla="val 50000"/>
            </a:avLst>
          </a:prstGeom>
          <a:noFill/>
          <a:ln w="9525">
            <a:solidFill>
              <a:schemeClr val="tx1"/>
            </a:solidFill>
            <a:round/>
            <a:headEnd/>
            <a:tailEnd/>
          </a:ln>
          <a:effectLst/>
        </p:spPr>
        <p:txBody>
          <a:bodyPr wrap="none" anchor="ctr"/>
          <a:lstStyle/>
          <a:p>
            <a:endParaRPr lang="en-GB"/>
          </a:p>
        </p:txBody>
      </p:sp>
      <p:cxnSp>
        <p:nvCxnSpPr>
          <p:cNvPr id="132167" name="AutoShape 71"/>
          <p:cNvCxnSpPr>
            <a:cxnSpLocks noChangeShapeType="1"/>
            <a:stCxn id="132109" idx="3"/>
            <a:endCxn id="132156" idx="1"/>
          </p:cNvCxnSpPr>
          <p:nvPr/>
        </p:nvCxnSpPr>
        <p:spPr bwMode="auto">
          <a:xfrm flipV="1">
            <a:off x="4953000" y="5761062"/>
            <a:ext cx="228600" cy="68262"/>
          </a:xfrm>
          <a:prstGeom prst="straightConnector1">
            <a:avLst/>
          </a:prstGeom>
          <a:noFill/>
          <a:ln w="12700">
            <a:solidFill>
              <a:schemeClr val="tx1"/>
            </a:solidFill>
            <a:round/>
            <a:headEnd/>
            <a:tailEnd/>
          </a:ln>
          <a:effectLst/>
        </p:spPr>
      </p:cxnSp>
      <p:cxnSp>
        <p:nvCxnSpPr>
          <p:cNvPr id="132168" name="AutoShape 72"/>
          <p:cNvCxnSpPr>
            <a:cxnSpLocks noChangeShapeType="1"/>
            <a:stCxn id="132110" idx="3"/>
            <a:endCxn id="132155" idx="1"/>
          </p:cNvCxnSpPr>
          <p:nvPr/>
        </p:nvCxnSpPr>
        <p:spPr bwMode="auto">
          <a:xfrm flipV="1">
            <a:off x="5181600" y="5989662"/>
            <a:ext cx="304800" cy="68262"/>
          </a:xfrm>
          <a:prstGeom prst="straightConnector1">
            <a:avLst/>
          </a:prstGeom>
          <a:noFill/>
          <a:ln w="12700">
            <a:solidFill>
              <a:schemeClr val="tx1"/>
            </a:solidFill>
            <a:round/>
            <a:headEnd/>
            <a:tailEnd/>
          </a:ln>
          <a:effectLst/>
        </p:spPr>
      </p:cxnSp>
      <p:sp>
        <p:nvSpPr>
          <p:cNvPr id="132169" name="Rectangle 73"/>
          <p:cNvSpPr>
            <a:spLocks noChangeArrowheads="1"/>
          </p:cNvSpPr>
          <p:nvPr/>
        </p:nvSpPr>
        <p:spPr bwMode="auto">
          <a:xfrm>
            <a:off x="3200400" y="6477024"/>
            <a:ext cx="381000" cy="228600"/>
          </a:xfrm>
          <a:prstGeom prst="rect">
            <a:avLst/>
          </a:prstGeom>
          <a:solidFill>
            <a:srgbClr val="DADAF6"/>
          </a:solidFill>
          <a:ln w="9525">
            <a:solidFill>
              <a:schemeClr val="tx1"/>
            </a:solidFill>
            <a:miter lim="800000"/>
            <a:headEnd/>
            <a:tailEnd/>
          </a:ln>
          <a:effectLst/>
        </p:spPr>
        <p:txBody>
          <a:bodyPr wrap="none" anchor="ctr"/>
          <a:lstStyle/>
          <a:p>
            <a:pPr algn="ctr"/>
            <a:r>
              <a:rPr lang="de-DE" sz="1000"/>
              <a:t>AUC</a:t>
            </a:r>
          </a:p>
        </p:txBody>
      </p:sp>
      <p:cxnSp>
        <p:nvCxnSpPr>
          <p:cNvPr id="132171" name="AutoShape 75"/>
          <p:cNvCxnSpPr>
            <a:cxnSpLocks noChangeShapeType="1"/>
            <a:stCxn id="132111" idx="0"/>
            <a:endCxn id="132114" idx="2"/>
          </p:cNvCxnSpPr>
          <p:nvPr/>
        </p:nvCxnSpPr>
        <p:spPr bwMode="auto">
          <a:xfrm rot="16200000">
            <a:off x="3086100" y="5486424"/>
            <a:ext cx="1828800" cy="152400"/>
          </a:xfrm>
          <a:prstGeom prst="curvedConnector3">
            <a:avLst>
              <a:gd name="adj1" fmla="val 64236"/>
            </a:avLst>
          </a:prstGeom>
          <a:noFill/>
          <a:ln w="12700">
            <a:solidFill>
              <a:schemeClr val="tx1"/>
            </a:solidFill>
            <a:prstDash val="dash"/>
            <a:round/>
            <a:headEnd/>
            <a:tailEnd/>
          </a:ln>
          <a:effectLst/>
        </p:spPr>
      </p:cxnSp>
      <p:sp>
        <p:nvSpPr>
          <p:cNvPr id="132172" name="AutoShape 76"/>
          <p:cNvSpPr>
            <a:spLocks/>
          </p:cNvSpPr>
          <p:nvPr/>
        </p:nvSpPr>
        <p:spPr bwMode="auto">
          <a:xfrm>
            <a:off x="2057400" y="6248424"/>
            <a:ext cx="152400" cy="609600"/>
          </a:xfrm>
          <a:prstGeom prst="leftBrace">
            <a:avLst>
              <a:gd name="adj1" fmla="val 33333"/>
              <a:gd name="adj2" fmla="val 50000"/>
            </a:avLst>
          </a:prstGeom>
          <a:noFill/>
          <a:ln w="9525">
            <a:solidFill>
              <a:schemeClr val="tx1"/>
            </a:solidFill>
            <a:round/>
            <a:headEnd/>
            <a:tailEnd/>
          </a:ln>
          <a:effectLst/>
        </p:spPr>
        <p:txBody>
          <a:bodyPr wrap="none" anchor="ctr"/>
          <a:lstStyle/>
          <a:p>
            <a:endParaRPr lang="en-GB"/>
          </a:p>
        </p:txBody>
      </p:sp>
      <p:sp>
        <p:nvSpPr>
          <p:cNvPr id="132173" name="Text Box 77"/>
          <p:cNvSpPr txBox="1">
            <a:spLocks noChangeArrowheads="1"/>
          </p:cNvSpPr>
          <p:nvPr/>
        </p:nvSpPr>
        <p:spPr bwMode="auto">
          <a:xfrm>
            <a:off x="1600200" y="6400824"/>
            <a:ext cx="485775" cy="244475"/>
          </a:xfrm>
          <a:prstGeom prst="rect">
            <a:avLst/>
          </a:prstGeom>
          <a:noFill/>
          <a:ln w="9525">
            <a:noFill/>
            <a:miter lim="800000"/>
            <a:headEnd/>
            <a:tailEnd/>
          </a:ln>
          <a:effectLst/>
        </p:spPr>
        <p:txBody>
          <a:bodyPr wrap="none">
            <a:spAutoFit/>
          </a:bodyPr>
          <a:lstStyle/>
          <a:p>
            <a:r>
              <a:rPr lang="de-DE" sz="1000"/>
              <a:t>OSS </a:t>
            </a:r>
          </a:p>
        </p:txBody>
      </p:sp>
      <p:cxnSp>
        <p:nvCxnSpPr>
          <p:cNvPr id="132174" name="AutoShape 78"/>
          <p:cNvCxnSpPr>
            <a:cxnSpLocks noChangeShapeType="1"/>
            <a:stCxn id="132116" idx="0"/>
          </p:cNvCxnSpPr>
          <p:nvPr/>
        </p:nvCxnSpPr>
        <p:spPr bwMode="auto">
          <a:xfrm flipV="1">
            <a:off x="4762500" y="4546624"/>
            <a:ext cx="1123950" cy="482600"/>
          </a:xfrm>
          <a:prstGeom prst="straightConnector1">
            <a:avLst/>
          </a:prstGeom>
          <a:noFill/>
          <a:ln w="12700">
            <a:solidFill>
              <a:schemeClr val="tx1"/>
            </a:solidFill>
            <a:round/>
            <a:headEnd/>
            <a:tailEnd/>
          </a:ln>
          <a:effectLst/>
        </p:spPr>
      </p:cxnSp>
      <p:cxnSp>
        <p:nvCxnSpPr>
          <p:cNvPr id="132175" name="AutoShape 79"/>
          <p:cNvCxnSpPr>
            <a:cxnSpLocks noChangeShapeType="1"/>
            <a:stCxn id="132116" idx="1"/>
            <a:endCxn id="132138" idx="1"/>
          </p:cNvCxnSpPr>
          <p:nvPr/>
        </p:nvCxnSpPr>
        <p:spPr bwMode="auto">
          <a:xfrm flipH="1">
            <a:off x="4243388" y="5143524"/>
            <a:ext cx="328612" cy="266700"/>
          </a:xfrm>
          <a:prstGeom prst="straightConnector1">
            <a:avLst/>
          </a:prstGeom>
          <a:noFill/>
          <a:ln w="12700">
            <a:solidFill>
              <a:schemeClr val="tx1"/>
            </a:solidFill>
            <a:prstDash val="dash"/>
            <a:round/>
            <a:headEnd/>
            <a:tailEnd/>
          </a:ln>
          <a:effectLst/>
        </p:spPr>
      </p:cxnSp>
      <p:cxnSp>
        <p:nvCxnSpPr>
          <p:cNvPr id="132176" name="AutoShape 80"/>
          <p:cNvCxnSpPr>
            <a:cxnSpLocks noChangeShapeType="1"/>
            <a:stCxn id="132115" idx="2"/>
            <a:endCxn id="132133" idx="1"/>
          </p:cNvCxnSpPr>
          <p:nvPr/>
        </p:nvCxnSpPr>
        <p:spPr bwMode="auto">
          <a:xfrm>
            <a:off x="3314700" y="5257824"/>
            <a:ext cx="90488" cy="381000"/>
          </a:xfrm>
          <a:prstGeom prst="straightConnector1">
            <a:avLst/>
          </a:prstGeom>
          <a:noFill/>
          <a:ln w="12700">
            <a:solidFill>
              <a:schemeClr val="tx1"/>
            </a:solidFill>
            <a:prstDash val="dash"/>
            <a:round/>
            <a:headEnd/>
            <a:tailEnd/>
          </a:ln>
          <a:effectLst/>
        </p:spPr>
      </p:cxnSp>
      <p:cxnSp>
        <p:nvCxnSpPr>
          <p:cNvPr id="132177" name="AutoShape 81"/>
          <p:cNvCxnSpPr>
            <a:cxnSpLocks noChangeShapeType="1"/>
            <a:stCxn id="132115" idx="2"/>
            <a:endCxn id="132131" idx="1"/>
          </p:cNvCxnSpPr>
          <p:nvPr/>
        </p:nvCxnSpPr>
        <p:spPr bwMode="auto">
          <a:xfrm flipH="1">
            <a:off x="2719388" y="5257824"/>
            <a:ext cx="595312" cy="1143000"/>
          </a:xfrm>
          <a:prstGeom prst="straightConnector1">
            <a:avLst/>
          </a:prstGeom>
          <a:noFill/>
          <a:ln w="12700">
            <a:solidFill>
              <a:schemeClr val="tx1"/>
            </a:solidFill>
            <a:prstDash val="dash"/>
            <a:round/>
            <a:headEnd/>
            <a:tailEnd/>
          </a:ln>
          <a:effectLst/>
        </p:spPr>
      </p:cxnSp>
      <p:cxnSp>
        <p:nvCxnSpPr>
          <p:cNvPr id="132178" name="AutoShape 82"/>
          <p:cNvCxnSpPr>
            <a:cxnSpLocks noChangeShapeType="1"/>
            <a:stCxn id="132133" idx="3"/>
            <a:endCxn id="132169" idx="0"/>
          </p:cNvCxnSpPr>
          <p:nvPr/>
        </p:nvCxnSpPr>
        <p:spPr bwMode="auto">
          <a:xfrm flipH="1">
            <a:off x="3390900" y="5969024"/>
            <a:ext cx="14288" cy="508000"/>
          </a:xfrm>
          <a:prstGeom prst="straightConnector1">
            <a:avLst/>
          </a:prstGeom>
          <a:noFill/>
          <a:ln w="12700">
            <a:solidFill>
              <a:schemeClr val="tx1"/>
            </a:solidFill>
            <a:prstDash val="dash"/>
            <a:round/>
            <a:headEnd/>
            <a:tailEnd/>
          </a:ln>
          <a:effectLst/>
        </p:spPr>
      </p:cxnSp>
      <p:cxnSp>
        <p:nvCxnSpPr>
          <p:cNvPr id="132179" name="AutoShape 83"/>
          <p:cNvCxnSpPr>
            <a:cxnSpLocks noChangeShapeType="1"/>
            <a:stCxn id="132116" idx="2"/>
            <a:endCxn id="132111" idx="0"/>
          </p:cNvCxnSpPr>
          <p:nvPr/>
        </p:nvCxnSpPr>
        <p:spPr bwMode="auto">
          <a:xfrm flipH="1">
            <a:off x="3924300" y="5257824"/>
            <a:ext cx="838200" cy="1219200"/>
          </a:xfrm>
          <a:prstGeom prst="straightConnector1">
            <a:avLst/>
          </a:prstGeom>
          <a:noFill/>
          <a:ln w="12700">
            <a:solidFill>
              <a:schemeClr val="tx1"/>
            </a:solidFill>
            <a:prstDash val="dash"/>
            <a:round/>
            <a:headEnd/>
            <a:tailEnd/>
          </a:ln>
          <a:effectLst/>
        </p:spPr>
      </p:cxnSp>
      <p:cxnSp>
        <p:nvCxnSpPr>
          <p:cNvPr id="132180" name="AutoShape 84"/>
          <p:cNvCxnSpPr>
            <a:cxnSpLocks noChangeShapeType="1"/>
            <a:stCxn id="132115" idx="2"/>
            <a:endCxn id="132111" idx="0"/>
          </p:cNvCxnSpPr>
          <p:nvPr/>
        </p:nvCxnSpPr>
        <p:spPr bwMode="auto">
          <a:xfrm rot="16200000" flipH="1">
            <a:off x="3009900" y="5562624"/>
            <a:ext cx="1219200" cy="609600"/>
          </a:xfrm>
          <a:prstGeom prst="curvedConnector3">
            <a:avLst>
              <a:gd name="adj1" fmla="val 26949"/>
            </a:avLst>
          </a:prstGeom>
          <a:noFill/>
          <a:ln w="12700">
            <a:solidFill>
              <a:schemeClr val="tx1"/>
            </a:solidFill>
            <a:prstDash val="dash"/>
            <a:round/>
            <a:headEnd/>
            <a:tailEnd/>
          </a:ln>
          <a:effectLst/>
        </p:spPr>
      </p:cxnSp>
      <p:cxnSp>
        <p:nvCxnSpPr>
          <p:cNvPr id="132181" name="AutoShape 85"/>
          <p:cNvCxnSpPr>
            <a:cxnSpLocks noChangeShapeType="1"/>
            <a:stCxn id="132111" idx="0"/>
            <a:endCxn id="132108" idx="3"/>
          </p:cNvCxnSpPr>
          <p:nvPr/>
        </p:nvCxnSpPr>
        <p:spPr bwMode="auto">
          <a:xfrm rot="5400000" flipH="1">
            <a:off x="2514600" y="5067324"/>
            <a:ext cx="1943100" cy="876300"/>
          </a:xfrm>
          <a:prstGeom prst="curvedConnector2">
            <a:avLst/>
          </a:prstGeom>
          <a:noFill/>
          <a:ln w="12700">
            <a:solidFill>
              <a:schemeClr val="tx1"/>
            </a:solidFill>
            <a:prstDash val="dash"/>
            <a:round/>
            <a:headEnd/>
            <a:tailEnd/>
          </a:ln>
          <a:effectLst/>
        </p:spPr>
      </p:cxnSp>
      <p:cxnSp>
        <p:nvCxnSpPr>
          <p:cNvPr id="132182" name="AutoShape 86"/>
          <p:cNvCxnSpPr>
            <a:cxnSpLocks noChangeShapeType="1"/>
            <a:stCxn id="132109" idx="2"/>
            <a:endCxn id="132111" idx="0"/>
          </p:cNvCxnSpPr>
          <p:nvPr/>
        </p:nvCxnSpPr>
        <p:spPr bwMode="auto">
          <a:xfrm flipH="1">
            <a:off x="3924300" y="5943624"/>
            <a:ext cx="838200" cy="533400"/>
          </a:xfrm>
          <a:prstGeom prst="straightConnector1">
            <a:avLst/>
          </a:prstGeom>
          <a:noFill/>
          <a:ln w="12700">
            <a:solidFill>
              <a:schemeClr val="tx1"/>
            </a:solidFill>
            <a:prstDash val="dash"/>
            <a:round/>
            <a:headEnd/>
            <a:tailEnd/>
          </a:ln>
          <a:effectLst/>
        </p:spPr>
      </p:cxnSp>
      <p:sp>
        <p:nvSpPr>
          <p:cNvPr id="132183" name="Text Box 87"/>
          <p:cNvSpPr txBox="1">
            <a:spLocks noChangeArrowheads="1"/>
          </p:cNvSpPr>
          <p:nvPr/>
        </p:nvSpPr>
        <p:spPr bwMode="auto">
          <a:xfrm>
            <a:off x="5181600" y="5410224"/>
            <a:ext cx="682625" cy="244475"/>
          </a:xfrm>
          <a:prstGeom prst="rect">
            <a:avLst/>
          </a:prstGeom>
          <a:noFill/>
          <a:ln w="9525">
            <a:noFill/>
            <a:miter lim="800000"/>
            <a:headEnd/>
            <a:tailEnd/>
          </a:ln>
          <a:effectLst/>
        </p:spPr>
        <p:txBody>
          <a:bodyPr wrap="none">
            <a:spAutoFit/>
          </a:bodyPr>
          <a:lstStyle/>
          <a:p>
            <a:r>
              <a:rPr lang="de-DE" sz="1000"/>
              <a:t>signaling</a:t>
            </a:r>
          </a:p>
        </p:txBody>
      </p:sp>
      <p:cxnSp>
        <p:nvCxnSpPr>
          <p:cNvPr id="132184" name="AutoShape 88"/>
          <p:cNvCxnSpPr>
            <a:cxnSpLocks noChangeShapeType="1"/>
            <a:stCxn id="132183" idx="1"/>
            <a:endCxn id="132109" idx="3"/>
          </p:cNvCxnSpPr>
          <p:nvPr/>
        </p:nvCxnSpPr>
        <p:spPr bwMode="auto">
          <a:xfrm flipH="1">
            <a:off x="4953000" y="5532462"/>
            <a:ext cx="228600" cy="296862"/>
          </a:xfrm>
          <a:prstGeom prst="straightConnector1">
            <a:avLst/>
          </a:prstGeom>
          <a:noFill/>
          <a:ln w="12700">
            <a:solidFill>
              <a:schemeClr val="tx1"/>
            </a:solidFill>
            <a:prstDash val="dash"/>
            <a:round/>
            <a:headEnd/>
            <a:tailEnd/>
          </a:ln>
          <a:effectLst/>
        </p:spPr>
      </p:cxnSp>
      <p:sp>
        <p:nvSpPr>
          <p:cNvPr id="132185" name="Line 89"/>
          <p:cNvSpPr>
            <a:spLocks noChangeShapeType="1"/>
          </p:cNvSpPr>
          <p:nvPr/>
        </p:nvSpPr>
        <p:spPr bwMode="auto">
          <a:xfrm flipH="1" flipV="1">
            <a:off x="3733800" y="6248424"/>
            <a:ext cx="914400" cy="0"/>
          </a:xfrm>
          <a:prstGeom prst="line">
            <a:avLst/>
          </a:prstGeom>
          <a:noFill/>
          <a:ln w="9525">
            <a:solidFill>
              <a:schemeClr val="tx1"/>
            </a:solidFill>
            <a:prstDash val="dash"/>
            <a:round/>
            <a:headEnd/>
            <a:tailEnd/>
          </a:ln>
          <a:effectLst/>
        </p:spPr>
        <p:txBody>
          <a:bodyPr wrap="none" anchor="ctr"/>
          <a:lstStyle/>
          <a:p>
            <a:endParaRPr lang="en-GB"/>
          </a:p>
        </p:txBody>
      </p:sp>
      <p:sp>
        <p:nvSpPr>
          <p:cNvPr id="132186" name="Text Box 90"/>
          <p:cNvSpPr txBox="1">
            <a:spLocks noChangeArrowheads="1"/>
          </p:cNvSpPr>
          <p:nvPr/>
        </p:nvSpPr>
        <p:spPr bwMode="auto">
          <a:xfrm>
            <a:off x="3505200" y="6096024"/>
            <a:ext cx="282575" cy="244475"/>
          </a:xfrm>
          <a:prstGeom prst="rect">
            <a:avLst/>
          </a:prstGeom>
          <a:noFill/>
          <a:ln w="9525">
            <a:noFill/>
            <a:miter lim="800000"/>
            <a:headEnd/>
            <a:tailEnd/>
          </a:ln>
          <a:effectLst/>
        </p:spPr>
        <p:txBody>
          <a:bodyPr wrap="none">
            <a:spAutoFit/>
          </a:bodyPr>
          <a:lstStyle/>
          <a:p>
            <a:pPr algn="r"/>
            <a:r>
              <a:rPr lang="de-DE" sz="1000"/>
              <a:t>O</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Line 3"/>
          <p:cNvSpPr>
            <a:spLocks noChangeShapeType="1"/>
          </p:cNvSpPr>
          <p:nvPr/>
        </p:nvSpPr>
        <p:spPr bwMode="auto">
          <a:xfrm>
            <a:off x="3662363" y="1697025"/>
            <a:ext cx="0" cy="5127625"/>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3972" name="Rectangle 4"/>
          <p:cNvSpPr>
            <a:spLocks noChangeArrowheads="1"/>
          </p:cNvSpPr>
          <p:nvPr/>
        </p:nvSpPr>
        <p:spPr bwMode="auto">
          <a:xfrm>
            <a:off x="2763838" y="3025763"/>
            <a:ext cx="641350" cy="314325"/>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U</a:t>
            </a:r>
            <a:r>
              <a:rPr lang="de-DE" sz="1400" baseline="-25000"/>
              <a:t>m</a:t>
            </a:r>
          </a:p>
        </p:txBody>
      </p:sp>
      <p:sp>
        <p:nvSpPr>
          <p:cNvPr id="83973" name="Rectangle 5"/>
          <p:cNvSpPr>
            <a:spLocks noChangeArrowheads="1"/>
          </p:cNvSpPr>
          <p:nvPr/>
        </p:nvSpPr>
        <p:spPr bwMode="auto">
          <a:xfrm>
            <a:off x="2654300" y="3395650"/>
            <a:ext cx="641350" cy="314325"/>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A</a:t>
            </a:r>
            <a:r>
              <a:rPr lang="de-DE" sz="1400" baseline="-25000"/>
              <a:t>bis</a:t>
            </a:r>
          </a:p>
        </p:txBody>
      </p:sp>
      <p:sp>
        <p:nvSpPr>
          <p:cNvPr id="83974" name="Rectangle 6"/>
          <p:cNvSpPr>
            <a:spLocks noChangeArrowheads="1"/>
          </p:cNvSpPr>
          <p:nvPr/>
        </p:nvSpPr>
        <p:spPr bwMode="auto">
          <a:xfrm>
            <a:off x="3375025" y="6042013"/>
            <a:ext cx="360363" cy="314325"/>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A</a:t>
            </a:r>
          </a:p>
        </p:txBody>
      </p:sp>
      <p:sp>
        <p:nvSpPr>
          <p:cNvPr id="83975" name="Rectangle 7"/>
          <p:cNvSpPr>
            <a:spLocks noChangeArrowheads="1"/>
          </p:cNvSpPr>
          <p:nvPr/>
        </p:nvSpPr>
        <p:spPr bwMode="auto">
          <a:xfrm>
            <a:off x="2316163" y="6245213"/>
            <a:ext cx="574675" cy="314325"/>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BSS</a:t>
            </a:r>
          </a:p>
        </p:txBody>
      </p:sp>
      <p:sp>
        <p:nvSpPr>
          <p:cNvPr id="83976" name="Rectangle 8"/>
          <p:cNvSpPr>
            <a:spLocks noChangeArrowheads="1"/>
          </p:cNvSpPr>
          <p:nvPr/>
        </p:nvSpPr>
        <p:spPr bwMode="auto">
          <a:xfrm>
            <a:off x="1914525" y="1643050"/>
            <a:ext cx="1285875"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radio</a:t>
            </a:r>
            <a:br>
              <a:rPr lang="de-DE" sz="1400"/>
            </a:br>
            <a:r>
              <a:rPr lang="de-DE" sz="1400"/>
              <a:t>subsystem</a:t>
            </a:r>
          </a:p>
        </p:txBody>
      </p:sp>
      <p:sp>
        <p:nvSpPr>
          <p:cNvPr id="83977" name="Line 9"/>
          <p:cNvSpPr>
            <a:spLocks noChangeShapeType="1"/>
          </p:cNvSpPr>
          <p:nvPr/>
        </p:nvSpPr>
        <p:spPr bwMode="auto">
          <a:xfrm flipV="1">
            <a:off x="2255838" y="3128950"/>
            <a:ext cx="231775" cy="373063"/>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78" name="Line 10"/>
          <p:cNvSpPr>
            <a:spLocks noChangeShapeType="1"/>
          </p:cNvSpPr>
          <p:nvPr/>
        </p:nvSpPr>
        <p:spPr bwMode="auto">
          <a:xfrm flipH="1">
            <a:off x="2255838" y="3128950"/>
            <a:ext cx="231775" cy="2413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79" name="Line 11"/>
          <p:cNvSpPr>
            <a:spLocks noChangeShapeType="1"/>
          </p:cNvSpPr>
          <p:nvPr/>
        </p:nvSpPr>
        <p:spPr bwMode="auto">
          <a:xfrm flipV="1">
            <a:off x="2263775" y="2767000"/>
            <a:ext cx="295275" cy="587375"/>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3980" name="Line 12"/>
          <p:cNvSpPr>
            <a:spLocks noChangeShapeType="1"/>
          </p:cNvSpPr>
          <p:nvPr/>
        </p:nvSpPr>
        <p:spPr bwMode="auto">
          <a:xfrm>
            <a:off x="2014538" y="3179750"/>
            <a:ext cx="823912" cy="0"/>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3981" name="Line 13"/>
          <p:cNvSpPr>
            <a:spLocks noChangeShapeType="1"/>
          </p:cNvSpPr>
          <p:nvPr/>
        </p:nvSpPr>
        <p:spPr bwMode="auto">
          <a:xfrm>
            <a:off x="2509838" y="3671875"/>
            <a:ext cx="328612" cy="246063"/>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82" name="Line 14"/>
          <p:cNvSpPr>
            <a:spLocks noChangeShapeType="1"/>
          </p:cNvSpPr>
          <p:nvPr/>
        </p:nvSpPr>
        <p:spPr bwMode="auto">
          <a:xfrm flipV="1">
            <a:off x="2509838" y="3919525"/>
            <a:ext cx="328612" cy="1651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84" name="Rectangle 16"/>
          <p:cNvSpPr>
            <a:spLocks noChangeArrowheads="1"/>
          </p:cNvSpPr>
          <p:nvPr/>
        </p:nvSpPr>
        <p:spPr bwMode="auto">
          <a:xfrm>
            <a:off x="1939925" y="2362188"/>
            <a:ext cx="481013" cy="234950"/>
          </a:xfrm>
          <a:prstGeom prst="rect">
            <a:avLst/>
          </a:prstGeom>
          <a:noFill/>
          <a:ln w="12700">
            <a:solidFill>
              <a:schemeClr val="tx1"/>
            </a:solidFill>
            <a:miter lim="800000"/>
            <a:headEnd/>
            <a:tailEnd/>
          </a:ln>
          <a:effectLst/>
        </p:spPr>
        <p:txBody>
          <a:bodyPr wrap="none" anchor="ctr"/>
          <a:lstStyle/>
          <a:p>
            <a:pPr algn="ctr"/>
            <a:r>
              <a:rPr lang="de-DE" sz="1400"/>
              <a:t>MS</a:t>
            </a:r>
          </a:p>
        </p:txBody>
      </p:sp>
      <p:sp>
        <p:nvSpPr>
          <p:cNvPr id="83986" name="Rectangle 18"/>
          <p:cNvSpPr>
            <a:spLocks noChangeArrowheads="1"/>
          </p:cNvSpPr>
          <p:nvPr/>
        </p:nvSpPr>
        <p:spPr bwMode="auto">
          <a:xfrm>
            <a:off x="2597150" y="2362188"/>
            <a:ext cx="481013" cy="234950"/>
          </a:xfrm>
          <a:prstGeom prst="rect">
            <a:avLst/>
          </a:prstGeom>
          <a:noFill/>
          <a:ln w="12700">
            <a:solidFill>
              <a:schemeClr val="tx1"/>
            </a:solidFill>
            <a:miter lim="800000"/>
            <a:headEnd/>
            <a:tailEnd/>
          </a:ln>
          <a:effectLst/>
        </p:spPr>
        <p:txBody>
          <a:bodyPr wrap="none" anchor="ctr"/>
          <a:lstStyle/>
          <a:p>
            <a:pPr algn="ctr"/>
            <a:r>
              <a:rPr lang="de-DE" sz="1400"/>
              <a:t>MS</a:t>
            </a:r>
          </a:p>
        </p:txBody>
      </p:sp>
      <p:sp>
        <p:nvSpPr>
          <p:cNvPr id="83987" name="Rectangle 19"/>
          <p:cNvSpPr>
            <a:spLocks noChangeArrowheads="1"/>
          </p:cNvSpPr>
          <p:nvPr/>
        </p:nvSpPr>
        <p:spPr bwMode="auto">
          <a:xfrm>
            <a:off x="2020888" y="3514713"/>
            <a:ext cx="482600" cy="233362"/>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3989" name="Rectangle 21"/>
          <p:cNvSpPr>
            <a:spLocks noChangeArrowheads="1"/>
          </p:cNvSpPr>
          <p:nvPr/>
        </p:nvSpPr>
        <p:spPr bwMode="auto">
          <a:xfrm>
            <a:off x="2844800" y="3760775"/>
            <a:ext cx="481013" cy="234950"/>
          </a:xfrm>
          <a:prstGeom prst="rect">
            <a:avLst/>
          </a:prstGeom>
          <a:noFill/>
          <a:ln w="12700">
            <a:solidFill>
              <a:schemeClr val="tx1"/>
            </a:solidFill>
            <a:miter lim="800000"/>
            <a:headEnd/>
            <a:tailEnd/>
          </a:ln>
          <a:effectLst/>
        </p:spPr>
        <p:txBody>
          <a:bodyPr wrap="none" anchor="ctr"/>
          <a:lstStyle/>
          <a:p>
            <a:pPr algn="ctr"/>
            <a:r>
              <a:rPr lang="de-DE" sz="1400"/>
              <a:t>BSC</a:t>
            </a:r>
          </a:p>
        </p:txBody>
      </p:sp>
      <p:sp>
        <p:nvSpPr>
          <p:cNvPr id="83991" name="Rectangle 23"/>
          <p:cNvSpPr>
            <a:spLocks noChangeArrowheads="1"/>
          </p:cNvSpPr>
          <p:nvPr/>
        </p:nvSpPr>
        <p:spPr bwMode="auto">
          <a:xfrm>
            <a:off x="2020888" y="3925875"/>
            <a:ext cx="482600" cy="234950"/>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3993" name="Oval 25"/>
          <p:cNvSpPr>
            <a:spLocks noChangeArrowheads="1"/>
          </p:cNvSpPr>
          <p:nvPr/>
        </p:nvSpPr>
        <p:spPr bwMode="auto">
          <a:xfrm>
            <a:off x="1774825" y="5326050"/>
            <a:ext cx="1633538" cy="1220788"/>
          </a:xfrm>
          <a:prstGeom prst="ellipse">
            <a:avLst/>
          </a:prstGeom>
          <a:noFill/>
          <a:ln w="12700">
            <a:solidFill>
              <a:schemeClr val="tx1"/>
            </a:solidFill>
            <a:prstDash val="dash"/>
            <a:round/>
            <a:headEnd/>
            <a:tailEnd/>
          </a:ln>
          <a:effectLst/>
        </p:spPr>
        <p:txBody>
          <a:bodyPr wrap="none" anchor="ctr"/>
          <a:lstStyle/>
          <a:p>
            <a:endParaRPr lang="en-GB"/>
          </a:p>
        </p:txBody>
      </p:sp>
      <p:sp>
        <p:nvSpPr>
          <p:cNvPr id="83994" name="Line 26"/>
          <p:cNvSpPr>
            <a:spLocks noChangeShapeType="1"/>
          </p:cNvSpPr>
          <p:nvPr/>
        </p:nvSpPr>
        <p:spPr bwMode="auto">
          <a:xfrm flipV="1">
            <a:off x="2255838" y="5186350"/>
            <a:ext cx="231775" cy="373063"/>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95" name="Line 27"/>
          <p:cNvSpPr>
            <a:spLocks noChangeShapeType="1"/>
          </p:cNvSpPr>
          <p:nvPr/>
        </p:nvSpPr>
        <p:spPr bwMode="auto">
          <a:xfrm flipH="1">
            <a:off x="2255838" y="5186350"/>
            <a:ext cx="231775" cy="242888"/>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96" name="Line 28"/>
          <p:cNvSpPr>
            <a:spLocks noChangeShapeType="1"/>
          </p:cNvSpPr>
          <p:nvPr/>
        </p:nvSpPr>
        <p:spPr bwMode="auto">
          <a:xfrm flipV="1">
            <a:off x="2263775" y="4824400"/>
            <a:ext cx="295275" cy="587375"/>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3997" name="Line 29"/>
          <p:cNvSpPr>
            <a:spLocks noChangeShapeType="1"/>
          </p:cNvSpPr>
          <p:nvPr/>
        </p:nvSpPr>
        <p:spPr bwMode="auto">
          <a:xfrm>
            <a:off x="2509838" y="5730863"/>
            <a:ext cx="328612" cy="2476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98" name="Line 30"/>
          <p:cNvSpPr>
            <a:spLocks noChangeShapeType="1"/>
          </p:cNvSpPr>
          <p:nvPr/>
        </p:nvSpPr>
        <p:spPr bwMode="auto">
          <a:xfrm flipV="1">
            <a:off x="2509838" y="5978513"/>
            <a:ext cx="328612" cy="163512"/>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3999" name="Rectangle 31"/>
          <p:cNvSpPr>
            <a:spLocks noChangeArrowheads="1"/>
          </p:cNvSpPr>
          <p:nvPr/>
        </p:nvSpPr>
        <p:spPr bwMode="auto">
          <a:xfrm>
            <a:off x="2020888" y="5573700"/>
            <a:ext cx="482600" cy="231775"/>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4001" name="Rectangle 33"/>
          <p:cNvSpPr>
            <a:spLocks noChangeArrowheads="1"/>
          </p:cNvSpPr>
          <p:nvPr/>
        </p:nvSpPr>
        <p:spPr bwMode="auto">
          <a:xfrm>
            <a:off x="2844800" y="5818175"/>
            <a:ext cx="481013" cy="234950"/>
          </a:xfrm>
          <a:prstGeom prst="rect">
            <a:avLst/>
          </a:prstGeom>
          <a:noFill/>
          <a:ln w="12700">
            <a:solidFill>
              <a:schemeClr val="tx1"/>
            </a:solidFill>
            <a:miter lim="800000"/>
            <a:headEnd/>
            <a:tailEnd/>
          </a:ln>
          <a:effectLst/>
        </p:spPr>
        <p:txBody>
          <a:bodyPr wrap="none" anchor="ctr"/>
          <a:lstStyle/>
          <a:p>
            <a:pPr algn="ctr"/>
            <a:r>
              <a:rPr lang="de-DE" sz="1400"/>
              <a:t>BSC</a:t>
            </a:r>
          </a:p>
        </p:txBody>
      </p:sp>
      <p:sp>
        <p:nvSpPr>
          <p:cNvPr id="84003" name="Rectangle 35"/>
          <p:cNvSpPr>
            <a:spLocks noChangeArrowheads="1"/>
          </p:cNvSpPr>
          <p:nvPr/>
        </p:nvSpPr>
        <p:spPr bwMode="auto">
          <a:xfrm>
            <a:off x="2020888" y="5984863"/>
            <a:ext cx="482600" cy="231775"/>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4005" name="Line 37"/>
          <p:cNvSpPr>
            <a:spLocks noChangeShapeType="1"/>
          </p:cNvSpPr>
          <p:nvPr/>
        </p:nvSpPr>
        <p:spPr bwMode="auto">
          <a:xfrm flipV="1">
            <a:off x="2592388" y="3671875"/>
            <a:ext cx="163512" cy="246063"/>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4006" name="Line 38"/>
          <p:cNvSpPr>
            <a:spLocks noChangeShapeType="1"/>
          </p:cNvSpPr>
          <p:nvPr/>
        </p:nvSpPr>
        <p:spPr bwMode="auto">
          <a:xfrm flipV="1">
            <a:off x="3332163" y="3179750"/>
            <a:ext cx="563562" cy="739775"/>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07" name="Line 39"/>
          <p:cNvSpPr>
            <a:spLocks noChangeShapeType="1"/>
          </p:cNvSpPr>
          <p:nvPr/>
        </p:nvSpPr>
        <p:spPr bwMode="auto">
          <a:xfrm>
            <a:off x="3332163" y="5894375"/>
            <a:ext cx="563562" cy="2476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08" name="Line 40"/>
          <p:cNvSpPr>
            <a:spLocks noChangeShapeType="1"/>
          </p:cNvSpPr>
          <p:nvPr/>
        </p:nvSpPr>
        <p:spPr bwMode="auto">
          <a:xfrm flipV="1">
            <a:off x="3495675" y="5730863"/>
            <a:ext cx="0" cy="328612"/>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4009" name="Line 41"/>
          <p:cNvSpPr>
            <a:spLocks noChangeShapeType="1"/>
          </p:cNvSpPr>
          <p:nvPr/>
        </p:nvSpPr>
        <p:spPr bwMode="auto">
          <a:xfrm flipH="1">
            <a:off x="3414713" y="3179750"/>
            <a:ext cx="481012" cy="825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10" name="Line 42"/>
          <p:cNvSpPr>
            <a:spLocks noChangeShapeType="1"/>
          </p:cNvSpPr>
          <p:nvPr/>
        </p:nvSpPr>
        <p:spPr bwMode="auto">
          <a:xfrm flipH="1" flipV="1">
            <a:off x="3167063" y="4824400"/>
            <a:ext cx="727075" cy="1317625"/>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11" name="Line 43"/>
          <p:cNvSpPr>
            <a:spLocks noChangeShapeType="1"/>
          </p:cNvSpPr>
          <p:nvPr/>
        </p:nvSpPr>
        <p:spPr bwMode="auto">
          <a:xfrm>
            <a:off x="1768475" y="2192325"/>
            <a:ext cx="3457575" cy="0"/>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4013" name="Line 45"/>
          <p:cNvSpPr>
            <a:spLocks noChangeShapeType="1"/>
          </p:cNvSpPr>
          <p:nvPr/>
        </p:nvSpPr>
        <p:spPr bwMode="auto">
          <a:xfrm>
            <a:off x="5959475" y="1697025"/>
            <a:ext cx="0" cy="5127625"/>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4014" name="Rectangle 46"/>
          <p:cNvSpPr>
            <a:spLocks noChangeArrowheads="1"/>
          </p:cNvSpPr>
          <p:nvPr/>
        </p:nvSpPr>
        <p:spPr bwMode="auto">
          <a:xfrm>
            <a:off x="3886200" y="1643050"/>
            <a:ext cx="1905000"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network and switching subsystem</a:t>
            </a:r>
          </a:p>
        </p:txBody>
      </p:sp>
      <p:sp>
        <p:nvSpPr>
          <p:cNvPr id="84016" name="Rectangle 48"/>
          <p:cNvSpPr>
            <a:spLocks noChangeArrowheads="1"/>
          </p:cNvSpPr>
          <p:nvPr/>
        </p:nvSpPr>
        <p:spPr bwMode="auto">
          <a:xfrm>
            <a:off x="3906838" y="3021000"/>
            <a:ext cx="482600" cy="234950"/>
          </a:xfrm>
          <a:prstGeom prst="rect">
            <a:avLst/>
          </a:prstGeom>
          <a:noFill/>
          <a:ln w="12700">
            <a:solidFill>
              <a:schemeClr val="tx1"/>
            </a:solidFill>
            <a:miter lim="800000"/>
            <a:headEnd/>
            <a:tailEnd/>
          </a:ln>
          <a:effectLst/>
        </p:spPr>
        <p:txBody>
          <a:bodyPr wrap="none" anchor="ctr"/>
          <a:lstStyle/>
          <a:p>
            <a:pPr algn="ctr"/>
            <a:r>
              <a:rPr lang="de-DE" sz="1400"/>
              <a:t>MSC</a:t>
            </a:r>
          </a:p>
        </p:txBody>
      </p:sp>
      <p:sp>
        <p:nvSpPr>
          <p:cNvPr id="84018" name="Rectangle 50"/>
          <p:cNvSpPr>
            <a:spLocks noChangeArrowheads="1"/>
          </p:cNvSpPr>
          <p:nvPr/>
        </p:nvSpPr>
        <p:spPr bwMode="auto">
          <a:xfrm>
            <a:off x="3906838" y="5984863"/>
            <a:ext cx="482600" cy="231775"/>
          </a:xfrm>
          <a:prstGeom prst="rect">
            <a:avLst/>
          </a:prstGeom>
          <a:noFill/>
          <a:ln w="12700">
            <a:solidFill>
              <a:schemeClr val="tx1"/>
            </a:solidFill>
            <a:miter lim="800000"/>
            <a:headEnd/>
            <a:tailEnd/>
          </a:ln>
          <a:effectLst/>
        </p:spPr>
        <p:txBody>
          <a:bodyPr wrap="none" anchor="ctr"/>
          <a:lstStyle/>
          <a:p>
            <a:pPr algn="ctr"/>
            <a:r>
              <a:rPr lang="de-DE" sz="1400"/>
              <a:t>MSC</a:t>
            </a:r>
          </a:p>
        </p:txBody>
      </p:sp>
      <p:sp>
        <p:nvSpPr>
          <p:cNvPr id="84019" name="Line 51"/>
          <p:cNvSpPr>
            <a:spLocks noChangeShapeType="1"/>
          </p:cNvSpPr>
          <p:nvPr/>
        </p:nvSpPr>
        <p:spPr bwMode="auto">
          <a:xfrm>
            <a:off x="4149725" y="3262300"/>
            <a:ext cx="0" cy="2716213"/>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20" name="Line 52"/>
          <p:cNvSpPr>
            <a:spLocks noChangeShapeType="1"/>
          </p:cNvSpPr>
          <p:nvPr/>
        </p:nvSpPr>
        <p:spPr bwMode="auto">
          <a:xfrm>
            <a:off x="3819525" y="2192325"/>
            <a:ext cx="3457575" cy="0"/>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4021" name="Rectangle 53"/>
          <p:cNvSpPr>
            <a:spLocks noChangeArrowheads="1"/>
          </p:cNvSpPr>
          <p:nvPr/>
        </p:nvSpPr>
        <p:spPr bwMode="auto">
          <a:xfrm>
            <a:off x="6019800" y="1643050"/>
            <a:ext cx="1614488"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fixed</a:t>
            </a:r>
            <a:br>
              <a:rPr lang="de-DE" sz="1400"/>
            </a:br>
            <a:r>
              <a:rPr lang="de-DE" sz="1400"/>
              <a:t>partner networks</a:t>
            </a:r>
          </a:p>
        </p:txBody>
      </p:sp>
      <p:sp>
        <p:nvSpPr>
          <p:cNvPr id="84022" name="Line 54"/>
          <p:cNvSpPr>
            <a:spLocks noChangeShapeType="1"/>
          </p:cNvSpPr>
          <p:nvPr/>
        </p:nvSpPr>
        <p:spPr bwMode="auto">
          <a:xfrm flipV="1">
            <a:off x="4149725" y="2439975"/>
            <a:ext cx="0" cy="574675"/>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23" name="Line 55"/>
          <p:cNvSpPr>
            <a:spLocks noChangeShapeType="1"/>
          </p:cNvSpPr>
          <p:nvPr/>
        </p:nvSpPr>
        <p:spPr bwMode="auto">
          <a:xfrm>
            <a:off x="4149725" y="6222988"/>
            <a:ext cx="0" cy="601662"/>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25" name="Rectangle 57"/>
          <p:cNvSpPr>
            <a:spLocks noChangeArrowheads="1"/>
          </p:cNvSpPr>
          <p:nvPr/>
        </p:nvSpPr>
        <p:spPr bwMode="auto">
          <a:xfrm>
            <a:off x="4235450" y="6229338"/>
            <a:ext cx="484188" cy="234950"/>
          </a:xfrm>
          <a:prstGeom prst="rect">
            <a:avLst/>
          </a:prstGeom>
          <a:noFill/>
          <a:ln w="12700">
            <a:solidFill>
              <a:schemeClr val="tx1"/>
            </a:solidFill>
            <a:miter lim="800000"/>
            <a:headEnd/>
            <a:tailEnd/>
          </a:ln>
          <a:effectLst/>
        </p:spPr>
        <p:txBody>
          <a:bodyPr wrap="none" anchor="ctr"/>
          <a:lstStyle/>
          <a:p>
            <a:pPr algn="ctr"/>
            <a:r>
              <a:rPr lang="de-DE" sz="1400"/>
              <a:t>IWF</a:t>
            </a:r>
          </a:p>
        </p:txBody>
      </p:sp>
      <p:sp>
        <p:nvSpPr>
          <p:cNvPr id="84026" name="Line 58"/>
          <p:cNvSpPr>
            <a:spLocks noChangeShapeType="1"/>
          </p:cNvSpPr>
          <p:nvPr/>
        </p:nvSpPr>
        <p:spPr bwMode="auto">
          <a:xfrm>
            <a:off x="4395788" y="6059475"/>
            <a:ext cx="2139950"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4027" name="Line 59"/>
          <p:cNvSpPr>
            <a:spLocks noChangeShapeType="1"/>
          </p:cNvSpPr>
          <p:nvPr/>
        </p:nvSpPr>
        <p:spPr bwMode="auto">
          <a:xfrm>
            <a:off x="5137150" y="6718288"/>
            <a:ext cx="1398588"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4028" name="Rectangle 60"/>
          <p:cNvSpPr>
            <a:spLocks noChangeArrowheads="1"/>
          </p:cNvSpPr>
          <p:nvPr/>
        </p:nvSpPr>
        <p:spPr bwMode="auto">
          <a:xfrm>
            <a:off x="6459538" y="5811825"/>
            <a:ext cx="806450"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ISDN</a:t>
            </a:r>
            <a:br>
              <a:rPr lang="de-DE" sz="1400"/>
            </a:br>
            <a:r>
              <a:rPr lang="de-DE" sz="1400"/>
              <a:t>PSTN</a:t>
            </a:r>
          </a:p>
        </p:txBody>
      </p:sp>
      <p:sp>
        <p:nvSpPr>
          <p:cNvPr id="84029" name="Rectangle 61"/>
          <p:cNvSpPr>
            <a:spLocks noChangeArrowheads="1"/>
          </p:cNvSpPr>
          <p:nvPr/>
        </p:nvSpPr>
        <p:spPr bwMode="auto">
          <a:xfrm>
            <a:off x="6459538" y="6470638"/>
            <a:ext cx="890587"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PSPDN</a:t>
            </a:r>
            <a:br>
              <a:rPr lang="de-DE" sz="1400"/>
            </a:br>
            <a:r>
              <a:rPr lang="de-DE" sz="1400"/>
              <a:t>CSPDN</a:t>
            </a:r>
          </a:p>
        </p:txBody>
      </p:sp>
      <p:sp>
        <p:nvSpPr>
          <p:cNvPr id="84030" name="Oval 62"/>
          <p:cNvSpPr>
            <a:spLocks noChangeArrowheads="1"/>
          </p:cNvSpPr>
          <p:nvPr/>
        </p:nvSpPr>
        <p:spPr bwMode="auto">
          <a:xfrm>
            <a:off x="4235450" y="3844913"/>
            <a:ext cx="566738" cy="1631950"/>
          </a:xfrm>
          <a:prstGeom prst="ellipse">
            <a:avLst/>
          </a:prstGeom>
          <a:noFill/>
          <a:ln w="12700">
            <a:solidFill>
              <a:schemeClr val="tx1"/>
            </a:solidFill>
            <a:prstDash val="dashDot"/>
            <a:round/>
            <a:headEnd/>
            <a:tailEnd/>
          </a:ln>
          <a:effectLst/>
        </p:spPr>
        <p:txBody>
          <a:bodyPr wrap="none" anchor="ctr"/>
          <a:lstStyle/>
          <a:p>
            <a:endParaRPr lang="en-GB"/>
          </a:p>
        </p:txBody>
      </p:sp>
      <p:sp>
        <p:nvSpPr>
          <p:cNvPr id="84031" name="Line 63"/>
          <p:cNvSpPr>
            <a:spLocks noChangeShapeType="1"/>
          </p:cNvSpPr>
          <p:nvPr/>
        </p:nvSpPr>
        <p:spPr bwMode="auto">
          <a:xfrm>
            <a:off x="4230688" y="3262300"/>
            <a:ext cx="82550" cy="822325"/>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32" name="Line 64"/>
          <p:cNvSpPr>
            <a:spLocks noChangeShapeType="1"/>
          </p:cNvSpPr>
          <p:nvPr/>
        </p:nvSpPr>
        <p:spPr bwMode="auto">
          <a:xfrm flipV="1">
            <a:off x="4230688" y="5154600"/>
            <a:ext cx="82550" cy="823913"/>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33" name="Rectangle 65"/>
          <p:cNvSpPr>
            <a:spLocks noChangeArrowheads="1"/>
          </p:cNvSpPr>
          <p:nvPr/>
        </p:nvSpPr>
        <p:spPr bwMode="auto">
          <a:xfrm rot="16200000">
            <a:off x="4170363" y="4406887"/>
            <a:ext cx="660400" cy="314325"/>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SS7</a:t>
            </a:r>
          </a:p>
        </p:txBody>
      </p:sp>
      <p:sp>
        <p:nvSpPr>
          <p:cNvPr id="84034" name="Rectangle 66"/>
          <p:cNvSpPr>
            <a:spLocks noChangeArrowheads="1"/>
          </p:cNvSpPr>
          <p:nvPr/>
        </p:nvSpPr>
        <p:spPr bwMode="auto">
          <a:xfrm>
            <a:off x="5389563" y="3597263"/>
            <a:ext cx="482600"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35" name="Rectangle 67"/>
          <p:cNvSpPr>
            <a:spLocks noChangeArrowheads="1"/>
          </p:cNvSpPr>
          <p:nvPr/>
        </p:nvSpPr>
        <p:spPr bwMode="auto">
          <a:xfrm>
            <a:off x="5305425" y="3679813"/>
            <a:ext cx="484188" cy="233362"/>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36" name="Rectangle 68"/>
          <p:cNvSpPr>
            <a:spLocks noChangeArrowheads="1"/>
          </p:cNvSpPr>
          <p:nvPr/>
        </p:nvSpPr>
        <p:spPr bwMode="auto">
          <a:xfrm>
            <a:off x="5224463" y="3760775"/>
            <a:ext cx="481012"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37" name="Rectangle 69"/>
          <p:cNvSpPr>
            <a:spLocks noChangeArrowheads="1"/>
          </p:cNvSpPr>
          <p:nvPr/>
        </p:nvSpPr>
        <p:spPr bwMode="auto">
          <a:xfrm>
            <a:off x="5143500" y="3844913"/>
            <a:ext cx="481013" cy="233362"/>
          </a:xfrm>
          <a:prstGeom prst="rect">
            <a:avLst/>
          </a:prstGeom>
          <a:solidFill>
            <a:schemeClr val="bg1"/>
          </a:solidFill>
          <a:ln w="12700">
            <a:solidFill>
              <a:schemeClr val="tx1"/>
            </a:solidFill>
            <a:miter lim="800000"/>
            <a:headEnd/>
            <a:tailEnd/>
          </a:ln>
          <a:effectLst/>
        </p:spPr>
        <p:txBody>
          <a:bodyPr wrap="none" anchor="ctr"/>
          <a:lstStyle/>
          <a:p>
            <a:pPr algn="ctr"/>
            <a:r>
              <a:rPr lang="de-DE" sz="1400"/>
              <a:t>EIR</a:t>
            </a:r>
          </a:p>
        </p:txBody>
      </p:sp>
      <p:sp>
        <p:nvSpPr>
          <p:cNvPr id="84039" name="Rectangle 71"/>
          <p:cNvSpPr>
            <a:spLocks noChangeArrowheads="1"/>
          </p:cNvSpPr>
          <p:nvPr/>
        </p:nvSpPr>
        <p:spPr bwMode="auto">
          <a:xfrm>
            <a:off x="5389563" y="4337038"/>
            <a:ext cx="482600"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0" name="Rectangle 72"/>
          <p:cNvSpPr>
            <a:spLocks noChangeArrowheads="1"/>
          </p:cNvSpPr>
          <p:nvPr/>
        </p:nvSpPr>
        <p:spPr bwMode="auto">
          <a:xfrm>
            <a:off x="5305425" y="4419588"/>
            <a:ext cx="484188"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1" name="Rectangle 73"/>
          <p:cNvSpPr>
            <a:spLocks noChangeArrowheads="1"/>
          </p:cNvSpPr>
          <p:nvPr/>
        </p:nvSpPr>
        <p:spPr bwMode="auto">
          <a:xfrm>
            <a:off x="5224463" y="4502138"/>
            <a:ext cx="481012"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2" name="Rectangle 74"/>
          <p:cNvSpPr>
            <a:spLocks noChangeArrowheads="1"/>
          </p:cNvSpPr>
          <p:nvPr/>
        </p:nvSpPr>
        <p:spPr bwMode="auto">
          <a:xfrm>
            <a:off x="5143500" y="4584688"/>
            <a:ext cx="481013" cy="233362"/>
          </a:xfrm>
          <a:prstGeom prst="rect">
            <a:avLst/>
          </a:prstGeom>
          <a:solidFill>
            <a:schemeClr val="bg1"/>
          </a:solidFill>
          <a:ln w="12700">
            <a:solidFill>
              <a:schemeClr val="tx1"/>
            </a:solidFill>
            <a:miter lim="800000"/>
            <a:headEnd/>
            <a:tailEnd/>
          </a:ln>
          <a:effectLst/>
        </p:spPr>
        <p:txBody>
          <a:bodyPr wrap="none" anchor="ctr"/>
          <a:lstStyle/>
          <a:p>
            <a:pPr algn="ctr"/>
            <a:r>
              <a:rPr lang="de-DE" sz="1400"/>
              <a:t>HLR</a:t>
            </a:r>
          </a:p>
        </p:txBody>
      </p:sp>
      <p:sp>
        <p:nvSpPr>
          <p:cNvPr id="84044" name="Rectangle 76"/>
          <p:cNvSpPr>
            <a:spLocks noChangeArrowheads="1"/>
          </p:cNvSpPr>
          <p:nvPr/>
        </p:nvSpPr>
        <p:spPr bwMode="auto">
          <a:xfrm>
            <a:off x="5305425" y="5243500"/>
            <a:ext cx="484188" cy="233363"/>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5" name="Rectangle 77"/>
          <p:cNvSpPr>
            <a:spLocks noChangeArrowheads="1"/>
          </p:cNvSpPr>
          <p:nvPr/>
        </p:nvSpPr>
        <p:spPr bwMode="auto">
          <a:xfrm>
            <a:off x="5224463" y="5326050"/>
            <a:ext cx="481012"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6" name="Rectangle 78"/>
          <p:cNvSpPr>
            <a:spLocks noChangeArrowheads="1"/>
          </p:cNvSpPr>
          <p:nvPr/>
        </p:nvSpPr>
        <p:spPr bwMode="auto">
          <a:xfrm>
            <a:off x="5143500" y="5407013"/>
            <a:ext cx="481013" cy="23495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4047" name="Rectangle 79"/>
          <p:cNvSpPr>
            <a:spLocks noChangeArrowheads="1"/>
          </p:cNvSpPr>
          <p:nvPr/>
        </p:nvSpPr>
        <p:spPr bwMode="auto">
          <a:xfrm>
            <a:off x="5059363" y="5489563"/>
            <a:ext cx="484187" cy="234950"/>
          </a:xfrm>
          <a:prstGeom prst="rect">
            <a:avLst/>
          </a:prstGeom>
          <a:solidFill>
            <a:schemeClr val="bg1"/>
          </a:solidFill>
          <a:ln w="12700">
            <a:solidFill>
              <a:schemeClr val="tx1"/>
            </a:solidFill>
            <a:miter lim="800000"/>
            <a:headEnd/>
            <a:tailEnd/>
          </a:ln>
          <a:effectLst/>
        </p:spPr>
        <p:txBody>
          <a:bodyPr wrap="none" anchor="ctr"/>
          <a:lstStyle/>
          <a:p>
            <a:pPr algn="ctr"/>
            <a:r>
              <a:rPr lang="de-DE" sz="1400"/>
              <a:t>VLR</a:t>
            </a:r>
          </a:p>
        </p:txBody>
      </p:sp>
      <p:sp>
        <p:nvSpPr>
          <p:cNvPr id="84049" name="Line 81"/>
          <p:cNvSpPr>
            <a:spLocks noChangeShapeType="1"/>
          </p:cNvSpPr>
          <p:nvPr/>
        </p:nvSpPr>
        <p:spPr bwMode="auto">
          <a:xfrm>
            <a:off x="4724400" y="6389675"/>
            <a:ext cx="412750" cy="328613"/>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4050" name="Line 82"/>
          <p:cNvSpPr>
            <a:spLocks noChangeShapeType="1"/>
          </p:cNvSpPr>
          <p:nvPr/>
        </p:nvSpPr>
        <p:spPr bwMode="auto">
          <a:xfrm flipV="1">
            <a:off x="4806950" y="4000488"/>
            <a:ext cx="330200" cy="328612"/>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51" name="Line 83"/>
          <p:cNvSpPr>
            <a:spLocks noChangeShapeType="1"/>
          </p:cNvSpPr>
          <p:nvPr/>
        </p:nvSpPr>
        <p:spPr bwMode="auto">
          <a:xfrm>
            <a:off x="4806950" y="4660888"/>
            <a:ext cx="330200" cy="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52" name="Line 84"/>
          <p:cNvSpPr>
            <a:spLocks noChangeShapeType="1"/>
          </p:cNvSpPr>
          <p:nvPr/>
        </p:nvSpPr>
        <p:spPr bwMode="auto">
          <a:xfrm>
            <a:off x="4725988" y="5237150"/>
            <a:ext cx="327025" cy="411163"/>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53" name="Line 85"/>
          <p:cNvSpPr>
            <a:spLocks noChangeShapeType="1"/>
          </p:cNvSpPr>
          <p:nvPr/>
        </p:nvSpPr>
        <p:spPr bwMode="auto">
          <a:xfrm flipV="1">
            <a:off x="4559300" y="2768588"/>
            <a:ext cx="247650" cy="1069975"/>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4054" name="Line 86"/>
          <p:cNvSpPr>
            <a:spLocks noChangeShapeType="1"/>
          </p:cNvSpPr>
          <p:nvPr/>
        </p:nvSpPr>
        <p:spPr bwMode="auto">
          <a:xfrm>
            <a:off x="4806950" y="2768588"/>
            <a:ext cx="1728788" cy="0"/>
          </a:xfrm>
          <a:prstGeom prst="line">
            <a:avLst/>
          </a:prstGeom>
          <a:noFill/>
          <a:ln w="12700">
            <a:solidFill>
              <a:schemeClr val="tx1"/>
            </a:solidFill>
            <a:prstDash val="dashDot"/>
            <a:round/>
            <a:headEnd type="none" w="sm" len="sm"/>
            <a:tailEnd type="stealth" w="med" len="lg"/>
          </a:ln>
          <a:effectLst/>
        </p:spPr>
        <p:txBody>
          <a:bodyPr wrap="none" anchor="ctr"/>
          <a:lstStyle/>
          <a:p>
            <a:endParaRPr lang="en-GB"/>
          </a:p>
        </p:txBody>
      </p:sp>
      <p:sp>
        <p:nvSpPr>
          <p:cNvPr id="84055" name="Rectangle 87"/>
          <p:cNvSpPr>
            <a:spLocks noChangeArrowheads="1"/>
          </p:cNvSpPr>
          <p:nvPr/>
        </p:nvSpPr>
        <p:spPr bwMode="auto">
          <a:xfrm>
            <a:off x="6459538" y="2520938"/>
            <a:ext cx="725487" cy="527050"/>
          </a:xfrm>
          <a:prstGeom prst="rect">
            <a:avLst/>
          </a:prstGeom>
          <a:noFill/>
          <a:ln w="9525">
            <a:noFill/>
            <a:miter lim="800000"/>
            <a:headEnd/>
            <a:tailEnd/>
          </a:ln>
          <a:effectLst/>
        </p:spPr>
        <p:txBody>
          <a:bodyPr lIns="100012" tIns="50800" rIns="100012" bIns="50800">
            <a:spAutoFit/>
          </a:bodyPr>
          <a:lstStyle/>
          <a:p>
            <a:pPr defTabSz="1065213">
              <a:spcBef>
                <a:spcPct val="50000"/>
              </a:spcBef>
            </a:pPr>
            <a:r>
              <a:rPr lang="de-DE" sz="1400"/>
              <a:t>ISDN</a:t>
            </a:r>
            <a:br>
              <a:rPr lang="de-DE" sz="1400"/>
            </a:br>
            <a:r>
              <a:rPr lang="de-DE" sz="1400"/>
              <a:t>PSTN</a:t>
            </a:r>
          </a:p>
        </p:txBody>
      </p:sp>
      <p:sp>
        <p:nvSpPr>
          <p:cNvPr id="84058" name="Rectangle 90"/>
          <p:cNvSpPr>
            <a:spLocks noGrp="1" noChangeArrowheads="1"/>
          </p:cNvSpPr>
          <p:nvPr>
            <p:ph type="title"/>
          </p:nvPr>
        </p:nvSpPr>
        <p:spPr bwMode="auto">
          <a:xfrm>
            <a:off x="1295400" y="307996"/>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GSM: system architecture</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Grp="1" noChangeArrowheads="1"/>
          </p:cNvSpPr>
          <p:nvPr>
            <p:ph type="title"/>
          </p:nvPr>
        </p:nvSpPr>
        <p:spPr bwMode="auto">
          <a:xfrm>
            <a:off x="1295400" y="142852"/>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Mobile phone subscribers worldwide</a:t>
            </a:r>
            <a:endParaRPr lang="de-DE" dirty="0"/>
          </a:p>
        </p:txBody>
      </p:sp>
      <p:grpSp>
        <p:nvGrpSpPr>
          <p:cNvPr id="165299" name="Group 1459"/>
          <p:cNvGrpSpPr>
            <a:grpSpLocks/>
          </p:cNvGrpSpPr>
          <p:nvPr/>
        </p:nvGrpSpPr>
        <p:grpSpPr bwMode="auto">
          <a:xfrm>
            <a:off x="844550" y="1824056"/>
            <a:ext cx="7292976" cy="4319588"/>
            <a:chOff x="532" y="760"/>
            <a:chExt cx="4594" cy="2721"/>
          </a:xfrm>
        </p:grpSpPr>
        <p:sp>
          <p:nvSpPr>
            <p:cNvPr id="165069" name="Line 1229"/>
            <p:cNvSpPr>
              <a:spLocks noChangeShapeType="1"/>
            </p:cNvSpPr>
            <p:nvPr/>
          </p:nvSpPr>
          <p:spPr bwMode="auto">
            <a:xfrm>
              <a:off x="990" y="2860"/>
              <a:ext cx="2970" cy="1"/>
            </a:xfrm>
            <a:prstGeom prst="line">
              <a:avLst/>
            </a:prstGeom>
            <a:noFill/>
            <a:ln w="0">
              <a:solidFill>
                <a:srgbClr val="000000"/>
              </a:solidFill>
              <a:round/>
              <a:headEnd/>
              <a:tailEnd/>
            </a:ln>
          </p:spPr>
          <p:txBody>
            <a:bodyPr/>
            <a:lstStyle/>
            <a:p>
              <a:endParaRPr lang="en-GB"/>
            </a:p>
          </p:txBody>
        </p:sp>
        <p:sp>
          <p:nvSpPr>
            <p:cNvPr id="165070" name="Line 1230"/>
            <p:cNvSpPr>
              <a:spLocks noChangeShapeType="1"/>
            </p:cNvSpPr>
            <p:nvPr/>
          </p:nvSpPr>
          <p:spPr bwMode="auto">
            <a:xfrm>
              <a:off x="990" y="2457"/>
              <a:ext cx="2970" cy="1"/>
            </a:xfrm>
            <a:prstGeom prst="line">
              <a:avLst/>
            </a:prstGeom>
            <a:noFill/>
            <a:ln w="0">
              <a:solidFill>
                <a:srgbClr val="000000"/>
              </a:solidFill>
              <a:round/>
              <a:headEnd/>
              <a:tailEnd/>
            </a:ln>
          </p:spPr>
          <p:txBody>
            <a:bodyPr/>
            <a:lstStyle/>
            <a:p>
              <a:endParaRPr lang="en-GB"/>
            </a:p>
          </p:txBody>
        </p:sp>
        <p:sp>
          <p:nvSpPr>
            <p:cNvPr id="165071" name="Line 1231"/>
            <p:cNvSpPr>
              <a:spLocks noChangeShapeType="1"/>
            </p:cNvSpPr>
            <p:nvPr/>
          </p:nvSpPr>
          <p:spPr bwMode="auto">
            <a:xfrm>
              <a:off x="990" y="2046"/>
              <a:ext cx="2970" cy="1"/>
            </a:xfrm>
            <a:prstGeom prst="line">
              <a:avLst/>
            </a:prstGeom>
            <a:noFill/>
            <a:ln w="0">
              <a:solidFill>
                <a:srgbClr val="000000"/>
              </a:solidFill>
              <a:round/>
              <a:headEnd/>
              <a:tailEnd/>
            </a:ln>
          </p:spPr>
          <p:txBody>
            <a:bodyPr/>
            <a:lstStyle/>
            <a:p>
              <a:endParaRPr lang="en-GB"/>
            </a:p>
          </p:txBody>
        </p:sp>
        <p:sp>
          <p:nvSpPr>
            <p:cNvPr id="165072" name="Line 1232"/>
            <p:cNvSpPr>
              <a:spLocks noChangeShapeType="1"/>
            </p:cNvSpPr>
            <p:nvPr/>
          </p:nvSpPr>
          <p:spPr bwMode="auto">
            <a:xfrm>
              <a:off x="990" y="1635"/>
              <a:ext cx="2970" cy="1"/>
            </a:xfrm>
            <a:prstGeom prst="line">
              <a:avLst/>
            </a:prstGeom>
            <a:noFill/>
            <a:ln w="0">
              <a:solidFill>
                <a:srgbClr val="000000"/>
              </a:solidFill>
              <a:round/>
              <a:headEnd/>
              <a:tailEnd/>
            </a:ln>
          </p:spPr>
          <p:txBody>
            <a:bodyPr/>
            <a:lstStyle/>
            <a:p>
              <a:endParaRPr lang="en-GB"/>
            </a:p>
          </p:txBody>
        </p:sp>
        <p:sp>
          <p:nvSpPr>
            <p:cNvPr id="165073" name="Line 1233"/>
            <p:cNvSpPr>
              <a:spLocks noChangeShapeType="1"/>
            </p:cNvSpPr>
            <p:nvPr/>
          </p:nvSpPr>
          <p:spPr bwMode="auto">
            <a:xfrm>
              <a:off x="990" y="1232"/>
              <a:ext cx="2970" cy="1"/>
            </a:xfrm>
            <a:prstGeom prst="line">
              <a:avLst/>
            </a:prstGeom>
            <a:noFill/>
            <a:ln w="0">
              <a:solidFill>
                <a:srgbClr val="000000"/>
              </a:solidFill>
              <a:round/>
              <a:headEnd/>
              <a:tailEnd/>
            </a:ln>
          </p:spPr>
          <p:txBody>
            <a:bodyPr/>
            <a:lstStyle/>
            <a:p>
              <a:endParaRPr lang="en-GB"/>
            </a:p>
          </p:txBody>
        </p:sp>
        <p:sp>
          <p:nvSpPr>
            <p:cNvPr id="165074" name="Line 1234"/>
            <p:cNvSpPr>
              <a:spLocks noChangeShapeType="1"/>
            </p:cNvSpPr>
            <p:nvPr/>
          </p:nvSpPr>
          <p:spPr bwMode="auto">
            <a:xfrm>
              <a:off x="990" y="822"/>
              <a:ext cx="2970" cy="1"/>
            </a:xfrm>
            <a:prstGeom prst="line">
              <a:avLst/>
            </a:prstGeom>
            <a:noFill/>
            <a:ln w="0">
              <a:solidFill>
                <a:srgbClr val="000000"/>
              </a:solidFill>
              <a:round/>
              <a:headEnd/>
              <a:tailEnd/>
            </a:ln>
          </p:spPr>
          <p:txBody>
            <a:bodyPr/>
            <a:lstStyle/>
            <a:p>
              <a:endParaRPr lang="en-GB"/>
            </a:p>
          </p:txBody>
        </p:sp>
        <p:sp>
          <p:nvSpPr>
            <p:cNvPr id="165075" name="Line 1235"/>
            <p:cNvSpPr>
              <a:spLocks noChangeShapeType="1"/>
            </p:cNvSpPr>
            <p:nvPr/>
          </p:nvSpPr>
          <p:spPr bwMode="auto">
            <a:xfrm>
              <a:off x="990" y="822"/>
              <a:ext cx="1" cy="2449"/>
            </a:xfrm>
            <a:prstGeom prst="line">
              <a:avLst/>
            </a:prstGeom>
            <a:noFill/>
            <a:ln w="0">
              <a:solidFill>
                <a:srgbClr val="000000"/>
              </a:solidFill>
              <a:round/>
              <a:headEnd/>
              <a:tailEnd/>
            </a:ln>
          </p:spPr>
          <p:txBody>
            <a:bodyPr/>
            <a:lstStyle/>
            <a:p>
              <a:endParaRPr lang="en-GB"/>
            </a:p>
          </p:txBody>
        </p:sp>
        <p:sp>
          <p:nvSpPr>
            <p:cNvPr id="165076" name="Line 1236"/>
            <p:cNvSpPr>
              <a:spLocks noChangeShapeType="1"/>
            </p:cNvSpPr>
            <p:nvPr/>
          </p:nvSpPr>
          <p:spPr bwMode="auto">
            <a:xfrm>
              <a:off x="959" y="3271"/>
              <a:ext cx="31" cy="1"/>
            </a:xfrm>
            <a:prstGeom prst="line">
              <a:avLst/>
            </a:prstGeom>
            <a:noFill/>
            <a:ln w="0">
              <a:solidFill>
                <a:srgbClr val="000000"/>
              </a:solidFill>
              <a:round/>
              <a:headEnd/>
              <a:tailEnd/>
            </a:ln>
          </p:spPr>
          <p:txBody>
            <a:bodyPr/>
            <a:lstStyle/>
            <a:p>
              <a:endParaRPr lang="en-GB"/>
            </a:p>
          </p:txBody>
        </p:sp>
        <p:sp>
          <p:nvSpPr>
            <p:cNvPr id="165077" name="Line 1237"/>
            <p:cNvSpPr>
              <a:spLocks noChangeShapeType="1"/>
            </p:cNvSpPr>
            <p:nvPr/>
          </p:nvSpPr>
          <p:spPr bwMode="auto">
            <a:xfrm>
              <a:off x="959" y="2860"/>
              <a:ext cx="31" cy="1"/>
            </a:xfrm>
            <a:prstGeom prst="line">
              <a:avLst/>
            </a:prstGeom>
            <a:noFill/>
            <a:ln w="0">
              <a:solidFill>
                <a:srgbClr val="000000"/>
              </a:solidFill>
              <a:round/>
              <a:headEnd/>
              <a:tailEnd/>
            </a:ln>
          </p:spPr>
          <p:txBody>
            <a:bodyPr/>
            <a:lstStyle/>
            <a:p>
              <a:endParaRPr lang="en-GB"/>
            </a:p>
          </p:txBody>
        </p:sp>
        <p:sp>
          <p:nvSpPr>
            <p:cNvPr id="165078" name="Line 1238"/>
            <p:cNvSpPr>
              <a:spLocks noChangeShapeType="1"/>
            </p:cNvSpPr>
            <p:nvPr/>
          </p:nvSpPr>
          <p:spPr bwMode="auto">
            <a:xfrm>
              <a:off x="959" y="2457"/>
              <a:ext cx="31" cy="1"/>
            </a:xfrm>
            <a:prstGeom prst="line">
              <a:avLst/>
            </a:prstGeom>
            <a:noFill/>
            <a:ln w="0">
              <a:solidFill>
                <a:srgbClr val="000000"/>
              </a:solidFill>
              <a:round/>
              <a:headEnd/>
              <a:tailEnd/>
            </a:ln>
          </p:spPr>
          <p:txBody>
            <a:bodyPr/>
            <a:lstStyle/>
            <a:p>
              <a:endParaRPr lang="en-GB"/>
            </a:p>
          </p:txBody>
        </p:sp>
        <p:sp>
          <p:nvSpPr>
            <p:cNvPr id="165079" name="Line 1239"/>
            <p:cNvSpPr>
              <a:spLocks noChangeShapeType="1"/>
            </p:cNvSpPr>
            <p:nvPr/>
          </p:nvSpPr>
          <p:spPr bwMode="auto">
            <a:xfrm>
              <a:off x="959" y="2046"/>
              <a:ext cx="31" cy="1"/>
            </a:xfrm>
            <a:prstGeom prst="line">
              <a:avLst/>
            </a:prstGeom>
            <a:noFill/>
            <a:ln w="0">
              <a:solidFill>
                <a:srgbClr val="000000"/>
              </a:solidFill>
              <a:round/>
              <a:headEnd/>
              <a:tailEnd/>
            </a:ln>
          </p:spPr>
          <p:txBody>
            <a:bodyPr/>
            <a:lstStyle/>
            <a:p>
              <a:endParaRPr lang="en-GB"/>
            </a:p>
          </p:txBody>
        </p:sp>
        <p:sp>
          <p:nvSpPr>
            <p:cNvPr id="165080" name="Line 1240"/>
            <p:cNvSpPr>
              <a:spLocks noChangeShapeType="1"/>
            </p:cNvSpPr>
            <p:nvPr/>
          </p:nvSpPr>
          <p:spPr bwMode="auto">
            <a:xfrm>
              <a:off x="959" y="1635"/>
              <a:ext cx="31" cy="1"/>
            </a:xfrm>
            <a:prstGeom prst="line">
              <a:avLst/>
            </a:prstGeom>
            <a:noFill/>
            <a:ln w="0">
              <a:solidFill>
                <a:srgbClr val="000000"/>
              </a:solidFill>
              <a:round/>
              <a:headEnd/>
              <a:tailEnd/>
            </a:ln>
          </p:spPr>
          <p:txBody>
            <a:bodyPr/>
            <a:lstStyle/>
            <a:p>
              <a:endParaRPr lang="en-GB"/>
            </a:p>
          </p:txBody>
        </p:sp>
        <p:sp>
          <p:nvSpPr>
            <p:cNvPr id="165081" name="Line 1241"/>
            <p:cNvSpPr>
              <a:spLocks noChangeShapeType="1"/>
            </p:cNvSpPr>
            <p:nvPr/>
          </p:nvSpPr>
          <p:spPr bwMode="auto">
            <a:xfrm>
              <a:off x="959" y="1232"/>
              <a:ext cx="31" cy="1"/>
            </a:xfrm>
            <a:prstGeom prst="line">
              <a:avLst/>
            </a:prstGeom>
            <a:noFill/>
            <a:ln w="0">
              <a:solidFill>
                <a:srgbClr val="000000"/>
              </a:solidFill>
              <a:round/>
              <a:headEnd/>
              <a:tailEnd/>
            </a:ln>
          </p:spPr>
          <p:txBody>
            <a:bodyPr/>
            <a:lstStyle/>
            <a:p>
              <a:endParaRPr lang="en-GB"/>
            </a:p>
          </p:txBody>
        </p:sp>
        <p:sp>
          <p:nvSpPr>
            <p:cNvPr id="165082" name="Line 1242"/>
            <p:cNvSpPr>
              <a:spLocks noChangeShapeType="1"/>
            </p:cNvSpPr>
            <p:nvPr/>
          </p:nvSpPr>
          <p:spPr bwMode="auto">
            <a:xfrm>
              <a:off x="959" y="822"/>
              <a:ext cx="31" cy="1"/>
            </a:xfrm>
            <a:prstGeom prst="line">
              <a:avLst/>
            </a:prstGeom>
            <a:noFill/>
            <a:ln w="0">
              <a:solidFill>
                <a:srgbClr val="000000"/>
              </a:solidFill>
              <a:round/>
              <a:headEnd/>
              <a:tailEnd/>
            </a:ln>
          </p:spPr>
          <p:txBody>
            <a:bodyPr/>
            <a:lstStyle/>
            <a:p>
              <a:endParaRPr lang="en-GB"/>
            </a:p>
          </p:txBody>
        </p:sp>
        <p:sp>
          <p:nvSpPr>
            <p:cNvPr id="165083" name="Line 1243"/>
            <p:cNvSpPr>
              <a:spLocks noChangeShapeType="1"/>
            </p:cNvSpPr>
            <p:nvPr/>
          </p:nvSpPr>
          <p:spPr bwMode="auto">
            <a:xfrm>
              <a:off x="990" y="3271"/>
              <a:ext cx="2970" cy="1"/>
            </a:xfrm>
            <a:prstGeom prst="line">
              <a:avLst/>
            </a:prstGeom>
            <a:noFill/>
            <a:ln w="0">
              <a:solidFill>
                <a:srgbClr val="000000"/>
              </a:solidFill>
              <a:round/>
              <a:headEnd/>
              <a:tailEnd/>
            </a:ln>
          </p:spPr>
          <p:txBody>
            <a:bodyPr/>
            <a:lstStyle/>
            <a:p>
              <a:endParaRPr lang="en-GB"/>
            </a:p>
          </p:txBody>
        </p:sp>
        <p:sp>
          <p:nvSpPr>
            <p:cNvPr id="165084" name="Line 1244"/>
            <p:cNvSpPr>
              <a:spLocks noChangeShapeType="1"/>
            </p:cNvSpPr>
            <p:nvPr/>
          </p:nvSpPr>
          <p:spPr bwMode="auto">
            <a:xfrm flipV="1">
              <a:off x="990" y="3271"/>
              <a:ext cx="1" cy="31"/>
            </a:xfrm>
            <a:prstGeom prst="line">
              <a:avLst/>
            </a:prstGeom>
            <a:noFill/>
            <a:ln w="0">
              <a:solidFill>
                <a:srgbClr val="000000"/>
              </a:solidFill>
              <a:round/>
              <a:headEnd/>
              <a:tailEnd/>
            </a:ln>
          </p:spPr>
          <p:txBody>
            <a:bodyPr/>
            <a:lstStyle/>
            <a:p>
              <a:endParaRPr lang="en-GB"/>
            </a:p>
          </p:txBody>
        </p:sp>
        <p:sp>
          <p:nvSpPr>
            <p:cNvPr id="165085" name="Line 1245"/>
            <p:cNvSpPr>
              <a:spLocks noChangeShapeType="1"/>
            </p:cNvSpPr>
            <p:nvPr/>
          </p:nvSpPr>
          <p:spPr bwMode="auto">
            <a:xfrm flipV="1">
              <a:off x="1416" y="3271"/>
              <a:ext cx="1" cy="31"/>
            </a:xfrm>
            <a:prstGeom prst="line">
              <a:avLst/>
            </a:prstGeom>
            <a:noFill/>
            <a:ln w="0">
              <a:solidFill>
                <a:srgbClr val="000000"/>
              </a:solidFill>
              <a:round/>
              <a:headEnd/>
              <a:tailEnd/>
            </a:ln>
          </p:spPr>
          <p:txBody>
            <a:bodyPr/>
            <a:lstStyle/>
            <a:p>
              <a:endParaRPr lang="en-GB"/>
            </a:p>
          </p:txBody>
        </p:sp>
        <p:sp>
          <p:nvSpPr>
            <p:cNvPr id="165086" name="Line 1246"/>
            <p:cNvSpPr>
              <a:spLocks noChangeShapeType="1"/>
            </p:cNvSpPr>
            <p:nvPr/>
          </p:nvSpPr>
          <p:spPr bwMode="auto">
            <a:xfrm flipV="1">
              <a:off x="1835" y="3271"/>
              <a:ext cx="1" cy="31"/>
            </a:xfrm>
            <a:prstGeom prst="line">
              <a:avLst/>
            </a:prstGeom>
            <a:noFill/>
            <a:ln w="0">
              <a:solidFill>
                <a:srgbClr val="000000"/>
              </a:solidFill>
              <a:round/>
              <a:headEnd/>
              <a:tailEnd/>
            </a:ln>
          </p:spPr>
          <p:txBody>
            <a:bodyPr/>
            <a:lstStyle/>
            <a:p>
              <a:endParaRPr lang="en-GB"/>
            </a:p>
          </p:txBody>
        </p:sp>
        <p:sp>
          <p:nvSpPr>
            <p:cNvPr id="165087" name="Line 1247"/>
            <p:cNvSpPr>
              <a:spLocks noChangeShapeType="1"/>
            </p:cNvSpPr>
            <p:nvPr/>
          </p:nvSpPr>
          <p:spPr bwMode="auto">
            <a:xfrm flipV="1">
              <a:off x="2262" y="3271"/>
              <a:ext cx="1" cy="31"/>
            </a:xfrm>
            <a:prstGeom prst="line">
              <a:avLst/>
            </a:prstGeom>
            <a:noFill/>
            <a:ln w="0">
              <a:solidFill>
                <a:srgbClr val="000000"/>
              </a:solidFill>
              <a:round/>
              <a:headEnd/>
              <a:tailEnd/>
            </a:ln>
          </p:spPr>
          <p:txBody>
            <a:bodyPr/>
            <a:lstStyle/>
            <a:p>
              <a:endParaRPr lang="en-GB"/>
            </a:p>
          </p:txBody>
        </p:sp>
        <p:sp>
          <p:nvSpPr>
            <p:cNvPr id="165088" name="Line 1248"/>
            <p:cNvSpPr>
              <a:spLocks noChangeShapeType="1"/>
            </p:cNvSpPr>
            <p:nvPr/>
          </p:nvSpPr>
          <p:spPr bwMode="auto">
            <a:xfrm flipV="1">
              <a:off x="2688" y="3271"/>
              <a:ext cx="1" cy="31"/>
            </a:xfrm>
            <a:prstGeom prst="line">
              <a:avLst/>
            </a:prstGeom>
            <a:noFill/>
            <a:ln w="0">
              <a:solidFill>
                <a:srgbClr val="000000"/>
              </a:solidFill>
              <a:round/>
              <a:headEnd/>
              <a:tailEnd/>
            </a:ln>
          </p:spPr>
          <p:txBody>
            <a:bodyPr/>
            <a:lstStyle/>
            <a:p>
              <a:endParaRPr lang="en-GB"/>
            </a:p>
          </p:txBody>
        </p:sp>
        <p:sp>
          <p:nvSpPr>
            <p:cNvPr id="165089" name="Line 1249"/>
            <p:cNvSpPr>
              <a:spLocks noChangeShapeType="1"/>
            </p:cNvSpPr>
            <p:nvPr/>
          </p:nvSpPr>
          <p:spPr bwMode="auto">
            <a:xfrm flipV="1">
              <a:off x="3115" y="3271"/>
              <a:ext cx="1" cy="31"/>
            </a:xfrm>
            <a:prstGeom prst="line">
              <a:avLst/>
            </a:prstGeom>
            <a:noFill/>
            <a:ln w="0">
              <a:solidFill>
                <a:srgbClr val="000000"/>
              </a:solidFill>
              <a:round/>
              <a:headEnd/>
              <a:tailEnd/>
            </a:ln>
          </p:spPr>
          <p:txBody>
            <a:bodyPr/>
            <a:lstStyle/>
            <a:p>
              <a:endParaRPr lang="en-GB"/>
            </a:p>
          </p:txBody>
        </p:sp>
        <p:sp>
          <p:nvSpPr>
            <p:cNvPr id="165090" name="Line 1250"/>
            <p:cNvSpPr>
              <a:spLocks noChangeShapeType="1"/>
            </p:cNvSpPr>
            <p:nvPr/>
          </p:nvSpPr>
          <p:spPr bwMode="auto">
            <a:xfrm flipV="1">
              <a:off x="3533" y="3271"/>
              <a:ext cx="1" cy="31"/>
            </a:xfrm>
            <a:prstGeom prst="line">
              <a:avLst/>
            </a:prstGeom>
            <a:noFill/>
            <a:ln w="0">
              <a:solidFill>
                <a:srgbClr val="000000"/>
              </a:solidFill>
              <a:round/>
              <a:headEnd/>
              <a:tailEnd/>
            </a:ln>
          </p:spPr>
          <p:txBody>
            <a:bodyPr/>
            <a:lstStyle/>
            <a:p>
              <a:endParaRPr lang="en-GB"/>
            </a:p>
          </p:txBody>
        </p:sp>
        <p:sp>
          <p:nvSpPr>
            <p:cNvPr id="165091" name="Line 1251"/>
            <p:cNvSpPr>
              <a:spLocks noChangeShapeType="1"/>
            </p:cNvSpPr>
            <p:nvPr/>
          </p:nvSpPr>
          <p:spPr bwMode="auto">
            <a:xfrm flipV="1">
              <a:off x="3960" y="3271"/>
              <a:ext cx="1" cy="31"/>
            </a:xfrm>
            <a:prstGeom prst="line">
              <a:avLst/>
            </a:prstGeom>
            <a:noFill/>
            <a:ln w="0">
              <a:solidFill>
                <a:srgbClr val="000000"/>
              </a:solidFill>
              <a:round/>
              <a:headEnd/>
              <a:tailEnd/>
            </a:ln>
          </p:spPr>
          <p:txBody>
            <a:bodyPr/>
            <a:lstStyle/>
            <a:p>
              <a:endParaRPr lang="en-GB"/>
            </a:p>
          </p:txBody>
        </p:sp>
        <p:sp>
          <p:nvSpPr>
            <p:cNvPr id="165092" name="Freeform 1252"/>
            <p:cNvSpPr>
              <a:spLocks/>
            </p:cNvSpPr>
            <p:nvPr/>
          </p:nvSpPr>
          <p:spPr bwMode="auto">
            <a:xfrm>
              <a:off x="1199" y="1635"/>
              <a:ext cx="2552" cy="1550"/>
            </a:xfrm>
            <a:custGeom>
              <a:avLst/>
              <a:gdLst/>
              <a:ahLst/>
              <a:cxnLst>
                <a:cxn ang="0">
                  <a:pos x="0" y="200"/>
                </a:cxn>
                <a:cxn ang="0">
                  <a:pos x="55" y="191"/>
                </a:cxn>
                <a:cxn ang="0">
                  <a:pos x="110" y="180"/>
                </a:cxn>
                <a:cxn ang="0">
                  <a:pos x="165" y="139"/>
                </a:cxn>
                <a:cxn ang="0">
                  <a:pos x="219" y="91"/>
                </a:cxn>
                <a:cxn ang="0">
                  <a:pos x="274" y="41"/>
                </a:cxn>
                <a:cxn ang="0">
                  <a:pos x="329" y="0"/>
                </a:cxn>
              </a:cxnLst>
              <a:rect l="0" t="0" r="r" b="b"/>
              <a:pathLst>
                <a:path w="329" h="200">
                  <a:moveTo>
                    <a:pt x="0" y="200"/>
                  </a:moveTo>
                  <a:lnTo>
                    <a:pt x="55" y="191"/>
                  </a:lnTo>
                  <a:lnTo>
                    <a:pt x="110" y="180"/>
                  </a:lnTo>
                  <a:lnTo>
                    <a:pt x="165" y="139"/>
                  </a:lnTo>
                  <a:lnTo>
                    <a:pt x="219" y="91"/>
                  </a:lnTo>
                  <a:lnTo>
                    <a:pt x="274" y="41"/>
                  </a:lnTo>
                  <a:lnTo>
                    <a:pt x="329" y="0"/>
                  </a:lnTo>
                </a:path>
              </a:pathLst>
            </a:custGeom>
            <a:noFill/>
            <a:ln w="12700">
              <a:solidFill>
                <a:srgbClr val="000080"/>
              </a:solidFill>
              <a:prstDash val="solid"/>
              <a:round/>
              <a:headEnd/>
              <a:tailEnd/>
            </a:ln>
          </p:spPr>
          <p:txBody>
            <a:bodyPr/>
            <a:lstStyle/>
            <a:p>
              <a:endParaRPr lang="en-GB"/>
            </a:p>
          </p:txBody>
        </p:sp>
        <p:sp>
          <p:nvSpPr>
            <p:cNvPr id="165093" name="Freeform 1253"/>
            <p:cNvSpPr>
              <a:spLocks/>
            </p:cNvSpPr>
            <p:nvPr/>
          </p:nvSpPr>
          <p:spPr bwMode="auto">
            <a:xfrm>
              <a:off x="1199" y="3046"/>
              <a:ext cx="2552" cy="225"/>
            </a:xfrm>
            <a:custGeom>
              <a:avLst/>
              <a:gdLst/>
              <a:ahLst/>
              <a:cxnLst>
                <a:cxn ang="0">
                  <a:pos x="0" y="29"/>
                </a:cxn>
                <a:cxn ang="0">
                  <a:pos x="55" y="28"/>
                </a:cxn>
                <a:cxn ang="0">
                  <a:pos x="110" y="26"/>
                </a:cxn>
                <a:cxn ang="0">
                  <a:pos x="165" y="19"/>
                </a:cxn>
                <a:cxn ang="0">
                  <a:pos x="219" y="12"/>
                </a:cxn>
                <a:cxn ang="0">
                  <a:pos x="274" y="4"/>
                </a:cxn>
                <a:cxn ang="0">
                  <a:pos x="329" y="0"/>
                </a:cxn>
              </a:cxnLst>
              <a:rect l="0" t="0" r="r" b="b"/>
              <a:pathLst>
                <a:path w="329" h="29">
                  <a:moveTo>
                    <a:pt x="0" y="29"/>
                  </a:moveTo>
                  <a:lnTo>
                    <a:pt x="55" y="28"/>
                  </a:lnTo>
                  <a:lnTo>
                    <a:pt x="110" y="26"/>
                  </a:lnTo>
                  <a:lnTo>
                    <a:pt x="165" y="19"/>
                  </a:lnTo>
                  <a:lnTo>
                    <a:pt x="219" y="12"/>
                  </a:lnTo>
                  <a:lnTo>
                    <a:pt x="274" y="4"/>
                  </a:lnTo>
                  <a:lnTo>
                    <a:pt x="329" y="0"/>
                  </a:lnTo>
                </a:path>
              </a:pathLst>
            </a:custGeom>
            <a:noFill/>
            <a:ln w="12700">
              <a:solidFill>
                <a:srgbClr val="FF00FF"/>
              </a:solidFill>
              <a:prstDash val="solid"/>
              <a:round/>
              <a:headEnd/>
              <a:tailEnd/>
            </a:ln>
          </p:spPr>
          <p:txBody>
            <a:bodyPr/>
            <a:lstStyle/>
            <a:p>
              <a:endParaRPr lang="en-GB"/>
            </a:p>
          </p:txBody>
        </p:sp>
        <p:sp>
          <p:nvSpPr>
            <p:cNvPr id="165094" name="Freeform 1254"/>
            <p:cNvSpPr>
              <a:spLocks/>
            </p:cNvSpPr>
            <p:nvPr/>
          </p:nvSpPr>
          <p:spPr bwMode="auto">
            <a:xfrm>
              <a:off x="1199" y="2984"/>
              <a:ext cx="2552" cy="287"/>
            </a:xfrm>
            <a:custGeom>
              <a:avLst/>
              <a:gdLst/>
              <a:ahLst/>
              <a:cxnLst>
                <a:cxn ang="0">
                  <a:pos x="0" y="37"/>
                </a:cxn>
                <a:cxn ang="0">
                  <a:pos x="55" y="35"/>
                </a:cxn>
                <a:cxn ang="0">
                  <a:pos x="110" y="33"/>
                </a:cxn>
                <a:cxn ang="0">
                  <a:pos x="165" y="24"/>
                </a:cxn>
                <a:cxn ang="0">
                  <a:pos x="219" y="15"/>
                </a:cxn>
                <a:cxn ang="0">
                  <a:pos x="274" y="7"/>
                </a:cxn>
                <a:cxn ang="0">
                  <a:pos x="329" y="0"/>
                </a:cxn>
              </a:cxnLst>
              <a:rect l="0" t="0" r="r" b="b"/>
              <a:pathLst>
                <a:path w="329" h="37">
                  <a:moveTo>
                    <a:pt x="0" y="37"/>
                  </a:moveTo>
                  <a:lnTo>
                    <a:pt x="55" y="35"/>
                  </a:lnTo>
                  <a:lnTo>
                    <a:pt x="110" y="33"/>
                  </a:lnTo>
                  <a:lnTo>
                    <a:pt x="165" y="24"/>
                  </a:lnTo>
                  <a:lnTo>
                    <a:pt x="219" y="15"/>
                  </a:lnTo>
                  <a:lnTo>
                    <a:pt x="274" y="7"/>
                  </a:lnTo>
                  <a:lnTo>
                    <a:pt x="329" y="0"/>
                  </a:lnTo>
                </a:path>
              </a:pathLst>
            </a:custGeom>
            <a:noFill/>
            <a:ln w="12700">
              <a:solidFill>
                <a:srgbClr val="FFFF00"/>
              </a:solidFill>
              <a:prstDash val="solid"/>
              <a:round/>
              <a:headEnd/>
              <a:tailEnd/>
            </a:ln>
          </p:spPr>
          <p:txBody>
            <a:bodyPr/>
            <a:lstStyle/>
            <a:p>
              <a:endParaRPr lang="en-GB"/>
            </a:p>
          </p:txBody>
        </p:sp>
        <p:sp>
          <p:nvSpPr>
            <p:cNvPr id="165095" name="Freeform 1255"/>
            <p:cNvSpPr>
              <a:spLocks/>
            </p:cNvSpPr>
            <p:nvPr/>
          </p:nvSpPr>
          <p:spPr bwMode="auto">
            <a:xfrm>
              <a:off x="1199" y="3147"/>
              <a:ext cx="2552" cy="85"/>
            </a:xfrm>
            <a:custGeom>
              <a:avLst/>
              <a:gdLst/>
              <a:ahLst/>
              <a:cxnLst>
                <a:cxn ang="0">
                  <a:pos x="0" y="11"/>
                </a:cxn>
                <a:cxn ang="0">
                  <a:pos x="55" y="9"/>
                </a:cxn>
                <a:cxn ang="0">
                  <a:pos x="110" y="5"/>
                </a:cxn>
                <a:cxn ang="0">
                  <a:pos x="165" y="4"/>
                </a:cxn>
                <a:cxn ang="0">
                  <a:pos x="219" y="3"/>
                </a:cxn>
                <a:cxn ang="0">
                  <a:pos x="274" y="1"/>
                </a:cxn>
                <a:cxn ang="0">
                  <a:pos x="329" y="0"/>
                </a:cxn>
              </a:cxnLst>
              <a:rect l="0" t="0" r="r" b="b"/>
              <a:pathLst>
                <a:path w="329" h="11">
                  <a:moveTo>
                    <a:pt x="0" y="11"/>
                  </a:moveTo>
                  <a:lnTo>
                    <a:pt x="55" y="9"/>
                  </a:lnTo>
                  <a:lnTo>
                    <a:pt x="110" y="5"/>
                  </a:lnTo>
                  <a:lnTo>
                    <a:pt x="165" y="4"/>
                  </a:lnTo>
                  <a:lnTo>
                    <a:pt x="219" y="3"/>
                  </a:lnTo>
                  <a:lnTo>
                    <a:pt x="274" y="1"/>
                  </a:lnTo>
                  <a:lnTo>
                    <a:pt x="329" y="0"/>
                  </a:lnTo>
                </a:path>
              </a:pathLst>
            </a:custGeom>
            <a:noFill/>
            <a:ln w="12700">
              <a:solidFill>
                <a:srgbClr val="00FFFF"/>
              </a:solidFill>
              <a:prstDash val="solid"/>
              <a:round/>
              <a:headEnd/>
              <a:tailEnd/>
            </a:ln>
          </p:spPr>
          <p:txBody>
            <a:bodyPr/>
            <a:lstStyle/>
            <a:p>
              <a:endParaRPr lang="en-GB"/>
            </a:p>
          </p:txBody>
        </p:sp>
        <p:sp>
          <p:nvSpPr>
            <p:cNvPr id="165096" name="Freeform 1256"/>
            <p:cNvSpPr>
              <a:spLocks/>
            </p:cNvSpPr>
            <p:nvPr/>
          </p:nvSpPr>
          <p:spPr bwMode="auto">
            <a:xfrm>
              <a:off x="1199" y="3077"/>
              <a:ext cx="2552" cy="139"/>
            </a:xfrm>
            <a:custGeom>
              <a:avLst/>
              <a:gdLst/>
              <a:ahLst/>
              <a:cxnLst>
                <a:cxn ang="0">
                  <a:pos x="0" y="5"/>
                </a:cxn>
                <a:cxn ang="0">
                  <a:pos x="55" y="2"/>
                </a:cxn>
                <a:cxn ang="0">
                  <a:pos x="110" y="0"/>
                </a:cxn>
                <a:cxn ang="0">
                  <a:pos x="165" y="2"/>
                </a:cxn>
                <a:cxn ang="0">
                  <a:pos x="219" y="7"/>
                </a:cxn>
                <a:cxn ang="0">
                  <a:pos x="274" y="13"/>
                </a:cxn>
                <a:cxn ang="0">
                  <a:pos x="329" y="18"/>
                </a:cxn>
              </a:cxnLst>
              <a:rect l="0" t="0" r="r" b="b"/>
              <a:pathLst>
                <a:path w="329" h="18">
                  <a:moveTo>
                    <a:pt x="0" y="5"/>
                  </a:moveTo>
                  <a:lnTo>
                    <a:pt x="55" y="2"/>
                  </a:lnTo>
                  <a:lnTo>
                    <a:pt x="110" y="0"/>
                  </a:lnTo>
                  <a:lnTo>
                    <a:pt x="165" y="2"/>
                  </a:lnTo>
                  <a:lnTo>
                    <a:pt x="219" y="7"/>
                  </a:lnTo>
                  <a:lnTo>
                    <a:pt x="274" y="13"/>
                  </a:lnTo>
                  <a:lnTo>
                    <a:pt x="329" y="18"/>
                  </a:lnTo>
                </a:path>
              </a:pathLst>
            </a:custGeom>
            <a:noFill/>
            <a:ln w="12700">
              <a:solidFill>
                <a:srgbClr val="800080"/>
              </a:solidFill>
              <a:prstDash val="solid"/>
              <a:round/>
              <a:headEnd/>
              <a:tailEnd/>
            </a:ln>
          </p:spPr>
          <p:txBody>
            <a:bodyPr/>
            <a:lstStyle/>
            <a:p>
              <a:endParaRPr lang="en-GB"/>
            </a:p>
          </p:txBody>
        </p:sp>
        <p:sp>
          <p:nvSpPr>
            <p:cNvPr id="165097" name="Freeform 1257"/>
            <p:cNvSpPr>
              <a:spLocks/>
            </p:cNvSpPr>
            <p:nvPr/>
          </p:nvSpPr>
          <p:spPr bwMode="auto">
            <a:xfrm>
              <a:off x="1199" y="946"/>
              <a:ext cx="2552" cy="2038"/>
            </a:xfrm>
            <a:custGeom>
              <a:avLst/>
              <a:gdLst/>
              <a:ahLst/>
              <a:cxnLst>
                <a:cxn ang="0">
                  <a:pos x="0" y="263"/>
                </a:cxn>
                <a:cxn ang="0">
                  <a:pos x="55" y="245"/>
                </a:cxn>
                <a:cxn ang="0">
                  <a:pos x="110" y="225"/>
                </a:cxn>
                <a:cxn ang="0">
                  <a:pos x="165" y="168"/>
                </a:cxn>
                <a:cxn ang="0">
                  <a:pos x="219" y="110"/>
                </a:cxn>
                <a:cxn ang="0">
                  <a:pos x="274" y="48"/>
                </a:cxn>
                <a:cxn ang="0">
                  <a:pos x="329" y="0"/>
                </a:cxn>
              </a:cxnLst>
              <a:rect l="0" t="0" r="r" b="b"/>
              <a:pathLst>
                <a:path w="329" h="263">
                  <a:moveTo>
                    <a:pt x="0" y="263"/>
                  </a:moveTo>
                  <a:lnTo>
                    <a:pt x="55" y="245"/>
                  </a:lnTo>
                  <a:lnTo>
                    <a:pt x="110" y="225"/>
                  </a:lnTo>
                  <a:lnTo>
                    <a:pt x="165" y="168"/>
                  </a:lnTo>
                  <a:lnTo>
                    <a:pt x="219" y="110"/>
                  </a:lnTo>
                  <a:lnTo>
                    <a:pt x="274" y="48"/>
                  </a:lnTo>
                  <a:lnTo>
                    <a:pt x="329" y="0"/>
                  </a:lnTo>
                </a:path>
              </a:pathLst>
            </a:custGeom>
            <a:noFill/>
            <a:ln w="12700">
              <a:solidFill>
                <a:srgbClr val="008080"/>
              </a:solidFill>
              <a:prstDash val="solid"/>
              <a:round/>
              <a:headEnd/>
              <a:tailEnd/>
            </a:ln>
          </p:spPr>
          <p:txBody>
            <a:bodyPr/>
            <a:lstStyle/>
            <a:p>
              <a:endParaRPr lang="en-GB"/>
            </a:p>
          </p:txBody>
        </p:sp>
        <p:sp>
          <p:nvSpPr>
            <p:cNvPr id="165098" name="Freeform 1258"/>
            <p:cNvSpPr>
              <a:spLocks/>
            </p:cNvSpPr>
            <p:nvPr/>
          </p:nvSpPr>
          <p:spPr bwMode="auto">
            <a:xfrm>
              <a:off x="1199" y="1496"/>
              <a:ext cx="2552" cy="1488"/>
            </a:xfrm>
            <a:custGeom>
              <a:avLst/>
              <a:gdLst/>
              <a:ahLst/>
              <a:cxnLst>
                <a:cxn ang="0">
                  <a:pos x="0" y="192"/>
                </a:cxn>
                <a:cxn ang="0">
                  <a:pos x="55" y="174"/>
                </a:cxn>
                <a:cxn ang="0">
                  <a:pos x="110" y="154"/>
                </a:cxn>
                <a:cxn ang="0">
                  <a:pos x="165" y="128"/>
                </a:cxn>
                <a:cxn ang="0">
                  <a:pos x="219" y="96"/>
                </a:cxn>
                <a:cxn ang="0">
                  <a:pos x="274" y="55"/>
                </a:cxn>
                <a:cxn ang="0">
                  <a:pos x="329" y="0"/>
                </a:cxn>
              </a:cxnLst>
              <a:rect l="0" t="0" r="r" b="b"/>
              <a:pathLst>
                <a:path w="329" h="192">
                  <a:moveTo>
                    <a:pt x="0" y="192"/>
                  </a:moveTo>
                  <a:lnTo>
                    <a:pt x="55" y="174"/>
                  </a:lnTo>
                  <a:lnTo>
                    <a:pt x="110" y="154"/>
                  </a:lnTo>
                  <a:lnTo>
                    <a:pt x="165" y="128"/>
                  </a:lnTo>
                  <a:lnTo>
                    <a:pt x="219" y="96"/>
                  </a:lnTo>
                  <a:lnTo>
                    <a:pt x="274" y="55"/>
                  </a:lnTo>
                  <a:lnTo>
                    <a:pt x="329" y="0"/>
                  </a:lnTo>
                </a:path>
              </a:pathLst>
            </a:custGeom>
            <a:noFill/>
            <a:ln w="12700">
              <a:solidFill>
                <a:srgbClr val="0000FF"/>
              </a:solidFill>
              <a:prstDash val="solid"/>
              <a:round/>
              <a:headEnd/>
              <a:tailEnd/>
            </a:ln>
          </p:spPr>
          <p:txBody>
            <a:bodyPr/>
            <a:lstStyle/>
            <a:p>
              <a:endParaRPr lang="en-GB"/>
            </a:p>
          </p:txBody>
        </p:sp>
        <p:sp>
          <p:nvSpPr>
            <p:cNvPr id="165099" name="Freeform 1259"/>
            <p:cNvSpPr>
              <a:spLocks/>
            </p:cNvSpPr>
            <p:nvPr/>
          </p:nvSpPr>
          <p:spPr bwMode="auto">
            <a:xfrm>
              <a:off x="1160" y="3147"/>
              <a:ext cx="78" cy="77"/>
            </a:xfrm>
            <a:custGeom>
              <a:avLst/>
              <a:gdLst/>
              <a:ahLst/>
              <a:cxnLst>
                <a:cxn ang="0">
                  <a:pos x="39" y="0"/>
                </a:cxn>
                <a:cxn ang="0">
                  <a:pos x="78" y="38"/>
                </a:cxn>
                <a:cxn ang="0">
                  <a:pos x="39" y="77"/>
                </a:cxn>
                <a:cxn ang="0">
                  <a:pos x="0" y="38"/>
                </a:cxn>
                <a:cxn ang="0">
                  <a:pos x="39" y="0"/>
                </a:cxn>
              </a:cxnLst>
              <a:rect l="0" t="0" r="r" b="b"/>
              <a:pathLst>
                <a:path w="78" h="77">
                  <a:moveTo>
                    <a:pt x="39" y="0"/>
                  </a:moveTo>
                  <a:lnTo>
                    <a:pt x="78" y="38"/>
                  </a:lnTo>
                  <a:lnTo>
                    <a:pt x="39" y="77"/>
                  </a:lnTo>
                  <a:lnTo>
                    <a:pt x="0" y="38"/>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0" name="Freeform 1260"/>
            <p:cNvSpPr>
              <a:spLocks/>
            </p:cNvSpPr>
            <p:nvPr/>
          </p:nvSpPr>
          <p:spPr bwMode="auto">
            <a:xfrm>
              <a:off x="1587" y="3077"/>
              <a:ext cx="78" cy="77"/>
            </a:xfrm>
            <a:custGeom>
              <a:avLst/>
              <a:gdLst/>
              <a:ahLst/>
              <a:cxnLst>
                <a:cxn ang="0">
                  <a:pos x="39" y="0"/>
                </a:cxn>
                <a:cxn ang="0">
                  <a:pos x="78" y="39"/>
                </a:cxn>
                <a:cxn ang="0">
                  <a:pos x="39" y="77"/>
                </a:cxn>
                <a:cxn ang="0">
                  <a:pos x="0" y="39"/>
                </a:cxn>
                <a:cxn ang="0">
                  <a:pos x="39" y="0"/>
                </a:cxn>
              </a:cxnLst>
              <a:rect l="0" t="0" r="r" b="b"/>
              <a:pathLst>
                <a:path w="78" h="77">
                  <a:moveTo>
                    <a:pt x="39" y="0"/>
                  </a:moveTo>
                  <a:lnTo>
                    <a:pt x="78" y="39"/>
                  </a:lnTo>
                  <a:lnTo>
                    <a:pt x="39" y="77"/>
                  </a:lnTo>
                  <a:lnTo>
                    <a:pt x="0" y="39"/>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1" name="Freeform 1261"/>
            <p:cNvSpPr>
              <a:spLocks/>
            </p:cNvSpPr>
            <p:nvPr/>
          </p:nvSpPr>
          <p:spPr bwMode="auto">
            <a:xfrm>
              <a:off x="2014" y="2992"/>
              <a:ext cx="77" cy="77"/>
            </a:xfrm>
            <a:custGeom>
              <a:avLst/>
              <a:gdLst/>
              <a:ahLst/>
              <a:cxnLst>
                <a:cxn ang="0">
                  <a:pos x="38" y="0"/>
                </a:cxn>
                <a:cxn ang="0">
                  <a:pos x="77" y="38"/>
                </a:cxn>
                <a:cxn ang="0">
                  <a:pos x="38" y="77"/>
                </a:cxn>
                <a:cxn ang="0">
                  <a:pos x="0" y="38"/>
                </a:cxn>
                <a:cxn ang="0">
                  <a:pos x="38" y="0"/>
                </a:cxn>
              </a:cxnLst>
              <a:rect l="0" t="0" r="r" b="b"/>
              <a:pathLst>
                <a:path w="77" h="77">
                  <a:moveTo>
                    <a:pt x="38" y="0"/>
                  </a:moveTo>
                  <a:lnTo>
                    <a:pt x="77" y="38"/>
                  </a:lnTo>
                  <a:lnTo>
                    <a:pt x="38" y="77"/>
                  </a:lnTo>
                  <a:lnTo>
                    <a:pt x="0" y="38"/>
                  </a:lnTo>
                  <a:lnTo>
                    <a:pt x="38"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2" name="Freeform 1262"/>
            <p:cNvSpPr>
              <a:spLocks/>
            </p:cNvSpPr>
            <p:nvPr/>
          </p:nvSpPr>
          <p:spPr bwMode="auto">
            <a:xfrm>
              <a:off x="2440" y="2674"/>
              <a:ext cx="78" cy="77"/>
            </a:xfrm>
            <a:custGeom>
              <a:avLst/>
              <a:gdLst/>
              <a:ahLst/>
              <a:cxnLst>
                <a:cxn ang="0">
                  <a:pos x="39" y="0"/>
                </a:cxn>
                <a:cxn ang="0">
                  <a:pos x="78" y="39"/>
                </a:cxn>
                <a:cxn ang="0">
                  <a:pos x="39" y="77"/>
                </a:cxn>
                <a:cxn ang="0">
                  <a:pos x="0" y="39"/>
                </a:cxn>
                <a:cxn ang="0">
                  <a:pos x="39" y="0"/>
                </a:cxn>
              </a:cxnLst>
              <a:rect l="0" t="0" r="r" b="b"/>
              <a:pathLst>
                <a:path w="78" h="77">
                  <a:moveTo>
                    <a:pt x="39" y="0"/>
                  </a:moveTo>
                  <a:lnTo>
                    <a:pt x="78" y="39"/>
                  </a:lnTo>
                  <a:lnTo>
                    <a:pt x="39" y="77"/>
                  </a:lnTo>
                  <a:lnTo>
                    <a:pt x="0" y="39"/>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3" name="Freeform 1263"/>
            <p:cNvSpPr>
              <a:spLocks/>
            </p:cNvSpPr>
            <p:nvPr/>
          </p:nvSpPr>
          <p:spPr bwMode="auto">
            <a:xfrm>
              <a:off x="2859" y="2302"/>
              <a:ext cx="77" cy="77"/>
            </a:xfrm>
            <a:custGeom>
              <a:avLst/>
              <a:gdLst/>
              <a:ahLst/>
              <a:cxnLst>
                <a:cxn ang="0">
                  <a:pos x="39" y="0"/>
                </a:cxn>
                <a:cxn ang="0">
                  <a:pos x="77" y="39"/>
                </a:cxn>
                <a:cxn ang="0">
                  <a:pos x="39" y="77"/>
                </a:cxn>
                <a:cxn ang="0">
                  <a:pos x="0" y="39"/>
                </a:cxn>
                <a:cxn ang="0">
                  <a:pos x="39" y="0"/>
                </a:cxn>
              </a:cxnLst>
              <a:rect l="0" t="0" r="r" b="b"/>
              <a:pathLst>
                <a:path w="77" h="77">
                  <a:moveTo>
                    <a:pt x="39" y="0"/>
                  </a:moveTo>
                  <a:lnTo>
                    <a:pt x="77" y="39"/>
                  </a:lnTo>
                  <a:lnTo>
                    <a:pt x="39" y="77"/>
                  </a:lnTo>
                  <a:lnTo>
                    <a:pt x="0" y="39"/>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4" name="Freeform 1264"/>
            <p:cNvSpPr>
              <a:spLocks/>
            </p:cNvSpPr>
            <p:nvPr/>
          </p:nvSpPr>
          <p:spPr bwMode="auto">
            <a:xfrm>
              <a:off x="3285" y="1914"/>
              <a:ext cx="78" cy="78"/>
            </a:xfrm>
            <a:custGeom>
              <a:avLst/>
              <a:gdLst/>
              <a:ahLst/>
              <a:cxnLst>
                <a:cxn ang="0">
                  <a:pos x="39" y="0"/>
                </a:cxn>
                <a:cxn ang="0">
                  <a:pos x="78" y="39"/>
                </a:cxn>
                <a:cxn ang="0">
                  <a:pos x="39" y="78"/>
                </a:cxn>
                <a:cxn ang="0">
                  <a:pos x="0" y="39"/>
                </a:cxn>
                <a:cxn ang="0">
                  <a:pos x="39" y="0"/>
                </a:cxn>
              </a:cxnLst>
              <a:rect l="0" t="0" r="r" b="b"/>
              <a:pathLst>
                <a:path w="78" h="78">
                  <a:moveTo>
                    <a:pt x="39" y="0"/>
                  </a:moveTo>
                  <a:lnTo>
                    <a:pt x="78" y="39"/>
                  </a:lnTo>
                  <a:lnTo>
                    <a:pt x="39" y="78"/>
                  </a:lnTo>
                  <a:lnTo>
                    <a:pt x="0" y="39"/>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5" name="Freeform 1265"/>
            <p:cNvSpPr>
              <a:spLocks/>
            </p:cNvSpPr>
            <p:nvPr/>
          </p:nvSpPr>
          <p:spPr bwMode="auto">
            <a:xfrm>
              <a:off x="3712" y="1597"/>
              <a:ext cx="77" cy="77"/>
            </a:xfrm>
            <a:custGeom>
              <a:avLst/>
              <a:gdLst/>
              <a:ahLst/>
              <a:cxnLst>
                <a:cxn ang="0">
                  <a:pos x="39" y="0"/>
                </a:cxn>
                <a:cxn ang="0">
                  <a:pos x="77" y="38"/>
                </a:cxn>
                <a:cxn ang="0">
                  <a:pos x="39" y="77"/>
                </a:cxn>
                <a:cxn ang="0">
                  <a:pos x="0" y="38"/>
                </a:cxn>
                <a:cxn ang="0">
                  <a:pos x="39" y="0"/>
                </a:cxn>
              </a:cxnLst>
              <a:rect l="0" t="0" r="r" b="b"/>
              <a:pathLst>
                <a:path w="77" h="77">
                  <a:moveTo>
                    <a:pt x="39" y="0"/>
                  </a:moveTo>
                  <a:lnTo>
                    <a:pt x="77" y="38"/>
                  </a:lnTo>
                  <a:lnTo>
                    <a:pt x="39" y="77"/>
                  </a:lnTo>
                  <a:lnTo>
                    <a:pt x="0" y="38"/>
                  </a:lnTo>
                  <a:lnTo>
                    <a:pt x="39" y="0"/>
                  </a:lnTo>
                  <a:close/>
                </a:path>
              </a:pathLst>
            </a:custGeom>
            <a:solidFill>
              <a:srgbClr val="000080"/>
            </a:solidFill>
            <a:ln w="12700">
              <a:solidFill>
                <a:srgbClr val="000080"/>
              </a:solidFill>
              <a:prstDash val="solid"/>
              <a:round/>
              <a:headEnd/>
              <a:tailEnd/>
            </a:ln>
          </p:spPr>
          <p:txBody>
            <a:bodyPr/>
            <a:lstStyle/>
            <a:p>
              <a:endParaRPr lang="en-GB"/>
            </a:p>
          </p:txBody>
        </p:sp>
        <p:sp>
          <p:nvSpPr>
            <p:cNvPr id="165106" name="Rectangle 1266"/>
            <p:cNvSpPr>
              <a:spLocks noChangeArrowheads="1"/>
            </p:cNvSpPr>
            <p:nvPr/>
          </p:nvSpPr>
          <p:spPr bwMode="auto">
            <a:xfrm>
              <a:off x="1176" y="3247"/>
              <a:ext cx="47" cy="47"/>
            </a:xfrm>
            <a:prstGeom prst="rect">
              <a:avLst/>
            </a:prstGeom>
            <a:solidFill>
              <a:srgbClr val="FF00FF"/>
            </a:solidFill>
            <a:ln w="12700">
              <a:solidFill>
                <a:srgbClr val="FF00FF"/>
              </a:solidFill>
              <a:miter lim="800000"/>
              <a:headEnd/>
              <a:tailEnd/>
            </a:ln>
          </p:spPr>
          <p:txBody>
            <a:bodyPr/>
            <a:lstStyle/>
            <a:p>
              <a:endParaRPr lang="en-GB"/>
            </a:p>
          </p:txBody>
        </p:sp>
        <p:sp>
          <p:nvSpPr>
            <p:cNvPr id="165107" name="Rectangle 1267"/>
            <p:cNvSpPr>
              <a:spLocks noChangeArrowheads="1"/>
            </p:cNvSpPr>
            <p:nvPr/>
          </p:nvSpPr>
          <p:spPr bwMode="auto">
            <a:xfrm>
              <a:off x="1603" y="3240"/>
              <a:ext cx="46" cy="46"/>
            </a:xfrm>
            <a:prstGeom prst="rect">
              <a:avLst/>
            </a:prstGeom>
            <a:solidFill>
              <a:srgbClr val="FF00FF"/>
            </a:solidFill>
            <a:ln w="12700">
              <a:solidFill>
                <a:srgbClr val="FF00FF"/>
              </a:solidFill>
              <a:miter lim="800000"/>
              <a:headEnd/>
              <a:tailEnd/>
            </a:ln>
          </p:spPr>
          <p:txBody>
            <a:bodyPr/>
            <a:lstStyle/>
            <a:p>
              <a:endParaRPr lang="en-GB"/>
            </a:p>
          </p:txBody>
        </p:sp>
        <p:sp>
          <p:nvSpPr>
            <p:cNvPr id="165108" name="Rectangle 1268"/>
            <p:cNvSpPr>
              <a:spLocks noChangeArrowheads="1"/>
            </p:cNvSpPr>
            <p:nvPr/>
          </p:nvSpPr>
          <p:spPr bwMode="auto">
            <a:xfrm>
              <a:off x="2029" y="3224"/>
              <a:ext cx="47" cy="47"/>
            </a:xfrm>
            <a:prstGeom prst="rect">
              <a:avLst/>
            </a:prstGeom>
            <a:solidFill>
              <a:srgbClr val="FF00FF"/>
            </a:solidFill>
            <a:ln w="12700">
              <a:solidFill>
                <a:srgbClr val="FF00FF"/>
              </a:solidFill>
              <a:miter lim="800000"/>
              <a:headEnd/>
              <a:tailEnd/>
            </a:ln>
          </p:spPr>
          <p:txBody>
            <a:bodyPr/>
            <a:lstStyle/>
            <a:p>
              <a:endParaRPr lang="en-GB"/>
            </a:p>
          </p:txBody>
        </p:sp>
        <p:sp>
          <p:nvSpPr>
            <p:cNvPr id="165109" name="Rectangle 1269"/>
            <p:cNvSpPr>
              <a:spLocks noChangeArrowheads="1"/>
            </p:cNvSpPr>
            <p:nvPr/>
          </p:nvSpPr>
          <p:spPr bwMode="auto">
            <a:xfrm>
              <a:off x="2456" y="3170"/>
              <a:ext cx="46" cy="46"/>
            </a:xfrm>
            <a:prstGeom prst="rect">
              <a:avLst/>
            </a:prstGeom>
            <a:solidFill>
              <a:srgbClr val="FF00FF"/>
            </a:solidFill>
            <a:ln w="12700">
              <a:solidFill>
                <a:srgbClr val="FF00FF"/>
              </a:solidFill>
              <a:miter lim="800000"/>
              <a:headEnd/>
              <a:tailEnd/>
            </a:ln>
          </p:spPr>
          <p:txBody>
            <a:bodyPr/>
            <a:lstStyle/>
            <a:p>
              <a:endParaRPr lang="en-GB"/>
            </a:p>
          </p:txBody>
        </p:sp>
        <p:sp>
          <p:nvSpPr>
            <p:cNvPr id="165110" name="Rectangle 1270"/>
            <p:cNvSpPr>
              <a:spLocks noChangeArrowheads="1"/>
            </p:cNvSpPr>
            <p:nvPr/>
          </p:nvSpPr>
          <p:spPr bwMode="auto">
            <a:xfrm>
              <a:off x="2874" y="3116"/>
              <a:ext cx="47" cy="46"/>
            </a:xfrm>
            <a:prstGeom prst="rect">
              <a:avLst/>
            </a:prstGeom>
            <a:solidFill>
              <a:srgbClr val="FF00FF"/>
            </a:solidFill>
            <a:ln w="12700">
              <a:solidFill>
                <a:srgbClr val="FF00FF"/>
              </a:solidFill>
              <a:miter lim="800000"/>
              <a:headEnd/>
              <a:tailEnd/>
            </a:ln>
          </p:spPr>
          <p:txBody>
            <a:bodyPr/>
            <a:lstStyle/>
            <a:p>
              <a:endParaRPr lang="en-GB"/>
            </a:p>
          </p:txBody>
        </p:sp>
        <p:sp>
          <p:nvSpPr>
            <p:cNvPr id="165111" name="Rectangle 1271"/>
            <p:cNvSpPr>
              <a:spLocks noChangeArrowheads="1"/>
            </p:cNvSpPr>
            <p:nvPr/>
          </p:nvSpPr>
          <p:spPr bwMode="auto">
            <a:xfrm>
              <a:off x="3301" y="3054"/>
              <a:ext cx="46" cy="46"/>
            </a:xfrm>
            <a:prstGeom prst="rect">
              <a:avLst/>
            </a:prstGeom>
            <a:solidFill>
              <a:srgbClr val="FF00FF"/>
            </a:solidFill>
            <a:ln w="12700">
              <a:solidFill>
                <a:srgbClr val="FF00FF"/>
              </a:solidFill>
              <a:miter lim="800000"/>
              <a:headEnd/>
              <a:tailEnd/>
            </a:ln>
          </p:spPr>
          <p:txBody>
            <a:bodyPr/>
            <a:lstStyle/>
            <a:p>
              <a:endParaRPr lang="en-GB"/>
            </a:p>
          </p:txBody>
        </p:sp>
        <p:sp>
          <p:nvSpPr>
            <p:cNvPr id="165112" name="Rectangle 1272"/>
            <p:cNvSpPr>
              <a:spLocks noChangeArrowheads="1"/>
            </p:cNvSpPr>
            <p:nvPr/>
          </p:nvSpPr>
          <p:spPr bwMode="auto">
            <a:xfrm>
              <a:off x="3727" y="3023"/>
              <a:ext cx="47" cy="46"/>
            </a:xfrm>
            <a:prstGeom prst="rect">
              <a:avLst/>
            </a:prstGeom>
            <a:solidFill>
              <a:srgbClr val="FF00FF"/>
            </a:solidFill>
            <a:ln w="12700">
              <a:solidFill>
                <a:srgbClr val="FF00FF"/>
              </a:solidFill>
              <a:miter lim="800000"/>
              <a:headEnd/>
              <a:tailEnd/>
            </a:ln>
          </p:spPr>
          <p:txBody>
            <a:bodyPr/>
            <a:lstStyle/>
            <a:p>
              <a:endParaRPr lang="en-GB"/>
            </a:p>
          </p:txBody>
        </p:sp>
        <p:sp>
          <p:nvSpPr>
            <p:cNvPr id="165113" name="Freeform 1273"/>
            <p:cNvSpPr>
              <a:spLocks/>
            </p:cNvSpPr>
            <p:nvPr/>
          </p:nvSpPr>
          <p:spPr bwMode="auto">
            <a:xfrm>
              <a:off x="1160" y="3232"/>
              <a:ext cx="78" cy="77"/>
            </a:xfrm>
            <a:custGeom>
              <a:avLst/>
              <a:gdLst/>
              <a:ahLst/>
              <a:cxnLst>
                <a:cxn ang="0">
                  <a:pos x="39" y="0"/>
                </a:cxn>
                <a:cxn ang="0">
                  <a:pos x="78" y="77"/>
                </a:cxn>
                <a:cxn ang="0">
                  <a:pos x="0" y="77"/>
                </a:cxn>
                <a:cxn ang="0">
                  <a:pos x="39" y="0"/>
                </a:cxn>
              </a:cxnLst>
              <a:rect l="0" t="0" r="r" b="b"/>
              <a:pathLst>
                <a:path w="78" h="77">
                  <a:moveTo>
                    <a:pt x="39" y="0"/>
                  </a:moveTo>
                  <a:lnTo>
                    <a:pt x="78" y="77"/>
                  </a:lnTo>
                  <a:lnTo>
                    <a:pt x="0" y="77"/>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4" name="Freeform 1274"/>
            <p:cNvSpPr>
              <a:spLocks/>
            </p:cNvSpPr>
            <p:nvPr/>
          </p:nvSpPr>
          <p:spPr bwMode="auto">
            <a:xfrm>
              <a:off x="1587" y="3216"/>
              <a:ext cx="78" cy="78"/>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5" name="Freeform 1275"/>
            <p:cNvSpPr>
              <a:spLocks/>
            </p:cNvSpPr>
            <p:nvPr/>
          </p:nvSpPr>
          <p:spPr bwMode="auto">
            <a:xfrm>
              <a:off x="2014" y="3201"/>
              <a:ext cx="77" cy="77"/>
            </a:xfrm>
            <a:custGeom>
              <a:avLst/>
              <a:gdLst/>
              <a:ahLst/>
              <a:cxnLst>
                <a:cxn ang="0">
                  <a:pos x="38" y="0"/>
                </a:cxn>
                <a:cxn ang="0">
                  <a:pos x="77" y="77"/>
                </a:cxn>
                <a:cxn ang="0">
                  <a:pos x="0" y="77"/>
                </a:cxn>
                <a:cxn ang="0">
                  <a:pos x="38" y="0"/>
                </a:cxn>
              </a:cxnLst>
              <a:rect l="0" t="0" r="r" b="b"/>
              <a:pathLst>
                <a:path w="77" h="77">
                  <a:moveTo>
                    <a:pt x="38" y="0"/>
                  </a:moveTo>
                  <a:lnTo>
                    <a:pt x="77" y="77"/>
                  </a:lnTo>
                  <a:lnTo>
                    <a:pt x="0" y="77"/>
                  </a:lnTo>
                  <a:lnTo>
                    <a:pt x="38"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6" name="Freeform 1276"/>
            <p:cNvSpPr>
              <a:spLocks/>
            </p:cNvSpPr>
            <p:nvPr/>
          </p:nvSpPr>
          <p:spPr bwMode="auto">
            <a:xfrm>
              <a:off x="2440" y="3131"/>
              <a:ext cx="78" cy="78"/>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7" name="Freeform 1277"/>
            <p:cNvSpPr>
              <a:spLocks/>
            </p:cNvSpPr>
            <p:nvPr/>
          </p:nvSpPr>
          <p:spPr bwMode="auto">
            <a:xfrm>
              <a:off x="2859" y="3061"/>
              <a:ext cx="77" cy="78"/>
            </a:xfrm>
            <a:custGeom>
              <a:avLst/>
              <a:gdLst/>
              <a:ahLst/>
              <a:cxnLst>
                <a:cxn ang="0">
                  <a:pos x="39" y="0"/>
                </a:cxn>
                <a:cxn ang="0">
                  <a:pos x="77" y="78"/>
                </a:cxn>
                <a:cxn ang="0">
                  <a:pos x="0" y="78"/>
                </a:cxn>
                <a:cxn ang="0">
                  <a:pos x="39" y="0"/>
                </a:cxn>
              </a:cxnLst>
              <a:rect l="0" t="0" r="r" b="b"/>
              <a:pathLst>
                <a:path w="77" h="78">
                  <a:moveTo>
                    <a:pt x="39" y="0"/>
                  </a:moveTo>
                  <a:lnTo>
                    <a:pt x="77" y="78"/>
                  </a:lnTo>
                  <a:lnTo>
                    <a:pt x="0" y="78"/>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8" name="Freeform 1278"/>
            <p:cNvSpPr>
              <a:spLocks/>
            </p:cNvSpPr>
            <p:nvPr/>
          </p:nvSpPr>
          <p:spPr bwMode="auto">
            <a:xfrm>
              <a:off x="3285" y="2999"/>
              <a:ext cx="78" cy="78"/>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19" name="Freeform 1279"/>
            <p:cNvSpPr>
              <a:spLocks/>
            </p:cNvSpPr>
            <p:nvPr/>
          </p:nvSpPr>
          <p:spPr bwMode="auto">
            <a:xfrm>
              <a:off x="3712" y="2945"/>
              <a:ext cx="77" cy="78"/>
            </a:xfrm>
            <a:custGeom>
              <a:avLst/>
              <a:gdLst/>
              <a:ahLst/>
              <a:cxnLst>
                <a:cxn ang="0">
                  <a:pos x="39" y="0"/>
                </a:cxn>
                <a:cxn ang="0">
                  <a:pos x="77" y="78"/>
                </a:cxn>
                <a:cxn ang="0">
                  <a:pos x="0" y="78"/>
                </a:cxn>
                <a:cxn ang="0">
                  <a:pos x="39" y="0"/>
                </a:cxn>
              </a:cxnLst>
              <a:rect l="0" t="0" r="r" b="b"/>
              <a:pathLst>
                <a:path w="77" h="78">
                  <a:moveTo>
                    <a:pt x="39" y="0"/>
                  </a:moveTo>
                  <a:lnTo>
                    <a:pt x="77" y="78"/>
                  </a:lnTo>
                  <a:lnTo>
                    <a:pt x="0" y="78"/>
                  </a:lnTo>
                  <a:lnTo>
                    <a:pt x="39" y="0"/>
                  </a:lnTo>
                  <a:close/>
                </a:path>
              </a:pathLst>
            </a:custGeom>
            <a:solidFill>
              <a:srgbClr val="FFFF00"/>
            </a:solidFill>
            <a:ln w="12700">
              <a:solidFill>
                <a:srgbClr val="FFFF00"/>
              </a:solidFill>
              <a:prstDash val="solid"/>
              <a:round/>
              <a:headEnd/>
              <a:tailEnd/>
            </a:ln>
          </p:spPr>
          <p:txBody>
            <a:bodyPr/>
            <a:lstStyle/>
            <a:p>
              <a:endParaRPr lang="en-GB"/>
            </a:p>
          </p:txBody>
        </p:sp>
        <p:sp>
          <p:nvSpPr>
            <p:cNvPr id="165120" name="Rectangle 1280"/>
            <p:cNvSpPr>
              <a:spLocks noChangeArrowheads="1"/>
            </p:cNvSpPr>
            <p:nvPr/>
          </p:nvSpPr>
          <p:spPr bwMode="auto">
            <a:xfrm>
              <a:off x="1153" y="3185"/>
              <a:ext cx="108" cy="109"/>
            </a:xfrm>
            <a:prstGeom prst="rect">
              <a:avLst/>
            </a:prstGeom>
            <a:noFill/>
            <a:ln w="9525">
              <a:noFill/>
              <a:miter lim="800000"/>
              <a:headEnd/>
              <a:tailEnd/>
            </a:ln>
          </p:spPr>
          <p:txBody>
            <a:bodyPr/>
            <a:lstStyle/>
            <a:p>
              <a:endParaRPr lang="en-GB"/>
            </a:p>
          </p:txBody>
        </p:sp>
        <p:sp>
          <p:nvSpPr>
            <p:cNvPr id="165121" name="Line 1281"/>
            <p:cNvSpPr>
              <a:spLocks noChangeShapeType="1"/>
            </p:cNvSpPr>
            <p:nvPr/>
          </p:nvSpPr>
          <p:spPr bwMode="auto">
            <a:xfrm flipH="1" flipV="1">
              <a:off x="1160" y="3193"/>
              <a:ext cx="39" cy="39"/>
            </a:xfrm>
            <a:prstGeom prst="line">
              <a:avLst/>
            </a:prstGeom>
            <a:noFill/>
            <a:ln w="12700">
              <a:solidFill>
                <a:srgbClr val="00FFFF"/>
              </a:solidFill>
              <a:round/>
              <a:headEnd/>
              <a:tailEnd/>
            </a:ln>
          </p:spPr>
          <p:txBody>
            <a:bodyPr/>
            <a:lstStyle/>
            <a:p>
              <a:endParaRPr lang="en-GB"/>
            </a:p>
          </p:txBody>
        </p:sp>
        <p:sp>
          <p:nvSpPr>
            <p:cNvPr id="165122" name="Line 1282"/>
            <p:cNvSpPr>
              <a:spLocks noChangeShapeType="1"/>
            </p:cNvSpPr>
            <p:nvPr/>
          </p:nvSpPr>
          <p:spPr bwMode="auto">
            <a:xfrm>
              <a:off x="1199" y="3232"/>
              <a:ext cx="39" cy="39"/>
            </a:xfrm>
            <a:prstGeom prst="line">
              <a:avLst/>
            </a:prstGeom>
            <a:noFill/>
            <a:ln w="12700">
              <a:solidFill>
                <a:srgbClr val="00FFFF"/>
              </a:solidFill>
              <a:round/>
              <a:headEnd/>
              <a:tailEnd/>
            </a:ln>
          </p:spPr>
          <p:txBody>
            <a:bodyPr/>
            <a:lstStyle/>
            <a:p>
              <a:endParaRPr lang="en-GB"/>
            </a:p>
          </p:txBody>
        </p:sp>
        <p:sp>
          <p:nvSpPr>
            <p:cNvPr id="165123" name="Line 1283"/>
            <p:cNvSpPr>
              <a:spLocks noChangeShapeType="1"/>
            </p:cNvSpPr>
            <p:nvPr/>
          </p:nvSpPr>
          <p:spPr bwMode="auto">
            <a:xfrm flipH="1">
              <a:off x="1160" y="3232"/>
              <a:ext cx="39" cy="39"/>
            </a:xfrm>
            <a:prstGeom prst="line">
              <a:avLst/>
            </a:prstGeom>
            <a:noFill/>
            <a:ln w="12700">
              <a:solidFill>
                <a:srgbClr val="00FFFF"/>
              </a:solidFill>
              <a:round/>
              <a:headEnd/>
              <a:tailEnd/>
            </a:ln>
          </p:spPr>
          <p:txBody>
            <a:bodyPr/>
            <a:lstStyle/>
            <a:p>
              <a:endParaRPr lang="en-GB"/>
            </a:p>
          </p:txBody>
        </p:sp>
        <p:sp>
          <p:nvSpPr>
            <p:cNvPr id="165124" name="Line 1284"/>
            <p:cNvSpPr>
              <a:spLocks noChangeShapeType="1"/>
            </p:cNvSpPr>
            <p:nvPr/>
          </p:nvSpPr>
          <p:spPr bwMode="auto">
            <a:xfrm flipV="1">
              <a:off x="1199" y="3193"/>
              <a:ext cx="39" cy="39"/>
            </a:xfrm>
            <a:prstGeom prst="line">
              <a:avLst/>
            </a:prstGeom>
            <a:noFill/>
            <a:ln w="12700">
              <a:solidFill>
                <a:srgbClr val="00FFFF"/>
              </a:solidFill>
              <a:round/>
              <a:headEnd/>
              <a:tailEnd/>
            </a:ln>
          </p:spPr>
          <p:txBody>
            <a:bodyPr/>
            <a:lstStyle/>
            <a:p>
              <a:endParaRPr lang="en-GB"/>
            </a:p>
          </p:txBody>
        </p:sp>
        <p:sp>
          <p:nvSpPr>
            <p:cNvPr id="165125" name="Rectangle 1285"/>
            <p:cNvSpPr>
              <a:spLocks noChangeArrowheads="1"/>
            </p:cNvSpPr>
            <p:nvPr/>
          </p:nvSpPr>
          <p:spPr bwMode="auto">
            <a:xfrm>
              <a:off x="1579" y="3170"/>
              <a:ext cx="109" cy="108"/>
            </a:xfrm>
            <a:prstGeom prst="rect">
              <a:avLst/>
            </a:prstGeom>
            <a:noFill/>
            <a:ln w="9525">
              <a:noFill/>
              <a:miter lim="800000"/>
              <a:headEnd/>
              <a:tailEnd/>
            </a:ln>
          </p:spPr>
          <p:txBody>
            <a:bodyPr/>
            <a:lstStyle/>
            <a:p>
              <a:endParaRPr lang="en-GB"/>
            </a:p>
          </p:txBody>
        </p:sp>
        <p:sp>
          <p:nvSpPr>
            <p:cNvPr id="165126" name="Line 1286"/>
            <p:cNvSpPr>
              <a:spLocks noChangeShapeType="1"/>
            </p:cNvSpPr>
            <p:nvPr/>
          </p:nvSpPr>
          <p:spPr bwMode="auto">
            <a:xfrm flipH="1" flipV="1">
              <a:off x="1587" y="3178"/>
              <a:ext cx="39" cy="38"/>
            </a:xfrm>
            <a:prstGeom prst="line">
              <a:avLst/>
            </a:prstGeom>
            <a:noFill/>
            <a:ln w="12700">
              <a:solidFill>
                <a:srgbClr val="00FFFF"/>
              </a:solidFill>
              <a:round/>
              <a:headEnd/>
              <a:tailEnd/>
            </a:ln>
          </p:spPr>
          <p:txBody>
            <a:bodyPr/>
            <a:lstStyle/>
            <a:p>
              <a:endParaRPr lang="en-GB"/>
            </a:p>
          </p:txBody>
        </p:sp>
        <p:sp>
          <p:nvSpPr>
            <p:cNvPr id="165127" name="Line 1287"/>
            <p:cNvSpPr>
              <a:spLocks noChangeShapeType="1"/>
            </p:cNvSpPr>
            <p:nvPr/>
          </p:nvSpPr>
          <p:spPr bwMode="auto">
            <a:xfrm>
              <a:off x="1626" y="3216"/>
              <a:ext cx="39" cy="39"/>
            </a:xfrm>
            <a:prstGeom prst="line">
              <a:avLst/>
            </a:prstGeom>
            <a:noFill/>
            <a:ln w="12700">
              <a:solidFill>
                <a:srgbClr val="00FFFF"/>
              </a:solidFill>
              <a:round/>
              <a:headEnd/>
              <a:tailEnd/>
            </a:ln>
          </p:spPr>
          <p:txBody>
            <a:bodyPr/>
            <a:lstStyle/>
            <a:p>
              <a:endParaRPr lang="en-GB"/>
            </a:p>
          </p:txBody>
        </p:sp>
        <p:sp>
          <p:nvSpPr>
            <p:cNvPr id="165128" name="Line 1288"/>
            <p:cNvSpPr>
              <a:spLocks noChangeShapeType="1"/>
            </p:cNvSpPr>
            <p:nvPr/>
          </p:nvSpPr>
          <p:spPr bwMode="auto">
            <a:xfrm flipH="1">
              <a:off x="1587" y="3216"/>
              <a:ext cx="39" cy="39"/>
            </a:xfrm>
            <a:prstGeom prst="line">
              <a:avLst/>
            </a:prstGeom>
            <a:noFill/>
            <a:ln w="12700">
              <a:solidFill>
                <a:srgbClr val="00FFFF"/>
              </a:solidFill>
              <a:round/>
              <a:headEnd/>
              <a:tailEnd/>
            </a:ln>
          </p:spPr>
          <p:txBody>
            <a:bodyPr/>
            <a:lstStyle/>
            <a:p>
              <a:endParaRPr lang="en-GB"/>
            </a:p>
          </p:txBody>
        </p:sp>
        <p:sp>
          <p:nvSpPr>
            <p:cNvPr id="165129" name="Line 1289"/>
            <p:cNvSpPr>
              <a:spLocks noChangeShapeType="1"/>
            </p:cNvSpPr>
            <p:nvPr/>
          </p:nvSpPr>
          <p:spPr bwMode="auto">
            <a:xfrm flipV="1">
              <a:off x="1626" y="3178"/>
              <a:ext cx="39" cy="38"/>
            </a:xfrm>
            <a:prstGeom prst="line">
              <a:avLst/>
            </a:prstGeom>
            <a:noFill/>
            <a:ln w="12700">
              <a:solidFill>
                <a:srgbClr val="00FFFF"/>
              </a:solidFill>
              <a:round/>
              <a:headEnd/>
              <a:tailEnd/>
            </a:ln>
          </p:spPr>
          <p:txBody>
            <a:bodyPr/>
            <a:lstStyle/>
            <a:p>
              <a:endParaRPr lang="en-GB"/>
            </a:p>
          </p:txBody>
        </p:sp>
        <p:sp>
          <p:nvSpPr>
            <p:cNvPr id="165130" name="Rectangle 1290"/>
            <p:cNvSpPr>
              <a:spLocks noChangeArrowheads="1"/>
            </p:cNvSpPr>
            <p:nvPr/>
          </p:nvSpPr>
          <p:spPr bwMode="auto">
            <a:xfrm>
              <a:off x="2006" y="3139"/>
              <a:ext cx="108" cy="108"/>
            </a:xfrm>
            <a:prstGeom prst="rect">
              <a:avLst/>
            </a:prstGeom>
            <a:noFill/>
            <a:ln w="9525">
              <a:noFill/>
              <a:miter lim="800000"/>
              <a:headEnd/>
              <a:tailEnd/>
            </a:ln>
          </p:spPr>
          <p:txBody>
            <a:bodyPr/>
            <a:lstStyle/>
            <a:p>
              <a:endParaRPr lang="en-GB"/>
            </a:p>
          </p:txBody>
        </p:sp>
        <p:sp>
          <p:nvSpPr>
            <p:cNvPr id="165131" name="Line 1291"/>
            <p:cNvSpPr>
              <a:spLocks noChangeShapeType="1"/>
            </p:cNvSpPr>
            <p:nvPr/>
          </p:nvSpPr>
          <p:spPr bwMode="auto">
            <a:xfrm flipH="1" flipV="1">
              <a:off x="2014" y="3147"/>
              <a:ext cx="38" cy="38"/>
            </a:xfrm>
            <a:prstGeom prst="line">
              <a:avLst/>
            </a:prstGeom>
            <a:noFill/>
            <a:ln w="12700">
              <a:solidFill>
                <a:srgbClr val="00FFFF"/>
              </a:solidFill>
              <a:round/>
              <a:headEnd/>
              <a:tailEnd/>
            </a:ln>
          </p:spPr>
          <p:txBody>
            <a:bodyPr/>
            <a:lstStyle/>
            <a:p>
              <a:endParaRPr lang="en-GB"/>
            </a:p>
          </p:txBody>
        </p:sp>
        <p:sp>
          <p:nvSpPr>
            <p:cNvPr id="165132" name="Line 1292"/>
            <p:cNvSpPr>
              <a:spLocks noChangeShapeType="1"/>
            </p:cNvSpPr>
            <p:nvPr/>
          </p:nvSpPr>
          <p:spPr bwMode="auto">
            <a:xfrm>
              <a:off x="2052" y="3185"/>
              <a:ext cx="39" cy="39"/>
            </a:xfrm>
            <a:prstGeom prst="line">
              <a:avLst/>
            </a:prstGeom>
            <a:noFill/>
            <a:ln w="12700">
              <a:solidFill>
                <a:srgbClr val="00FFFF"/>
              </a:solidFill>
              <a:round/>
              <a:headEnd/>
              <a:tailEnd/>
            </a:ln>
          </p:spPr>
          <p:txBody>
            <a:bodyPr/>
            <a:lstStyle/>
            <a:p>
              <a:endParaRPr lang="en-GB"/>
            </a:p>
          </p:txBody>
        </p:sp>
        <p:sp>
          <p:nvSpPr>
            <p:cNvPr id="165133" name="Line 1293"/>
            <p:cNvSpPr>
              <a:spLocks noChangeShapeType="1"/>
            </p:cNvSpPr>
            <p:nvPr/>
          </p:nvSpPr>
          <p:spPr bwMode="auto">
            <a:xfrm flipH="1">
              <a:off x="2014" y="3185"/>
              <a:ext cx="38" cy="39"/>
            </a:xfrm>
            <a:prstGeom prst="line">
              <a:avLst/>
            </a:prstGeom>
            <a:noFill/>
            <a:ln w="12700">
              <a:solidFill>
                <a:srgbClr val="00FFFF"/>
              </a:solidFill>
              <a:round/>
              <a:headEnd/>
              <a:tailEnd/>
            </a:ln>
          </p:spPr>
          <p:txBody>
            <a:bodyPr/>
            <a:lstStyle/>
            <a:p>
              <a:endParaRPr lang="en-GB"/>
            </a:p>
          </p:txBody>
        </p:sp>
        <p:sp>
          <p:nvSpPr>
            <p:cNvPr id="165134" name="Line 1294"/>
            <p:cNvSpPr>
              <a:spLocks noChangeShapeType="1"/>
            </p:cNvSpPr>
            <p:nvPr/>
          </p:nvSpPr>
          <p:spPr bwMode="auto">
            <a:xfrm flipV="1">
              <a:off x="2052" y="3147"/>
              <a:ext cx="39" cy="38"/>
            </a:xfrm>
            <a:prstGeom prst="line">
              <a:avLst/>
            </a:prstGeom>
            <a:noFill/>
            <a:ln w="12700">
              <a:solidFill>
                <a:srgbClr val="00FFFF"/>
              </a:solidFill>
              <a:round/>
              <a:headEnd/>
              <a:tailEnd/>
            </a:ln>
          </p:spPr>
          <p:txBody>
            <a:bodyPr/>
            <a:lstStyle/>
            <a:p>
              <a:endParaRPr lang="en-GB"/>
            </a:p>
          </p:txBody>
        </p:sp>
        <p:sp>
          <p:nvSpPr>
            <p:cNvPr id="165135" name="Rectangle 1295"/>
            <p:cNvSpPr>
              <a:spLocks noChangeArrowheads="1"/>
            </p:cNvSpPr>
            <p:nvPr/>
          </p:nvSpPr>
          <p:spPr bwMode="auto">
            <a:xfrm>
              <a:off x="2432" y="3131"/>
              <a:ext cx="109" cy="109"/>
            </a:xfrm>
            <a:prstGeom prst="rect">
              <a:avLst/>
            </a:prstGeom>
            <a:noFill/>
            <a:ln w="9525">
              <a:noFill/>
              <a:miter lim="800000"/>
              <a:headEnd/>
              <a:tailEnd/>
            </a:ln>
          </p:spPr>
          <p:txBody>
            <a:bodyPr/>
            <a:lstStyle/>
            <a:p>
              <a:endParaRPr lang="en-GB"/>
            </a:p>
          </p:txBody>
        </p:sp>
        <p:sp>
          <p:nvSpPr>
            <p:cNvPr id="165136" name="Line 1296"/>
            <p:cNvSpPr>
              <a:spLocks noChangeShapeType="1"/>
            </p:cNvSpPr>
            <p:nvPr/>
          </p:nvSpPr>
          <p:spPr bwMode="auto">
            <a:xfrm flipH="1" flipV="1">
              <a:off x="2440" y="3139"/>
              <a:ext cx="39" cy="39"/>
            </a:xfrm>
            <a:prstGeom prst="line">
              <a:avLst/>
            </a:prstGeom>
            <a:noFill/>
            <a:ln w="12700">
              <a:solidFill>
                <a:srgbClr val="00FFFF"/>
              </a:solidFill>
              <a:round/>
              <a:headEnd/>
              <a:tailEnd/>
            </a:ln>
          </p:spPr>
          <p:txBody>
            <a:bodyPr/>
            <a:lstStyle/>
            <a:p>
              <a:endParaRPr lang="en-GB"/>
            </a:p>
          </p:txBody>
        </p:sp>
        <p:sp>
          <p:nvSpPr>
            <p:cNvPr id="165137" name="Line 1297"/>
            <p:cNvSpPr>
              <a:spLocks noChangeShapeType="1"/>
            </p:cNvSpPr>
            <p:nvPr/>
          </p:nvSpPr>
          <p:spPr bwMode="auto">
            <a:xfrm>
              <a:off x="2479" y="3178"/>
              <a:ext cx="39" cy="38"/>
            </a:xfrm>
            <a:prstGeom prst="line">
              <a:avLst/>
            </a:prstGeom>
            <a:noFill/>
            <a:ln w="12700">
              <a:solidFill>
                <a:srgbClr val="00FFFF"/>
              </a:solidFill>
              <a:round/>
              <a:headEnd/>
              <a:tailEnd/>
            </a:ln>
          </p:spPr>
          <p:txBody>
            <a:bodyPr/>
            <a:lstStyle/>
            <a:p>
              <a:endParaRPr lang="en-GB"/>
            </a:p>
          </p:txBody>
        </p:sp>
        <p:sp>
          <p:nvSpPr>
            <p:cNvPr id="165138" name="Line 1298"/>
            <p:cNvSpPr>
              <a:spLocks noChangeShapeType="1"/>
            </p:cNvSpPr>
            <p:nvPr/>
          </p:nvSpPr>
          <p:spPr bwMode="auto">
            <a:xfrm flipH="1">
              <a:off x="2440" y="3178"/>
              <a:ext cx="39" cy="38"/>
            </a:xfrm>
            <a:prstGeom prst="line">
              <a:avLst/>
            </a:prstGeom>
            <a:noFill/>
            <a:ln w="12700">
              <a:solidFill>
                <a:srgbClr val="00FFFF"/>
              </a:solidFill>
              <a:round/>
              <a:headEnd/>
              <a:tailEnd/>
            </a:ln>
          </p:spPr>
          <p:txBody>
            <a:bodyPr/>
            <a:lstStyle/>
            <a:p>
              <a:endParaRPr lang="en-GB"/>
            </a:p>
          </p:txBody>
        </p:sp>
        <p:sp>
          <p:nvSpPr>
            <p:cNvPr id="165139" name="Line 1299"/>
            <p:cNvSpPr>
              <a:spLocks noChangeShapeType="1"/>
            </p:cNvSpPr>
            <p:nvPr/>
          </p:nvSpPr>
          <p:spPr bwMode="auto">
            <a:xfrm flipV="1">
              <a:off x="2479" y="3139"/>
              <a:ext cx="39" cy="39"/>
            </a:xfrm>
            <a:prstGeom prst="line">
              <a:avLst/>
            </a:prstGeom>
            <a:noFill/>
            <a:ln w="12700">
              <a:solidFill>
                <a:srgbClr val="00FFFF"/>
              </a:solidFill>
              <a:round/>
              <a:headEnd/>
              <a:tailEnd/>
            </a:ln>
          </p:spPr>
          <p:txBody>
            <a:bodyPr/>
            <a:lstStyle/>
            <a:p>
              <a:endParaRPr lang="en-GB"/>
            </a:p>
          </p:txBody>
        </p:sp>
        <p:sp>
          <p:nvSpPr>
            <p:cNvPr id="165140" name="Rectangle 1300"/>
            <p:cNvSpPr>
              <a:spLocks noChangeArrowheads="1"/>
            </p:cNvSpPr>
            <p:nvPr/>
          </p:nvSpPr>
          <p:spPr bwMode="auto">
            <a:xfrm>
              <a:off x="2851" y="3123"/>
              <a:ext cx="109" cy="109"/>
            </a:xfrm>
            <a:prstGeom prst="rect">
              <a:avLst/>
            </a:prstGeom>
            <a:noFill/>
            <a:ln w="9525">
              <a:noFill/>
              <a:miter lim="800000"/>
              <a:headEnd/>
              <a:tailEnd/>
            </a:ln>
          </p:spPr>
          <p:txBody>
            <a:bodyPr/>
            <a:lstStyle/>
            <a:p>
              <a:endParaRPr lang="en-GB"/>
            </a:p>
          </p:txBody>
        </p:sp>
        <p:sp>
          <p:nvSpPr>
            <p:cNvPr id="165141" name="Line 1301"/>
            <p:cNvSpPr>
              <a:spLocks noChangeShapeType="1"/>
            </p:cNvSpPr>
            <p:nvPr/>
          </p:nvSpPr>
          <p:spPr bwMode="auto">
            <a:xfrm flipH="1" flipV="1">
              <a:off x="2859" y="3131"/>
              <a:ext cx="39" cy="39"/>
            </a:xfrm>
            <a:prstGeom prst="line">
              <a:avLst/>
            </a:prstGeom>
            <a:noFill/>
            <a:ln w="12700">
              <a:solidFill>
                <a:srgbClr val="00FFFF"/>
              </a:solidFill>
              <a:round/>
              <a:headEnd/>
              <a:tailEnd/>
            </a:ln>
          </p:spPr>
          <p:txBody>
            <a:bodyPr/>
            <a:lstStyle/>
            <a:p>
              <a:endParaRPr lang="en-GB"/>
            </a:p>
          </p:txBody>
        </p:sp>
        <p:sp>
          <p:nvSpPr>
            <p:cNvPr id="165142" name="Line 1302"/>
            <p:cNvSpPr>
              <a:spLocks noChangeShapeType="1"/>
            </p:cNvSpPr>
            <p:nvPr/>
          </p:nvSpPr>
          <p:spPr bwMode="auto">
            <a:xfrm>
              <a:off x="2898" y="3170"/>
              <a:ext cx="38" cy="39"/>
            </a:xfrm>
            <a:prstGeom prst="line">
              <a:avLst/>
            </a:prstGeom>
            <a:noFill/>
            <a:ln w="12700">
              <a:solidFill>
                <a:srgbClr val="00FFFF"/>
              </a:solidFill>
              <a:round/>
              <a:headEnd/>
              <a:tailEnd/>
            </a:ln>
          </p:spPr>
          <p:txBody>
            <a:bodyPr/>
            <a:lstStyle/>
            <a:p>
              <a:endParaRPr lang="en-GB"/>
            </a:p>
          </p:txBody>
        </p:sp>
        <p:sp>
          <p:nvSpPr>
            <p:cNvPr id="165143" name="Line 1303"/>
            <p:cNvSpPr>
              <a:spLocks noChangeShapeType="1"/>
            </p:cNvSpPr>
            <p:nvPr/>
          </p:nvSpPr>
          <p:spPr bwMode="auto">
            <a:xfrm flipH="1">
              <a:off x="2859" y="3170"/>
              <a:ext cx="39" cy="39"/>
            </a:xfrm>
            <a:prstGeom prst="line">
              <a:avLst/>
            </a:prstGeom>
            <a:noFill/>
            <a:ln w="12700">
              <a:solidFill>
                <a:srgbClr val="00FFFF"/>
              </a:solidFill>
              <a:round/>
              <a:headEnd/>
              <a:tailEnd/>
            </a:ln>
          </p:spPr>
          <p:txBody>
            <a:bodyPr/>
            <a:lstStyle/>
            <a:p>
              <a:endParaRPr lang="en-GB"/>
            </a:p>
          </p:txBody>
        </p:sp>
        <p:sp>
          <p:nvSpPr>
            <p:cNvPr id="165144" name="Line 1304"/>
            <p:cNvSpPr>
              <a:spLocks noChangeShapeType="1"/>
            </p:cNvSpPr>
            <p:nvPr/>
          </p:nvSpPr>
          <p:spPr bwMode="auto">
            <a:xfrm flipV="1">
              <a:off x="2898" y="3131"/>
              <a:ext cx="38" cy="39"/>
            </a:xfrm>
            <a:prstGeom prst="line">
              <a:avLst/>
            </a:prstGeom>
            <a:noFill/>
            <a:ln w="12700">
              <a:solidFill>
                <a:srgbClr val="00FFFF"/>
              </a:solidFill>
              <a:round/>
              <a:headEnd/>
              <a:tailEnd/>
            </a:ln>
          </p:spPr>
          <p:txBody>
            <a:bodyPr/>
            <a:lstStyle/>
            <a:p>
              <a:endParaRPr lang="en-GB"/>
            </a:p>
          </p:txBody>
        </p:sp>
        <p:sp>
          <p:nvSpPr>
            <p:cNvPr id="165145" name="Rectangle 1305"/>
            <p:cNvSpPr>
              <a:spLocks noChangeArrowheads="1"/>
            </p:cNvSpPr>
            <p:nvPr/>
          </p:nvSpPr>
          <p:spPr bwMode="auto">
            <a:xfrm>
              <a:off x="3278" y="3108"/>
              <a:ext cx="108" cy="108"/>
            </a:xfrm>
            <a:prstGeom prst="rect">
              <a:avLst/>
            </a:prstGeom>
            <a:noFill/>
            <a:ln w="9525">
              <a:noFill/>
              <a:miter lim="800000"/>
              <a:headEnd/>
              <a:tailEnd/>
            </a:ln>
          </p:spPr>
          <p:txBody>
            <a:bodyPr/>
            <a:lstStyle/>
            <a:p>
              <a:endParaRPr lang="en-GB"/>
            </a:p>
          </p:txBody>
        </p:sp>
        <p:sp>
          <p:nvSpPr>
            <p:cNvPr id="165146" name="Line 1306"/>
            <p:cNvSpPr>
              <a:spLocks noChangeShapeType="1"/>
            </p:cNvSpPr>
            <p:nvPr/>
          </p:nvSpPr>
          <p:spPr bwMode="auto">
            <a:xfrm flipH="1" flipV="1">
              <a:off x="3285" y="3116"/>
              <a:ext cx="39" cy="38"/>
            </a:xfrm>
            <a:prstGeom prst="line">
              <a:avLst/>
            </a:prstGeom>
            <a:noFill/>
            <a:ln w="12700">
              <a:solidFill>
                <a:srgbClr val="00FFFF"/>
              </a:solidFill>
              <a:round/>
              <a:headEnd/>
              <a:tailEnd/>
            </a:ln>
          </p:spPr>
          <p:txBody>
            <a:bodyPr/>
            <a:lstStyle/>
            <a:p>
              <a:endParaRPr lang="en-GB"/>
            </a:p>
          </p:txBody>
        </p:sp>
        <p:sp>
          <p:nvSpPr>
            <p:cNvPr id="165147" name="Line 1307"/>
            <p:cNvSpPr>
              <a:spLocks noChangeShapeType="1"/>
            </p:cNvSpPr>
            <p:nvPr/>
          </p:nvSpPr>
          <p:spPr bwMode="auto">
            <a:xfrm>
              <a:off x="3324" y="3154"/>
              <a:ext cx="39" cy="39"/>
            </a:xfrm>
            <a:prstGeom prst="line">
              <a:avLst/>
            </a:prstGeom>
            <a:noFill/>
            <a:ln w="12700">
              <a:solidFill>
                <a:srgbClr val="00FFFF"/>
              </a:solidFill>
              <a:round/>
              <a:headEnd/>
              <a:tailEnd/>
            </a:ln>
          </p:spPr>
          <p:txBody>
            <a:bodyPr/>
            <a:lstStyle/>
            <a:p>
              <a:endParaRPr lang="en-GB"/>
            </a:p>
          </p:txBody>
        </p:sp>
        <p:sp>
          <p:nvSpPr>
            <p:cNvPr id="165148" name="Line 1308"/>
            <p:cNvSpPr>
              <a:spLocks noChangeShapeType="1"/>
            </p:cNvSpPr>
            <p:nvPr/>
          </p:nvSpPr>
          <p:spPr bwMode="auto">
            <a:xfrm flipH="1">
              <a:off x="3285" y="3154"/>
              <a:ext cx="39" cy="39"/>
            </a:xfrm>
            <a:prstGeom prst="line">
              <a:avLst/>
            </a:prstGeom>
            <a:noFill/>
            <a:ln w="12700">
              <a:solidFill>
                <a:srgbClr val="00FFFF"/>
              </a:solidFill>
              <a:round/>
              <a:headEnd/>
              <a:tailEnd/>
            </a:ln>
          </p:spPr>
          <p:txBody>
            <a:bodyPr/>
            <a:lstStyle/>
            <a:p>
              <a:endParaRPr lang="en-GB"/>
            </a:p>
          </p:txBody>
        </p:sp>
        <p:sp>
          <p:nvSpPr>
            <p:cNvPr id="165149" name="Line 1309"/>
            <p:cNvSpPr>
              <a:spLocks noChangeShapeType="1"/>
            </p:cNvSpPr>
            <p:nvPr/>
          </p:nvSpPr>
          <p:spPr bwMode="auto">
            <a:xfrm flipV="1">
              <a:off x="3324" y="3116"/>
              <a:ext cx="39" cy="38"/>
            </a:xfrm>
            <a:prstGeom prst="line">
              <a:avLst/>
            </a:prstGeom>
            <a:noFill/>
            <a:ln w="12700">
              <a:solidFill>
                <a:srgbClr val="00FFFF"/>
              </a:solidFill>
              <a:round/>
              <a:headEnd/>
              <a:tailEnd/>
            </a:ln>
          </p:spPr>
          <p:txBody>
            <a:bodyPr/>
            <a:lstStyle/>
            <a:p>
              <a:endParaRPr lang="en-GB"/>
            </a:p>
          </p:txBody>
        </p:sp>
        <p:sp>
          <p:nvSpPr>
            <p:cNvPr id="165150" name="Rectangle 1310"/>
            <p:cNvSpPr>
              <a:spLocks noChangeArrowheads="1"/>
            </p:cNvSpPr>
            <p:nvPr/>
          </p:nvSpPr>
          <p:spPr bwMode="auto">
            <a:xfrm>
              <a:off x="3704" y="3100"/>
              <a:ext cx="109" cy="109"/>
            </a:xfrm>
            <a:prstGeom prst="rect">
              <a:avLst/>
            </a:prstGeom>
            <a:noFill/>
            <a:ln w="9525">
              <a:noFill/>
              <a:miter lim="800000"/>
              <a:headEnd/>
              <a:tailEnd/>
            </a:ln>
          </p:spPr>
          <p:txBody>
            <a:bodyPr/>
            <a:lstStyle/>
            <a:p>
              <a:endParaRPr lang="en-GB"/>
            </a:p>
          </p:txBody>
        </p:sp>
        <p:sp>
          <p:nvSpPr>
            <p:cNvPr id="165151" name="Line 1311"/>
            <p:cNvSpPr>
              <a:spLocks noChangeShapeType="1"/>
            </p:cNvSpPr>
            <p:nvPr/>
          </p:nvSpPr>
          <p:spPr bwMode="auto">
            <a:xfrm flipH="1" flipV="1">
              <a:off x="3712" y="3108"/>
              <a:ext cx="39" cy="39"/>
            </a:xfrm>
            <a:prstGeom prst="line">
              <a:avLst/>
            </a:prstGeom>
            <a:noFill/>
            <a:ln w="12700">
              <a:solidFill>
                <a:srgbClr val="00FFFF"/>
              </a:solidFill>
              <a:round/>
              <a:headEnd/>
              <a:tailEnd/>
            </a:ln>
          </p:spPr>
          <p:txBody>
            <a:bodyPr/>
            <a:lstStyle/>
            <a:p>
              <a:endParaRPr lang="en-GB"/>
            </a:p>
          </p:txBody>
        </p:sp>
        <p:sp>
          <p:nvSpPr>
            <p:cNvPr id="165152" name="Line 1312"/>
            <p:cNvSpPr>
              <a:spLocks noChangeShapeType="1"/>
            </p:cNvSpPr>
            <p:nvPr/>
          </p:nvSpPr>
          <p:spPr bwMode="auto">
            <a:xfrm>
              <a:off x="3751" y="3147"/>
              <a:ext cx="38" cy="38"/>
            </a:xfrm>
            <a:prstGeom prst="line">
              <a:avLst/>
            </a:prstGeom>
            <a:noFill/>
            <a:ln w="12700">
              <a:solidFill>
                <a:srgbClr val="00FFFF"/>
              </a:solidFill>
              <a:round/>
              <a:headEnd/>
              <a:tailEnd/>
            </a:ln>
          </p:spPr>
          <p:txBody>
            <a:bodyPr/>
            <a:lstStyle/>
            <a:p>
              <a:endParaRPr lang="en-GB"/>
            </a:p>
          </p:txBody>
        </p:sp>
        <p:sp>
          <p:nvSpPr>
            <p:cNvPr id="165153" name="Line 1313"/>
            <p:cNvSpPr>
              <a:spLocks noChangeShapeType="1"/>
            </p:cNvSpPr>
            <p:nvPr/>
          </p:nvSpPr>
          <p:spPr bwMode="auto">
            <a:xfrm flipH="1">
              <a:off x="3712" y="3147"/>
              <a:ext cx="39" cy="38"/>
            </a:xfrm>
            <a:prstGeom prst="line">
              <a:avLst/>
            </a:prstGeom>
            <a:noFill/>
            <a:ln w="12700">
              <a:solidFill>
                <a:srgbClr val="00FFFF"/>
              </a:solidFill>
              <a:round/>
              <a:headEnd/>
              <a:tailEnd/>
            </a:ln>
          </p:spPr>
          <p:txBody>
            <a:bodyPr/>
            <a:lstStyle/>
            <a:p>
              <a:endParaRPr lang="en-GB"/>
            </a:p>
          </p:txBody>
        </p:sp>
        <p:sp>
          <p:nvSpPr>
            <p:cNvPr id="165154" name="Line 1314"/>
            <p:cNvSpPr>
              <a:spLocks noChangeShapeType="1"/>
            </p:cNvSpPr>
            <p:nvPr/>
          </p:nvSpPr>
          <p:spPr bwMode="auto">
            <a:xfrm flipV="1">
              <a:off x="3751" y="3108"/>
              <a:ext cx="38" cy="39"/>
            </a:xfrm>
            <a:prstGeom prst="line">
              <a:avLst/>
            </a:prstGeom>
            <a:noFill/>
            <a:ln w="12700">
              <a:solidFill>
                <a:srgbClr val="00FFFF"/>
              </a:solidFill>
              <a:round/>
              <a:headEnd/>
              <a:tailEnd/>
            </a:ln>
          </p:spPr>
          <p:txBody>
            <a:bodyPr/>
            <a:lstStyle/>
            <a:p>
              <a:endParaRPr lang="en-GB"/>
            </a:p>
          </p:txBody>
        </p:sp>
        <p:sp>
          <p:nvSpPr>
            <p:cNvPr id="165155" name="Rectangle 1315"/>
            <p:cNvSpPr>
              <a:spLocks noChangeArrowheads="1"/>
            </p:cNvSpPr>
            <p:nvPr/>
          </p:nvSpPr>
          <p:spPr bwMode="auto">
            <a:xfrm>
              <a:off x="1153" y="3069"/>
              <a:ext cx="108" cy="109"/>
            </a:xfrm>
            <a:prstGeom prst="rect">
              <a:avLst/>
            </a:prstGeom>
            <a:noFill/>
            <a:ln w="9525">
              <a:noFill/>
              <a:miter lim="800000"/>
              <a:headEnd/>
              <a:tailEnd/>
            </a:ln>
          </p:spPr>
          <p:txBody>
            <a:bodyPr/>
            <a:lstStyle/>
            <a:p>
              <a:endParaRPr lang="en-GB"/>
            </a:p>
          </p:txBody>
        </p:sp>
        <p:sp>
          <p:nvSpPr>
            <p:cNvPr id="165156" name="Line 1316"/>
            <p:cNvSpPr>
              <a:spLocks noChangeShapeType="1"/>
            </p:cNvSpPr>
            <p:nvPr/>
          </p:nvSpPr>
          <p:spPr bwMode="auto">
            <a:xfrm flipH="1" flipV="1">
              <a:off x="1160" y="3077"/>
              <a:ext cx="39" cy="39"/>
            </a:xfrm>
            <a:prstGeom prst="line">
              <a:avLst/>
            </a:prstGeom>
            <a:noFill/>
            <a:ln w="12700">
              <a:solidFill>
                <a:srgbClr val="800080"/>
              </a:solidFill>
              <a:round/>
              <a:headEnd/>
              <a:tailEnd/>
            </a:ln>
          </p:spPr>
          <p:txBody>
            <a:bodyPr/>
            <a:lstStyle/>
            <a:p>
              <a:endParaRPr lang="en-GB"/>
            </a:p>
          </p:txBody>
        </p:sp>
        <p:sp>
          <p:nvSpPr>
            <p:cNvPr id="165157" name="Line 1317"/>
            <p:cNvSpPr>
              <a:spLocks noChangeShapeType="1"/>
            </p:cNvSpPr>
            <p:nvPr/>
          </p:nvSpPr>
          <p:spPr bwMode="auto">
            <a:xfrm>
              <a:off x="1199" y="3116"/>
              <a:ext cx="39" cy="38"/>
            </a:xfrm>
            <a:prstGeom prst="line">
              <a:avLst/>
            </a:prstGeom>
            <a:noFill/>
            <a:ln w="12700">
              <a:solidFill>
                <a:srgbClr val="800080"/>
              </a:solidFill>
              <a:round/>
              <a:headEnd/>
              <a:tailEnd/>
            </a:ln>
          </p:spPr>
          <p:txBody>
            <a:bodyPr/>
            <a:lstStyle/>
            <a:p>
              <a:endParaRPr lang="en-GB"/>
            </a:p>
          </p:txBody>
        </p:sp>
        <p:sp>
          <p:nvSpPr>
            <p:cNvPr id="165158" name="Line 1318"/>
            <p:cNvSpPr>
              <a:spLocks noChangeShapeType="1"/>
            </p:cNvSpPr>
            <p:nvPr/>
          </p:nvSpPr>
          <p:spPr bwMode="auto">
            <a:xfrm flipH="1">
              <a:off x="1160" y="3116"/>
              <a:ext cx="39" cy="38"/>
            </a:xfrm>
            <a:prstGeom prst="line">
              <a:avLst/>
            </a:prstGeom>
            <a:noFill/>
            <a:ln w="12700">
              <a:solidFill>
                <a:srgbClr val="800080"/>
              </a:solidFill>
              <a:round/>
              <a:headEnd/>
              <a:tailEnd/>
            </a:ln>
          </p:spPr>
          <p:txBody>
            <a:bodyPr/>
            <a:lstStyle/>
            <a:p>
              <a:endParaRPr lang="en-GB"/>
            </a:p>
          </p:txBody>
        </p:sp>
        <p:sp>
          <p:nvSpPr>
            <p:cNvPr id="165159" name="Line 1319"/>
            <p:cNvSpPr>
              <a:spLocks noChangeShapeType="1"/>
            </p:cNvSpPr>
            <p:nvPr/>
          </p:nvSpPr>
          <p:spPr bwMode="auto">
            <a:xfrm flipV="1">
              <a:off x="1199" y="3077"/>
              <a:ext cx="39" cy="39"/>
            </a:xfrm>
            <a:prstGeom prst="line">
              <a:avLst/>
            </a:prstGeom>
            <a:noFill/>
            <a:ln w="12700">
              <a:solidFill>
                <a:srgbClr val="800080"/>
              </a:solidFill>
              <a:round/>
              <a:headEnd/>
              <a:tailEnd/>
            </a:ln>
          </p:spPr>
          <p:txBody>
            <a:bodyPr/>
            <a:lstStyle/>
            <a:p>
              <a:endParaRPr lang="en-GB"/>
            </a:p>
          </p:txBody>
        </p:sp>
        <p:sp>
          <p:nvSpPr>
            <p:cNvPr id="165160" name="Line 1320"/>
            <p:cNvSpPr>
              <a:spLocks noChangeShapeType="1"/>
            </p:cNvSpPr>
            <p:nvPr/>
          </p:nvSpPr>
          <p:spPr bwMode="auto">
            <a:xfrm flipV="1">
              <a:off x="1199" y="3077"/>
              <a:ext cx="1" cy="39"/>
            </a:xfrm>
            <a:prstGeom prst="line">
              <a:avLst/>
            </a:prstGeom>
            <a:noFill/>
            <a:ln w="12700">
              <a:solidFill>
                <a:srgbClr val="800080"/>
              </a:solidFill>
              <a:round/>
              <a:headEnd/>
              <a:tailEnd/>
            </a:ln>
          </p:spPr>
          <p:txBody>
            <a:bodyPr/>
            <a:lstStyle/>
            <a:p>
              <a:endParaRPr lang="en-GB"/>
            </a:p>
          </p:txBody>
        </p:sp>
        <p:sp>
          <p:nvSpPr>
            <p:cNvPr id="165161" name="Line 1321"/>
            <p:cNvSpPr>
              <a:spLocks noChangeShapeType="1"/>
            </p:cNvSpPr>
            <p:nvPr/>
          </p:nvSpPr>
          <p:spPr bwMode="auto">
            <a:xfrm>
              <a:off x="1199" y="3116"/>
              <a:ext cx="1" cy="38"/>
            </a:xfrm>
            <a:prstGeom prst="line">
              <a:avLst/>
            </a:prstGeom>
            <a:noFill/>
            <a:ln w="12700">
              <a:solidFill>
                <a:srgbClr val="800080"/>
              </a:solidFill>
              <a:round/>
              <a:headEnd/>
              <a:tailEnd/>
            </a:ln>
          </p:spPr>
          <p:txBody>
            <a:bodyPr/>
            <a:lstStyle/>
            <a:p>
              <a:endParaRPr lang="en-GB"/>
            </a:p>
          </p:txBody>
        </p:sp>
        <p:sp>
          <p:nvSpPr>
            <p:cNvPr id="165162" name="Rectangle 1322"/>
            <p:cNvSpPr>
              <a:spLocks noChangeArrowheads="1"/>
            </p:cNvSpPr>
            <p:nvPr/>
          </p:nvSpPr>
          <p:spPr bwMode="auto">
            <a:xfrm>
              <a:off x="1579" y="3046"/>
              <a:ext cx="109" cy="108"/>
            </a:xfrm>
            <a:prstGeom prst="rect">
              <a:avLst/>
            </a:prstGeom>
            <a:noFill/>
            <a:ln w="9525">
              <a:noFill/>
              <a:miter lim="800000"/>
              <a:headEnd/>
              <a:tailEnd/>
            </a:ln>
          </p:spPr>
          <p:txBody>
            <a:bodyPr/>
            <a:lstStyle/>
            <a:p>
              <a:endParaRPr lang="en-GB"/>
            </a:p>
          </p:txBody>
        </p:sp>
        <p:sp>
          <p:nvSpPr>
            <p:cNvPr id="165163" name="Line 1323"/>
            <p:cNvSpPr>
              <a:spLocks noChangeShapeType="1"/>
            </p:cNvSpPr>
            <p:nvPr/>
          </p:nvSpPr>
          <p:spPr bwMode="auto">
            <a:xfrm flipH="1" flipV="1">
              <a:off x="1587" y="3054"/>
              <a:ext cx="39" cy="38"/>
            </a:xfrm>
            <a:prstGeom prst="line">
              <a:avLst/>
            </a:prstGeom>
            <a:noFill/>
            <a:ln w="12700">
              <a:solidFill>
                <a:srgbClr val="800080"/>
              </a:solidFill>
              <a:round/>
              <a:headEnd/>
              <a:tailEnd/>
            </a:ln>
          </p:spPr>
          <p:txBody>
            <a:bodyPr/>
            <a:lstStyle/>
            <a:p>
              <a:endParaRPr lang="en-GB"/>
            </a:p>
          </p:txBody>
        </p:sp>
        <p:sp>
          <p:nvSpPr>
            <p:cNvPr id="165164" name="Line 1324"/>
            <p:cNvSpPr>
              <a:spLocks noChangeShapeType="1"/>
            </p:cNvSpPr>
            <p:nvPr/>
          </p:nvSpPr>
          <p:spPr bwMode="auto">
            <a:xfrm>
              <a:off x="1626" y="3092"/>
              <a:ext cx="39" cy="39"/>
            </a:xfrm>
            <a:prstGeom prst="line">
              <a:avLst/>
            </a:prstGeom>
            <a:noFill/>
            <a:ln w="12700">
              <a:solidFill>
                <a:srgbClr val="800080"/>
              </a:solidFill>
              <a:round/>
              <a:headEnd/>
              <a:tailEnd/>
            </a:ln>
          </p:spPr>
          <p:txBody>
            <a:bodyPr/>
            <a:lstStyle/>
            <a:p>
              <a:endParaRPr lang="en-GB"/>
            </a:p>
          </p:txBody>
        </p:sp>
        <p:sp>
          <p:nvSpPr>
            <p:cNvPr id="165165" name="Line 1325"/>
            <p:cNvSpPr>
              <a:spLocks noChangeShapeType="1"/>
            </p:cNvSpPr>
            <p:nvPr/>
          </p:nvSpPr>
          <p:spPr bwMode="auto">
            <a:xfrm flipH="1">
              <a:off x="1587" y="3092"/>
              <a:ext cx="39" cy="39"/>
            </a:xfrm>
            <a:prstGeom prst="line">
              <a:avLst/>
            </a:prstGeom>
            <a:noFill/>
            <a:ln w="12700">
              <a:solidFill>
                <a:srgbClr val="800080"/>
              </a:solidFill>
              <a:round/>
              <a:headEnd/>
              <a:tailEnd/>
            </a:ln>
          </p:spPr>
          <p:txBody>
            <a:bodyPr/>
            <a:lstStyle/>
            <a:p>
              <a:endParaRPr lang="en-GB"/>
            </a:p>
          </p:txBody>
        </p:sp>
        <p:sp>
          <p:nvSpPr>
            <p:cNvPr id="165166" name="Line 1326"/>
            <p:cNvSpPr>
              <a:spLocks noChangeShapeType="1"/>
            </p:cNvSpPr>
            <p:nvPr/>
          </p:nvSpPr>
          <p:spPr bwMode="auto">
            <a:xfrm flipV="1">
              <a:off x="1626" y="3054"/>
              <a:ext cx="39" cy="38"/>
            </a:xfrm>
            <a:prstGeom prst="line">
              <a:avLst/>
            </a:prstGeom>
            <a:noFill/>
            <a:ln w="12700">
              <a:solidFill>
                <a:srgbClr val="800080"/>
              </a:solidFill>
              <a:round/>
              <a:headEnd/>
              <a:tailEnd/>
            </a:ln>
          </p:spPr>
          <p:txBody>
            <a:bodyPr/>
            <a:lstStyle/>
            <a:p>
              <a:endParaRPr lang="en-GB"/>
            </a:p>
          </p:txBody>
        </p:sp>
        <p:sp>
          <p:nvSpPr>
            <p:cNvPr id="165167" name="Line 1327"/>
            <p:cNvSpPr>
              <a:spLocks noChangeShapeType="1"/>
            </p:cNvSpPr>
            <p:nvPr/>
          </p:nvSpPr>
          <p:spPr bwMode="auto">
            <a:xfrm flipV="1">
              <a:off x="1626" y="3054"/>
              <a:ext cx="1" cy="38"/>
            </a:xfrm>
            <a:prstGeom prst="line">
              <a:avLst/>
            </a:prstGeom>
            <a:noFill/>
            <a:ln w="12700">
              <a:solidFill>
                <a:srgbClr val="800080"/>
              </a:solidFill>
              <a:round/>
              <a:headEnd/>
              <a:tailEnd/>
            </a:ln>
          </p:spPr>
          <p:txBody>
            <a:bodyPr/>
            <a:lstStyle/>
            <a:p>
              <a:endParaRPr lang="en-GB"/>
            </a:p>
          </p:txBody>
        </p:sp>
        <p:sp>
          <p:nvSpPr>
            <p:cNvPr id="165168" name="Line 1328"/>
            <p:cNvSpPr>
              <a:spLocks noChangeShapeType="1"/>
            </p:cNvSpPr>
            <p:nvPr/>
          </p:nvSpPr>
          <p:spPr bwMode="auto">
            <a:xfrm>
              <a:off x="1626" y="3092"/>
              <a:ext cx="1" cy="39"/>
            </a:xfrm>
            <a:prstGeom prst="line">
              <a:avLst/>
            </a:prstGeom>
            <a:noFill/>
            <a:ln w="12700">
              <a:solidFill>
                <a:srgbClr val="800080"/>
              </a:solidFill>
              <a:round/>
              <a:headEnd/>
              <a:tailEnd/>
            </a:ln>
          </p:spPr>
          <p:txBody>
            <a:bodyPr/>
            <a:lstStyle/>
            <a:p>
              <a:endParaRPr lang="en-GB"/>
            </a:p>
          </p:txBody>
        </p:sp>
        <p:sp>
          <p:nvSpPr>
            <p:cNvPr id="165169" name="Rectangle 1329"/>
            <p:cNvSpPr>
              <a:spLocks noChangeArrowheads="1"/>
            </p:cNvSpPr>
            <p:nvPr/>
          </p:nvSpPr>
          <p:spPr bwMode="auto">
            <a:xfrm>
              <a:off x="2006" y="3030"/>
              <a:ext cx="108" cy="109"/>
            </a:xfrm>
            <a:prstGeom prst="rect">
              <a:avLst/>
            </a:prstGeom>
            <a:noFill/>
            <a:ln w="9525">
              <a:noFill/>
              <a:miter lim="800000"/>
              <a:headEnd/>
              <a:tailEnd/>
            </a:ln>
          </p:spPr>
          <p:txBody>
            <a:bodyPr/>
            <a:lstStyle/>
            <a:p>
              <a:endParaRPr lang="en-GB"/>
            </a:p>
          </p:txBody>
        </p:sp>
        <p:sp>
          <p:nvSpPr>
            <p:cNvPr id="165170" name="Line 1330"/>
            <p:cNvSpPr>
              <a:spLocks noChangeShapeType="1"/>
            </p:cNvSpPr>
            <p:nvPr/>
          </p:nvSpPr>
          <p:spPr bwMode="auto">
            <a:xfrm flipH="1" flipV="1">
              <a:off x="2014" y="3038"/>
              <a:ext cx="38" cy="39"/>
            </a:xfrm>
            <a:prstGeom prst="line">
              <a:avLst/>
            </a:prstGeom>
            <a:noFill/>
            <a:ln w="12700">
              <a:solidFill>
                <a:srgbClr val="800080"/>
              </a:solidFill>
              <a:round/>
              <a:headEnd/>
              <a:tailEnd/>
            </a:ln>
          </p:spPr>
          <p:txBody>
            <a:bodyPr/>
            <a:lstStyle/>
            <a:p>
              <a:endParaRPr lang="en-GB"/>
            </a:p>
          </p:txBody>
        </p:sp>
        <p:sp>
          <p:nvSpPr>
            <p:cNvPr id="165171" name="Line 1331"/>
            <p:cNvSpPr>
              <a:spLocks noChangeShapeType="1"/>
            </p:cNvSpPr>
            <p:nvPr/>
          </p:nvSpPr>
          <p:spPr bwMode="auto">
            <a:xfrm>
              <a:off x="2052" y="3077"/>
              <a:ext cx="39" cy="39"/>
            </a:xfrm>
            <a:prstGeom prst="line">
              <a:avLst/>
            </a:prstGeom>
            <a:noFill/>
            <a:ln w="12700">
              <a:solidFill>
                <a:srgbClr val="800080"/>
              </a:solidFill>
              <a:round/>
              <a:headEnd/>
              <a:tailEnd/>
            </a:ln>
          </p:spPr>
          <p:txBody>
            <a:bodyPr/>
            <a:lstStyle/>
            <a:p>
              <a:endParaRPr lang="en-GB"/>
            </a:p>
          </p:txBody>
        </p:sp>
        <p:sp>
          <p:nvSpPr>
            <p:cNvPr id="165172" name="Line 1332"/>
            <p:cNvSpPr>
              <a:spLocks noChangeShapeType="1"/>
            </p:cNvSpPr>
            <p:nvPr/>
          </p:nvSpPr>
          <p:spPr bwMode="auto">
            <a:xfrm flipH="1">
              <a:off x="2014" y="3077"/>
              <a:ext cx="38" cy="39"/>
            </a:xfrm>
            <a:prstGeom prst="line">
              <a:avLst/>
            </a:prstGeom>
            <a:noFill/>
            <a:ln w="12700">
              <a:solidFill>
                <a:srgbClr val="800080"/>
              </a:solidFill>
              <a:round/>
              <a:headEnd/>
              <a:tailEnd/>
            </a:ln>
          </p:spPr>
          <p:txBody>
            <a:bodyPr/>
            <a:lstStyle/>
            <a:p>
              <a:endParaRPr lang="en-GB"/>
            </a:p>
          </p:txBody>
        </p:sp>
        <p:sp>
          <p:nvSpPr>
            <p:cNvPr id="165173" name="Line 1333"/>
            <p:cNvSpPr>
              <a:spLocks noChangeShapeType="1"/>
            </p:cNvSpPr>
            <p:nvPr/>
          </p:nvSpPr>
          <p:spPr bwMode="auto">
            <a:xfrm flipV="1">
              <a:off x="2052" y="3038"/>
              <a:ext cx="39" cy="39"/>
            </a:xfrm>
            <a:prstGeom prst="line">
              <a:avLst/>
            </a:prstGeom>
            <a:noFill/>
            <a:ln w="12700">
              <a:solidFill>
                <a:srgbClr val="800080"/>
              </a:solidFill>
              <a:round/>
              <a:headEnd/>
              <a:tailEnd/>
            </a:ln>
          </p:spPr>
          <p:txBody>
            <a:bodyPr/>
            <a:lstStyle/>
            <a:p>
              <a:endParaRPr lang="en-GB"/>
            </a:p>
          </p:txBody>
        </p:sp>
        <p:sp>
          <p:nvSpPr>
            <p:cNvPr id="165174" name="Line 1334"/>
            <p:cNvSpPr>
              <a:spLocks noChangeShapeType="1"/>
            </p:cNvSpPr>
            <p:nvPr/>
          </p:nvSpPr>
          <p:spPr bwMode="auto">
            <a:xfrm flipV="1">
              <a:off x="2052" y="3038"/>
              <a:ext cx="1" cy="39"/>
            </a:xfrm>
            <a:prstGeom prst="line">
              <a:avLst/>
            </a:prstGeom>
            <a:noFill/>
            <a:ln w="12700">
              <a:solidFill>
                <a:srgbClr val="800080"/>
              </a:solidFill>
              <a:round/>
              <a:headEnd/>
              <a:tailEnd/>
            </a:ln>
          </p:spPr>
          <p:txBody>
            <a:bodyPr/>
            <a:lstStyle/>
            <a:p>
              <a:endParaRPr lang="en-GB"/>
            </a:p>
          </p:txBody>
        </p:sp>
        <p:sp>
          <p:nvSpPr>
            <p:cNvPr id="165175" name="Line 1335"/>
            <p:cNvSpPr>
              <a:spLocks noChangeShapeType="1"/>
            </p:cNvSpPr>
            <p:nvPr/>
          </p:nvSpPr>
          <p:spPr bwMode="auto">
            <a:xfrm>
              <a:off x="2052" y="3077"/>
              <a:ext cx="1" cy="39"/>
            </a:xfrm>
            <a:prstGeom prst="line">
              <a:avLst/>
            </a:prstGeom>
            <a:noFill/>
            <a:ln w="12700">
              <a:solidFill>
                <a:srgbClr val="800080"/>
              </a:solidFill>
              <a:round/>
              <a:headEnd/>
              <a:tailEnd/>
            </a:ln>
          </p:spPr>
          <p:txBody>
            <a:bodyPr/>
            <a:lstStyle/>
            <a:p>
              <a:endParaRPr lang="en-GB"/>
            </a:p>
          </p:txBody>
        </p:sp>
        <p:sp>
          <p:nvSpPr>
            <p:cNvPr id="165176" name="Rectangle 1336"/>
            <p:cNvSpPr>
              <a:spLocks noChangeArrowheads="1"/>
            </p:cNvSpPr>
            <p:nvPr/>
          </p:nvSpPr>
          <p:spPr bwMode="auto">
            <a:xfrm>
              <a:off x="2432" y="3046"/>
              <a:ext cx="109" cy="108"/>
            </a:xfrm>
            <a:prstGeom prst="rect">
              <a:avLst/>
            </a:prstGeom>
            <a:noFill/>
            <a:ln w="9525">
              <a:noFill/>
              <a:miter lim="800000"/>
              <a:headEnd/>
              <a:tailEnd/>
            </a:ln>
          </p:spPr>
          <p:txBody>
            <a:bodyPr/>
            <a:lstStyle/>
            <a:p>
              <a:endParaRPr lang="en-GB"/>
            </a:p>
          </p:txBody>
        </p:sp>
        <p:sp>
          <p:nvSpPr>
            <p:cNvPr id="165177" name="Line 1337"/>
            <p:cNvSpPr>
              <a:spLocks noChangeShapeType="1"/>
            </p:cNvSpPr>
            <p:nvPr/>
          </p:nvSpPr>
          <p:spPr bwMode="auto">
            <a:xfrm flipH="1" flipV="1">
              <a:off x="2440" y="3054"/>
              <a:ext cx="39" cy="38"/>
            </a:xfrm>
            <a:prstGeom prst="line">
              <a:avLst/>
            </a:prstGeom>
            <a:noFill/>
            <a:ln w="12700">
              <a:solidFill>
                <a:srgbClr val="800080"/>
              </a:solidFill>
              <a:round/>
              <a:headEnd/>
              <a:tailEnd/>
            </a:ln>
          </p:spPr>
          <p:txBody>
            <a:bodyPr/>
            <a:lstStyle/>
            <a:p>
              <a:endParaRPr lang="en-GB"/>
            </a:p>
          </p:txBody>
        </p:sp>
        <p:sp>
          <p:nvSpPr>
            <p:cNvPr id="165178" name="Line 1338"/>
            <p:cNvSpPr>
              <a:spLocks noChangeShapeType="1"/>
            </p:cNvSpPr>
            <p:nvPr/>
          </p:nvSpPr>
          <p:spPr bwMode="auto">
            <a:xfrm>
              <a:off x="2479" y="3092"/>
              <a:ext cx="39" cy="39"/>
            </a:xfrm>
            <a:prstGeom prst="line">
              <a:avLst/>
            </a:prstGeom>
            <a:noFill/>
            <a:ln w="12700">
              <a:solidFill>
                <a:srgbClr val="800080"/>
              </a:solidFill>
              <a:round/>
              <a:headEnd/>
              <a:tailEnd/>
            </a:ln>
          </p:spPr>
          <p:txBody>
            <a:bodyPr/>
            <a:lstStyle/>
            <a:p>
              <a:endParaRPr lang="en-GB"/>
            </a:p>
          </p:txBody>
        </p:sp>
        <p:sp>
          <p:nvSpPr>
            <p:cNvPr id="165179" name="Line 1339"/>
            <p:cNvSpPr>
              <a:spLocks noChangeShapeType="1"/>
            </p:cNvSpPr>
            <p:nvPr/>
          </p:nvSpPr>
          <p:spPr bwMode="auto">
            <a:xfrm flipH="1">
              <a:off x="2440" y="3092"/>
              <a:ext cx="39" cy="39"/>
            </a:xfrm>
            <a:prstGeom prst="line">
              <a:avLst/>
            </a:prstGeom>
            <a:noFill/>
            <a:ln w="12700">
              <a:solidFill>
                <a:srgbClr val="800080"/>
              </a:solidFill>
              <a:round/>
              <a:headEnd/>
              <a:tailEnd/>
            </a:ln>
          </p:spPr>
          <p:txBody>
            <a:bodyPr/>
            <a:lstStyle/>
            <a:p>
              <a:endParaRPr lang="en-GB"/>
            </a:p>
          </p:txBody>
        </p:sp>
        <p:sp>
          <p:nvSpPr>
            <p:cNvPr id="165180" name="Line 1340"/>
            <p:cNvSpPr>
              <a:spLocks noChangeShapeType="1"/>
            </p:cNvSpPr>
            <p:nvPr/>
          </p:nvSpPr>
          <p:spPr bwMode="auto">
            <a:xfrm flipV="1">
              <a:off x="2479" y="3054"/>
              <a:ext cx="39" cy="38"/>
            </a:xfrm>
            <a:prstGeom prst="line">
              <a:avLst/>
            </a:prstGeom>
            <a:noFill/>
            <a:ln w="12700">
              <a:solidFill>
                <a:srgbClr val="800080"/>
              </a:solidFill>
              <a:round/>
              <a:headEnd/>
              <a:tailEnd/>
            </a:ln>
          </p:spPr>
          <p:txBody>
            <a:bodyPr/>
            <a:lstStyle/>
            <a:p>
              <a:endParaRPr lang="en-GB"/>
            </a:p>
          </p:txBody>
        </p:sp>
        <p:sp>
          <p:nvSpPr>
            <p:cNvPr id="165181" name="Line 1341"/>
            <p:cNvSpPr>
              <a:spLocks noChangeShapeType="1"/>
            </p:cNvSpPr>
            <p:nvPr/>
          </p:nvSpPr>
          <p:spPr bwMode="auto">
            <a:xfrm flipV="1">
              <a:off x="2479" y="3054"/>
              <a:ext cx="1" cy="38"/>
            </a:xfrm>
            <a:prstGeom prst="line">
              <a:avLst/>
            </a:prstGeom>
            <a:noFill/>
            <a:ln w="12700">
              <a:solidFill>
                <a:srgbClr val="800080"/>
              </a:solidFill>
              <a:round/>
              <a:headEnd/>
              <a:tailEnd/>
            </a:ln>
          </p:spPr>
          <p:txBody>
            <a:bodyPr/>
            <a:lstStyle/>
            <a:p>
              <a:endParaRPr lang="en-GB"/>
            </a:p>
          </p:txBody>
        </p:sp>
        <p:sp>
          <p:nvSpPr>
            <p:cNvPr id="165182" name="Line 1342"/>
            <p:cNvSpPr>
              <a:spLocks noChangeShapeType="1"/>
            </p:cNvSpPr>
            <p:nvPr/>
          </p:nvSpPr>
          <p:spPr bwMode="auto">
            <a:xfrm>
              <a:off x="2479" y="3092"/>
              <a:ext cx="1" cy="39"/>
            </a:xfrm>
            <a:prstGeom prst="line">
              <a:avLst/>
            </a:prstGeom>
            <a:noFill/>
            <a:ln w="12700">
              <a:solidFill>
                <a:srgbClr val="800080"/>
              </a:solidFill>
              <a:round/>
              <a:headEnd/>
              <a:tailEnd/>
            </a:ln>
          </p:spPr>
          <p:txBody>
            <a:bodyPr/>
            <a:lstStyle/>
            <a:p>
              <a:endParaRPr lang="en-GB"/>
            </a:p>
          </p:txBody>
        </p:sp>
        <p:sp>
          <p:nvSpPr>
            <p:cNvPr id="165183" name="Rectangle 1343"/>
            <p:cNvSpPr>
              <a:spLocks noChangeArrowheads="1"/>
            </p:cNvSpPr>
            <p:nvPr/>
          </p:nvSpPr>
          <p:spPr bwMode="auto">
            <a:xfrm>
              <a:off x="2851" y="3085"/>
              <a:ext cx="109" cy="108"/>
            </a:xfrm>
            <a:prstGeom prst="rect">
              <a:avLst/>
            </a:prstGeom>
            <a:noFill/>
            <a:ln w="9525">
              <a:noFill/>
              <a:miter lim="800000"/>
              <a:headEnd/>
              <a:tailEnd/>
            </a:ln>
          </p:spPr>
          <p:txBody>
            <a:bodyPr/>
            <a:lstStyle/>
            <a:p>
              <a:endParaRPr lang="en-GB"/>
            </a:p>
          </p:txBody>
        </p:sp>
        <p:sp>
          <p:nvSpPr>
            <p:cNvPr id="165184" name="Line 1344"/>
            <p:cNvSpPr>
              <a:spLocks noChangeShapeType="1"/>
            </p:cNvSpPr>
            <p:nvPr/>
          </p:nvSpPr>
          <p:spPr bwMode="auto">
            <a:xfrm flipH="1" flipV="1">
              <a:off x="2859" y="3092"/>
              <a:ext cx="39" cy="39"/>
            </a:xfrm>
            <a:prstGeom prst="line">
              <a:avLst/>
            </a:prstGeom>
            <a:noFill/>
            <a:ln w="12700">
              <a:solidFill>
                <a:srgbClr val="800080"/>
              </a:solidFill>
              <a:round/>
              <a:headEnd/>
              <a:tailEnd/>
            </a:ln>
          </p:spPr>
          <p:txBody>
            <a:bodyPr/>
            <a:lstStyle/>
            <a:p>
              <a:endParaRPr lang="en-GB"/>
            </a:p>
          </p:txBody>
        </p:sp>
        <p:sp>
          <p:nvSpPr>
            <p:cNvPr id="165185" name="Line 1345"/>
            <p:cNvSpPr>
              <a:spLocks noChangeShapeType="1"/>
            </p:cNvSpPr>
            <p:nvPr/>
          </p:nvSpPr>
          <p:spPr bwMode="auto">
            <a:xfrm>
              <a:off x="2898" y="3131"/>
              <a:ext cx="38" cy="39"/>
            </a:xfrm>
            <a:prstGeom prst="line">
              <a:avLst/>
            </a:prstGeom>
            <a:noFill/>
            <a:ln w="12700">
              <a:solidFill>
                <a:srgbClr val="800080"/>
              </a:solidFill>
              <a:round/>
              <a:headEnd/>
              <a:tailEnd/>
            </a:ln>
          </p:spPr>
          <p:txBody>
            <a:bodyPr/>
            <a:lstStyle/>
            <a:p>
              <a:endParaRPr lang="en-GB"/>
            </a:p>
          </p:txBody>
        </p:sp>
        <p:sp>
          <p:nvSpPr>
            <p:cNvPr id="165186" name="Line 1346"/>
            <p:cNvSpPr>
              <a:spLocks noChangeShapeType="1"/>
            </p:cNvSpPr>
            <p:nvPr/>
          </p:nvSpPr>
          <p:spPr bwMode="auto">
            <a:xfrm flipH="1">
              <a:off x="2859" y="3131"/>
              <a:ext cx="39" cy="39"/>
            </a:xfrm>
            <a:prstGeom prst="line">
              <a:avLst/>
            </a:prstGeom>
            <a:noFill/>
            <a:ln w="12700">
              <a:solidFill>
                <a:srgbClr val="800080"/>
              </a:solidFill>
              <a:round/>
              <a:headEnd/>
              <a:tailEnd/>
            </a:ln>
          </p:spPr>
          <p:txBody>
            <a:bodyPr/>
            <a:lstStyle/>
            <a:p>
              <a:endParaRPr lang="en-GB"/>
            </a:p>
          </p:txBody>
        </p:sp>
        <p:sp>
          <p:nvSpPr>
            <p:cNvPr id="165187" name="Line 1347"/>
            <p:cNvSpPr>
              <a:spLocks noChangeShapeType="1"/>
            </p:cNvSpPr>
            <p:nvPr/>
          </p:nvSpPr>
          <p:spPr bwMode="auto">
            <a:xfrm flipV="1">
              <a:off x="2898" y="3092"/>
              <a:ext cx="38" cy="39"/>
            </a:xfrm>
            <a:prstGeom prst="line">
              <a:avLst/>
            </a:prstGeom>
            <a:noFill/>
            <a:ln w="12700">
              <a:solidFill>
                <a:srgbClr val="800080"/>
              </a:solidFill>
              <a:round/>
              <a:headEnd/>
              <a:tailEnd/>
            </a:ln>
          </p:spPr>
          <p:txBody>
            <a:bodyPr/>
            <a:lstStyle/>
            <a:p>
              <a:endParaRPr lang="en-GB"/>
            </a:p>
          </p:txBody>
        </p:sp>
        <p:sp>
          <p:nvSpPr>
            <p:cNvPr id="165188" name="Line 1348"/>
            <p:cNvSpPr>
              <a:spLocks noChangeShapeType="1"/>
            </p:cNvSpPr>
            <p:nvPr/>
          </p:nvSpPr>
          <p:spPr bwMode="auto">
            <a:xfrm flipV="1">
              <a:off x="2898" y="3092"/>
              <a:ext cx="1" cy="39"/>
            </a:xfrm>
            <a:prstGeom prst="line">
              <a:avLst/>
            </a:prstGeom>
            <a:noFill/>
            <a:ln w="12700">
              <a:solidFill>
                <a:srgbClr val="800080"/>
              </a:solidFill>
              <a:round/>
              <a:headEnd/>
              <a:tailEnd/>
            </a:ln>
          </p:spPr>
          <p:txBody>
            <a:bodyPr/>
            <a:lstStyle/>
            <a:p>
              <a:endParaRPr lang="en-GB"/>
            </a:p>
          </p:txBody>
        </p:sp>
        <p:sp>
          <p:nvSpPr>
            <p:cNvPr id="165189" name="Line 1349"/>
            <p:cNvSpPr>
              <a:spLocks noChangeShapeType="1"/>
            </p:cNvSpPr>
            <p:nvPr/>
          </p:nvSpPr>
          <p:spPr bwMode="auto">
            <a:xfrm>
              <a:off x="2898" y="3131"/>
              <a:ext cx="1" cy="39"/>
            </a:xfrm>
            <a:prstGeom prst="line">
              <a:avLst/>
            </a:prstGeom>
            <a:noFill/>
            <a:ln w="12700">
              <a:solidFill>
                <a:srgbClr val="800080"/>
              </a:solidFill>
              <a:round/>
              <a:headEnd/>
              <a:tailEnd/>
            </a:ln>
          </p:spPr>
          <p:txBody>
            <a:bodyPr/>
            <a:lstStyle/>
            <a:p>
              <a:endParaRPr lang="en-GB"/>
            </a:p>
          </p:txBody>
        </p:sp>
        <p:sp>
          <p:nvSpPr>
            <p:cNvPr id="165190" name="Rectangle 1350"/>
            <p:cNvSpPr>
              <a:spLocks noChangeArrowheads="1"/>
            </p:cNvSpPr>
            <p:nvPr/>
          </p:nvSpPr>
          <p:spPr bwMode="auto">
            <a:xfrm>
              <a:off x="3278" y="3131"/>
              <a:ext cx="108" cy="109"/>
            </a:xfrm>
            <a:prstGeom prst="rect">
              <a:avLst/>
            </a:prstGeom>
            <a:noFill/>
            <a:ln w="9525">
              <a:noFill/>
              <a:miter lim="800000"/>
              <a:headEnd/>
              <a:tailEnd/>
            </a:ln>
          </p:spPr>
          <p:txBody>
            <a:bodyPr/>
            <a:lstStyle/>
            <a:p>
              <a:endParaRPr lang="en-GB"/>
            </a:p>
          </p:txBody>
        </p:sp>
        <p:sp>
          <p:nvSpPr>
            <p:cNvPr id="165191" name="Line 1351"/>
            <p:cNvSpPr>
              <a:spLocks noChangeShapeType="1"/>
            </p:cNvSpPr>
            <p:nvPr/>
          </p:nvSpPr>
          <p:spPr bwMode="auto">
            <a:xfrm flipH="1" flipV="1">
              <a:off x="3285" y="3139"/>
              <a:ext cx="39" cy="39"/>
            </a:xfrm>
            <a:prstGeom prst="line">
              <a:avLst/>
            </a:prstGeom>
            <a:noFill/>
            <a:ln w="12700">
              <a:solidFill>
                <a:srgbClr val="800080"/>
              </a:solidFill>
              <a:round/>
              <a:headEnd/>
              <a:tailEnd/>
            </a:ln>
          </p:spPr>
          <p:txBody>
            <a:bodyPr/>
            <a:lstStyle/>
            <a:p>
              <a:endParaRPr lang="en-GB"/>
            </a:p>
          </p:txBody>
        </p:sp>
        <p:sp>
          <p:nvSpPr>
            <p:cNvPr id="165192" name="Line 1352"/>
            <p:cNvSpPr>
              <a:spLocks noChangeShapeType="1"/>
            </p:cNvSpPr>
            <p:nvPr/>
          </p:nvSpPr>
          <p:spPr bwMode="auto">
            <a:xfrm>
              <a:off x="3324" y="3178"/>
              <a:ext cx="39" cy="38"/>
            </a:xfrm>
            <a:prstGeom prst="line">
              <a:avLst/>
            </a:prstGeom>
            <a:noFill/>
            <a:ln w="12700">
              <a:solidFill>
                <a:srgbClr val="800080"/>
              </a:solidFill>
              <a:round/>
              <a:headEnd/>
              <a:tailEnd/>
            </a:ln>
          </p:spPr>
          <p:txBody>
            <a:bodyPr/>
            <a:lstStyle/>
            <a:p>
              <a:endParaRPr lang="en-GB"/>
            </a:p>
          </p:txBody>
        </p:sp>
        <p:sp>
          <p:nvSpPr>
            <p:cNvPr id="165193" name="Line 1353"/>
            <p:cNvSpPr>
              <a:spLocks noChangeShapeType="1"/>
            </p:cNvSpPr>
            <p:nvPr/>
          </p:nvSpPr>
          <p:spPr bwMode="auto">
            <a:xfrm flipH="1">
              <a:off x="3285" y="3178"/>
              <a:ext cx="39" cy="38"/>
            </a:xfrm>
            <a:prstGeom prst="line">
              <a:avLst/>
            </a:prstGeom>
            <a:noFill/>
            <a:ln w="12700">
              <a:solidFill>
                <a:srgbClr val="800080"/>
              </a:solidFill>
              <a:round/>
              <a:headEnd/>
              <a:tailEnd/>
            </a:ln>
          </p:spPr>
          <p:txBody>
            <a:bodyPr/>
            <a:lstStyle/>
            <a:p>
              <a:endParaRPr lang="en-GB"/>
            </a:p>
          </p:txBody>
        </p:sp>
        <p:sp>
          <p:nvSpPr>
            <p:cNvPr id="165194" name="Line 1354"/>
            <p:cNvSpPr>
              <a:spLocks noChangeShapeType="1"/>
            </p:cNvSpPr>
            <p:nvPr/>
          </p:nvSpPr>
          <p:spPr bwMode="auto">
            <a:xfrm flipV="1">
              <a:off x="3324" y="3139"/>
              <a:ext cx="39" cy="39"/>
            </a:xfrm>
            <a:prstGeom prst="line">
              <a:avLst/>
            </a:prstGeom>
            <a:noFill/>
            <a:ln w="12700">
              <a:solidFill>
                <a:srgbClr val="800080"/>
              </a:solidFill>
              <a:round/>
              <a:headEnd/>
              <a:tailEnd/>
            </a:ln>
          </p:spPr>
          <p:txBody>
            <a:bodyPr/>
            <a:lstStyle/>
            <a:p>
              <a:endParaRPr lang="en-GB"/>
            </a:p>
          </p:txBody>
        </p:sp>
        <p:sp>
          <p:nvSpPr>
            <p:cNvPr id="165195" name="Line 1355"/>
            <p:cNvSpPr>
              <a:spLocks noChangeShapeType="1"/>
            </p:cNvSpPr>
            <p:nvPr/>
          </p:nvSpPr>
          <p:spPr bwMode="auto">
            <a:xfrm flipV="1">
              <a:off x="3324" y="3139"/>
              <a:ext cx="1" cy="39"/>
            </a:xfrm>
            <a:prstGeom prst="line">
              <a:avLst/>
            </a:prstGeom>
            <a:noFill/>
            <a:ln w="12700">
              <a:solidFill>
                <a:srgbClr val="800080"/>
              </a:solidFill>
              <a:round/>
              <a:headEnd/>
              <a:tailEnd/>
            </a:ln>
          </p:spPr>
          <p:txBody>
            <a:bodyPr/>
            <a:lstStyle/>
            <a:p>
              <a:endParaRPr lang="en-GB"/>
            </a:p>
          </p:txBody>
        </p:sp>
        <p:sp>
          <p:nvSpPr>
            <p:cNvPr id="165196" name="Line 1356"/>
            <p:cNvSpPr>
              <a:spLocks noChangeShapeType="1"/>
            </p:cNvSpPr>
            <p:nvPr/>
          </p:nvSpPr>
          <p:spPr bwMode="auto">
            <a:xfrm>
              <a:off x="3324" y="3178"/>
              <a:ext cx="1" cy="38"/>
            </a:xfrm>
            <a:prstGeom prst="line">
              <a:avLst/>
            </a:prstGeom>
            <a:noFill/>
            <a:ln w="12700">
              <a:solidFill>
                <a:srgbClr val="800080"/>
              </a:solidFill>
              <a:round/>
              <a:headEnd/>
              <a:tailEnd/>
            </a:ln>
          </p:spPr>
          <p:txBody>
            <a:bodyPr/>
            <a:lstStyle/>
            <a:p>
              <a:endParaRPr lang="en-GB"/>
            </a:p>
          </p:txBody>
        </p:sp>
        <p:sp>
          <p:nvSpPr>
            <p:cNvPr id="165197" name="Rectangle 1357"/>
            <p:cNvSpPr>
              <a:spLocks noChangeArrowheads="1"/>
            </p:cNvSpPr>
            <p:nvPr/>
          </p:nvSpPr>
          <p:spPr bwMode="auto">
            <a:xfrm>
              <a:off x="3704" y="3170"/>
              <a:ext cx="109" cy="108"/>
            </a:xfrm>
            <a:prstGeom prst="rect">
              <a:avLst/>
            </a:prstGeom>
            <a:noFill/>
            <a:ln w="9525">
              <a:noFill/>
              <a:miter lim="800000"/>
              <a:headEnd/>
              <a:tailEnd/>
            </a:ln>
          </p:spPr>
          <p:txBody>
            <a:bodyPr/>
            <a:lstStyle/>
            <a:p>
              <a:endParaRPr lang="en-GB"/>
            </a:p>
          </p:txBody>
        </p:sp>
        <p:sp>
          <p:nvSpPr>
            <p:cNvPr id="165198" name="Line 1358"/>
            <p:cNvSpPr>
              <a:spLocks noChangeShapeType="1"/>
            </p:cNvSpPr>
            <p:nvPr/>
          </p:nvSpPr>
          <p:spPr bwMode="auto">
            <a:xfrm flipH="1" flipV="1">
              <a:off x="3712" y="3178"/>
              <a:ext cx="39" cy="38"/>
            </a:xfrm>
            <a:prstGeom prst="line">
              <a:avLst/>
            </a:prstGeom>
            <a:noFill/>
            <a:ln w="12700">
              <a:solidFill>
                <a:srgbClr val="800080"/>
              </a:solidFill>
              <a:round/>
              <a:headEnd/>
              <a:tailEnd/>
            </a:ln>
          </p:spPr>
          <p:txBody>
            <a:bodyPr/>
            <a:lstStyle/>
            <a:p>
              <a:endParaRPr lang="en-GB"/>
            </a:p>
          </p:txBody>
        </p:sp>
        <p:sp>
          <p:nvSpPr>
            <p:cNvPr id="165199" name="Line 1359"/>
            <p:cNvSpPr>
              <a:spLocks noChangeShapeType="1"/>
            </p:cNvSpPr>
            <p:nvPr/>
          </p:nvSpPr>
          <p:spPr bwMode="auto">
            <a:xfrm>
              <a:off x="3751" y="3216"/>
              <a:ext cx="38" cy="39"/>
            </a:xfrm>
            <a:prstGeom prst="line">
              <a:avLst/>
            </a:prstGeom>
            <a:noFill/>
            <a:ln w="12700">
              <a:solidFill>
                <a:srgbClr val="800080"/>
              </a:solidFill>
              <a:round/>
              <a:headEnd/>
              <a:tailEnd/>
            </a:ln>
          </p:spPr>
          <p:txBody>
            <a:bodyPr/>
            <a:lstStyle/>
            <a:p>
              <a:endParaRPr lang="en-GB"/>
            </a:p>
          </p:txBody>
        </p:sp>
        <p:sp>
          <p:nvSpPr>
            <p:cNvPr id="165200" name="Line 1360"/>
            <p:cNvSpPr>
              <a:spLocks noChangeShapeType="1"/>
            </p:cNvSpPr>
            <p:nvPr/>
          </p:nvSpPr>
          <p:spPr bwMode="auto">
            <a:xfrm flipH="1">
              <a:off x="3712" y="3216"/>
              <a:ext cx="39" cy="39"/>
            </a:xfrm>
            <a:prstGeom prst="line">
              <a:avLst/>
            </a:prstGeom>
            <a:noFill/>
            <a:ln w="12700">
              <a:solidFill>
                <a:srgbClr val="800080"/>
              </a:solidFill>
              <a:round/>
              <a:headEnd/>
              <a:tailEnd/>
            </a:ln>
          </p:spPr>
          <p:txBody>
            <a:bodyPr/>
            <a:lstStyle/>
            <a:p>
              <a:endParaRPr lang="en-GB"/>
            </a:p>
          </p:txBody>
        </p:sp>
        <p:sp>
          <p:nvSpPr>
            <p:cNvPr id="165201" name="Line 1361"/>
            <p:cNvSpPr>
              <a:spLocks noChangeShapeType="1"/>
            </p:cNvSpPr>
            <p:nvPr/>
          </p:nvSpPr>
          <p:spPr bwMode="auto">
            <a:xfrm flipV="1">
              <a:off x="3751" y="3178"/>
              <a:ext cx="38" cy="38"/>
            </a:xfrm>
            <a:prstGeom prst="line">
              <a:avLst/>
            </a:prstGeom>
            <a:noFill/>
            <a:ln w="12700">
              <a:solidFill>
                <a:srgbClr val="800080"/>
              </a:solidFill>
              <a:round/>
              <a:headEnd/>
              <a:tailEnd/>
            </a:ln>
          </p:spPr>
          <p:txBody>
            <a:bodyPr/>
            <a:lstStyle/>
            <a:p>
              <a:endParaRPr lang="en-GB"/>
            </a:p>
          </p:txBody>
        </p:sp>
        <p:sp>
          <p:nvSpPr>
            <p:cNvPr id="165202" name="Line 1362"/>
            <p:cNvSpPr>
              <a:spLocks noChangeShapeType="1"/>
            </p:cNvSpPr>
            <p:nvPr/>
          </p:nvSpPr>
          <p:spPr bwMode="auto">
            <a:xfrm flipV="1">
              <a:off x="3751" y="3178"/>
              <a:ext cx="1" cy="38"/>
            </a:xfrm>
            <a:prstGeom prst="line">
              <a:avLst/>
            </a:prstGeom>
            <a:noFill/>
            <a:ln w="12700">
              <a:solidFill>
                <a:srgbClr val="800080"/>
              </a:solidFill>
              <a:round/>
              <a:headEnd/>
              <a:tailEnd/>
            </a:ln>
          </p:spPr>
          <p:txBody>
            <a:bodyPr/>
            <a:lstStyle/>
            <a:p>
              <a:endParaRPr lang="en-GB"/>
            </a:p>
          </p:txBody>
        </p:sp>
        <p:sp>
          <p:nvSpPr>
            <p:cNvPr id="165203" name="Line 1363"/>
            <p:cNvSpPr>
              <a:spLocks noChangeShapeType="1"/>
            </p:cNvSpPr>
            <p:nvPr/>
          </p:nvSpPr>
          <p:spPr bwMode="auto">
            <a:xfrm>
              <a:off x="3751" y="3216"/>
              <a:ext cx="1" cy="39"/>
            </a:xfrm>
            <a:prstGeom prst="line">
              <a:avLst/>
            </a:prstGeom>
            <a:noFill/>
            <a:ln w="12700">
              <a:solidFill>
                <a:srgbClr val="800080"/>
              </a:solidFill>
              <a:round/>
              <a:headEnd/>
              <a:tailEnd/>
            </a:ln>
          </p:spPr>
          <p:txBody>
            <a:bodyPr/>
            <a:lstStyle/>
            <a:p>
              <a:endParaRPr lang="en-GB"/>
            </a:p>
          </p:txBody>
        </p:sp>
        <p:sp>
          <p:nvSpPr>
            <p:cNvPr id="165204" name="Rectangle 1364"/>
            <p:cNvSpPr>
              <a:spLocks noChangeArrowheads="1"/>
            </p:cNvSpPr>
            <p:nvPr/>
          </p:nvSpPr>
          <p:spPr bwMode="auto">
            <a:xfrm>
              <a:off x="1153" y="2937"/>
              <a:ext cx="108" cy="109"/>
            </a:xfrm>
            <a:prstGeom prst="rect">
              <a:avLst/>
            </a:prstGeom>
            <a:noFill/>
            <a:ln w="9525">
              <a:noFill/>
              <a:miter lim="800000"/>
              <a:headEnd/>
              <a:tailEnd/>
            </a:ln>
          </p:spPr>
          <p:txBody>
            <a:bodyPr/>
            <a:lstStyle/>
            <a:p>
              <a:endParaRPr lang="en-GB"/>
            </a:p>
          </p:txBody>
        </p:sp>
        <p:sp>
          <p:nvSpPr>
            <p:cNvPr id="165205" name="Line 1365"/>
            <p:cNvSpPr>
              <a:spLocks noChangeShapeType="1"/>
            </p:cNvSpPr>
            <p:nvPr/>
          </p:nvSpPr>
          <p:spPr bwMode="auto">
            <a:xfrm flipV="1">
              <a:off x="1199" y="2945"/>
              <a:ext cx="1" cy="39"/>
            </a:xfrm>
            <a:prstGeom prst="line">
              <a:avLst/>
            </a:prstGeom>
            <a:noFill/>
            <a:ln w="12700">
              <a:solidFill>
                <a:srgbClr val="008080"/>
              </a:solidFill>
              <a:round/>
              <a:headEnd/>
              <a:tailEnd/>
            </a:ln>
          </p:spPr>
          <p:txBody>
            <a:bodyPr/>
            <a:lstStyle/>
            <a:p>
              <a:endParaRPr lang="en-GB"/>
            </a:p>
          </p:txBody>
        </p:sp>
        <p:sp>
          <p:nvSpPr>
            <p:cNvPr id="165206" name="Line 1366"/>
            <p:cNvSpPr>
              <a:spLocks noChangeShapeType="1"/>
            </p:cNvSpPr>
            <p:nvPr/>
          </p:nvSpPr>
          <p:spPr bwMode="auto">
            <a:xfrm>
              <a:off x="1199" y="2984"/>
              <a:ext cx="1" cy="39"/>
            </a:xfrm>
            <a:prstGeom prst="line">
              <a:avLst/>
            </a:prstGeom>
            <a:noFill/>
            <a:ln w="12700">
              <a:solidFill>
                <a:srgbClr val="008080"/>
              </a:solidFill>
              <a:round/>
              <a:headEnd/>
              <a:tailEnd/>
            </a:ln>
          </p:spPr>
          <p:txBody>
            <a:bodyPr/>
            <a:lstStyle/>
            <a:p>
              <a:endParaRPr lang="en-GB"/>
            </a:p>
          </p:txBody>
        </p:sp>
        <p:sp>
          <p:nvSpPr>
            <p:cNvPr id="165207" name="Line 1367"/>
            <p:cNvSpPr>
              <a:spLocks noChangeShapeType="1"/>
            </p:cNvSpPr>
            <p:nvPr/>
          </p:nvSpPr>
          <p:spPr bwMode="auto">
            <a:xfrm flipH="1">
              <a:off x="1160" y="2984"/>
              <a:ext cx="39" cy="1"/>
            </a:xfrm>
            <a:prstGeom prst="line">
              <a:avLst/>
            </a:prstGeom>
            <a:noFill/>
            <a:ln w="12700">
              <a:solidFill>
                <a:srgbClr val="008080"/>
              </a:solidFill>
              <a:round/>
              <a:headEnd/>
              <a:tailEnd/>
            </a:ln>
          </p:spPr>
          <p:txBody>
            <a:bodyPr/>
            <a:lstStyle/>
            <a:p>
              <a:endParaRPr lang="en-GB"/>
            </a:p>
          </p:txBody>
        </p:sp>
        <p:sp>
          <p:nvSpPr>
            <p:cNvPr id="165208" name="Line 1368"/>
            <p:cNvSpPr>
              <a:spLocks noChangeShapeType="1"/>
            </p:cNvSpPr>
            <p:nvPr/>
          </p:nvSpPr>
          <p:spPr bwMode="auto">
            <a:xfrm>
              <a:off x="1199" y="2984"/>
              <a:ext cx="39" cy="1"/>
            </a:xfrm>
            <a:prstGeom prst="line">
              <a:avLst/>
            </a:prstGeom>
            <a:noFill/>
            <a:ln w="12700">
              <a:solidFill>
                <a:srgbClr val="008080"/>
              </a:solidFill>
              <a:round/>
              <a:headEnd/>
              <a:tailEnd/>
            </a:ln>
          </p:spPr>
          <p:txBody>
            <a:bodyPr/>
            <a:lstStyle/>
            <a:p>
              <a:endParaRPr lang="en-GB"/>
            </a:p>
          </p:txBody>
        </p:sp>
        <p:sp>
          <p:nvSpPr>
            <p:cNvPr id="165209" name="Rectangle 1369"/>
            <p:cNvSpPr>
              <a:spLocks noChangeArrowheads="1"/>
            </p:cNvSpPr>
            <p:nvPr/>
          </p:nvSpPr>
          <p:spPr bwMode="auto">
            <a:xfrm>
              <a:off x="1579" y="2798"/>
              <a:ext cx="109" cy="108"/>
            </a:xfrm>
            <a:prstGeom prst="rect">
              <a:avLst/>
            </a:prstGeom>
            <a:noFill/>
            <a:ln w="9525">
              <a:noFill/>
              <a:miter lim="800000"/>
              <a:headEnd/>
              <a:tailEnd/>
            </a:ln>
          </p:spPr>
          <p:txBody>
            <a:bodyPr/>
            <a:lstStyle/>
            <a:p>
              <a:endParaRPr lang="en-GB"/>
            </a:p>
          </p:txBody>
        </p:sp>
        <p:sp>
          <p:nvSpPr>
            <p:cNvPr id="165210" name="Line 1370"/>
            <p:cNvSpPr>
              <a:spLocks noChangeShapeType="1"/>
            </p:cNvSpPr>
            <p:nvPr/>
          </p:nvSpPr>
          <p:spPr bwMode="auto">
            <a:xfrm flipV="1">
              <a:off x="1626" y="2806"/>
              <a:ext cx="1" cy="38"/>
            </a:xfrm>
            <a:prstGeom prst="line">
              <a:avLst/>
            </a:prstGeom>
            <a:noFill/>
            <a:ln w="12700">
              <a:solidFill>
                <a:srgbClr val="008080"/>
              </a:solidFill>
              <a:round/>
              <a:headEnd/>
              <a:tailEnd/>
            </a:ln>
          </p:spPr>
          <p:txBody>
            <a:bodyPr/>
            <a:lstStyle/>
            <a:p>
              <a:endParaRPr lang="en-GB"/>
            </a:p>
          </p:txBody>
        </p:sp>
        <p:sp>
          <p:nvSpPr>
            <p:cNvPr id="165211" name="Line 1371"/>
            <p:cNvSpPr>
              <a:spLocks noChangeShapeType="1"/>
            </p:cNvSpPr>
            <p:nvPr/>
          </p:nvSpPr>
          <p:spPr bwMode="auto">
            <a:xfrm>
              <a:off x="1626" y="2844"/>
              <a:ext cx="1" cy="39"/>
            </a:xfrm>
            <a:prstGeom prst="line">
              <a:avLst/>
            </a:prstGeom>
            <a:noFill/>
            <a:ln w="12700">
              <a:solidFill>
                <a:srgbClr val="008080"/>
              </a:solidFill>
              <a:round/>
              <a:headEnd/>
              <a:tailEnd/>
            </a:ln>
          </p:spPr>
          <p:txBody>
            <a:bodyPr/>
            <a:lstStyle/>
            <a:p>
              <a:endParaRPr lang="en-GB"/>
            </a:p>
          </p:txBody>
        </p:sp>
        <p:sp>
          <p:nvSpPr>
            <p:cNvPr id="165212" name="Line 1372"/>
            <p:cNvSpPr>
              <a:spLocks noChangeShapeType="1"/>
            </p:cNvSpPr>
            <p:nvPr/>
          </p:nvSpPr>
          <p:spPr bwMode="auto">
            <a:xfrm flipH="1">
              <a:off x="1587" y="2844"/>
              <a:ext cx="39" cy="1"/>
            </a:xfrm>
            <a:prstGeom prst="line">
              <a:avLst/>
            </a:prstGeom>
            <a:noFill/>
            <a:ln w="12700">
              <a:solidFill>
                <a:srgbClr val="008080"/>
              </a:solidFill>
              <a:round/>
              <a:headEnd/>
              <a:tailEnd/>
            </a:ln>
          </p:spPr>
          <p:txBody>
            <a:bodyPr/>
            <a:lstStyle/>
            <a:p>
              <a:endParaRPr lang="en-GB"/>
            </a:p>
          </p:txBody>
        </p:sp>
        <p:sp>
          <p:nvSpPr>
            <p:cNvPr id="165213" name="Line 1373"/>
            <p:cNvSpPr>
              <a:spLocks noChangeShapeType="1"/>
            </p:cNvSpPr>
            <p:nvPr/>
          </p:nvSpPr>
          <p:spPr bwMode="auto">
            <a:xfrm>
              <a:off x="1626" y="2844"/>
              <a:ext cx="39" cy="1"/>
            </a:xfrm>
            <a:prstGeom prst="line">
              <a:avLst/>
            </a:prstGeom>
            <a:noFill/>
            <a:ln w="12700">
              <a:solidFill>
                <a:srgbClr val="008080"/>
              </a:solidFill>
              <a:round/>
              <a:headEnd/>
              <a:tailEnd/>
            </a:ln>
          </p:spPr>
          <p:txBody>
            <a:bodyPr/>
            <a:lstStyle/>
            <a:p>
              <a:endParaRPr lang="en-GB"/>
            </a:p>
          </p:txBody>
        </p:sp>
        <p:sp>
          <p:nvSpPr>
            <p:cNvPr id="165214" name="Rectangle 1374"/>
            <p:cNvSpPr>
              <a:spLocks noChangeArrowheads="1"/>
            </p:cNvSpPr>
            <p:nvPr/>
          </p:nvSpPr>
          <p:spPr bwMode="auto">
            <a:xfrm>
              <a:off x="2006" y="2643"/>
              <a:ext cx="108" cy="108"/>
            </a:xfrm>
            <a:prstGeom prst="rect">
              <a:avLst/>
            </a:prstGeom>
            <a:noFill/>
            <a:ln w="9525">
              <a:noFill/>
              <a:miter lim="800000"/>
              <a:headEnd/>
              <a:tailEnd/>
            </a:ln>
          </p:spPr>
          <p:txBody>
            <a:bodyPr/>
            <a:lstStyle/>
            <a:p>
              <a:endParaRPr lang="en-GB"/>
            </a:p>
          </p:txBody>
        </p:sp>
        <p:sp>
          <p:nvSpPr>
            <p:cNvPr id="165215" name="Line 1375"/>
            <p:cNvSpPr>
              <a:spLocks noChangeShapeType="1"/>
            </p:cNvSpPr>
            <p:nvPr/>
          </p:nvSpPr>
          <p:spPr bwMode="auto">
            <a:xfrm flipV="1">
              <a:off x="2052" y="2651"/>
              <a:ext cx="1" cy="38"/>
            </a:xfrm>
            <a:prstGeom prst="line">
              <a:avLst/>
            </a:prstGeom>
            <a:noFill/>
            <a:ln w="12700">
              <a:solidFill>
                <a:srgbClr val="008080"/>
              </a:solidFill>
              <a:round/>
              <a:headEnd/>
              <a:tailEnd/>
            </a:ln>
          </p:spPr>
          <p:txBody>
            <a:bodyPr/>
            <a:lstStyle/>
            <a:p>
              <a:endParaRPr lang="en-GB"/>
            </a:p>
          </p:txBody>
        </p:sp>
        <p:sp>
          <p:nvSpPr>
            <p:cNvPr id="165216" name="Line 1376"/>
            <p:cNvSpPr>
              <a:spLocks noChangeShapeType="1"/>
            </p:cNvSpPr>
            <p:nvPr/>
          </p:nvSpPr>
          <p:spPr bwMode="auto">
            <a:xfrm>
              <a:off x="2052" y="2689"/>
              <a:ext cx="1" cy="39"/>
            </a:xfrm>
            <a:prstGeom prst="line">
              <a:avLst/>
            </a:prstGeom>
            <a:noFill/>
            <a:ln w="12700">
              <a:solidFill>
                <a:srgbClr val="008080"/>
              </a:solidFill>
              <a:round/>
              <a:headEnd/>
              <a:tailEnd/>
            </a:ln>
          </p:spPr>
          <p:txBody>
            <a:bodyPr/>
            <a:lstStyle/>
            <a:p>
              <a:endParaRPr lang="en-GB"/>
            </a:p>
          </p:txBody>
        </p:sp>
        <p:sp>
          <p:nvSpPr>
            <p:cNvPr id="165217" name="Line 1377"/>
            <p:cNvSpPr>
              <a:spLocks noChangeShapeType="1"/>
            </p:cNvSpPr>
            <p:nvPr/>
          </p:nvSpPr>
          <p:spPr bwMode="auto">
            <a:xfrm flipH="1">
              <a:off x="2014" y="2689"/>
              <a:ext cx="38" cy="1"/>
            </a:xfrm>
            <a:prstGeom prst="line">
              <a:avLst/>
            </a:prstGeom>
            <a:noFill/>
            <a:ln w="12700">
              <a:solidFill>
                <a:srgbClr val="008080"/>
              </a:solidFill>
              <a:round/>
              <a:headEnd/>
              <a:tailEnd/>
            </a:ln>
          </p:spPr>
          <p:txBody>
            <a:bodyPr/>
            <a:lstStyle/>
            <a:p>
              <a:endParaRPr lang="en-GB"/>
            </a:p>
          </p:txBody>
        </p:sp>
        <p:sp>
          <p:nvSpPr>
            <p:cNvPr id="165218" name="Line 1378"/>
            <p:cNvSpPr>
              <a:spLocks noChangeShapeType="1"/>
            </p:cNvSpPr>
            <p:nvPr/>
          </p:nvSpPr>
          <p:spPr bwMode="auto">
            <a:xfrm>
              <a:off x="2052" y="2689"/>
              <a:ext cx="39" cy="1"/>
            </a:xfrm>
            <a:prstGeom prst="line">
              <a:avLst/>
            </a:prstGeom>
            <a:noFill/>
            <a:ln w="12700">
              <a:solidFill>
                <a:srgbClr val="008080"/>
              </a:solidFill>
              <a:round/>
              <a:headEnd/>
              <a:tailEnd/>
            </a:ln>
          </p:spPr>
          <p:txBody>
            <a:bodyPr/>
            <a:lstStyle/>
            <a:p>
              <a:endParaRPr lang="en-GB"/>
            </a:p>
          </p:txBody>
        </p:sp>
        <p:sp>
          <p:nvSpPr>
            <p:cNvPr id="165219" name="Rectangle 1379"/>
            <p:cNvSpPr>
              <a:spLocks noChangeArrowheads="1"/>
            </p:cNvSpPr>
            <p:nvPr/>
          </p:nvSpPr>
          <p:spPr bwMode="auto">
            <a:xfrm>
              <a:off x="2432" y="2201"/>
              <a:ext cx="109" cy="109"/>
            </a:xfrm>
            <a:prstGeom prst="rect">
              <a:avLst/>
            </a:prstGeom>
            <a:noFill/>
            <a:ln w="9525">
              <a:noFill/>
              <a:miter lim="800000"/>
              <a:headEnd/>
              <a:tailEnd/>
            </a:ln>
          </p:spPr>
          <p:txBody>
            <a:bodyPr/>
            <a:lstStyle/>
            <a:p>
              <a:endParaRPr lang="en-GB"/>
            </a:p>
          </p:txBody>
        </p:sp>
        <p:sp>
          <p:nvSpPr>
            <p:cNvPr id="165220" name="Line 1380"/>
            <p:cNvSpPr>
              <a:spLocks noChangeShapeType="1"/>
            </p:cNvSpPr>
            <p:nvPr/>
          </p:nvSpPr>
          <p:spPr bwMode="auto">
            <a:xfrm flipV="1">
              <a:off x="2479" y="2209"/>
              <a:ext cx="1" cy="39"/>
            </a:xfrm>
            <a:prstGeom prst="line">
              <a:avLst/>
            </a:prstGeom>
            <a:noFill/>
            <a:ln w="12700">
              <a:solidFill>
                <a:srgbClr val="008080"/>
              </a:solidFill>
              <a:round/>
              <a:headEnd/>
              <a:tailEnd/>
            </a:ln>
          </p:spPr>
          <p:txBody>
            <a:bodyPr/>
            <a:lstStyle/>
            <a:p>
              <a:endParaRPr lang="en-GB"/>
            </a:p>
          </p:txBody>
        </p:sp>
        <p:sp>
          <p:nvSpPr>
            <p:cNvPr id="165221" name="Line 1381"/>
            <p:cNvSpPr>
              <a:spLocks noChangeShapeType="1"/>
            </p:cNvSpPr>
            <p:nvPr/>
          </p:nvSpPr>
          <p:spPr bwMode="auto">
            <a:xfrm>
              <a:off x="2479" y="2248"/>
              <a:ext cx="1" cy="38"/>
            </a:xfrm>
            <a:prstGeom prst="line">
              <a:avLst/>
            </a:prstGeom>
            <a:noFill/>
            <a:ln w="12700">
              <a:solidFill>
                <a:srgbClr val="008080"/>
              </a:solidFill>
              <a:round/>
              <a:headEnd/>
              <a:tailEnd/>
            </a:ln>
          </p:spPr>
          <p:txBody>
            <a:bodyPr/>
            <a:lstStyle/>
            <a:p>
              <a:endParaRPr lang="en-GB"/>
            </a:p>
          </p:txBody>
        </p:sp>
        <p:sp>
          <p:nvSpPr>
            <p:cNvPr id="165222" name="Line 1382"/>
            <p:cNvSpPr>
              <a:spLocks noChangeShapeType="1"/>
            </p:cNvSpPr>
            <p:nvPr/>
          </p:nvSpPr>
          <p:spPr bwMode="auto">
            <a:xfrm flipH="1">
              <a:off x="2440" y="2248"/>
              <a:ext cx="39" cy="1"/>
            </a:xfrm>
            <a:prstGeom prst="line">
              <a:avLst/>
            </a:prstGeom>
            <a:noFill/>
            <a:ln w="12700">
              <a:solidFill>
                <a:srgbClr val="008080"/>
              </a:solidFill>
              <a:round/>
              <a:headEnd/>
              <a:tailEnd/>
            </a:ln>
          </p:spPr>
          <p:txBody>
            <a:bodyPr/>
            <a:lstStyle/>
            <a:p>
              <a:endParaRPr lang="en-GB"/>
            </a:p>
          </p:txBody>
        </p:sp>
        <p:sp>
          <p:nvSpPr>
            <p:cNvPr id="165223" name="Line 1383"/>
            <p:cNvSpPr>
              <a:spLocks noChangeShapeType="1"/>
            </p:cNvSpPr>
            <p:nvPr/>
          </p:nvSpPr>
          <p:spPr bwMode="auto">
            <a:xfrm>
              <a:off x="2479" y="2248"/>
              <a:ext cx="39" cy="1"/>
            </a:xfrm>
            <a:prstGeom prst="line">
              <a:avLst/>
            </a:prstGeom>
            <a:noFill/>
            <a:ln w="12700">
              <a:solidFill>
                <a:srgbClr val="008080"/>
              </a:solidFill>
              <a:round/>
              <a:headEnd/>
              <a:tailEnd/>
            </a:ln>
          </p:spPr>
          <p:txBody>
            <a:bodyPr/>
            <a:lstStyle/>
            <a:p>
              <a:endParaRPr lang="en-GB"/>
            </a:p>
          </p:txBody>
        </p:sp>
        <p:sp>
          <p:nvSpPr>
            <p:cNvPr id="165224" name="Rectangle 1384"/>
            <p:cNvSpPr>
              <a:spLocks noChangeArrowheads="1"/>
            </p:cNvSpPr>
            <p:nvPr/>
          </p:nvSpPr>
          <p:spPr bwMode="auto">
            <a:xfrm>
              <a:off x="2851" y="1752"/>
              <a:ext cx="109" cy="108"/>
            </a:xfrm>
            <a:prstGeom prst="rect">
              <a:avLst/>
            </a:prstGeom>
            <a:noFill/>
            <a:ln w="9525">
              <a:noFill/>
              <a:miter lim="800000"/>
              <a:headEnd/>
              <a:tailEnd/>
            </a:ln>
          </p:spPr>
          <p:txBody>
            <a:bodyPr/>
            <a:lstStyle/>
            <a:p>
              <a:endParaRPr lang="en-GB"/>
            </a:p>
          </p:txBody>
        </p:sp>
        <p:sp>
          <p:nvSpPr>
            <p:cNvPr id="165225" name="Line 1385"/>
            <p:cNvSpPr>
              <a:spLocks noChangeShapeType="1"/>
            </p:cNvSpPr>
            <p:nvPr/>
          </p:nvSpPr>
          <p:spPr bwMode="auto">
            <a:xfrm flipV="1">
              <a:off x="2898" y="1759"/>
              <a:ext cx="1" cy="39"/>
            </a:xfrm>
            <a:prstGeom prst="line">
              <a:avLst/>
            </a:prstGeom>
            <a:noFill/>
            <a:ln w="12700">
              <a:solidFill>
                <a:srgbClr val="008080"/>
              </a:solidFill>
              <a:round/>
              <a:headEnd/>
              <a:tailEnd/>
            </a:ln>
          </p:spPr>
          <p:txBody>
            <a:bodyPr/>
            <a:lstStyle/>
            <a:p>
              <a:endParaRPr lang="en-GB"/>
            </a:p>
          </p:txBody>
        </p:sp>
        <p:sp>
          <p:nvSpPr>
            <p:cNvPr id="165226" name="Line 1386"/>
            <p:cNvSpPr>
              <a:spLocks noChangeShapeType="1"/>
            </p:cNvSpPr>
            <p:nvPr/>
          </p:nvSpPr>
          <p:spPr bwMode="auto">
            <a:xfrm>
              <a:off x="2898" y="1798"/>
              <a:ext cx="1" cy="39"/>
            </a:xfrm>
            <a:prstGeom prst="line">
              <a:avLst/>
            </a:prstGeom>
            <a:noFill/>
            <a:ln w="12700">
              <a:solidFill>
                <a:srgbClr val="008080"/>
              </a:solidFill>
              <a:round/>
              <a:headEnd/>
              <a:tailEnd/>
            </a:ln>
          </p:spPr>
          <p:txBody>
            <a:bodyPr/>
            <a:lstStyle/>
            <a:p>
              <a:endParaRPr lang="en-GB"/>
            </a:p>
          </p:txBody>
        </p:sp>
        <p:sp>
          <p:nvSpPr>
            <p:cNvPr id="165227" name="Line 1387"/>
            <p:cNvSpPr>
              <a:spLocks noChangeShapeType="1"/>
            </p:cNvSpPr>
            <p:nvPr/>
          </p:nvSpPr>
          <p:spPr bwMode="auto">
            <a:xfrm flipH="1">
              <a:off x="2859" y="1798"/>
              <a:ext cx="39" cy="1"/>
            </a:xfrm>
            <a:prstGeom prst="line">
              <a:avLst/>
            </a:prstGeom>
            <a:noFill/>
            <a:ln w="12700">
              <a:solidFill>
                <a:srgbClr val="008080"/>
              </a:solidFill>
              <a:round/>
              <a:headEnd/>
              <a:tailEnd/>
            </a:ln>
          </p:spPr>
          <p:txBody>
            <a:bodyPr/>
            <a:lstStyle/>
            <a:p>
              <a:endParaRPr lang="en-GB"/>
            </a:p>
          </p:txBody>
        </p:sp>
        <p:sp>
          <p:nvSpPr>
            <p:cNvPr id="165228" name="Line 1388"/>
            <p:cNvSpPr>
              <a:spLocks noChangeShapeType="1"/>
            </p:cNvSpPr>
            <p:nvPr/>
          </p:nvSpPr>
          <p:spPr bwMode="auto">
            <a:xfrm>
              <a:off x="2898" y="1798"/>
              <a:ext cx="38" cy="1"/>
            </a:xfrm>
            <a:prstGeom prst="line">
              <a:avLst/>
            </a:prstGeom>
            <a:noFill/>
            <a:ln w="12700">
              <a:solidFill>
                <a:srgbClr val="008080"/>
              </a:solidFill>
              <a:round/>
              <a:headEnd/>
              <a:tailEnd/>
            </a:ln>
          </p:spPr>
          <p:txBody>
            <a:bodyPr/>
            <a:lstStyle/>
            <a:p>
              <a:endParaRPr lang="en-GB"/>
            </a:p>
          </p:txBody>
        </p:sp>
        <p:sp>
          <p:nvSpPr>
            <p:cNvPr id="165229" name="Rectangle 1389"/>
            <p:cNvSpPr>
              <a:spLocks noChangeArrowheads="1"/>
            </p:cNvSpPr>
            <p:nvPr/>
          </p:nvSpPr>
          <p:spPr bwMode="auto">
            <a:xfrm>
              <a:off x="3278" y="1271"/>
              <a:ext cx="108" cy="109"/>
            </a:xfrm>
            <a:prstGeom prst="rect">
              <a:avLst/>
            </a:prstGeom>
            <a:noFill/>
            <a:ln w="9525">
              <a:noFill/>
              <a:miter lim="800000"/>
              <a:headEnd/>
              <a:tailEnd/>
            </a:ln>
          </p:spPr>
          <p:txBody>
            <a:bodyPr/>
            <a:lstStyle/>
            <a:p>
              <a:endParaRPr lang="en-GB"/>
            </a:p>
          </p:txBody>
        </p:sp>
        <p:sp>
          <p:nvSpPr>
            <p:cNvPr id="165230" name="Line 1390"/>
            <p:cNvSpPr>
              <a:spLocks noChangeShapeType="1"/>
            </p:cNvSpPr>
            <p:nvPr/>
          </p:nvSpPr>
          <p:spPr bwMode="auto">
            <a:xfrm flipV="1">
              <a:off x="3324" y="1279"/>
              <a:ext cx="1" cy="39"/>
            </a:xfrm>
            <a:prstGeom prst="line">
              <a:avLst/>
            </a:prstGeom>
            <a:noFill/>
            <a:ln w="12700">
              <a:solidFill>
                <a:srgbClr val="008080"/>
              </a:solidFill>
              <a:round/>
              <a:headEnd/>
              <a:tailEnd/>
            </a:ln>
          </p:spPr>
          <p:txBody>
            <a:bodyPr/>
            <a:lstStyle/>
            <a:p>
              <a:endParaRPr lang="en-GB"/>
            </a:p>
          </p:txBody>
        </p:sp>
        <p:sp>
          <p:nvSpPr>
            <p:cNvPr id="165231" name="Line 1391"/>
            <p:cNvSpPr>
              <a:spLocks noChangeShapeType="1"/>
            </p:cNvSpPr>
            <p:nvPr/>
          </p:nvSpPr>
          <p:spPr bwMode="auto">
            <a:xfrm>
              <a:off x="3324" y="1318"/>
              <a:ext cx="1" cy="38"/>
            </a:xfrm>
            <a:prstGeom prst="line">
              <a:avLst/>
            </a:prstGeom>
            <a:noFill/>
            <a:ln w="12700">
              <a:solidFill>
                <a:srgbClr val="008080"/>
              </a:solidFill>
              <a:round/>
              <a:headEnd/>
              <a:tailEnd/>
            </a:ln>
          </p:spPr>
          <p:txBody>
            <a:bodyPr/>
            <a:lstStyle/>
            <a:p>
              <a:endParaRPr lang="en-GB"/>
            </a:p>
          </p:txBody>
        </p:sp>
        <p:sp>
          <p:nvSpPr>
            <p:cNvPr id="165232" name="Line 1392"/>
            <p:cNvSpPr>
              <a:spLocks noChangeShapeType="1"/>
            </p:cNvSpPr>
            <p:nvPr/>
          </p:nvSpPr>
          <p:spPr bwMode="auto">
            <a:xfrm flipH="1">
              <a:off x="3285" y="1318"/>
              <a:ext cx="39" cy="1"/>
            </a:xfrm>
            <a:prstGeom prst="line">
              <a:avLst/>
            </a:prstGeom>
            <a:noFill/>
            <a:ln w="12700">
              <a:solidFill>
                <a:srgbClr val="008080"/>
              </a:solidFill>
              <a:round/>
              <a:headEnd/>
              <a:tailEnd/>
            </a:ln>
          </p:spPr>
          <p:txBody>
            <a:bodyPr/>
            <a:lstStyle/>
            <a:p>
              <a:endParaRPr lang="en-GB"/>
            </a:p>
          </p:txBody>
        </p:sp>
        <p:sp>
          <p:nvSpPr>
            <p:cNvPr id="165233" name="Line 1393"/>
            <p:cNvSpPr>
              <a:spLocks noChangeShapeType="1"/>
            </p:cNvSpPr>
            <p:nvPr/>
          </p:nvSpPr>
          <p:spPr bwMode="auto">
            <a:xfrm>
              <a:off x="3324" y="1318"/>
              <a:ext cx="39" cy="1"/>
            </a:xfrm>
            <a:prstGeom prst="line">
              <a:avLst/>
            </a:prstGeom>
            <a:noFill/>
            <a:ln w="12700">
              <a:solidFill>
                <a:srgbClr val="008080"/>
              </a:solidFill>
              <a:round/>
              <a:headEnd/>
              <a:tailEnd/>
            </a:ln>
          </p:spPr>
          <p:txBody>
            <a:bodyPr/>
            <a:lstStyle/>
            <a:p>
              <a:endParaRPr lang="en-GB"/>
            </a:p>
          </p:txBody>
        </p:sp>
        <p:sp>
          <p:nvSpPr>
            <p:cNvPr id="165234" name="Rectangle 1394"/>
            <p:cNvSpPr>
              <a:spLocks noChangeArrowheads="1"/>
            </p:cNvSpPr>
            <p:nvPr/>
          </p:nvSpPr>
          <p:spPr bwMode="auto">
            <a:xfrm>
              <a:off x="3704" y="899"/>
              <a:ext cx="109" cy="109"/>
            </a:xfrm>
            <a:prstGeom prst="rect">
              <a:avLst/>
            </a:prstGeom>
            <a:noFill/>
            <a:ln w="9525">
              <a:noFill/>
              <a:miter lim="800000"/>
              <a:headEnd/>
              <a:tailEnd/>
            </a:ln>
          </p:spPr>
          <p:txBody>
            <a:bodyPr/>
            <a:lstStyle/>
            <a:p>
              <a:endParaRPr lang="en-GB"/>
            </a:p>
          </p:txBody>
        </p:sp>
        <p:sp>
          <p:nvSpPr>
            <p:cNvPr id="165235" name="Line 1395"/>
            <p:cNvSpPr>
              <a:spLocks noChangeShapeType="1"/>
            </p:cNvSpPr>
            <p:nvPr/>
          </p:nvSpPr>
          <p:spPr bwMode="auto">
            <a:xfrm flipV="1">
              <a:off x="3751" y="907"/>
              <a:ext cx="1" cy="39"/>
            </a:xfrm>
            <a:prstGeom prst="line">
              <a:avLst/>
            </a:prstGeom>
            <a:noFill/>
            <a:ln w="12700">
              <a:solidFill>
                <a:srgbClr val="008080"/>
              </a:solidFill>
              <a:round/>
              <a:headEnd/>
              <a:tailEnd/>
            </a:ln>
          </p:spPr>
          <p:txBody>
            <a:bodyPr/>
            <a:lstStyle/>
            <a:p>
              <a:endParaRPr lang="en-GB"/>
            </a:p>
          </p:txBody>
        </p:sp>
        <p:sp>
          <p:nvSpPr>
            <p:cNvPr id="165236" name="Line 1396"/>
            <p:cNvSpPr>
              <a:spLocks noChangeShapeType="1"/>
            </p:cNvSpPr>
            <p:nvPr/>
          </p:nvSpPr>
          <p:spPr bwMode="auto">
            <a:xfrm>
              <a:off x="3751" y="946"/>
              <a:ext cx="1" cy="38"/>
            </a:xfrm>
            <a:prstGeom prst="line">
              <a:avLst/>
            </a:prstGeom>
            <a:noFill/>
            <a:ln w="12700">
              <a:solidFill>
                <a:srgbClr val="008080"/>
              </a:solidFill>
              <a:round/>
              <a:headEnd/>
              <a:tailEnd/>
            </a:ln>
          </p:spPr>
          <p:txBody>
            <a:bodyPr/>
            <a:lstStyle/>
            <a:p>
              <a:endParaRPr lang="en-GB"/>
            </a:p>
          </p:txBody>
        </p:sp>
        <p:sp>
          <p:nvSpPr>
            <p:cNvPr id="165237" name="Line 1397"/>
            <p:cNvSpPr>
              <a:spLocks noChangeShapeType="1"/>
            </p:cNvSpPr>
            <p:nvPr/>
          </p:nvSpPr>
          <p:spPr bwMode="auto">
            <a:xfrm flipH="1">
              <a:off x="3712" y="946"/>
              <a:ext cx="39" cy="1"/>
            </a:xfrm>
            <a:prstGeom prst="line">
              <a:avLst/>
            </a:prstGeom>
            <a:noFill/>
            <a:ln w="12700">
              <a:solidFill>
                <a:srgbClr val="008080"/>
              </a:solidFill>
              <a:round/>
              <a:headEnd/>
              <a:tailEnd/>
            </a:ln>
          </p:spPr>
          <p:txBody>
            <a:bodyPr/>
            <a:lstStyle/>
            <a:p>
              <a:endParaRPr lang="en-GB"/>
            </a:p>
          </p:txBody>
        </p:sp>
        <p:sp>
          <p:nvSpPr>
            <p:cNvPr id="165238" name="Line 1398"/>
            <p:cNvSpPr>
              <a:spLocks noChangeShapeType="1"/>
            </p:cNvSpPr>
            <p:nvPr/>
          </p:nvSpPr>
          <p:spPr bwMode="auto">
            <a:xfrm>
              <a:off x="3751" y="946"/>
              <a:ext cx="38" cy="1"/>
            </a:xfrm>
            <a:prstGeom prst="line">
              <a:avLst/>
            </a:prstGeom>
            <a:noFill/>
            <a:ln w="12700">
              <a:solidFill>
                <a:srgbClr val="008080"/>
              </a:solidFill>
              <a:round/>
              <a:headEnd/>
              <a:tailEnd/>
            </a:ln>
          </p:spPr>
          <p:txBody>
            <a:bodyPr/>
            <a:lstStyle/>
            <a:p>
              <a:endParaRPr lang="en-GB"/>
            </a:p>
          </p:txBody>
        </p:sp>
        <p:sp>
          <p:nvSpPr>
            <p:cNvPr id="165239" name="Rectangle 1399"/>
            <p:cNvSpPr>
              <a:spLocks noChangeArrowheads="1"/>
            </p:cNvSpPr>
            <p:nvPr/>
          </p:nvSpPr>
          <p:spPr bwMode="auto">
            <a:xfrm>
              <a:off x="1199" y="2976"/>
              <a:ext cx="47" cy="16"/>
            </a:xfrm>
            <a:prstGeom prst="rect">
              <a:avLst/>
            </a:prstGeom>
            <a:solidFill>
              <a:srgbClr val="0000FF"/>
            </a:solidFill>
            <a:ln w="12700">
              <a:solidFill>
                <a:srgbClr val="0000FF"/>
              </a:solidFill>
              <a:miter lim="800000"/>
              <a:headEnd/>
              <a:tailEnd/>
            </a:ln>
          </p:spPr>
          <p:txBody>
            <a:bodyPr/>
            <a:lstStyle/>
            <a:p>
              <a:endParaRPr lang="en-GB"/>
            </a:p>
          </p:txBody>
        </p:sp>
        <p:sp>
          <p:nvSpPr>
            <p:cNvPr id="165240" name="Rectangle 1400"/>
            <p:cNvSpPr>
              <a:spLocks noChangeArrowheads="1"/>
            </p:cNvSpPr>
            <p:nvPr/>
          </p:nvSpPr>
          <p:spPr bwMode="auto">
            <a:xfrm>
              <a:off x="1626" y="2837"/>
              <a:ext cx="46" cy="15"/>
            </a:xfrm>
            <a:prstGeom prst="rect">
              <a:avLst/>
            </a:prstGeom>
            <a:solidFill>
              <a:srgbClr val="0000FF"/>
            </a:solidFill>
            <a:ln w="12700">
              <a:solidFill>
                <a:srgbClr val="0000FF"/>
              </a:solidFill>
              <a:miter lim="800000"/>
              <a:headEnd/>
              <a:tailEnd/>
            </a:ln>
          </p:spPr>
          <p:txBody>
            <a:bodyPr/>
            <a:lstStyle/>
            <a:p>
              <a:endParaRPr lang="en-GB"/>
            </a:p>
          </p:txBody>
        </p:sp>
        <p:sp>
          <p:nvSpPr>
            <p:cNvPr id="165241" name="Rectangle 1401"/>
            <p:cNvSpPr>
              <a:spLocks noChangeArrowheads="1"/>
            </p:cNvSpPr>
            <p:nvPr/>
          </p:nvSpPr>
          <p:spPr bwMode="auto">
            <a:xfrm>
              <a:off x="2052" y="2682"/>
              <a:ext cx="47" cy="15"/>
            </a:xfrm>
            <a:prstGeom prst="rect">
              <a:avLst/>
            </a:prstGeom>
            <a:solidFill>
              <a:srgbClr val="0000FF"/>
            </a:solidFill>
            <a:ln w="12700">
              <a:solidFill>
                <a:srgbClr val="0000FF"/>
              </a:solidFill>
              <a:miter lim="800000"/>
              <a:headEnd/>
              <a:tailEnd/>
            </a:ln>
          </p:spPr>
          <p:txBody>
            <a:bodyPr/>
            <a:lstStyle/>
            <a:p>
              <a:endParaRPr lang="en-GB"/>
            </a:p>
          </p:txBody>
        </p:sp>
        <p:sp>
          <p:nvSpPr>
            <p:cNvPr id="165242" name="Rectangle 1402"/>
            <p:cNvSpPr>
              <a:spLocks noChangeArrowheads="1"/>
            </p:cNvSpPr>
            <p:nvPr/>
          </p:nvSpPr>
          <p:spPr bwMode="auto">
            <a:xfrm>
              <a:off x="2479" y="2480"/>
              <a:ext cx="46" cy="16"/>
            </a:xfrm>
            <a:prstGeom prst="rect">
              <a:avLst/>
            </a:prstGeom>
            <a:solidFill>
              <a:srgbClr val="0000FF"/>
            </a:solidFill>
            <a:ln w="12700">
              <a:solidFill>
                <a:srgbClr val="0000FF"/>
              </a:solidFill>
              <a:miter lim="800000"/>
              <a:headEnd/>
              <a:tailEnd/>
            </a:ln>
          </p:spPr>
          <p:txBody>
            <a:bodyPr/>
            <a:lstStyle/>
            <a:p>
              <a:endParaRPr lang="en-GB"/>
            </a:p>
          </p:txBody>
        </p:sp>
        <p:sp>
          <p:nvSpPr>
            <p:cNvPr id="165243" name="Rectangle 1403"/>
            <p:cNvSpPr>
              <a:spLocks noChangeArrowheads="1"/>
            </p:cNvSpPr>
            <p:nvPr/>
          </p:nvSpPr>
          <p:spPr bwMode="auto">
            <a:xfrm>
              <a:off x="2898" y="2232"/>
              <a:ext cx="46" cy="16"/>
            </a:xfrm>
            <a:prstGeom prst="rect">
              <a:avLst/>
            </a:prstGeom>
            <a:solidFill>
              <a:srgbClr val="0000FF"/>
            </a:solidFill>
            <a:ln w="12700">
              <a:solidFill>
                <a:srgbClr val="0000FF"/>
              </a:solidFill>
              <a:miter lim="800000"/>
              <a:headEnd/>
              <a:tailEnd/>
            </a:ln>
          </p:spPr>
          <p:txBody>
            <a:bodyPr/>
            <a:lstStyle/>
            <a:p>
              <a:endParaRPr lang="en-GB"/>
            </a:p>
          </p:txBody>
        </p:sp>
        <p:sp>
          <p:nvSpPr>
            <p:cNvPr id="165244" name="Rectangle 1404"/>
            <p:cNvSpPr>
              <a:spLocks noChangeArrowheads="1"/>
            </p:cNvSpPr>
            <p:nvPr/>
          </p:nvSpPr>
          <p:spPr bwMode="auto">
            <a:xfrm>
              <a:off x="3324" y="1914"/>
              <a:ext cx="47" cy="16"/>
            </a:xfrm>
            <a:prstGeom prst="rect">
              <a:avLst/>
            </a:prstGeom>
            <a:solidFill>
              <a:srgbClr val="0000FF"/>
            </a:solidFill>
            <a:ln w="12700">
              <a:solidFill>
                <a:srgbClr val="0000FF"/>
              </a:solidFill>
              <a:miter lim="800000"/>
              <a:headEnd/>
              <a:tailEnd/>
            </a:ln>
          </p:spPr>
          <p:txBody>
            <a:bodyPr/>
            <a:lstStyle/>
            <a:p>
              <a:endParaRPr lang="en-GB"/>
            </a:p>
          </p:txBody>
        </p:sp>
        <p:sp>
          <p:nvSpPr>
            <p:cNvPr id="165245" name="Rectangle 1405"/>
            <p:cNvSpPr>
              <a:spLocks noChangeArrowheads="1"/>
            </p:cNvSpPr>
            <p:nvPr/>
          </p:nvSpPr>
          <p:spPr bwMode="auto">
            <a:xfrm>
              <a:off x="3751" y="1488"/>
              <a:ext cx="46" cy="16"/>
            </a:xfrm>
            <a:prstGeom prst="rect">
              <a:avLst/>
            </a:prstGeom>
            <a:solidFill>
              <a:srgbClr val="0000FF"/>
            </a:solidFill>
            <a:ln w="12700">
              <a:solidFill>
                <a:srgbClr val="0000FF"/>
              </a:solidFill>
              <a:miter lim="800000"/>
              <a:headEnd/>
              <a:tailEnd/>
            </a:ln>
          </p:spPr>
          <p:txBody>
            <a:bodyPr/>
            <a:lstStyle/>
            <a:p>
              <a:endParaRPr lang="en-GB"/>
            </a:p>
          </p:txBody>
        </p:sp>
        <p:sp>
          <p:nvSpPr>
            <p:cNvPr id="165246" name="Rectangle 1406"/>
            <p:cNvSpPr>
              <a:spLocks noChangeArrowheads="1"/>
            </p:cNvSpPr>
            <p:nvPr/>
          </p:nvSpPr>
          <p:spPr bwMode="auto">
            <a:xfrm>
              <a:off x="858" y="3209"/>
              <a:ext cx="58" cy="125"/>
            </a:xfrm>
            <a:prstGeom prst="rect">
              <a:avLst/>
            </a:prstGeom>
            <a:noFill/>
            <a:ln w="9525">
              <a:noFill/>
              <a:miter lim="800000"/>
              <a:headEnd/>
              <a:tailEnd/>
            </a:ln>
          </p:spPr>
          <p:txBody>
            <a:bodyPr wrap="none" lIns="0" tIns="0" rIns="0" bIns="0">
              <a:spAutoFit/>
            </a:bodyPr>
            <a:lstStyle/>
            <a:p>
              <a:r>
                <a:rPr lang="de-DE" sz="1300">
                  <a:solidFill>
                    <a:srgbClr val="000000"/>
                  </a:solidFill>
                </a:rPr>
                <a:t>0</a:t>
              </a:r>
              <a:endParaRPr lang="de-DE"/>
            </a:p>
          </p:txBody>
        </p:sp>
        <p:sp>
          <p:nvSpPr>
            <p:cNvPr id="165247" name="Rectangle 1407"/>
            <p:cNvSpPr>
              <a:spLocks noChangeArrowheads="1"/>
            </p:cNvSpPr>
            <p:nvPr/>
          </p:nvSpPr>
          <p:spPr bwMode="auto">
            <a:xfrm>
              <a:off x="749" y="2798"/>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200</a:t>
              </a:r>
              <a:endParaRPr lang="de-DE"/>
            </a:p>
          </p:txBody>
        </p:sp>
        <p:sp>
          <p:nvSpPr>
            <p:cNvPr id="165248" name="Rectangle 1408"/>
            <p:cNvSpPr>
              <a:spLocks noChangeArrowheads="1"/>
            </p:cNvSpPr>
            <p:nvPr/>
          </p:nvSpPr>
          <p:spPr bwMode="auto">
            <a:xfrm>
              <a:off x="749" y="2395"/>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400</a:t>
              </a:r>
              <a:endParaRPr lang="de-DE"/>
            </a:p>
          </p:txBody>
        </p:sp>
        <p:sp>
          <p:nvSpPr>
            <p:cNvPr id="165249" name="Rectangle 1409"/>
            <p:cNvSpPr>
              <a:spLocks noChangeArrowheads="1"/>
            </p:cNvSpPr>
            <p:nvPr/>
          </p:nvSpPr>
          <p:spPr bwMode="auto">
            <a:xfrm>
              <a:off x="749" y="1984"/>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600</a:t>
              </a:r>
              <a:endParaRPr lang="de-DE"/>
            </a:p>
          </p:txBody>
        </p:sp>
        <p:sp>
          <p:nvSpPr>
            <p:cNvPr id="165250" name="Rectangle 1410"/>
            <p:cNvSpPr>
              <a:spLocks noChangeArrowheads="1"/>
            </p:cNvSpPr>
            <p:nvPr/>
          </p:nvSpPr>
          <p:spPr bwMode="auto">
            <a:xfrm>
              <a:off x="749" y="1573"/>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800</a:t>
              </a:r>
              <a:endParaRPr lang="de-DE"/>
            </a:p>
          </p:txBody>
        </p:sp>
        <p:sp>
          <p:nvSpPr>
            <p:cNvPr id="165251" name="Rectangle 1411"/>
            <p:cNvSpPr>
              <a:spLocks noChangeArrowheads="1"/>
            </p:cNvSpPr>
            <p:nvPr/>
          </p:nvSpPr>
          <p:spPr bwMode="auto">
            <a:xfrm>
              <a:off x="695" y="1170"/>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1000</a:t>
              </a:r>
              <a:endParaRPr lang="de-DE"/>
            </a:p>
          </p:txBody>
        </p:sp>
        <p:sp>
          <p:nvSpPr>
            <p:cNvPr id="165252" name="Rectangle 1412"/>
            <p:cNvSpPr>
              <a:spLocks noChangeArrowheads="1"/>
            </p:cNvSpPr>
            <p:nvPr/>
          </p:nvSpPr>
          <p:spPr bwMode="auto">
            <a:xfrm>
              <a:off x="695" y="760"/>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1200</a:t>
              </a:r>
              <a:endParaRPr lang="de-DE"/>
            </a:p>
          </p:txBody>
        </p:sp>
        <p:sp>
          <p:nvSpPr>
            <p:cNvPr id="165253" name="Rectangle 1413"/>
            <p:cNvSpPr>
              <a:spLocks noChangeArrowheads="1"/>
            </p:cNvSpPr>
            <p:nvPr/>
          </p:nvSpPr>
          <p:spPr bwMode="auto">
            <a:xfrm>
              <a:off x="1091"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1996</a:t>
              </a:r>
              <a:endParaRPr lang="de-DE"/>
            </a:p>
          </p:txBody>
        </p:sp>
        <p:sp>
          <p:nvSpPr>
            <p:cNvPr id="165254" name="Rectangle 1414"/>
            <p:cNvSpPr>
              <a:spLocks noChangeArrowheads="1"/>
            </p:cNvSpPr>
            <p:nvPr/>
          </p:nvSpPr>
          <p:spPr bwMode="auto">
            <a:xfrm>
              <a:off x="1517"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1997</a:t>
              </a:r>
              <a:endParaRPr lang="de-DE"/>
            </a:p>
          </p:txBody>
        </p:sp>
        <p:sp>
          <p:nvSpPr>
            <p:cNvPr id="165255" name="Rectangle 1415"/>
            <p:cNvSpPr>
              <a:spLocks noChangeArrowheads="1"/>
            </p:cNvSpPr>
            <p:nvPr/>
          </p:nvSpPr>
          <p:spPr bwMode="auto">
            <a:xfrm>
              <a:off x="1944"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1998</a:t>
              </a:r>
              <a:endParaRPr lang="de-DE"/>
            </a:p>
          </p:txBody>
        </p:sp>
        <p:sp>
          <p:nvSpPr>
            <p:cNvPr id="165256" name="Rectangle 1416"/>
            <p:cNvSpPr>
              <a:spLocks noChangeArrowheads="1"/>
            </p:cNvSpPr>
            <p:nvPr/>
          </p:nvSpPr>
          <p:spPr bwMode="auto">
            <a:xfrm>
              <a:off x="2370"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1999</a:t>
              </a:r>
              <a:endParaRPr lang="de-DE"/>
            </a:p>
          </p:txBody>
        </p:sp>
        <p:sp>
          <p:nvSpPr>
            <p:cNvPr id="165257" name="Rectangle 1417"/>
            <p:cNvSpPr>
              <a:spLocks noChangeArrowheads="1"/>
            </p:cNvSpPr>
            <p:nvPr/>
          </p:nvSpPr>
          <p:spPr bwMode="auto">
            <a:xfrm>
              <a:off x="2789"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2000</a:t>
              </a:r>
              <a:endParaRPr lang="de-DE"/>
            </a:p>
          </p:txBody>
        </p:sp>
        <p:sp>
          <p:nvSpPr>
            <p:cNvPr id="165258" name="Rectangle 1418"/>
            <p:cNvSpPr>
              <a:spLocks noChangeArrowheads="1"/>
            </p:cNvSpPr>
            <p:nvPr/>
          </p:nvSpPr>
          <p:spPr bwMode="auto">
            <a:xfrm>
              <a:off x="3216"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2001</a:t>
              </a:r>
              <a:endParaRPr lang="de-DE"/>
            </a:p>
          </p:txBody>
        </p:sp>
        <p:sp>
          <p:nvSpPr>
            <p:cNvPr id="165259" name="Rectangle 1419"/>
            <p:cNvSpPr>
              <a:spLocks noChangeArrowheads="1"/>
            </p:cNvSpPr>
            <p:nvPr/>
          </p:nvSpPr>
          <p:spPr bwMode="auto">
            <a:xfrm>
              <a:off x="3642" y="3356"/>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2002</a:t>
              </a:r>
              <a:endParaRPr lang="de-DE"/>
            </a:p>
          </p:txBody>
        </p:sp>
        <p:sp>
          <p:nvSpPr>
            <p:cNvPr id="165260" name="Rectangle 1420"/>
            <p:cNvSpPr>
              <a:spLocks noChangeArrowheads="1"/>
            </p:cNvSpPr>
            <p:nvPr/>
          </p:nvSpPr>
          <p:spPr bwMode="auto">
            <a:xfrm>
              <a:off x="4069" y="3302"/>
              <a:ext cx="214" cy="125"/>
            </a:xfrm>
            <a:prstGeom prst="rect">
              <a:avLst/>
            </a:prstGeom>
            <a:noFill/>
            <a:ln w="9525">
              <a:noFill/>
              <a:miter lim="800000"/>
              <a:headEnd/>
              <a:tailEnd/>
            </a:ln>
          </p:spPr>
          <p:txBody>
            <a:bodyPr wrap="none" lIns="0" tIns="0" rIns="0" bIns="0">
              <a:spAutoFit/>
            </a:bodyPr>
            <a:lstStyle/>
            <a:p>
              <a:r>
                <a:rPr lang="de-DE" sz="1300" b="1">
                  <a:solidFill>
                    <a:srgbClr val="000000"/>
                  </a:solidFill>
                </a:rPr>
                <a:t>year</a:t>
              </a:r>
              <a:endParaRPr lang="de-DE"/>
            </a:p>
          </p:txBody>
        </p:sp>
        <p:sp>
          <p:nvSpPr>
            <p:cNvPr id="165261" name="Rectangle 1421"/>
            <p:cNvSpPr>
              <a:spLocks noChangeArrowheads="1"/>
            </p:cNvSpPr>
            <p:nvPr/>
          </p:nvSpPr>
          <p:spPr bwMode="auto">
            <a:xfrm rot="16200000">
              <a:off x="76" y="1999"/>
              <a:ext cx="1037" cy="125"/>
            </a:xfrm>
            <a:prstGeom prst="rect">
              <a:avLst/>
            </a:prstGeom>
            <a:noFill/>
            <a:ln w="9525">
              <a:noFill/>
              <a:miter lim="800000"/>
              <a:headEnd/>
              <a:tailEnd/>
            </a:ln>
          </p:spPr>
          <p:txBody>
            <a:bodyPr wrap="none" lIns="0" tIns="0" rIns="0" bIns="0">
              <a:spAutoFit/>
            </a:bodyPr>
            <a:lstStyle/>
            <a:p>
              <a:r>
                <a:rPr lang="de-DE" sz="1300" b="1">
                  <a:solidFill>
                    <a:srgbClr val="000000"/>
                  </a:solidFill>
                </a:rPr>
                <a:t>Subscribers [million]</a:t>
              </a:r>
              <a:endParaRPr lang="de-DE"/>
            </a:p>
          </p:txBody>
        </p:sp>
        <p:sp>
          <p:nvSpPr>
            <p:cNvPr id="165262" name="Rectangle 1422"/>
            <p:cNvSpPr>
              <a:spLocks noChangeArrowheads="1"/>
            </p:cNvSpPr>
            <p:nvPr/>
          </p:nvSpPr>
          <p:spPr bwMode="auto">
            <a:xfrm>
              <a:off x="4045" y="1473"/>
              <a:ext cx="1070" cy="1147"/>
            </a:xfrm>
            <a:prstGeom prst="rect">
              <a:avLst/>
            </a:prstGeom>
            <a:solidFill>
              <a:srgbClr val="FFFFFF"/>
            </a:solidFill>
            <a:ln w="0">
              <a:solidFill>
                <a:srgbClr val="000000"/>
              </a:solidFill>
              <a:miter lim="800000"/>
              <a:headEnd/>
              <a:tailEnd/>
            </a:ln>
          </p:spPr>
          <p:txBody>
            <a:bodyPr/>
            <a:lstStyle/>
            <a:p>
              <a:endParaRPr lang="en-GB"/>
            </a:p>
          </p:txBody>
        </p:sp>
        <p:sp>
          <p:nvSpPr>
            <p:cNvPr id="165263" name="Line 1423"/>
            <p:cNvSpPr>
              <a:spLocks noChangeShapeType="1"/>
            </p:cNvSpPr>
            <p:nvPr/>
          </p:nvSpPr>
          <p:spPr bwMode="auto">
            <a:xfrm>
              <a:off x="4084" y="1566"/>
              <a:ext cx="217" cy="1"/>
            </a:xfrm>
            <a:prstGeom prst="line">
              <a:avLst/>
            </a:prstGeom>
            <a:noFill/>
            <a:ln w="12700">
              <a:solidFill>
                <a:srgbClr val="000080"/>
              </a:solidFill>
              <a:round/>
              <a:headEnd/>
              <a:tailEnd/>
            </a:ln>
          </p:spPr>
          <p:txBody>
            <a:bodyPr/>
            <a:lstStyle/>
            <a:p>
              <a:endParaRPr lang="en-GB"/>
            </a:p>
          </p:txBody>
        </p:sp>
        <p:sp>
          <p:nvSpPr>
            <p:cNvPr id="165264" name="Freeform 1424"/>
            <p:cNvSpPr>
              <a:spLocks/>
            </p:cNvSpPr>
            <p:nvPr/>
          </p:nvSpPr>
          <p:spPr bwMode="auto">
            <a:xfrm>
              <a:off x="4162" y="1535"/>
              <a:ext cx="62" cy="62"/>
            </a:xfrm>
            <a:custGeom>
              <a:avLst/>
              <a:gdLst/>
              <a:ahLst/>
              <a:cxnLst>
                <a:cxn ang="0">
                  <a:pos x="31" y="0"/>
                </a:cxn>
                <a:cxn ang="0">
                  <a:pos x="62" y="31"/>
                </a:cxn>
                <a:cxn ang="0">
                  <a:pos x="31" y="62"/>
                </a:cxn>
                <a:cxn ang="0">
                  <a:pos x="0" y="31"/>
                </a:cxn>
                <a:cxn ang="0">
                  <a:pos x="31" y="0"/>
                </a:cxn>
              </a:cxnLst>
              <a:rect l="0" t="0" r="r" b="b"/>
              <a:pathLst>
                <a:path w="62" h="62">
                  <a:moveTo>
                    <a:pt x="31" y="0"/>
                  </a:moveTo>
                  <a:lnTo>
                    <a:pt x="62" y="31"/>
                  </a:lnTo>
                  <a:lnTo>
                    <a:pt x="31" y="62"/>
                  </a:lnTo>
                  <a:lnTo>
                    <a:pt x="0" y="31"/>
                  </a:lnTo>
                  <a:lnTo>
                    <a:pt x="31" y="0"/>
                  </a:lnTo>
                  <a:close/>
                </a:path>
              </a:pathLst>
            </a:custGeom>
            <a:solidFill>
              <a:srgbClr val="000080"/>
            </a:solidFill>
            <a:ln w="12700">
              <a:solidFill>
                <a:srgbClr val="000080"/>
              </a:solidFill>
              <a:prstDash val="solid"/>
              <a:round/>
              <a:headEnd/>
              <a:tailEnd/>
            </a:ln>
          </p:spPr>
          <p:txBody>
            <a:bodyPr/>
            <a:lstStyle/>
            <a:p>
              <a:endParaRPr lang="en-GB"/>
            </a:p>
          </p:txBody>
        </p:sp>
        <p:sp>
          <p:nvSpPr>
            <p:cNvPr id="165265" name="Rectangle 1425"/>
            <p:cNvSpPr>
              <a:spLocks noChangeArrowheads="1"/>
            </p:cNvSpPr>
            <p:nvPr/>
          </p:nvSpPr>
          <p:spPr bwMode="auto">
            <a:xfrm>
              <a:off x="4324" y="1496"/>
              <a:ext cx="463" cy="125"/>
            </a:xfrm>
            <a:prstGeom prst="rect">
              <a:avLst/>
            </a:prstGeom>
            <a:noFill/>
            <a:ln w="9525">
              <a:noFill/>
              <a:miter lim="800000"/>
              <a:headEnd/>
              <a:tailEnd/>
            </a:ln>
          </p:spPr>
          <p:txBody>
            <a:bodyPr wrap="none" lIns="0" tIns="0" rIns="0" bIns="0">
              <a:spAutoFit/>
            </a:bodyPr>
            <a:lstStyle/>
            <a:p>
              <a:r>
                <a:rPr lang="de-DE" sz="1300">
                  <a:solidFill>
                    <a:srgbClr val="000000"/>
                  </a:solidFill>
                </a:rPr>
                <a:t>GSM total</a:t>
              </a:r>
              <a:endParaRPr lang="de-DE"/>
            </a:p>
          </p:txBody>
        </p:sp>
        <p:sp>
          <p:nvSpPr>
            <p:cNvPr id="165266" name="Line 1426"/>
            <p:cNvSpPr>
              <a:spLocks noChangeShapeType="1"/>
            </p:cNvSpPr>
            <p:nvPr/>
          </p:nvSpPr>
          <p:spPr bwMode="auto">
            <a:xfrm>
              <a:off x="4084" y="1728"/>
              <a:ext cx="217" cy="1"/>
            </a:xfrm>
            <a:prstGeom prst="line">
              <a:avLst/>
            </a:prstGeom>
            <a:noFill/>
            <a:ln w="12700">
              <a:solidFill>
                <a:srgbClr val="FF00FF"/>
              </a:solidFill>
              <a:round/>
              <a:headEnd/>
              <a:tailEnd/>
            </a:ln>
          </p:spPr>
          <p:txBody>
            <a:bodyPr/>
            <a:lstStyle/>
            <a:p>
              <a:endParaRPr lang="en-GB"/>
            </a:p>
          </p:txBody>
        </p:sp>
        <p:sp>
          <p:nvSpPr>
            <p:cNvPr id="165267" name="Rectangle 1427"/>
            <p:cNvSpPr>
              <a:spLocks noChangeArrowheads="1"/>
            </p:cNvSpPr>
            <p:nvPr/>
          </p:nvSpPr>
          <p:spPr bwMode="auto">
            <a:xfrm>
              <a:off x="4169" y="1705"/>
              <a:ext cx="47" cy="47"/>
            </a:xfrm>
            <a:prstGeom prst="rect">
              <a:avLst/>
            </a:prstGeom>
            <a:solidFill>
              <a:srgbClr val="FF00FF"/>
            </a:solidFill>
            <a:ln w="12700">
              <a:solidFill>
                <a:srgbClr val="FF00FF"/>
              </a:solidFill>
              <a:miter lim="800000"/>
              <a:headEnd/>
              <a:tailEnd/>
            </a:ln>
          </p:spPr>
          <p:txBody>
            <a:bodyPr/>
            <a:lstStyle/>
            <a:p>
              <a:endParaRPr lang="en-GB"/>
            </a:p>
          </p:txBody>
        </p:sp>
        <p:sp>
          <p:nvSpPr>
            <p:cNvPr id="165269" name="Rectangle 1429"/>
            <p:cNvSpPr>
              <a:spLocks noChangeArrowheads="1"/>
            </p:cNvSpPr>
            <p:nvPr/>
          </p:nvSpPr>
          <p:spPr bwMode="auto">
            <a:xfrm>
              <a:off x="4324" y="1659"/>
              <a:ext cx="521" cy="125"/>
            </a:xfrm>
            <a:prstGeom prst="rect">
              <a:avLst/>
            </a:prstGeom>
            <a:noFill/>
            <a:ln w="9525">
              <a:noFill/>
              <a:miter lim="800000"/>
              <a:headEnd/>
              <a:tailEnd/>
            </a:ln>
          </p:spPr>
          <p:txBody>
            <a:bodyPr wrap="none" lIns="0" tIns="0" rIns="0" bIns="0">
              <a:spAutoFit/>
            </a:bodyPr>
            <a:lstStyle/>
            <a:p>
              <a:r>
                <a:rPr lang="de-DE" sz="1300">
                  <a:solidFill>
                    <a:srgbClr val="000000"/>
                  </a:solidFill>
                </a:rPr>
                <a:t>TDMA total</a:t>
              </a:r>
              <a:endParaRPr lang="de-DE"/>
            </a:p>
          </p:txBody>
        </p:sp>
        <p:sp>
          <p:nvSpPr>
            <p:cNvPr id="165270" name="Line 1430"/>
            <p:cNvSpPr>
              <a:spLocks noChangeShapeType="1"/>
            </p:cNvSpPr>
            <p:nvPr/>
          </p:nvSpPr>
          <p:spPr bwMode="auto">
            <a:xfrm>
              <a:off x="4084" y="1891"/>
              <a:ext cx="217" cy="1"/>
            </a:xfrm>
            <a:prstGeom prst="line">
              <a:avLst/>
            </a:prstGeom>
            <a:noFill/>
            <a:ln w="12700">
              <a:solidFill>
                <a:srgbClr val="FFFF00"/>
              </a:solidFill>
              <a:round/>
              <a:headEnd/>
              <a:tailEnd/>
            </a:ln>
          </p:spPr>
          <p:txBody>
            <a:bodyPr/>
            <a:lstStyle/>
            <a:p>
              <a:endParaRPr lang="en-GB"/>
            </a:p>
          </p:txBody>
        </p:sp>
        <p:sp>
          <p:nvSpPr>
            <p:cNvPr id="165271" name="Freeform 1431"/>
            <p:cNvSpPr>
              <a:spLocks/>
            </p:cNvSpPr>
            <p:nvPr/>
          </p:nvSpPr>
          <p:spPr bwMode="auto">
            <a:xfrm>
              <a:off x="4162" y="1860"/>
              <a:ext cx="62" cy="62"/>
            </a:xfrm>
            <a:custGeom>
              <a:avLst/>
              <a:gdLst/>
              <a:ahLst/>
              <a:cxnLst>
                <a:cxn ang="0">
                  <a:pos x="31" y="0"/>
                </a:cxn>
                <a:cxn ang="0">
                  <a:pos x="62" y="62"/>
                </a:cxn>
                <a:cxn ang="0">
                  <a:pos x="0" y="62"/>
                </a:cxn>
                <a:cxn ang="0">
                  <a:pos x="31" y="0"/>
                </a:cxn>
              </a:cxnLst>
              <a:rect l="0" t="0" r="r" b="b"/>
              <a:pathLst>
                <a:path w="62" h="62">
                  <a:moveTo>
                    <a:pt x="31" y="0"/>
                  </a:moveTo>
                  <a:lnTo>
                    <a:pt x="62" y="62"/>
                  </a:lnTo>
                  <a:lnTo>
                    <a:pt x="0" y="62"/>
                  </a:lnTo>
                  <a:lnTo>
                    <a:pt x="31" y="0"/>
                  </a:lnTo>
                  <a:close/>
                </a:path>
              </a:pathLst>
            </a:custGeom>
            <a:solidFill>
              <a:srgbClr val="FFFF00"/>
            </a:solidFill>
            <a:ln w="12700">
              <a:solidFill>
                <a:srgbClr val="FFFF00"/>
              </a:solidFill>
              <a:prstDash val="solid"/>
              <a:round/>
              <a:headEnd/>
              <a:tailEnd/>
            </a:ln>
          </p:spPr>
          <p:txBody>
            <a:bodyPr/>
            <a:lstStyle/>
            <a:p>
              <a:endParaRPr lang="en-GB"/>
            </a:p>
          </p:txBody>
        </p:sp>
        <p:sp>
          <p:nvSpPr>
            <p:cNvPr id="165272" name="Rectangle 1432"/>
            <p:cNvSpPr>
              <a:spLocks noChangeArrowheads="1"/>
            </p:cNvSpPr>
            <p:nvPr/>
          </p:nvSpPr>
          <p:spPr bwMode="auto">
            <a:xfrm>
              <a:off x="4324" y="1821"/>
              <a:ext cx="532" cy="125"/>
            </a:xfrm>
            <a:prstGeom prst="rect">
              <a:avLst/>
            </a:prstGeom>
            <a:noFill/>
            <a:ln w="9525">
              <a:noFill/>
              <a:miter lim="800000"/>
              <a:headEnd/>
              <a:tailEnd/>
            </a:ln>
          </p:spPr>
          <p:txBody>
            <a:bodyPr wrap="none" lIns="0" tIns="0" rIns="0" bIns="0">
              <a:spAutoFit/>
            </a:bodyPr>
            <a:lstStyle/>
            <a:p>
              <a:r>
                <a:rPr lang="de-DE" sz="1300">
                  <a:solidFill>
                    <a:srgbClr val="000000"/>
                  </a:solidFill>
                </a:rPr>
                <a:t>CDMA total</a:t>
              </a:r>
              <a:endParaRPr lang="de-DE"/>
            </a:p>
          </p:txBody>
        </p:sp>
        <p:sp>
          <p:nvSpPr>
            <p:cNvPr id="165273" name="Line 1433"/>
            <p:cNvSpPr>
              <a:spLocks noChangeShapeType="1"/>
            </p:cNvSpPr>
            <p:nvPr/>
          </p:nvSpPr>
          <p:spPr bwMode="auto">
            <a:xfrm>
              <a:off x="4084" y="2054"/>
              <a:ext cx="217" cy="1"/>
            </a:xfrm>
            <a:prstGeom prst="line">
              <a:avLst/>
            </a:prstGeom>
            <a:noFill/>
            <a:ln w="12700">
              <a:solidFill>
                <a:srgbClr val="00FFFF"/>
              </a:solidFill>
              <a:round/>
              <a:headEnd/>
              <a:tailEnd/>
            </a:ln>
          </p:spPr>
          <p:txBody>
            <a:bodyPr/>
            <a:lstStyle/>
            <a:p>
              <a:endParaRPr lang="en-GB"/>
            </a:p>
          </p:txBody>
        </p:sp>
        <p:sp>
          <p:nvSpPr>
            <p:cNvPr id="165274" name="Rectangle 1434"/>
            <p:cNvSpPr>
              <a:spLocks noChangeArrowheads="1"/>
            </p:cNvSpPr>
            <p:nvPr/>
          </p:nvSpPr>
          <p:spPr bwMode="auto">
            <a:xfrm>
              <a:off x="4154" y="2015"/>
              <a:ext cx="93" cy="93"/>
            </a:xfrm>
            <a:prstGeom prst="rect">
              <a:avLst/>
            </a:prstGeom>
            <a:noFill/>
            <a:ln w="9525">
              <a:noFill/>
              <a:miter lim="800000"/>
              <a:headEnd/>
              <a:tailEnd/>
            </a:ln>
          </p:spPr>
          <p:txBody>
            <a:bodyPr/>
            <a:lstStyle/>
            <a:p>
              <a:endParaRPr lang="en-GB"/>
            </a:p>
          </p:txBody>
        </p:sp>
        <p:sp>
          <p:nvSpPr>
            <p:cNvPr id="165275" name="Line 1435"/>
            <p:cNvSpPr>
              <a:spLocks noChangeShapeType="1"/>
            </p:cNvSpPr>
            <p:nvPr/>
          </p:nvSpPr>
          <p:spPr bwMode="auto">
            <a:xfrm flipH="1" flipV="1">
              <a:off x="4162" y="2023"/>
              <a:ext cx="31" cy="31"/>
            </a:xfrm>
            <a:prstGeom prst="line">
              <a:avLst/>
            </a:prstGeom>
            <a:noFill/>
            <a:ln w="12700">
              <a:solidFill>
                <a:srgbClr val="00FFFF"/>
              </a:solidFill>
              <a:round/>
              <a:headEnd/>
              <a:tailEnd/>
            </a:ln>
          </p:spPr>
          <p:txBody>
            <a:bodyPr/>
            <a:lstStyle/>
            <a:p>
              <a:endParaRPr lang="en-GB"/>
            </a:p>
          </p:txBody>
        </p:sp>
        <p:sp>
          <p:nvSpPr>
            <p:cNvPr id="165276" name="Line 1436"/>
            <p:cNvSpPr>
              <a:spLocks noChangeShapeType="1"/>
            </p:cNvSpPr>
            <p:nvPr/>
          </p:nvSpPr>
          <p:spPr bwMode="auto">
            <a:xfrm>
              <a:off x="4193" y="2054"/>
              <a:ext cx="31" cy="31"/>
            </a:xfrm>
            <a:prstGeom prst="line">
              <a:avLst/>
            </a:prstGeom>
            <a:noFill/>
            <a:ln w="12700">
              <a:solidFill>
                <a:srgbClr val="00FFFF"/>
              </a:solidFill>
              <a:round/>
              <a:headEnd/>
              <a:tailEnd/>
            </a:ln>
          </p:spPr>
          <p:txBody>
            <a:bodyPr/>
            <a:lstStyle/>
            <a:p>
              <a:endParaRPr lang="en-GB"/>
            </a:p>
          </p:txBody>
        </p:sp>
        <p:sp>
          <p:nvSpPr>
            <p:cNvPr id="165277" name="Line 1437"/>
            <p:cNvSpPr>
              <a:spLocks noChangeShapeType="1"/>
            </p:cNvSpPr>
            <p:nvPr/>
          </p:nvSpPr>
          <p:spPr bwMode="auto">
            <a:xfrm flipH="1">
              <a:off x="4162" y="2054"/>
              <a:ext cx="31" cy="31"/>
            </a:xfrm>
            <a:prstGeom prst="line">
              <a:avLst/>
            </a:prstGeom>
            <a:noFill/>
            <a:ln w="12700">
              <a:solidFill>
                <a:srgbClr val="00FFFF"/>
              </a:solidFill>
              <a:round/>
              <a:headEnd/>
              <a:tailEnd/>
            </a:ln>
          </p:spPr>
          <p:txBody>
            <a:bodyPr/>
            <a:lstStyle/>
            <a:p>
              <a:endParaRPr lang="en-GB"/>
            </a:p>
          </p:txBody>
        </p:sp>
        <p:sp>
          <p:nvSpPr>
            <p:cNvPr id="165278" name="Line 1438"/>
            <p:cNvSpPr>
              <a:spLocks noChangeShapeType="1"/>
            </p:cNvSpPr>
            <p:nvPr/>
          </p:nvSpPr>
          <p:spPr bwMode="auto">
            <a:xfrm flipV="1">
              <a:off x="4193" y="2023"/>
              <a:ext cx="31" cy="31"/>
            </a:xfrm>
            <a:prstGeom prst="line">
              <a:avLst/>
            </a:prstGeom>
            <a:noFill/>
            <a:ln w="12700">
              <a:solidFill>
                <a:srgbClr val="00FFFF"/>
              </a:solidFill>
              <a:round/>
              <a:headEnd/>
              <a:tailEnd/>
            </a:ln>
          </p:spPr>
          <p:txBody>
            <a:bodyPr/>
            <a:lstStyle/>
            <a:p>
              <a:endParaRPr lang="en-GB"/>
            </a:p>
          </p:txBody>
        </p:sp>
        <p:sp>
          <p:nvSpPr>
            <p:cNvPr id="165279" name="Rectangle 1439"/>
            <p:cNvSpPr>
              <a:spLocks noChangeArrowheads="1"/>
            </p:cNvSpPr>
            <p:nvPr/>
          </p:nvSpPr>
          <p:spPr bwMode="auto">
            <a:xfrm>
              <a:off x="4324" y="1984"/>
              <a:ext cx="445" cy="125"/>
            </a:xfrm>
            <a:prstGeom prst="rect">
              <a:avLst/>
            </a:prstGeom>
            <a:noFill/>
            <a:ln w="9525">
              <a:noFill/>
              <a:miter lim="800000"/>
              <a:headEnd/>
              <a:tailEnd/>
            </a:ln>
          </p:spPr>
          <p:txBody>
            <a:bodyPr wrap="none" lIns="0" tIns="0" rIns="0" bIns="0">
              <a:spAutoFit/>
            </a:bodyPr>
            <a:lstStyle/>
            <a:p>
              <a:r>
                <a:rPr lang="de-DE" sz="1300">
                  <a:solidFill>
                    <a:srgbClr val="000000"/>
                  </a:solidFill>
                </a:rPr>
                <a:t>PDC total</a:t>
              </a:r>
              <a:endParaRPr lang="de-DE"/>
            </a:p>
          </p:txBody>
        </p:sp>
        <p:sp>
          <p:nvSpPr>
            <p:cNvPr id="165280" name="Line 1440"/>
            <p:cNvSpPr>
              <a:spLocks noChangeShapeType="1"/>
            </p:cNvSpPr>
            <p:nvPr/>
          </p:nvSpPr>
          <p:spPr bwMode="auto">
            <a:xfrm>
              <a:off x="4084" y="2217"/>
              <a:ext cx="217" cy="1"/>
            </a:xfrm>
            <a:prstGeom prst="line">
              <a:avLst/>
            </a:prstGeom>
            <a:noFill/>
            <a:ln w="12700">
              <a:solidFill>
                <a:srgbClr val="800080"/>
              </a:solidFill>
              <a:round/>
              <a:headEnd/>
              <a:tailEnd/>
            </a:ln>
          </p:spPr>
          <p:txBody>
            <a:bodyPr/>
            <a:lstStyle/>
            <a:p>
              <a:endParaRPr lang="en-GB"/>
            </a:p>
          </p:txBody>
        </p:sp>
        <p:sp>
          <p:nvSpPr>
            <p:cNvPr id="165281" name="Rectangle 1441"/>
            <p:cNvSpPr>
              <a:spLocks noChangeArrowheads="1"/>
            </p:cNvSpPr>
            <p:nvPr/>
          </p:nvSpPr>
          <p:spPr bwMode="auto">
            <a:xfrm>
              <a:off x="4154" y="2178"/>
              <a:ext cx="93" cy="93"/>
            </a:xfrm>
            <a:prstGeom prst="rect">
              <a:avLst/>
            </a:prstGeom>
            <a:noFill/>
            <a:ln w="9525">
              <a:noFill/>
              <a:miter lim="800000"/>
              <a:headEnd/>
              <a:tailEnd/>
            </a:ln>
          </p:spPr>
          <p:txBody>
            <a:bodyPr/>
            <a:lstStyle/>
            <a:p>
              <a:endParaRPr lang="en-GB"/>
            </a:p>
          </p:txBody>
        </p:sp>
        <p:sp>
          <p:nvSpPr>
            <p:cNvPr id="165282" name="Line 1442"/>
            <p:cNvSpPr>
              <a:spLocks noChangeShapeType="1"/>
            </p:cNvSpPr>
            <p:nvPr/>
          </p:nvSpPr>
          <p:spPr bwMode="auto">
            <a:xfrm flipH="1" flipV="1">
              <a:off x="4162" y="2186"/>
              <a:ext cx="31" cy="31"/>
            </a:xfrm>
            <a:prstGeom prst="line">
              <a:avLst/>
            </a:prstGeom>
            <a:noFill/>
            <a:ln w="12700">
              <a:solidFill>
                <a:srgbClr val="800080"/>
              </a:solidFill>
              <a:round/>
              <a:headEnd/>
              <a:tailEnd/>
            </a:ln>
          </p:spPr>
          <p:txBody>
            <a:bodyPr/>
            <a:lstStyle/>
            <a:p>
              <a:endParaRPr lang="en-GB"/>
            </a:p>
          </p:txBody>
        </p:sp>
        <p:sp>
          <p:nvSpPr>
            <p:cNvPr id="165283" name="Line 1443"/>
            <p:cNvSpPr>
              <a:spLocks noChangeShapeType="1"/>
            </p:cNvSpPr>
            <p:nvPr/>
          </p:nvSpPr>
          <p:spPr bwMode="auto">
            <a:xfrm>
              <a:off x="4193" y="2217"/>
              <a:ext cx="31" cy="31"/>
            </a:xfrm>
            <a:prstGeom prst="line">
              <a:avLst/>
            </a:prstGeom>
            <a:noFill/>
            <a:ln w="12700">
              <a:solidFill>
                <a:srgbClr val="800080"/>
              </a:solidFill>
              <a:round/>
              <a:headEnd/>
              <a:tailEnd/>
            </a:ln>
          </p:spPr>
          <p:txBody>
            <a:bodyPr/>
            <a:lstStyle/>
            <a:p>
              <a:endParaRPr lang="en-GB"/>
            </a:p>
          </p:txBody>
        </p:sp>
        <p:sp>
          <p:nvSpPr>
            <p:cNvPr id="165284" name="Line 1444"/>
            <p:cNvSpPr>
              <a:spLocks noChangeShapeType="1"/>
            </p:cNvSpPr>
            <p:nvPr/>
          </p:nvSpPr>
          <p:spPr bwMode="auto">
            <a:xfrm flipH="1">
              <a:off x="4162" y="2217"/>
              <a:ext cx="31" cy="31"/>
            </a:xfrm>
            <a:prstGeom prst="line">
              <a:avLst/>
            </a:prstGeom>
            <a:noFill/>
            <a:ln w="12700">
              <a:solidFill>
                <a:srgbClr val="800080"/>
              </a:solidFill>
              <a:round/>
              <a:headEnd/>
              <a:tailEnd/>
            </a:ln>
          </p:spPr>
          <p:txBody>
            <a:bodyPr/>
            <a:lstStyle/>
            <a:p>
              <a:endParaRPr lang="en-GB"/>
            </a:p>
          </p:txBody>
        </p:sp>
        <p:sp>
          <p:nvSpPr>
            <p:cNvPr id="165285" name="Line 1445"/>
            <p:cNvSpPr>
              <a:spLocks noChangeShapeType="1"/>
            </p:cNvSpPr>
            <p:nvPr/>
          </p:nvSpPr>
          <p:spPr bwMode="auto">
            <a:xfrm flipV="1">
              <a:off x="4193" y="2186"/>
              <a:ext cx="31" cy="31"/>
            </a:xfrm>
            <a:prstGeom prst="line">
              <a:avLst/>
            </a:prstGeom>
            <a:noFill/>
            <a:ln w="12700">
              <a:solidFill>
                <a:srgbClr val="800080"/>
              </a:solidFill>
              <a:round/>
              <a:headEnd/>
              <a:tailEnd/>
            </a:ln>
          </p:spPr>
          <p:txBody>
            <a:bodyPr/>
            <a:lstStyle/>
            <a:p>
              <a:endParaRPr lang="en-GB"/>
            </a:p>
          </p:txBody>
        </p:sp>
        <p:sp>
          <p:nvSpPr>
            <p:cNvPr id="165286" name="Line 1446"/>
            <p:cNvSpPr>
              <a:spLocks noChangeShapeType="1"/>
            </p:cNvSpPr>
            <p:nvPr/>
          </p:nvSpPr>
          <p:spPr bwMode="auto">
            <a:xfrm flipV="1">
              <a:off x="4193" y="2186"/>
              <a:ext cx="1" cy="31"/>
            </a:xfrm>
            <a:prstGeom prst="line">
              <a:avLst/>
            </a:prstGeom>
            <a:noFill/>
            <a:ln w="12700">
              <a:solidFill>
                <a:srgbClr val="800080"/>
              </a:solidFill>
              <a:round/>
              <a:headEnd/>
              <a:tailEnd/>
            </a:ln>
          </p:spPr>
          <p:txBody>
            <a:bodyPr/>
            <a:lstStyle/>
            <a:p>
              <a:endParaRPr lang="en-GB"/>
            </a:p>
          </p:txBody>
        </p:sp>
        <p:sp>
          <p:nvSpPr>
            <p:cNvPr id="165287" name="Line 1447"/>
            <p:cNvSpPr>
              <a:spLocks noChangeShapeType="1"/>
            </p:cNvSpPr>
            <p:nvPr/>
          </p:nvSpPr>
          <p:spPr bwMode="auto">
            <a:xfrm>
              <a:off x="4193" y="2217"/>
              <a:ext cx="1" cy="31"/>
            </a:xfrm>
            <a:prstGeom prst="line">
              <a:avLst/>
            </a:prstGeom>
            <a:noFill/>
            <a:ln w="12700">
              <a:solidFill>
                <a:srgbClr val="800080"/>
              </a:solidFill>
              <a:round/>
              <a:headEnd/>
              <a:tailEnd/>
            </a:ln>
          </p:spPr>
          <p:txBody>
            <a:bodyPr/>
            <a:lstStyle/>
            <a:p>
              <a:endParaRPr lang="en-GB"/>
            </a:p>
          </p:txBody>
        </p:sp>
        <p:sp>
          <p:nvSpPr>
            <p:cNvPr id="165288" name="Rectangle 1448"/>
            <p:cNvSpPr>
              <a:spLocks noChangeArrowheads="1"/>
            </p:cNvSpPr>
            <p:nvPr/>
          </p:nvSpPr>
          <p:spPr bwMode="auto">
            <a:xfrm>
              <a:off x="4324" y="2147"/>
              <a:ext cx="666" cy="125"/>
            </a:xfrm>
            <a:prstGeom prst="rect">
              <a:avLst/>
            </a:prstGeom>
            <a:noFill/>
            <a:ln w="9525">
              <a:noFill/>
              <a:miter lim="800000"/>
              <a:headEnd/>
              <a:tailEnd/>
            </a:ln>
          </p:spPr>
          <p:txBody>
            <a:bodyPr wrap="none" lIns="0" tIns="0" rIns="0" bIns="0">
              <a:spAutoFit/>
            </a:bodyPr>
            <a:lstStyle/>
            <a:p>
              <a:r>
                <a:rPr lang="de-DE" sz="1300">
                  <a:solidFill>
                    <a:srgbClr val="000000"/>
                  </a:solidFill>
                </a:rPr>
                <a:t>Analogue total</a:t>
              </a:r>
              <a:endParaRPr lang="de-DE"/>
            </a:p>
          </p:txBody>
        </p:sp>
        <p:sp>
          <p:nvSpPr>
            <p:cNvPr id="165289" name="Line 1449"/>
            <p:cNvSpPr>
              <a:spLocks noChangeShapeType="1"/>
            </p:cNvSpPr>
            <p:nvPr/>
          </p:nvSpPr>
          <p:spPr bwMode="auto">
            <a:xfrm>
              <a:off x="4084" y="2379"/>
              <a:ext cx="217" cy="1"/>
            </a:xfrm>
            <a:prstGeom prst="line">
              <a:avLst/>
            </a:prstGeom>
            <a:noFill/>
            <a:ln w="12700">
              <a:solidFill>
                <a:srgbClr val="008080"/>
              </a:solidFill>
              <a:round/>
              <a:headEnd/>
              <a:tailEnd/>
            </a:ln>
          </p:spPr>
          <p:txBody>
            <a:bodyPr/>
            <a:lstStyle/>
            <a:p>
              <a:endParaRPr lang="en-GB"/>
            </a:p>
          </p:txBody>
        </p:sp>
        <p:sp>
          <p:nvSpPr>
            <p:cNvPr id="165290" name="Rectangle 1450"/>
            <p:cNvSpPr>
              <a:spLocks noChangeArrowheads="1"/>
            </p:cNvSpPr>
            <p:nvPr/>
          </p:nvSpPr>
          <p:spPr bwMode="auto">
            <a:xfrm>
              <a:off x="4154" y="2341"/>
              <a:ext cx="93" cy="93"/>
            </a:xfrm>
            <a:prstGeom prst="rect">
              <a:avLst/>
            </a:prstGeom>
            <a:noFill/>
            <a:ln w="9525">
              <a:noFill/>
              <a:miter lim="800000"/>
              <a:headEnd/>
              <a:tailEnd/>
            </a:ln>
          </p:spPr>
          <p:txBody>
            <a:bodyPr/>
            <a:lstStyle/>
            <a:p>
              <a:endParaRPr lang="en-GB"/>
            </a:p>
          </p:txBody>
        </p:sp>
        <p:sp>
          <p:nvSpPr>
            <p:cNvPr id="165291" name="Line 1451"/>
            <p:cNvSpPr>
              <a:spLocks noChangeShapeType="1"/>
            </p:cNvSpPr>
            <p:nvPr/>
          </p:nvSpPr>
          <p:spPr bwMode="auto">
            <a:xfrm flipV="1">
              <a:off x="4193" y="2348"/>
              <a:ext cx="1" cy="31"/>
            </a:xfrm>
            <a:prstGeom prst="line">
              <a:avLst/>
            </a:prstGeom>
            <a:noFill/>
            <a:ln w="12700">
              <a:solidFill>
                <a:srgbClr val="008080"/>
              </a:solidFill>
              <a:round/>
              <a:headEnd/>
              <a:tailEnd/>
            </a:ln>
          </p:spPr>
          <p:txBody>
            <a:bodyPr/>
            <a:lstStyle/>
            <a:p>
              <a:endParaRPr lang="en-GB"/>
            </a:p>
          </p:txBody>
        </p:sp>
        <p:sp>
          <p:nvSpPr>
            <p:cNvPr id="165292" name="Line 1452"/>
            <p:cNvSpPr>
              <a:spLocks noChangeShapeType="1"/>
            </p:cNvSpPr>
            <p:nvPr/>
          </p:nvSpPr>
          <p:spPr bwMode="auto">
            <a:xfrm>
              <a:off x="4193" y="2379"/>
              <a:ext cx="1" cy="31"/>
            </a:xfrm>
            <a:prstGeom prst="line">
              <a:avLst/>
            </a:prstGeom>
            <a:noFill/>
            <a:ln w="12700">
              <a:solidFill>
                <a:srgbClr val="008080"/>
              </a:solidFill>
              <a:round/>
              <a:headEnd/>
              <a:tailEnd/>
            </a:ln>
          </p:spPr>
          <p:txBody>
            <a:bodyPr/>
            <a:lstStyle/>
            <a:p>
              <a:endParaRPr lang="en-GB"/>
            </a:p>
          </p:txBody>
        </p:sp>
        <p:sp>
          <p:nvSpPr>
            <p:cNvPr id="165293" name="Line 1453"/>
            <p:cNvSpPr>
              <a:spLocks noChangeShapeType="1"/>
            </p:cNvSpPr>
            <p:nvPr/>
          </p:nvSpPr>
          <p:spPr bwMode="auto">
            <a:xfrm flipH="1">
              <a:off x="4162" y="2379"/>
              <a:ext cx="31" cy="1"/>
            </a:xfrm>
            <a:prstGeom prst="line">
              <a:avLst/>
            </a:prstGeom>
            <a:noFill/>
            <a:ln w="12700">
              <a:solidFill>
                <a:srgbClr val="008080"/>
              </a:solidFill>
              <a:round/>
              <a:headEnd/>
              <a:tailEnd/>
            </a:ln>
          </p:spPr>
          <p:txBody>
            <a:bodyPr/>
            <a:lstStyle/>
            <a:p>
              <a:endParaRPr lang="en-GB"/>
            </a:p>
          </p:txBody>
        </p:sp>
        <p:sp>
          <p:nvSpPr>
            <p:cNvPr id="165294" name="Line 1454"/>
            <p:cNvSpPr>
              <a:spLocks noChangeShapeType="1"/>
            </p:cNvSpPr>
            <p:nvPr/>
          </p:nvSpPr>
          <p:spPr bwMode="auto">
            <a:xfrm>
              <a:off x="4193" y="2379"/>
              <a:ext cx="31" cy="1"/>
            </a:xfrm>
            <a:prstGeom prst="line">
              <a:avLst/>
            </a:prstGeom>
            <a:noFill/>
            <a:ln w="12700">
              <a:solidFill>
                <a:srgbClr val="008080"/>
              </a:solidFill>
              <a:round/>
              <a:headEnd/>
              <a:tailEnd/>
            </a:ln>
          </p:spPr>
          <p:txBody>
            <a:bodyPr/>
            <a:lstStyle/>
            <a:p>
              <a:endParaRPr lang="en-GB"/>
            </a:p>
          </p:txBody>
        </p:sp>
        <p:sp>
          <p:nvSpPr>
            <p:cNvPr id="165295" name="Rectangle 1455"/>
            <p:cNvSpPr>
              <a:spLocks noChangeArrowheads="1"/>
            </p:cNvSpPr>
            <p:nvPr/>
          </p:nvSpPr>
          <p:spPr bwMode="auto">
            <a:xfrm>
              <a:off x="4324" y="2310"/>
              <a:ext cx="637" cy="125"/>
            </a:xfrm>
            <a:prstGeom prst="rect">
              <a:avLst/>
            </a:prstGeom>
            <a:noFill/>
            <a:ln w="9525">
              <a:noFill/>
              <a:miter lim="800000"/>
              <a:headEnd/>
              <a:tailEnd/>
            </a:ln>
          </p:spPr>
          <p:txBody>
            <a:bodyPr wrap="none" lIns="0" tIns="0" rIns="0" bIns="0">
              <a:spAutoFit/>
            </a:bodyPr>
            <a:lstStyle/>
            <a:p>
              <a:r>
                <a:rPr lang="de-DE" sz="1300">
                  <a:solidFill>
                    <a:srgbClr val="000000"/>
                  </a:solidFill>
                </a:rPr>
                <a:t>Total wireless</a:t>
              </a:r>
              <a:endParaRPr lang="de-DE"/>
            </a:p>
          </p:txBody>
        </p:sp>
        <p:sp>
          <p:nvSpPr>
            <p:cNvPr id="165296" name="Line 1456"/>
            <p:cNvSpPr>
              <a:spLocks noChangeShapeType="1"/>
            </p:cNvSpPr>
            <p:nvPr/>
          </p:nvSpPr>
          <p:spPr bwMode="auto">
            <a:xfrm>
              <a:off x="4084" y="2542"/>
              <a:ext cx="217" cy="1"/>
            </a:xfrm>
            <a:prstGeom prst="line">
              <a:avLst/>
            </a:prstGeom>
            <a:noFill/>
            <a:ln w="12700">
              <a:solidFill>
                <a:srgbClr val="0000FF"/>
              </a:solidFill>
              <a:round/>
              <a:headEnd/>
              <a:tailEnd/>
            </a:ln>
          </p:spPr>
          <p:txBody>
            <a:bodyPr/>
            <a:lstStyle/>
            <a:p>
              <a:endParaRPr lang="en-GB"/>
            </a:p>
          </p:txBody>
        </p:sp>
        <p:sp>
          <p:nvSpPr>
            <p:cNvPr id="165297" name="Rectangle 1457"/>
            <p:cNvSpPr>
              <a:spLocks noChangeArrowheads="1"/>
            </p:cNvSpPr>
            <p:nvPr/>
          </p:nvSpPr>
          <p:spPr bwMode="auto">
            <a:xfrm>
              <a:off x="4193" y="2534"/>
              <a:ext cx="38" cy="16"/>
            </a:xfrm>
            <a:prstGeom prst="rect">
              <a:avLst/>
            </a:prstGeom>
            <a:solidFill>
              <a:srgbClr val="0000FF"/>
            </a:solidFill>
            <a:ln w="12700">
              <a:solidFill>
                <a:srgbClr val="0000FF"/>
              </a:solidFill>
              <a:miter lim="800000"/>
              <a:headEnd/>
              <a:tailEnd/>
            </a:ln>
          </p:spPr>
          <p:txBody>
            <a:bodyPr/>
            <a:lstStyle/>
            <a:p>
              <a:endParaRPr lang="en-GB"/>
            </a:p>
          </p:txBody>
        </p:sp>
        <p:sp>
          <p:nvSpPr>
            <p:cNvPr id="165298" name="Rectangle 1458"/>
            <p:cNvSpPr>
              <a:spLocks noChangeArrowheads="1"/>
            </p:cNvSpPr>
            <p:nvPr/>
          </p:nvSpPr>
          <p:spPr bwMode="auto">
            <a:xfrm>
              <a:off x="4324" y="2472"/>
              <a:ext cx="802" cy="126"/>
            </a:xfrm>
            <a:prstGeom prst="rect">
              <a:avLst/>
            </a:prstGeom>
            <a:noFill/>
            <a:ln w="9525">
              <a:noFill/>
              <a:miter lim="800000"/>
              <a:headEnd/>
              <a:tailEnd/>
            </a:ln>
          </p:spPr>
          <p:txBody>
            <a:bodyPr wrap="none" lIns="0" tIns="0" rIns="0" bIns="0">
              <a:spAutoFit/>
            </a:bodyPr>
            <a:lstStyle/>
            <a:p>
              <a:r>
                <a:rPr lang="de-DE" sz="1300" dirty="0">
                  <a:solidFill>
                    <a:srgbClr val="000000"/>
                  </a:solidFill>
                </a:rPr>
                <a:t>Prediction </a:t>
              </a:r>
              <a:r>
                <a:rPr lang="de-DE" sz="1300" dirty="0" smtClean="0">
                  <a:solidFill>
                    <a:srgbClr val="000000"/>
                  </a:solidFill>
                </a:rPr>
                <a:t>(2004)</a:t>
              </a:r>
              <a:endParaRPr lang="de-DE" dirty="0"/>
            </a:p>
          </p:txBody>
        </p:sp>
      </p:gr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1295400" y="804886"/>
            <a:ext cx="7696200" cy="685800"/>
          </a:xfrm>
          <a:noFill/>
          <a:ln>
            <a:noFill/>
            <a:miter lim="800000"/>
            <a:headEnd/>
            <a:tailEnd/>
          </a:ln>
        </p:spPr>
        <p:txBody>
          <a:bodyPr vert="horz" wrap="square" lIns="92075" tIns="46038" rIns="92075" bIns="46038" numCol="1" anchor="b" anchorCtr="0" compatLnSpc="1">
            <a:prstTxWarp prst="textNoShape">
              <a:avLst/>
            </a:prstTxWarp>
          </a:bodyPr>
          <a:lstStyle/>
          <a:p>
            <a:r>
              <a:rPr lang="en-US" sz="4000" dirty="0"/>
              <a:t>System architecture: radio subsystem</a:t>
            </a:r>
          </a:p>
        </p:txBody>
      </p:sp>
      <p:sp>
        <p:nvSpPr>
          <p:cNvPr id="84995" name="Rectangle 3"/>
          <p:cNvSpPr>
            <a:spLocks noGrp="1" noChangeArrowheads="1"/>
          </p:cNvSpPr>
          <p:nvPr>
            <p:ph type="body" idx="4294967295"/>
          </p:nvPr>
        </p:nvSpPr>
        <p:spPr>
          <a:xfrm>
            <a:off x="4648200" y="2405086"/>
            <a:ext cx="4495800" cy="4343400"/>
          </a:xfrm>
          <a:prstGeom prst="rect">
            <a:avLst/>
          </a:prstGeom>
          <a:noFill/>
          <a:ln/>
        </p:spPr>
        <p:txBody>
          <a:bodyPr lIns="92075" tIns="46038" rIns="92075" bIns="46038"/>
          <a:lstStyle/>
          <a:p>
            <a:r>
              <a:rPr lang="en-US" sz="1800"/>
              <a:t>Components</a:t>
            </a:r>
          </a:p>
          <a:p>
            <a:pPr lvl="1"/>
            <a:r>
              <a:rPr lang="en-US" sz="1600" i="1"/>
              <a:t>MS</a:t>
            </a:r>
            <a:r>
              <a:rPr lang="en-US" sz="1600"/>
              <a:t> (Mobile Station)</a:t>
            </a:r>
          </a:p>
          <a:p>
            <a:pPr lvl="1"/>
            <a:r>
              <a:rPr lang="en-US" sz="1600" i="1"/>
              <a:t>BSS</a:t>
            </a:r>
            <a:r>
              <a:rPr lang="en-US" sz="1600"/>
              <a:t> (Base Station Subsystem):</a:t>
            </a:r>
            <a:br>
              <a:rPr lang="en-US" sz="1600"/>
            </a:br>
            <a:r>
              <a:rPr lang="en-US" sz="1600"/>
              <a:t>consisting of</a:t>
            </a:r>
          </a:p>
          <a:p>
            <a:pPr lvl="2"/>
            <a:r>
              <a:rPr lang="en-US" sz="1400" i="1"/>
              <a:t>BTS</a:t>
            </a:r>
            <a:r>
              <a:rPr lang="en-US" sz="1400"/>
              <a:t> (Base Transceiver Station):</a:t>
            </a:r>
            <a:br>
              <a:rPr lang="en-US" sz="1400"/>
            </a:br>
            <a:r>
              <a:rPr lang="en-US" sz="1400"/>
              <a:t>sender and receiver</a:t>
            </a:r>
          </a:p>
          <a:p>
            <a:pPr lvl="2"/>
            <a:r>
              <a:rPr lang="en-US" sz="1400" i="1"/>
              <a:t>BSC</a:t>
            </a:r>
            <a:r>
              <a:rPr lang="en-US" sz="1400"/>
              <a:t> (Base Station Controller):</a:t>
            </a:r>
            <a:br>
              <a:rPr lang="en-US" sz="1400"/>
            </a:br>
            <a:r>
              <a:rPr lang="en-US" sz="1400"/>
              <a:t>controlling several transceivers</a:t>
            </a:r>
          </a:p>
          <a:p>
            <a:endParaRPr lang="en-US" sz="800"/>
          </a:p>
          <a:p>
            <a:r>
              <a:rPr lang="en-US" sz="1800"/>
              <a:t>Interfaces</a:t>
            </a:r>
          </a:p>
          <a:p>
            <a:pPr lvl="1"/>
            <a:r>
              <a:rPr lang="en-US" sz="1600" i="1"/>
              <a:t>U</a:t>
            </a:r>
            <a:r>
              <a:rPr lang="en-US" sz="1600" i="1" baseline="-25000"/>
              <a:t>m</a:t>
            </a:r>
            <a:r>
              <a:rPr lang="en-US" sz="1600"/>
              <a:t> : radio interface</a:t>
            </a:r>
          </a:p>
          <a:p>
            <a:pPr lvl="1"/>
            <a:r>
              <a:rPr lang="en-US" sz="1600"/>
              <a:t>A</a:t>
            </a:r>
            <a:r>
              <a:rPr lang="en-US" sz="1600" baseline="-25000"/>
              <a:t>bis</a:t>
            </a:r>
            <a:r>
              <a:rPr lang="en-US" sz="1600"/>
              <a:t> : standardized, open interface with </a:t>
            </a:r>
            <a:br>
              <a:rPr lang="en-US" sz="1600"/>
            </a:br>
            <a:r>
              <a:rPr lang="en-US" sz="1600"/>
              <a:t>16 kbit/s user channels</a:t>
            </a:r>
          </a:p>
          <a:p>
            <a:pPr lvl="1"/>
            <a:r>
              <a:rPr lang="en-US" sz="1600" i="1"/>
              <a:t>A</a:t>
            </a:r>
            <a:r>
              <a:rPr lang="en-US" sz="1600"/>
              <a:t>: standardized, open interface with </a:t>
            </a:r>
            <a:br>
              <a:rPr lang="en-US" sz="1600"/>
            </a:br>
            <a:r>
              <a:rPr lang="en-US" sz="1600"/>
              <a:t>64 kbit/s user channels</a:t>
            </a:r>
          </a:p>
        </p:txBody>
      </p:sp>
      <p:sp>
        <p:nvSpPr>
          <p:cNvPr id="84997" name="Line 5"/>
          <p:cNvSpPr>
            <a:spLocks noChangeShapeType="1"/>
          </p:cNvSpPr>
          <p:nvPr/>
        </p:nvSpPr>
        <p:spPr bwMode="auto">
          <a:xfrm>
            <a:off x="2667000" y="1757386"/>
            <a:ext cx="0" cy="5029200"/>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4998" name="Rectangle 6"/>
          <p:cNvSpPr>
            <a:spLocks noChangeArrowheads="1"/>
          </p:cNvSpPr>
          <p:nvPr/>
        </p:nvSpPr>
        <p:spPr bwMode="auto">
          <a:xfrm>
            <a:off x="1836738" y="2987699"/>
            <a:ext cx="593725"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U</a:t>
            </a:r>
            <a:r>
              <a:rPr lang="de-DE" sz="1400" baseline="-25000"/>
              <a:t>m</a:t>
            </a:r>
          </a:p>
        </p:txBody>
      </p:sp>
      <p:sp>
        <p:nvSpPr>
          <p:cNvPr id="84999" name="Rectangle 7"/>
          <p:cNvSpPr>
            <a:spLocks noChangeArrowheads="1"/>
          </p:cNvSpPr>
          <p:nvPr/>
        </p:nvSpPr>
        <p:spPr bwMode="auto">
          <a:xfrm>
            <a:off x="1735138" y="3329011"/>
            <a:ext cx="593725"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A</a:t>
            </a:r>
            <a:r>
              <a:rPr lang="de-DE" sz="1400" baseline="-25000"/>
              <a:t>bis</a:t>
            </a:r>
          </a:p>
        </p:txBody>
      </p:sp>
      <p:sp>
        <p:nvSpPr>
          <p:cNvPr id="85000" name="Rectangle 8"/>
          <p:cNvSpPr>
            <a:spLocks noChangeArrowheads="1"/>
          </p:cNvSpPr>
          <p:nvPr/>
        </p:nvSpPr>
        <p:spPr bwMode="auto">
          <a:xfrm>
            <a:off x="2403475" y="5170511"/>
            <a:ext cx="331788"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A</a:t>
            </a:r>
          </a:p>
        </p:txBody>
      </p:sp>
      <p:sp>
        <p:nvSpPr>
          <p:cNvPr id="85001" name="Rectangle 9"/>
          <p:cNvSpPr>
            <a:spLocks noChangeArrowheads="1"/>
          </p:cNvSpPr>
          <p:nvPr/>
        </p:nvSpPr>
        <p:spPr bwMode="auto">
          <a:xfrm>
            <a:off x="1423988" y="5967436"/>
            <a:ext cx="633412"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BSS</a:t>
            </a:r>
          </a:p>
        </p:txBody>
      </p:sp>
      <p:sp>
        <p:nvSpPr>
          <p:cNvPr id="85002" name="Rectangle 10"/>
          <p:cNvSpPr>
            <a:spLocks noChangeArrowheads="1"/>
          </p:cNvSpPr>
          <p:nvPr/>
        </p:nvSpPr>
        <p:spPr bwMode="auto">
          <a:xfrm>
            <a:off x="1050925" y="1643086"/>
            <a:ext cx="1158875"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radio</a:t>
            </a:r>
            <a:br>
              <a:rPr lang="de-DE" sz="1400"/>
            </a:br>
            <a:r>
              <a:rPr lang="de-DE" sz="1400"/>
              <a:t>subsystem</a:t>
            </a:r>
          </a:p>
        </p:txBody>
      </p:sp>
      <p:sp>
        <p:nvSpPr>
          <p:cNvPr id="85003" name="Rectangle 11"/>
          <p:cNvSpPr>
            <a:spLocks noChangeArrowheads="1"/>
          </p:cNvSpPr>
          <p:nvPr/>
        </p:nvSpPr>
        <p:spPr bwMode="auto">
          <a:xfrm>
            <a:off x="2819400" y="1643086"/>
            <a:ext cx="2133600"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network and switching</a:t>
            </a:r>
            <a:br>
              <a:rPr lang="de-DE" sz="1400"/>
            </a:br>
            <a:r>
              <a:rPr lang="de-DE" sz="1400"/>
              <a:t>subsystem</a:t>
            </a:r>
          </a:p>
        </p:txBody>
      </p:sp>
      <p:sp>
        <p:nvSpPr>
          <p:cNvPr id="85004" name="Line 12"/>
          <p:cNvSpPr>
            <a:spLocks noChangeShapeType="1"/>
          </p:cNvSpPr>
          <p:nvPr/>
        </p:nvSpPr>
        <p:spPr bwMode="auto">
          <a:xfrm flipV="1">
            <a:off x="1365250" y="3082949"/>
            <a:ext cx="215900" cy="344487"/>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05" name="Line 13"/>
          <p:cNvSpPr>
            <a:spLocks noChangeShapeType="1"/>
          </p:cNvSpPr>
          <p:nvPr/>
        </p:nvSpPr>
        <p:spPr bwMode="auto">
          <a:xfrm flipH="1">
            <a:off x="1365250" y="3082949"/>
            <a:ext cx="215900" cy="223837"/>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06" name="Line 14"/>
          <p:cNvSpPr>
            <a:spLocks noChangeShapeType="1"/>
          </p:cNvSpPr>
          <p:nvPr/>
        </p:nvSpPr>
        <p:spPr bwMode="auto">
          <a:xfrm flipV="1">
            <a:off x="1373188" y="2746399"/>
            <a:ext cx="273050" cy="544512"/>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5007" name="Line 15"/>
          <p:cNvSpPr>
            <a:spLocks noChangeShapeType="1"/>
          </p:cNvSpPr>
          <p:nvPr/>
        </p:nvSpPr>
        <p:spPr bwMode="auto">
          <a:xfrm>
            <a:off x="1143000" y="3128986"/>
            <a:ext cx="762000" cy="0"/>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5008" name="Line 16"/>
          <p:cNvSpPr>
            <a:spLocks noChangeShapeType="1"/>
          </p:cNvSpPr>
          <p:nvPr/>
        </p:nvSpPr>
        <p:spPr bwMode="auto">
          <a:xfrm>
            <a:off x="1600200" y="3586186"/>
            <a:ext cx="304800" cy="2286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09" name="Line 17"/>
          <p:cNvSpPr>
            <a:spLocks noChangeShapeType="1"/>
          </p:cNvSpPr>
          <p:nvPr/>
        </p:nvSpPr>
        <p:spPr bwMode="auto">
          <a:xfrm flipV="1">
            <a:off x="1600200" y="3814786"/>
            <a:ext cx="304800" cy="152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11" name="Rectangle 19"/>
          <p:cNvSpPr>
            <a:spLocks noChangeArrowheads="1"/>
          </p:cNvSpPr>
          <p:nvPr/>
        </p:nvSpPr>
        <p:spPr bwMode="auto">
          <a:xfrm>
            <a:off x="1073150" y="2373336"/>
            <a:ext cx="444500" cy="215900"/>
          </a:xfrm>
          <a:prstGeom prst="rect">
            <a:avLst/>
          </a:prstGeom>
          <a:noFill/>
          <a:ln w="12700">
            <a:solidFill>
              <a:schemeClr val="tx1"/>
            </a:solidFill>
            <a:miter lim="800000"/>
            <a:headEnd/>
            <a:tailEnd/>
          </a:ln>
          <a:effectLst/>
        </p:spPr>
        <p:txBody>
          <a:bodyPr wrap="none" anchor="ctr"/>
          <a:lstStyle/>
          <a:p>
            <a:pPr algn="ctr"/>
            <a:r>
              <a:rPr lang="de-DE" sz="1400"/>
              <a:t>MS</a:t>
            </a:r>
          </a:p>
        </p:txBody>
      </p:sp>
      <p:sp>
        <p:nvSpPr>
          <p:cNvPr id="85013" name="Rectangle 21"/>
          <p:cNvSpPr>
            <a:spLocks noChangeArrowheads="1"/>
          </p:cNvSpPr>
          <p:nvPr/>
        </p:nvSpPr>
        <p:spPr bwMode="auto">
          <a:xfrm>
            <a:off x="1682750" y="2373336"/>
            <a:ext cx="444500" cy="215900"/>
          </a:xfrm>
          <a:prstGeom prst="rect">
            <a:avLst/>
          </a:prstGeom>
          <a:noFill/>
          <a:ln w="12700">
            <a:solidFill>
              <a:schemeClr val="tx1"/>
            </a:solidFill>
            <a:miter lim="800000"/>
            <a:headEnd/>
            <a:tailEnd/>
          </a:ln>
          <a:effectLst/>
        </p:spPr>
        <p:txBody>
          <a:bodyPr wrap="none" anchor="ctr"/>
          <a:lstStyle/>
          <a:p>
            <a:pPr algn="ctr"/>
            <a:r>
              <a:rPr lang="de-DE" sz="1400"/>
              <a:t>MS</a:t>
            </a:r>
          </a:p>
        </p:txBody>
      </p:sp>
      <p:sp>
        <p:nvSpPr>
          <p:cNvPr id="85014" name="Rectangle 22"/>
          <p:cNvSpPr>
            <a:spLocks noChangeArrowheads="1"/>
          </p:cNvSpPr>
          <p:nvPr/>
        </p:nvSpPr>
        <p:spPr bwMode="auto">
          <a:xfrm>
            <a:off x="1149350" y="3440136"/>
            <a:ext cx="444500" cy="215900"/>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5016" name="Rectangle 24"/>
          <p:cNvSpPr>
            <a:spLocks noChangeArrowheads="1"/>
          </p:cNvSpPr>
          <p:nvPr/>
        </p:nvSpPr>
        <p:spPr bwMode="auto">
          <a:xfrm>
            <a:off x="1911350" y="3668736"/>
            <a:ext cx="444500" cy="215900"/>
          </a:xfrm>
          <a:prstGeom prst="rect">
            <a:avLst/>
          </a:prstGeom>
          <a:noFill/>
          <a:ln w="12700">
            <a:solidFill>
              <a:schemeClr val="tx1"/>
            </a:solidFill>
            <a:miter lim="800000"/>
            <a:headEnd/>
            <a:tailEnd/>
          </a:ln>
          <a:effectLst/>
        </p:spPr>
        <p:txBody>
          <a:bodyPr wrap="none" anchor="ctr"/>
          <a:lstStyle/>
          <a:p>
            <a:pPr algn="ctr"/>
            <a:r>
              <a:rPr lang="de-DE" sz="1400"/>
              <a:t>BSC</a:t>
            </a:r>
          </a:p>
        </p:txBody>
      </p:sp>
      <p:sp>
        <p:nvSpPr>
          <p:cNvPr id="85018" name="Rectangle 26"/>
          <p:cNvSpPr>
            <a:spLocks noChangeArrowheads="1"/>
          </p:cNvSpPr>
          <p:nvPr/>
        </p:nvSpPr>
        <p:spPr bwMode="auto">
          <a:xfrm>
            <a:off x="3057525" y="3627461"/>
            <a:ext cx="592138"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MSC</a:t>
            </a:r>
          </a:p>
        </p:txBody>
      </p:sp>
      <p:sp>
        <p:nvSpPr>
          <p:cNvPr id="85019" name="Rectangle 27"/>
          <p:cNvSpPr>
            <a:spLocks noChangeArrowheads="1"/>
          </p:cNvSpPr>
          <p:nvPr/>
        </p:nvSpPr>
        <p:spPr bwMode="auto">
          <a:xfrm>
            <a:off x="3128963" y="3668736"/>
            <a:ext cx="446087" cy="215900"/>
          </a:xfrm>
          <a:prstGeom prst="rect">
            <a:avLst/>
          </a:prstGeom>
          <a:noFill/>
          <a:ln w="12700">
            <a:solidFill>
              <a:schemeClr val="tx1"/>
            </a:solidFill>
            <a:miter lim="800000"/>
            <a:headEnd/>
            <a:tailEnd/>
          </a:ln>
          <a:effectLst/>
        </p:spPr>
        <p:txBody>
          <a:bodyPr wrap="none" anchor="ctr"/>
          <a:lstStyle/>
          <a:p>
            <a:endParaRPr lang="en-GB"/>
          </a:p>
        </p:txBody>
      </p:sp>
      <p:sp>
        <p:nvSpPr>
          <p:cNvPr id="85020" name="Rectangle 28"/>
          <p:cNvSpPr>
            <a:spLocks noChangeArrowheads="1"/>
          </p:cNvSpPr>
          <p:nvPr/>
        </p:nvSpPr>
        <p:spPr bwMode="auto">
          <a:xfrm>
            <a:off x="1149350" y="3821136"/>
            <a:ext cx="444500" cy="215900"/>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5022" name="Oval 30"/>
          <p:cNvSpPr>
            <a:spLocks noChangeArrowheads="1"/>
          </p:cNvSpPr>
          <p:nvPr/>
        </p:nvSpPr>
        <p:spPr bwMode="auto">
          <a:xfrm>
            <a:off x="920750" y="5116536"/>
            <a:ext cx="1511300" cy="1130300"/>
          </a:xfrm>
          <a:prstGeom prst="ellipse">
            <a:avLst/>
          </a:prstGeom>
          <a:noFill/>
          <a:ln w="12700">
            <a:solidFill>
              <a:schemeClr val="tx1"/>
            </a:solidFill>
            <a:prstDash val="dash"/>
            <a:round/>
            <a:headEnd/>
            <a:tailEnd/>
          </a:ln>
          <a:effectLst/>
        </p:spPr>
        <p:txBody>
          <a:bodyPr wrap="none" anchor="ctr"/>
          <a:lstStyle/>
          <a:p>
            <a:endParaRPr lang="en-GB"/>
          </a:p>
        </p:txBody>
      </p:sp>
      <p:sp>
        <p:nvSpPr>
          <p:cNvPr id="85023" name="Line 31"/>
          <p:cNvSpPr>
            <a:spLocks noChangeShapeType="1"/>
          </p:cNvSpPr>
          <p:nvPr/>
        </p:nvSpPr>
        <p:spPr bwMode="auto">
          <a:xfrm flipV="1">
            <a:off x="1365250" y="4987949"/>
            <a:ext cx="215900" cy="344487"/>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24" name="Line 32"/>
          <p:cNvSpPr>
            <a:spLocks noChangeShapeType="1"/>
          </p:cNvSpPr>
          <p:nvPr/>
        </p:nvSpPr>
        <p:spPr bwMode="auto">
          <a:xfrm flipH="1">
            <a:off x="1365250" y="4987949"/>
            <a:ext cx="215900" cy="223837"/>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25" name="Line 33"/>
          <p:cNvSpPr>
            <a:spLocks noChangeShapeType="1"/>
          </p:cNvSpPr>
          <p:nvPr/>
        </p:nvSpPr>
        <p:spPr bwMode="auto">
          <a:xfrm flipV="1">
            <a:off x="1373188" y="4651399"/>
            <a:ext cx="273050" cy="544512"/>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5026" name="Line 34"/>
          <p:cNvSpPr>
            <a:spLocks noChangeShapeType="1"/>
          </p:cNvSpPr>
          <p:nvPr/>
        </p:nvSpPr>
        <p:spPr bwMode="auto">
          <a:xfrm>
            <a:off x="1600200" y="5491186"/>
            <a:ext cx="304800" cy="2286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27" name="Line 35"/>
          <p:cNvSpPr>
            <a:spLocks noChangeShapeType="1"/>
          </p:cNvSpPr>
          <p:nvPr/>
        </p:nvSpPr>
        <p:spPr bwMode="auto">
          <a:xfrm flipV="1">
            <a:off x="1600200" y="5719786"/>
            <a:ext cx="304800" cy="152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28" name="Rectangle 36"/>
          <p:cNvSpPr>
            <a:spLocks noChangeArrowheads="1"/>
          </p:cNvSpPr>
          <p:nvPr/>
        </p:nvSpPr>
        <p:spPr bwMode="auto">
          <a:xfrm>
            <a:off x="1149350" y="5345136"/>
            <a:ext cx="444500" cy="215900"/>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5030" name="Rectangle 38"/>
          <p:cNvSpPr>
            <a:spLocks noChangeArrowheads="1"/>
          </p:cNvSpPr>
          <p:nvPr/>
        </p:nvSpPr>
        <p:spPr bwMode="auto">
          <a:xfrm>
            <a:off x="1911350" y="5573736"/>
            <a:ext cx="444500" cy="215900"/>
          </a:xfrm>
          <a:prstGeom prst="rect">
            <a:avLst/>
          </a:prstGeom>
          <a:noFill/>
          <a:ln w="12700">
            <a:solidFill>
              <a:schemeClr val="tx1"/>
            </a:solidFill>
            <a:miter lim="800000"/>
            <a:headEnd/>
            <a:tailEnd/>
          </a:ln>
          <a:effectLst/>
        </p:spPr>
        <p:txBody>
          <a:bodyPr wrap="none" anchor="ctr"/>
          <a:lstStyle/>
          <a:p>
            <a:pPr algn="ctr"/>
            <a:r>
              <a:rPr lang="de-DE" sz="1400"/>
              <a:t>BSC</a:t>
            </a:r>
          </a:p>
        </p:txBody>
      </p:sp>
      <p:sp>
        <p:nvSpPr>
          <p:cNvPr id="85032" name="Rectangle 40"/>
          <p:cNvSpPr>
            <a:spLocks noChangeArrowheads="1"/>
          </p:cNvSpPr>
          <p:nvPr/>
        </p:nvSpPr>
        <p:spPr bwMode="auto">
          <a:xfrm>
            <a:off x="1149350" y="5726136"/>
            <a:ext cx="444500" cy="215900"/>
          </a:xfrm>
          <a:prstGeom prst="rect">
            <a:avLst/>
          </a:prstGeom>
          <a:noFill/>
          <a:ln w="12700">
            <a:solidFill>
              <a:schemeClr val="tx1"/>
            </a:solidFill>
            <a:miter lim="800000"/>
            <a:headEnd/>
            <a:tailEnd/>
          </a:ln>
          <a:effectLst/>
        </p:spPr>
        <p:txBody>
          <a:bodyPr wrap="none" anchor="ctr"/>
          <a:lstStyle/>
          <a:p>
            <a:pPr algn="ctr"/>
            <a:r>
              <a:rPr lang="de-DE" sz="1400"/>
              <a:t>BTS</a:t>
            </a:r>
          </a:p>
        </p:txBody>
      </p:sp>
      <p:sp>
        <p:nvSpPr>
          <p:cNvPr id="85034" name="Line 42"/>
          <p:cNvSpPr>
            <a:spLocks noChangeShapeType="1"/>
          </p:cNvSpPr>
          <p:nvPr/>
        </p:nvSpPr>
        <p:spPr bwMode="auto">
          <a:xfrm flipV="1">
            <a:off x="1676400" y="3586186"/>
            <a:ext cx="152400" cy="228600"/>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5035" name="Line 43"/>
          <p:cNvSpPr>
            <a:spLocks noChangeShapeType="1"/>
          </p:cNvSpPr>
          <p:nvPr/>
        </p:nvSpPr>
        <p:spPr bwMode="auto">
          <a:xfrm>
            <a:off x="2362200" y="3814786"/>
            <a:ext cx="762000" cy="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36" name="Line 44"/>
          <p:cNvSpPr>
            <a:spLocks noChangeShapeType="1"/>
          </p:cNvSpPr>
          <p:nvPr/>
        </p:nvSpPr>
        <p:spPr bwMode="auto">
          <a:xfrm>
            <a:off x="2362200" y="5643586"/>
            <a:ext cx="762000" cy="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37" name="Rectangle 45"/>
          <p:cNvSpPr>
            <a:spLocks noChangeArrowheads="1"/>
          </p:cNvSpPr>
          <p:nvPr/>
        </p:nvSpPr>
        <p:spPr bwMode="auto">
          <a:xfrm>
            <a:off x="3057525" y="5456261"/>
            <a:ext cx="592138"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MSC</a:t>
            </a:r>
          </a:p>
        </p:txBody>
      </p:sp>
      <p:sp>
        <p:nvSpPr>
          <p:cNvPr id="85038" name="Rectangle 46"/>
          <p:cNvSpPr>
            <a:spLocks noChangeArrowheads="1"/>
          </p:cNvSpPr>
          <p:nvPr/>
        </p:nvSpPr>
        <p:spPr bwMode="auto">
          <a:xfrm>
            <a:off x="3128963" y="5497536"/>
            <a:ext cx="446087" cy="215900"/>
          </a:xfrm>
          <a:prstGeom prst="rect">
            <a:avLst/>
          </a:prstGeom>
          <a:noFill/>
          <a:ln w="12700">
            <a:solidFill>
              <a:schemeClr val="tx1"/>
            </a:solidFill>
            <a:miter lim="800000"/>
            <a:headEnd/>
            <a:tailEnd/>
          </a:ln>
          <a:effectLst/>
        </p:spPr>
        <p:txBody>
          <a:bodyPr wrap="none" anchor="ctr"/>
          <a:lstStyle/>
          <a:p>
            <a:endParaRPr lang="en-GB"/>
          </a:p>
        </p:txBody>
      </p:sp>
      <p:sp>
        <p:nvSpPr>
          <p:cNvPr id="85039" name="Line 47"/>
          <p:cNvSpPr>
            <a:spLocks noChangeShapeType="1"/>
          </p:cNvSpPr>
          <p:nvPr/>
        </p:nvSpPr>
        <p:spPr bwMode="auto">
          <a:xfrm>
            <a:off x="3352800" y="3890986"/>
            <a:ext cx="0" cy="16002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40" name="Line 48"/>
          <p:cNvSpPr>
            <a:spLocks noChangeShapeType="1"/>
          </p:cNvSpPr>
          <p:nvPr/>
        </p:nvSpPr>
        <p:spPr bwMode="auto">
          <a:xfrm flipV="1">
            <a:off x="2514600" y="5491186"/>
            <a:ext cx="0" cy="304800"/>
          </a:xfrm>
          <a:prstGeom prst="line">
            <a:avLst/>
          </a:prstGeom>
          <a:noFill/>
          <a:ln w="12700">
            <a:solidFill>
              <a:schemeClr val="tx1"/>
            </a:solidFill>
            <a:prstDash val="sysDot"/>
            <a:round/>
            <a:headEnd type="none" w="sm" len="sm"/>
            <a:tailEnd type="none" w="sm" len="sm"/>
          </a:ln>
          <a:effectLst/>
        </p:spPr>
        <p:txBody>
          <a:bodyPr wrap="none" anchor="ctr"/>
          <a:lstStyle/>
          <a:p>
            <a:endParaRPr lang="en-GB"/>
          </a:p>
        </p:txBody>
      </p:sp>
      <p:sp>
        <p:nvSpPr>
          <p:cNvPr id="85041" name="Line 49"/>
          <p:cNvSpPr>
            <a:spLocks noChangeShapeType="1"/>
          </p:cNvSpPr>
          <p:nvPr/>
        </p:nvSpPr>
        <p:spPr bwMode="auto">
          <a:xfrm flipH="1" flipV="1">
            <a:off x="2438400" y="3205186"/>
            <a:ext cx="685800" cy="533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42" name="Line 50"/>
          <p:cNvSpPr>
            <a:spLocks noChangeShapeType="1"/>
          </p:cNvSpPr>
          <p:nvPr/>
        </p:nvSpPr>
        <p:spPr bwMode="auto">
          <a:xfrm flipH="1" flipV="1">
            <a:off x="2209800" y="4652986"/>
            <a:ext cx="914400" cy="914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5043" name="Line 51"/>
          <p:cNvSpPr>
            <a:spLocks noChangeShapeType="1"/>
          </p:cNvSpPr>
          <p:nvPr/>
        </p:nvSpPr>
        <p:spPr bwMode="auto">
          <a:xfrm>
            <a:off x="914400" y="2214586"/>
            <a:ext cx="3200400" cy="0"/>
          </a:xfrm>
          <a:prstGeom prst="line">
            <a:avLst/>
          </a:prstGeom>
          <a:noFill/>
          <a:ln w="76200">
            <a:solidFill>
              <a:schemeClr val="folHlink"/>
            </a:solidFill>
            <a:round/>
            <a:headEnd type="none" w="sm" len="sm"/>
            <a:tailEnd type="none" w="sm" len="sm"/>
          </a:ln>
          <a:effectLst/>
        </p:spPr>
        <p:txBody>
          <a:bodyPr wrap="none" anchor="ctr"/>
          <a:lstStyle/>
          <a:p>
            <a:endParaRPr lang="en-GB"/>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1295400" y="706463"/>
            <a:ext cx="7696200" cy="685800"/>
          </a:xfrm>
          <a:noFill/>
          <a:ln>
            <a:miter lim="800000"/>
            <a:headEnd/>
            <a:tailEnd/>
          </a:ln>
        </p:spPr>
        <p:txBody>
          <a:bodyPr vert="horz" wrap="square" lIns="92075" tIns="46038" rIns="92075" bIns="46038" numCol="1" anchor="b" anchorCtr="0" compatLnSpc="1">
            <a:prstTxWarp prst="textNoShape">
              <a:avLst/>
            </a:prstTxWarp>
          </a:bodyPr>
          <a:lstStyle/>
          <a:p>
            <a:r>
              <a:rPr lang="en-US"/>
              <a:t>System architecture: network and switching subsystem</a:t>
            </a:r>
          </a:p>
        </p:txBody>
      </p:sp>
      <p:sp>
        <p:nvSpPr>
          <p:cNvPr id="86019" name="Rectangle 3"/>
          <p:cNvSpPr>
            <a:spLocks noChangeArrowheads="1"/>
          </p:cNvSpPr>
          <p:nvPr/>
        </p:nvSpPr>
        <p:spPr bwMode="auto">
          <a:xfrm>
            <a:off x="4291013" y="1830413"/>
            <a:ext cx="4776787" cy="5313363"/>
          </a:xfrm>
          <a:prstGeom prst="rect">
            <a:avLst/>
          </a:prstGeom>
          <a:noFill/>
          <a:ln w="9525">
            <a:noFill/>
            <a:miter lim="800000"/>
            <a:headEnd/>
            <a:tailEnd/>
          </a:ln>
          <a:effectLst/>
        </p:spPr>
        <p:txBody>
          <a:bodyPr lIns="92075" tIns="46038" rIns="92075" bIns="46038"/>
          <a:lstStyle/>
          <a:p>
            <a:pPr marL="95250" indent="-95250">
              <a:spcBef>
                <a:spcPct val="20000"/>
              </a:spcBef>
              <a:buClr>
                <a:schemeClr val="tx1"/>
              </a:buClr>
              <a:buFont typeface="Monotype Sorts" pitchFamily="2" charset="2"/>
              <a:buChar char=" "/>
              <a:tabLst>
                <a:tab pos="1143000" algn="l"/>
              </a:tabLst>
            </a:pPr>
            <a:r>
              <a:rPr lang="en-US" sz="1800"/>
              <a:t>Components</a:t>
            </a:r>
          </a:p>
          <a:p>
            <a:pPr marL="571500" lvl="1" indent="-285750">
              <a:spcBef>
                <a:spcPct val="20000"/>
              </a:spcBef>
              <a:buClr>
                <a:schemeClr val="tx1"/>
              </a:buClr>
              <a:buFont typeface="Monotype Sorts" pitchFamily="2" charset="2"/>
              <a:buChar char="o"/>
              <a:tabLst>
                <a:tab pos="1143000" algn="l"/>
              </a:tabLst>
            </a:pPr>
            <a:r>
              <a:rPr lang="en-US" i="1"/>
              <a:t>MSC</a:t>
            </a:r>
            <a:r>
              <a:rPr lang="en-US"/>
              <a:t> (Mobile Services Switching Center):</a:t>
            </a:r>
            <a:endParaRPr lang="en-US" i="1"/>
          </a:p>
          <a:p>
            <a:pPr marL="571500" lvl="1" indent="-285750">
              <a:spcBef>
                <a:spcPct val="20000"/>
              </a:spcBef>
              <a:buClr>
                <a:schemeClr val="tx1"/>
              </a:buClr>
              <a:buFont typeface="Monotype Sorts" pitchFamily="2" charset="2"/>
              <a:buChar char="o"/>
              <a:tabLst>
                <a:tab pos="1143000" algn="l"/>
              </a:tabLst>
            </a:pPr>
            <a:r>
              <a:rPr lang="en-US" i="1"/>
              <a:t>IWF</a:t>
            </a:r>
            <a:r>
              <a:rPr lang="en-US"/>
              <a:t> (Interworking Functions)</a:t>
            </a:r>
          </a:p>
          <a:p>
            <a:pPr marL="571500" lvl="1" indent="-285750">
              <a:spcBef>
                <a:spcPct val="20000"/>
              </a:spcBef>
              <a:buClr>
                <a:schemeClr val="tx1"/>
              </a:buClr>
              <a:buFont typeface="Monotype Sorts" pitchFamily="2" charset="2"/>
              <a:buChar char="o"/>
              <a:tabLst>
                <a:tab pos="1143000" algn="l"/>
              </a:tabLst>
            </a:pPr>
            <a:endParaRPr lang="en-US"/>
          </a:p>
          <a:p>
            <a:pPr marL="571500" lvl="1" indent="-285750">
              <a:spcBef>
                <a:spcPct val="20000"/>
              </a:spcBef>
              <a:buClr>
                <a:schemeClr val="tx1"/>
              </a:buClr>
              <a:buFont typeface="Monotype Sorts" pitchFamily="2" charset="2"/>
              <a:buChar char="o"/>
              <a:tabLst>
                <a:tab pos="1143000" algn="l"/>
              </a:tabLst>
            </a:pPr>
            <a:r>
              <a:rPr lang="en-US" i="1"/>
              <a:t>ISDN</a:t>
            </a:r>
            <a:r>
              <a:rPr lang="en-US"/>
              <a:t> (Integrated Services Digital Network)</a:t>
            </a:r>
            <a:endParaRPr lang="en-US" i="1"/>
          </a:p>
          <a:p>
            <a:pPr marL="571500" lvl="1" indent="-285750">
              <a:spcBef>
                <a:spcPct val="20000"/>
              </a:spcBef>
              <a:buClr>
                <a:schemeClr val="tx1"/>
              </a:buClr>
              <a:buFont typeface="Monotype Sorts" pitchFamily="2" charset="2"/>
              <a:buChar char="o"/>
              <a:tabLst>
                <a:tab pos="1143000" algn="l"/>
              </a:tabLst>
            </a:pPr>
            <a:r>
              <a:rPr lang="en-US" i="1"/>
              <a:t>PSTN</a:t>
            </a:r>
            <a:r>
              <a:rPr lang="en-US"/>
              <a:t> (Public Switched Telephone Network)</a:t>
            </a:r>
          </a:p>
          <a:p>
            <a:pPr marL="571500" lvl="1" indent="-285750">
              <a:spcBef>
                <a:spcPct val="20000"/>
              </a:spcBef>
              <a:buClr>
                <a:schemeClr val="tx1"/>
              </a:buClr>
              <a:buFont typeface="Monotype Sorts" pitchFamily="2" charset="2"/>
              <a:buChar char="o"/>
              <a:tabLst>
                <a:tab pos="1143000" algn="l"/>
              </a:tabLst>
            </a:pPr>
            <a:r>
              <a:rPr lang="en-US" i="1"/>
              <a:t>PSPDN</a:t>
            </a:r>
            <a:r>
              <a:rPr lang="en-US"/>
              <a:t> (Packet Switched Public Data Net.)</a:t>
            </a:r>
          </a:p>
          <a:p>
            <a:pPr marL="571500" lvl="1" indent="-285750">
              <a:spcBef>
                <a:spcPct val="20000"/>
              </a:spcBef>
              <a:buClr>
                <a:schemeClr val="tx1"/>
              </a:buClr>
              <a:buFont typeface="Monotype Sorts" pitchFamily="2" charset="2"/>
              <a:buChar char="o"/>
              <a:tabLst>
                <a:tab pos="1143000" algn="l"/>
              </a:tabLst>
            </a:pPr>
            <a:r>
              <a:rPr lang="en-US" i="1"/>
              <a:t>CSPDN</a:t>
            </a:r>
            <a:r>
              <a:rPr lang="en-US"/>
              <a:t> (Circuit Switched Public Data Net.)</a:t>
            </a:r>
          </a:p>
          <a:p>
            <a:pPr marL="95250" indent="-95250">
              <a:spcBef>
                <a:spcPct val="20000"/>
              </a:spcBef>
              <a:buClr>
                <a:schemeClr val="tx1"/>
              </a:buClr>
              <a:buSzPct val="75000"/>
              <a:buFont typeface="Monotype Sorts" pitchFamily="2" charset="2"/>
              <a:buChar char=" "/>
              <a:tabLst>
                <a:tab pos="1143000" algn="l"/>
              </a:tabLst>
            </a:pPr>
            <a:endParaRPr lang="en-US" sz="1800"/>
          </a:p>
          <a:p>
            <a:pPr marL="95250" indent="-95250">
              <a:spcBef>
                <a:spcPct val="20000"/>
              </a:spcBef>
              <a:buClr>
                <a:schemeClr val="tx1"/>
              </a:buClr>
              <a:buSzPct val="75000"/>
              <a:buFont typeface="Monotype Sorts" pitchFamily="2" charset="2"/>
              <a:buChar char=" "/>
              <a:tabLst>
                <a:tab pos="1143000" algn="l"/>
              </a:tabLst>
            </a:pPr>
            <a:r>
              <a:rPr lang="en-US" sz="1800"/>
              <a:t>Databases</a:t>
            </a:r>
          </a:p>
          <a:p>
            <a:pPr marL="571500" lvl="1" indent="-285750">
              <a:spcBef>
                <a:spcPct val="20000"/>
              </a:spcBef>
              <a:buClr>
                <a:schemeClr val="tx1"/>
              </a:buClr>
              <a:buFont typeface="Monotype Sorts" pitchFamily="2" charset="2"/>
              <a:buChar char="o"/>
              <a:tabLst>
                <a:tab pos="1143000" algn="l"/>
              </a:tabLst>
            </a:pPr>
            <a:r>
              <a:rPr lang="en-US" i="1"/>
              <a:t>HLR</a:t>
            </a:r>
            <a:r>
              <a:rPr lang="en-US"/>
              <a:t> (Home Location </a:t>
            </a:r>
            <a:r>
              <a:rPr lang="en-US" i="1"/>
              <a:t>R</a:t>
            </a:r>
            <a:r>
              <a:rPr lang="en-US"/>
              <a:t>egister)</a:t>
            </a:r>
          </a:p>
          <a:p>
            <a:pPr marL="571500" lvl="1" indent="-285750">
              <a:spcBef>
                <a:spcPct val="20000"/>
              </a:spcBef>
              <a:buClr>
                <a:schemeClr val="tx1"/>
              </a:buClr>
              <a:buFont typeface="Monotype Sorts" pitchFamily="2" charset="2"/>
              <a:buChar char="o"/>
              <a:tabLst>
                <a:tab pos="1143000" algn="l"/>
              </a:tabLst>
            </a:pPr>
            <a:r>
              <a:rPr lang="en-US" i="1"/>
              <a:t>VLR</a:t>
            </a:r>
            <a:r>
              <a:rPr lang="en-US"/>
              <a:t> (Visitor Location </a:t>
            </a:r>
            <a:r>
              <a:rPr lang="en-US" i="1"/>
              <a:t>R</a:t>
            </a:r>
            <a:r>
              <a:rPr lang="en-US"/>
              <a:t>egister)</a:t>
            </a:r>
          </a:p>
          <a:p>
            <a:pPr marL="571500" lvl="1" indent="-285750">
              <a:spcBef>
                <a:spcPct val="20000"/>
              </a:spcBef>
              <a:buClr>
                <a:schemeClr val="tx1"/>
              </a:buClr>
              <a:buFont typeface="Monotype Sorts" pitchFamily="2" charset="2"/>
              <a:buChar char="o"/>
              <a:tabLst>
                <a:tab pos="1143000" algn="l"/>
              </a:tabLst>
            </a:pPr>
            <a:r>
              <a:rPr lang="en-US" i="1"/>
              <a:t>EIR</a:t>
            </a:r>
            <a:r>
              <a:rPr lang="en-US"/>
              <a:t> (Equipment Identity Register)</a:t>
            </a:r>
            <a:endParaRPr lang="en-US" sz="1800"/>
          </a:p>
        </p:txBody>
      </p:sp>
      <p:sp>
        <p:nvSpPr>
          <p:cNvPr id="86021" name="Line 5"/>
          <p:cNvSpPr>
            <a:spLocks noChangeShapeType="1"/>
          </p:cNvSpPr>
          <p:nvPr/>
        </p:nvSpPr>
        <p:spPr bwMode="auto">
          <a:xfrm>
            <a:off x="2895600" y="1658963"/>
            <a:ext cx="0" cy="5029200"/>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6022" name="Rectangle 6"/>
          <p:cNvSpPr>
            <a:spLocks noChangeArrowheads="1"/>
          </p:cNvSpPr>
          <p:nvPr/>
        </p:nvSpPr>
        <p:spPr bwMode="auto">
          <a:xfrm>
            <a:off x="1295400" y="1560538"/>
            <a:ext cx="1327150"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network</a:t>
            </a:r>
            <a:br>
              <a:rPr lang="de-DE" sz="1400"/>
            </a:br>
            <a:r>
              <a:rPr lang="de-DE" sz="1400"/>
              <a:t>subsystem</a:t>
            </a:r>
          </a:p>
        </p:txBody>
      </p:sp>
      <p:sp>
        <p:nvSpPr>
          <p:cNvPr id="86024" name="Rectangle 8"/>
          <p:cNvSpPr>
            <a:spLocks noChangeArrowheads="1"/>
          </p:cNvSpPr>
          <p:nvPr/>
        </p:nvSpPr>
        <p:spPr bwMode="auto">
          <a:xfrm>
            <a:off x="996950" y="2884513"/>
            <a:ext cx="444500" cy="215900"/>
          </a:xfrm>
          <a:prstGeom prst="rect">
            <a:avLst/>
          </a:prstGeom>
          <a:noFill/>
          <a:ln w="12700">
            <a:solidFill>
              <a:schemeClr val="tx1"/>
            </a:solidFill>
            <a:miter lim="800000"/>
            <a:headEnd/>
            <a:tailEnd/>
          </a:ln>
          <a:effectLst/>
        </p:spPr>
        <p:txBody>
          <a:bodyPr wrap="none" anchor="ctr"/>
          <a:lstStyle/>
          <a:p>
            <a:pPr algn="ctr"/>
            <a:r>
              <a:rPr lang="de-DE" sz="1400"/>
              <a:t>MSC</a:t>
            </a:r>
          </a:p>
        </p:txBody>
      </p:sp>
      <p:sp>
        <p:nvSpPr>
          <p:cNvPr id="86026" name="Rectangle 10"/>
          <p:cNvSpPr>
            <a:spLocks noChangeArrowheads="1"/>
          </p:cNvSpPr>
          <p:nvPr/>
        </p:nvSpPr>
        <p:spPr bwMode="auto">
          <a:xfrm>
            <a:off x="996950" y="5627713"/>
            <a:ext cx="444500" cy="215900"/>
          </a:xfrm>
          <a:prstGeom prst="rect">
            <a:avLst/>
          </a:prstGeom>
          <a:noFill/>
          <a:ln w="12700">
            <a:solidFill>
              <a:schemeClr val="tx1"/>
            </a:solidFill>
            <a:miter lim="800000"/>
            <a:headEnd/>
            <a:tailEnd/>
          </a:ln>
          <a:effectLst/>
        </p:spPr>
        <p:txBody>
          <a:bodyPr wrap="none" anchor="ctr"/>
          <a:lstStyle/>
          <a:p>
            <a:pPr algn="ctr"/>
            <a:r>
              <a:rPr lang="de-DE" sz="1400"/>
              <a:t>MSC</a:t>
            </a:r>
          </a:p>
        </p:txBody>
      </p:sp>
      <p:sp>
        <p:nvSpPr>
          <p:cNvPr id="86027" name="Line 11"/>
          <p:cNvSpPr>
            <a:spLocks noChangeShapeType="1"/>
          </p:cNvSpPr>
          <p:nvPr/>
        </p:nvSpPr>
        <p:spPr bwMode="auto">
          <a:xfrm>
            <a:off x="1219200" y="3106763"/>
            <a:ext cx="0" cy="25146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6028" name="Line 12"/>
          <p:cNvSpPr>
            <a:spLocks noChangeShapeType="1"/>
          </p:cNvSpPr>
          <p:nvPr/>
        </p:nvSpPr>
        <p:spPr bwMode="auto">
          <a:xfrm>
            <a:off x="914400" y="2116163"/>
            <a:ext cx="3200400" cy="0"/>
          </a:xfrm>
          <a:prstGeom prst="line">
            <a:avLst/>
          </a:prstGeom>
          <a:noFill/>
          <a:ln w="76200">
            <a:solidFill>
              <a:schemeClr val="folHlink"/>
            </a:solidFill>
            <a:round/>
            <a:headEnd type="none" w="sm" len="sm"/>
            <a:tailEnd type="none" w="sm" len="sm"/>
          </a:ln>
          <a:effectLst/>
        </p:spPr>
        <p:txBody>
          <a:bodyPr wrap="none" anchor="ctr"/>
          <a:lstStyle/>
          <a:p>
            <a:endParaRPr lang="en-GB"/>
          </a:p>
        </p:txBody>
      </p:sp>
      <p:sp>
        <p:nvSpPr>
          <p:cNvPr id="86029" name="Rectangle 13"/>
          <p:cNvSpPr>
            <a:spLocks noChangeArrowheads="1"/>
          </p:cNvSpPr>
          <p:nvPr/>
        </p:nvSpPr>
        <p:spPr bwMode="auto">
          <a:xfrm>
            <a:off x="2938463" y="1560538"/>
            <a:ext cx="1244600"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fixed partner</a:t>
            </a:r>
            <a:br>
              <a:rPr lang="de-DE" sz="1400"/>
            </a:br>
            <a:r>
              <a:rPr lang="de-DE" sz="1400"/>
              <a:t>networks</a:t>
            </a:r>
          </a:p>
        </p:txBody>
      </p:sp>
      <p:sp>
        <p:nvSpPr>
          <p:cNvPr id="86030" name="Line 14"/>
          <p:cNvSpPr>
            <a:spLocks noChangeShapeType="1"/>
          </p:cNvSpPr>
          <p:nvPr/>
        </p:nvSpPr>
        <p:spPr bwMode="auto">
          <a:xfrm flipV="1">
            <a:off x="1219200" y="2344763"/>
            <a:ext cx="0" cy="533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6031" name="Line 15"/>
          <p:cNvSpPr>
            <a:spLocks noChangeShapeType="1"/>
          </p:cNvSpPr>
          <p:nvPr/>
        </p:nvSpPr>
        <p:spPr bwMode="auto">
          <a:xfrm>
            <a:off x="1219200" y="5849963"/>
            <a:ext cx="0" cy="6858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6033" name="Rectangle 17"/>
          <p:cNvSpPr>
            <a:spLocks noChangeArrowheads="1"/>
          </p:cNvSpPr>
          <p:nvPr/>
        </p:nvSpPr>
        <p:spPr bwMode="auto">
          <a:xfrm>
            <a:off x="1301750" y="5856313"/>
            <a:ext cx="444500" cy="215900"/>
          </a:xfrm>
          <a:prstGeom prst="rect">
            <a:avLst/>
          </a:prstGeom>
          <a:noFill/>
          <a:ln w="12700">
            <a:solidFill>
              <a:schemeClr val="tx1"/>
            </a:solidFill>
            <a:miter lim="800000"/>
            <a:headEnd/>
            <a:tailEnd/>
          </a:ln>
          <a:effectLst/>
        </p:spPr>
        <p:txBody>
          <a:bodyPr wrap="none" anchor="ctr"/>
          <a:lstStyle/>
          <a:p>
            <a:pPr algn="ctr"/>
            <a:r>
              <a:rPr lang="de-DE" sz="1400"/>
              <a:t>IWF</a:t>
            </a:r>
          </a:p>
        </p:txBody>
      </p:sp>
      <p:sp>
        <p:nvSpPr>
          <p:cNvPr id="86034" name="Line 18"/>
          <p:cNvSpPr>
            <a:spLocks noChangeShapeType="1"/>
          </p:cNvSpPr>
          <p:nvPr/>
        </p:nvSpPr>
        <p:spPr bwMode="auto">
          <a:xfrm>
            <a:off x="1447800" y="5697563"/>
            <a:ext cx="1981200"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6035" name="Line 19"/>
          <p:cNvSpPr>
            <a:spLocks noChangeShapeType="1"/>
          </p:cNvSpPr>
          <p:nvPr/>
        </p:nvSpPr>
        <p:spPr bwMode="auto">
          <a:xfrm>
            <a:off x="2133600" y="6307163"/>
            <a:ext cx="1295400"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6036" name="Rectangle 20"/>
          <p:cNvSpPr>
            <a:spLocks noChangeArrowheads="1"/>
          </p:cNvSpPr>
          <p:nvPr/>
        </p:nvSpPr>
        <p:spPr bwMode="auto">
          <a:xfrm>
            <a:off x="3359150" y="5468963"/>
            <a:ext cx="747713"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ISDN</a:t>
            </a:r>
            <a:br>
              <a:rPr lang="de-DE" sz="1400"/>
            </a:br>
            <a:r>
              <a:rPr lang="de-DE" sz="1400"/>
              <a:t>PSTN</a:t>
            </a:r>
          </a:p>
        </p:txBody>
      </p:sp>
      <p:sp>
        <p:nvSpPr>
          <p:cNvPr id="86037" name="Rectangle 21"/>
          <p:cNvSpPr>
            <a:spLocks noChangeArrowheads="1"/>
          </p:cNvSpPr>
          <p:nvPr/>
        </p:nvSpPr>
        <p:spPr bwMode="auto">
          <a:xfrm>
            <a:off x="3359150" y="6078563"/>
            <a:ext cx="823913"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PSPDN</a:t>
            </a:r>
            <a:br>
              <a:rPr lang="de-DE" sz="1400"/>
            </a:br>
            <a:r>
              <a:rPr lang="de-DE" sz="1400"/>
              <a:t>CSPDN</a:t>
            </a:r>
          </a:p>
        </p:txBody>
      </p:sp>
      <p:sp>
        <p:nvSpPr>
          <p:cNvPr id="86038" name="Oval 22"/>
          <p:cNvSpPr>
            <a:spLocks noChangeArrowheads="1"/>
          </p:cNvSpPr>
          <p:nvPr/>
        </p:nvSpPr>
        <p:spPr bwMode="auto">
          <a:xfrm>
            <a:off x="1301750" y="3646513"/>
            <a:ext cx="520700" cy="1511300"/>
          </a:xfrm>
          <a:prstGeom prst="ellipse">
            <a:avLst/>
          </a:prstGeom>
          <a:noFill/>
          <a:ln w="12700">
            <a:solidFill>
              <a:schemeClr val="tx1"/>
            </a:solidFill>
            <a:prstDash val="dashDot"/>
            <a:round/>
            <a:headEnd/>
            <a:tailEnd/>
          </a:ln>
          <a:effectLst/>
        </p:spPr>
        <p:txBody>
          <a:bodyPr wrap="none" anchor="ctr"/>
          <a:lstStyle/>
          <a:p>
            <a:endParaRPr lang="en-GB"/>
          </a:p>
        </p:txBody>
      </p:sp>
      <p:sp>
        <p:nvSpPr>
          <p:cNvPr id="86039" name="Line 23"/>
          <p:cNvSpPr>
            <a:spLocks noChangeShapeType="1"/>
          </p:cNvSpPr>
          <p:nvPr/>
        </p:nvSpPr>
        <p:spPr bwMode="auto">
          <a:xfrm>
            <a:off x="1295400" y="3106763"/>
            <a:ext cx="76200" cy="76200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40" name="Line 24"/>
          <p:cNvSpPr>
            <a:spLocks noChangeShapeType="1"/>
          </p:cNvSpPr>
          <p:nvPr/>
        </p:nvSpPr>
        <p:spPr bwMode="auto">
          <a:xfrm flipV="1">
            <a:off x="1295400" y="4859363"/>
            <a:ext cx="76200" cy="76200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41" name="Rectangle 25"/>
          <p:cNvSpPr>
            <a:spLocks noChangeArrowheads="1"/>
          </p:cNvSpPr>
          <p:nvPr/>
        </p:nvSpPr>
        <p:spPr bwMode="auto">
          <a:xfrm rot="16200000">
            <a:off x="1236662" y="4118001"/>
            <a:ext cx="727075"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SS7</a:t>
            </a:r>
          </a:p>
        </p:txBody>
      </p:sp>
      <p:sp>
        <p:nvSpPr>
          <p:cNvPr id="86042" name="Rectangle 26"/>
          <p:cNvSpPr>
            <a:spLocks noChangeArrowheads="1"/>
          </p:cNvSpPr>
          <p:nvPr/>
        </p:nvSpPr>
        <p:spPr bwMode="auto">
          <a:xfrm>
            <a:off x="2368550" y="34179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43" name="Rectangle 27"/>
          <p:cNvSpPr>
            <a:spLocks noChangeArrowheads="1"/>
          </p:cNvSpPr>
          <p:nvPr/>
        </p:nvSpPr>
        <p:spPr bwMode="auto">
          <a:xfrm>
            <a:off x="2292350" y="34941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44" name="Rectangle 28"/>
          <p:cNvSpPr>
            <a:spLocks noChangeArrowheads="1"/>
          </p:cNvSpPr>
          <p:nvPr/>
        </p:nvSpPr>
        <p:spPr bwMode="auto">
          <a:xfrm>
            <a:off x="2216150" y="35703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45" name="Rectangle 29"/>
          <p:cNvSpPr>
            <a:spLocks noChangeArrowheads="1"/>
          </p:cNvSpPr>
          <p:nvPr/>
        </p:nvSpPr>
        <p:spPr bwMode="auto">
          <a:xfrm>
            <a:off x="2139950" y="3646513"/>
            <a:ext cx="444500" cy="215900"/>
          </a:xfrm>
          <a:prstGeom prst="rect">
            <a:avLst/>
          </a:prstGeom>
          <a:solidFill>
            <a:schemeClr val="bg1"/>
          </a:solidFill>
          <a:ln w="12700">
            <a:solidFill>
              <a:schemeClr val="tx1"/>
            </a:solidFill>
            <a:miter lim="800000"/>
            <a:headEnd/>
            <a:tailEnd/>
          </a:ln>
          <a:effectLst/>
        </p:spPr>
        <p:txBody>
          <a:bodyPr wrap="none" anchor="ctr"/>
          <a:lstStyle/>
          <a:p>
            <a:pPr algn="ctr"/>
            <a:r>
              <a:rPr lang="de-DE" sz="1400"/>
              <a:t>EIR</a:t>
            </a:r>
          </a:p>
        </p:txBody>
      </p:sp>
      <p:sp>
        <p:nvSpPr>
          <p:cNvPr id="86047" name="Rectangle 31"/>
          <p:cNvSpPr>
            <a:spLocks noChangeArrowheads="1"/>
          </p:cNvSpPr>
          <p:nvPr/>
        </p:nvSpPr>
        <p:spPr bwMode="auto">
          <a:xfrm>
            <a:off x="2368550" y="41037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48" name="Rectangle 32"/>
          <p:cNvSpPr>
            <a:spLocks noChangeArrowheads="1"/>
          </p:cNvSpPr>
          <p:nvPr/>
        </p:nvSpPr>
        <p:spPr bwMode="auto">
          <a:xfrm>
            <a:off x="2292350" y="41799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49" name="Rectangle 33"/>
          <p:cNvSpPr>
            <a:spLocks noChangeArrowheads="1"/>
          </p:cNvSpPr>
          <p:nvPr/>
        </p:nvSpPr>
        <p:spPr bwMode="auto">
          <a:xfrm>
            <a:off x="2216150" y="42561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50" name="Rectangle 34"/>
          <p:cNvSpPr>
            <a:spLocks noChangeArrowheads="1"/>
          </p:cNvSpPr>
          <p:nvPr/>
        </p:nvSpPr>
        <p:spPr bwMode="auto">
          <a:xfrm>
            <a:off x="2139950" y="4332313"/>
            <a:ext cx="444500" cy="215900"/>
          </a:xfrm>
          <a:prstGeom prst="rect">
            <a:avLst/>
          </a:prstGeom>
          <a:solidFill>
            <a:schemeClr val="bg1"/>
          </a:solidFill>
          <a:ln w="12700">
            <a:solidFill>
              <a:schemeClr val="tx1"/>
            </a:solidFill>
            <a:miter lim="800000"/>
            <a:headEnd/>
            <a:tailEnd/>
          </a:ln>
          <a:effectLst/>
        </p:spPr>
        <p:txBody>
          <a:bodyPr wrap="none" anchor="ctr"/>
          <a:lstStyle/>
          <a:p>
            <a:pPr algn="ctr"/>
            <a:r>
              <a:rPr lang="de-DE" sz="1400"/>
              <a:t>HLR</a:t>
            </a:r>
          </a:p>
        </p:txBody>
      </p:sp>
      <p:sp>
        <p:nvSpPr>
          <p:cNvPr id="86052" name="Rectangle 36"/>
          <p:cNvSpPr>
            <a:spLocks noChangeArrowheads="1"/>
          </p:cNvSpPr>
          <p:nvPr/>
        </p:nvSpPr>
        <p:spPr bwMode="auto">
          <a:xfrm>
            <a:off x="2292350" y="49419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53" name="Rectangle 37"/>
          <p:cNvSpPr>
            <a:spLocks noChangeArrowheads="1"/>
          </p:cNvSpPr>
          <p:nvPr/>
        </p:nvSpPr>
        <p:spPr bwMode="auto">
          <a:xfrm>
            <a:off x="2216150" y="50181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54" name="Rectangle 38"/>
          <p:cNvSpPr>
            <a:spLocks noChangeArrowheads="1"/>
          </p:cNvSpPr>
          <p:nvPr/>
        </p:nvSpPr>
        <p:spPr bwMode="auto">
          <a:xfrm>
            <a:off x="2139950" y="5094313"/>
            <a:ext cx="444500" cy="215900"/>
          </a:xfrm>
          <a:prstGeom prst="rect">
            <a:avLst/>
          </a:prstGeom>
          <a:solidFill>
            <a:schemeClr val="bg1"/>
          </a:solidFill>
          <a:ln w="12700">
            <a:solidFill>
              <a:schemeClr val="tx1"/>
            </a:solidFill>
            <a:miter lim="800000"/>
            <a:headEnd/>
            <a:tailEnd/>
          </a:ln>
          <a:effectLst/>
        </p:spPr>
        <p:txBody>
          <a:bodyPr wrap="none" anchor="ctr"/>
          <a:lstStyle/>
          <a:p>
            <a:endParaRPr lang="en-GB"/>
          </a:p>
        </p:txBody>
      </p:sp>
      <p:sp>
        <p:nvSpPr>
          <p:cNvPr id="86055" name="Rectangle 39"/>
          <p:cNvSpPr>
            <a:spLocks noChangeArrowheads="1"/>
          </p:cNvSpPr>
          <p:nvPr/>
        </p:nvSpPr>
        <p:spPr bwMode="auto">
          <a:xfrm>
            <a:off x="2063750" y="5170513"/>
            <a:ext cx="444500" cy="215900"/>
          </a:xfrm>
          <a:prstGeom prst="rect">
            <a:avLst/>
          </a:prstGeom>
          <a:solidFill>
            <a:schemeClr val="bg1"/>
          </a:solidFill>
          <a:ln w="12700">
            <a:solidFill>
              <a:schemeClr val="tx1"/>
            </a:solidFill>
            <a:miter lim="800000"/>
            <a:headEnd/>
            <a:tailEnd/>
          </a:ln>
          <a:effectLst/>
        </p:spPr>
        <p:txBody>
          <a:bodyPr wrap="none" anchor="ctr"/>
          <a:lstStyle/>
          <a:p>
            <a:pPr algn="ctr"/>
            <a:r>
              <a:rPr lang="de-DE" sz="1400"/>
              <a:t>VLR</a:t>
            </a:r>
          </a:p>
        </p:txBody>
      </p:sp>
      <p:sp>
        <p:nvSpPr>
          <p:cNvPr id="86057" name="Line 41"/>
          <p:cNvSpPr>
            <a:spLocks noChangeShapeType="1"/>
          </p:cNvSpPr>
          <p:nvPr/>
        </p:nvSpPr>
        <p:spPr bwMode="auto">
          <a:xfrm>
            <a:off x="1752600" y="6002363"/>
            <a:ext cx="381000" cy="3048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6058" name="Line 42"/>
          <p:cNvSpPr>
            <a:spLocks noChangeShapeType="1"/>
          </p:cNvSpPr>
          <p:nvPr/>
        </p:nvSpPr>
        <p:spPr bwMode="auto">
          <a:xfrm flipV="1">
            <a:off x="1828800" y="3792563"/>
            <a:ext cx="304800" cy="30480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59" name="Line 43"/>
          <p:cNvSpPr>
            <a:spLocks noChangeShapeType="1"/>
          </p:cNvSpPr>
          <p:nvPr/>
        </p:nvSpPr>
        <p:spPr bwMode="auto">
          <a:xfrm>
            <a:off x="1828800" y="4402163"/>
            <a:ext cx="304800" cy="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60" name="Line 44"/>
          <p:cNvSpPr>
            <a:spLocks noChangeShapeType="1"/>
          </p:cNvSpPr>
          <p:nvPr/>
        </p:nvSpPr>
        <p:spPr bwMode="auto">
          <a:xfrm>
            <a:off x="1752600" y="4935563"/>
            <a:ext cx="304800" cy="38100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61" name="Line 45"/>
          <p:cNvSpPr>
            <a:spLocks noChangeShapeType="1"/>
          </p:cNvSpPr>
          <p:nvPr/>
        </p:nvSpPr>
        <p:spPr bwMode="auto">
          <a:xfrm flipV="1">
            <a:off x="1600200" y="2649563"/>
            <a:ext cx="228600" cy="990600"/>
          </a:xfrm>
          <a:prstGeom prst="line">
            <a:avLst/>
          </a:prstGeom>
          <a:noFill/>
          <a:ln w="12700">
            <a:solidFill>
              <a:schemeClr val="tx1"/>
            </a:solidFill>
            <a:prstDash val="dashDot"/>
            <a:round/>
            <a:headEnd type="none" w="sm" len="sm"/>
            <a:tailEnd type="none" w="sm" len="sm"/>
          </a:ln>
          <a:effectLst/>
        </p:spPr>
        <p:txBody>
          <a:bodyPr wrap="none" anchor="ctr"/>
          <a:lstStyle/>
          <a:p>
            <a:endParaRPr lang="en-GB"/>
          </a:p>
        </p:txBody>
      </p:sp>
      <p:sp>
        <p:nvSpPr>
          <p:cNvPr id="86062" name="Line 46"/>
          <p:cNvSpPr>
            <a:spLocks noChangeShapeType="1"/>
          </p:cNvSpPr>
          <p:nvPr/>
        </p:nvSpPr>
        <p:spPr bwMode="auto">
          <a:xfrm>
            <a:off x="1828800" y="2649563"/>
            <a:ext cx="1600200" cy="0"/>
          </a:xfrm>
          <a:prstGeom prst="line">
            <a:avLst/>
          </a:prstGeom>
          <a:noFill/>
          <a:ln w="12700">
            <a:solidFill>
              <a:schemeClr val="tx1"/>
            </a:solidFill>
            <a:prstDash val="dashDot"/>
            <a:round/>
            <a:headEnd type="none" w="sm" len="sm"/>
            <a:tailEnd type="stealth" w="med" len="lg"/>
          </a:ln>
          <a:effectLst/>
        </p:spPr>
        <p:txBody>
          <a:bodyPr wrap="none" anchor="ctr"/>
          <a:lstStyle/>
          <a:p>
            <a:endParaRPr lang="en-GB"/>
          </a:p>
        </p:txBody>
      </p:sp>
      <p:sp>
        <p:nvSpPr>
          <p:cNvPr id="86063" name="Rectangle 47"/>
          <p:cNvSpPr>
            <a:spLocks noChangeArrowheads="1"/>
          </p:cNvSpPr>
          <p:nvPr/>
        </p:nvSpPr>
        <p:spPr bwMode="auto">
          <a:xfrm>
            <a:off x="3359150" y="2420963"/>
            <a:ext cx="671513" cy="517525"/>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ISDN</a:t>
            </a:r>
            <a:br>
              <a:rPr lang="de-DE" sz="1400"/>
            </a:br>
            <a:r>
              <a:rPr lang="de-DE" sz="1400"/>
              <a:t>PSTN</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Radio subsystem</a:t>
            </a:r>
          </a:p>
        </p:txBody>
      </p:sp>
      <p:sp>
        <p:nvSpPr>
          <p:cNvPr id="71683" name="Rectangle 3"/>
          <p:cNvSpPr>
            <a:spLocks noGrp="1" noChangeArrowheads="1"/>
          </p:cNvSpPr>
          <p:nvPr>
            <p:ph idx="1"/>
          </p:nvPr>
        </p:nvSpPr>
        <p:spPr>
          <a:xfrm>
            <a:off x="457200" y="1500174"/>
            <a:ext cx="8229600" cy="4525963"/>
          </a:xfrm>
        </p:spPr>
        <p:txBody>
          <a:bodyPr/>
          <a:lstStyle/>
          <a:p>
            <a:r>
              <a:rPr lang="en-US" sz="2800" dirty="0"/>
              <a:t>The Radio Subsystem (RSS) comprises the cellular mobile network up to the switching centers</a:t>
            </a:r>
          </a:p>
          <a:p>
            <a:pPr>
              <a:buFont typeface="Wingdings" pitchFamily="2" charset="2"/>
              <a:buChar char="q"/>
            </a:pPr>
            <a:r>
              <a:rPr lang="en-US" sz="2800" dirty="0"/>
              <a:t>Components</a:t>
            </a:r>
          </a:p>
          <a:p>
            <a:pPr lvl="1"/>
            <a:r>
              <a:rPr lang="en-US" sz="2400" dirty="0"/>
              <a:t>Base Station Subsystem (BSS):</a:t>
            </a:r>
          </a:p>
          <a:p>
            <a:pPr lvl="2"/>
            <a:r>
              <a:rPr lang="en-US" sz="2000" dirty="0"/>
              <a:t>Base Transceiver Station (BTS): radio components including sender, receiver, antenna - if directed antennas are used one BTS can cover several cells</a:t>
            </a:r>
          </a:p>
          <a:p>
            <a:pPr lvl="2"/>
            <a:r>
              <a:rPr lang="en-US" sz="2000" dirty="0"/>
              <a:t>Base Station Controller (BSC): switching between BTSs, controlling BTSs, managing of network resources, mapping of radio channels (U</a:t>
            </a:r>
            <a:r>
              <a:rPr lang="en-US" sz="2000" baseline="-25000" dirty="0"/>
              <a:t>m</a:t>
            </a:r>
            <a:r>
              <a:rPr lang="en-US" sz="2000" dirty="0"/>
              <a:t>) onto terrestrial channels (A interface)</a:t>
            </a:r>
            <a:br>
              <a:rPr lang="en-US" sz="2000" dirty="0"/>
            </a:br>
            <a:endParaRPr lang="en-US" sz="2000" dirty="0"/>
          </a:p>
          <a:p>
            <a:pPr lvl="2"/>
            <a:r>
              <a:rPr lang="en-US" sz="2000" dirty="0"/>
              <a:t>BSS = BSC + sum(BTS) + interconnection</a:t>
            </a:r>
          </a:p>
          <a:p>
            <a:pPr lvl="2"/>
            <a:endParaRPr lang="en-US" sz="2000" dirty="0"/>
          </a:p>
          <a:p>
            <a:pPr lvl="1"/>
            <a:r>
              <a:rPr lang="en-US" sz="2400" dirty="0"/>
              <a:t>Mobile Stations (MS)</a:t>
            </a:r>
          </a:p>
          <a:p>
            <a:pPr lvl="1"/>
            <a:endParaRPr lang="en-US" sz="2400" dirty="0"/>
          </a:p>
          <a:p>
            <a:pPr lvl="1"/>
            <a:endParaRPr lang="en-US" sz="24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5014913" y="2252686"/>
            <a:ext cx="3482975"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possible radio coverage of the cell</a:t>
            </a:r>
          </a:p>
        </p:txBody>
      </p:sp>
      <p:sp>
        <p:nvSpPr>
          <p:cNvPr id="81925" name="Rectangle 5"/>
          <p:cNvSpPr>
            <a:spLocks noChangeArrowheads="1"/>
          </p:cNvSpPr>
          <p:nvPr/>
        </p:nvSpPr>
        <p:spPr bwMode="auto">
          <a:xfrm>
            <a:off x="5041900" y="3224236"/>
            <a:ext cx="3844925" cy="304800"/>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idealized shape of the cell</a:t>
            </a:r>
          </a:p>
        </p:txBody>
      </p:sp>
      <p:grpSp>
        <p:nvGrpSpPr>
          <p:cNvPr id="81926" name="Group 6"/>
          <p:cNvGrpSpPr>
            <a:grpSpLocks/>
          </p:cNvGrpSpPr>
          <p:nvPr/>
        </p:nvGrpSpPr>
        <p:grpSpPr bwMode="auto">
          <a:xfrm>
            <a:off x="1295400" y="2138386"/>
            <a:ext cx="3763963" cy="2017713"/>
            <a:chOff x="901" y="1169"/>
            <a:chExt cx="2569" cy="1271"/>
          </a:xfrm>
        </p:grpSpPr>
        <p:sp>
          <p:nvSpPr>
            <p:cNvPr id="81927" name="Oval 7"/>
            <p:cNvSpPr>
              <a:spLocks noChangeArrowheads="1"/>
            </p:cNvSpPr>
            <p:nvPr/>
          </p:nvSpPr>
          <p:spPr bwMode="auto">
            <a:xfrm>
              <a:off x="2078" y="1816"/>
              <a:ext cx="676" cy="624"/>
            </a:xfrm>
            <a:prstGeom prst="ellipse">
              <a:avLst/>
            </a:prstGeom>
            <a:solidFill>
              <a:schemeClr val="accent1"/>
            </a:solidFill>
            <a:ln w="12700">
              <a:solidFill>
                <a:schemeClr val="tx1"/>
              </a:solidFill>
              <a:round/>
              <a:headEnd/>
              <a:tailEnd/>
            </a:ln>
            <a:effectLst/>
          </p:spPr>
          <p:txBody>
            <a:bodyPr wrap="none" anchor="ctr"/>
            <a:lstStyle/>
            <a:p>
              <a:endParaRPr lang="en-GB"/>
            </a:p>
          </p:txBody>
        </p:sp>
        <p:sp>
          <p:nvSpPr>
            <p:cNvPr id="81928" name="AutoShape 8"/>
            <p:cNvSpPr>
              <a:spLocks noChangeArrowheads="1"/>
            </p:cNvSpPr>
            <p:nvPr/>
          </p:nvSpPr>
          <p:spPr bwMode="auto">
            <a:xfrm>
              <a:off x="2160" y="1916"/>
              <a:ext cx="512" cy="424"/>
            </a:xfrm>
            <a:prstGeom prst="hexagon">
              <a:avLst>
                <a:gd name="adj" fmla="val 30183"/>
                <a:gd name="vf" fmla="val 115470"/>
              </a:avLst>
            </a:prstGeom>
            <a:solidFill>
              <a:schemeClr val="bg1"/>
            </a:solidFill>
            <a:ln w="12700">
              <a:solidFill>
                <a:schemeClr val="tx1"/>
              </a:solidFill>
              <a:miter lim="800000"/>
              <a:headEnd/>
              <a:tailEnd/>
            </a:ln>
            <a:effectLst/>
          </p:spPr>
          <p:txBody>
            <a:bodyPr wrap="none" anchor="ctr"/>
            <a:lstStyle/>
            <a:p>
              <a:endParaRPr lang="en-GB"/>
            </a:p>
          </p:txBody>
        </p:sp>
        <p:sp>
          <p:nvSpPr>
            <p:cNvPr id="81929" name="Rectangle 9"/>
            <p:cNvSpPr>
              <a:spLocks noChangeArrowheads="1"/>
            </p:cNvSpPr>
            <p:nvPr/>
          </p:nvSpPr>
          <p:spPr bwMode="auto">
            <a:xfrm>
              <a:off x="2187" y="1945"/>
              <a:ext cx="458" cy="212"/>
            </a:xfrm>
            <a:prstGeom prst="rect">
              <a:avLst/>
            </a:prstGeom>
            <a:noFill/>
            <a:ln w="9525">
              <a:noFill/>
              <a:miter lim="800000"/>
              <a:headEnd/>
              <a:tailEnd/>
            </a:ln>
            <a:effectLst/>
          </p:spPr>
          <p:txBody>
            <a:bodyPr lIns="92075" tIns="46038" rIns="92075" bIns="46038">
              <a:spAutoFit/>
            </a:bodyPr>
            <a:lstStyle/>
            <a:p>
              <a:pPr algn="ctr">
                <a:spcBef>
                  <a:spcPct val="50000"/>
                </a:spcBef>
              </a:pPr>
              <a:r>
                <a:rPr lang="de-DE"/>
                <a:t>cell</a:t>
              </a:r>
            </a:p>
          </p:txBody>
        </p:sp>
        <p:sp>
          <p:nvSpPr>
            <p:cNvPr id="81930" name="Oval 10"/>
            <p:cNvSpPr>
              <a:spLocks noChangeArrowheads="1"/>
            </p:cNvSpPr>
            <p:nvPr/>
          </p:nvSpPr>
          <p:spPr bwMode="auto">
            <a:xfrm>
              <a:off x="901" y="1169"/>
              <a:ext cx="677" cy="624"/>
            </a:xfrm>
            <a:prstGeom prst="ellipse">
              <a:avLst/>
            </a:prstGeom>
            <a:solidFill>
              <a:schemeClr val="accent1"/>
            </a:solidFill>
            <a:ln w="12700">
              <a:solidFill>
                <a:schemeClr val="tx1"/>
              </a:solidFill>
              <a:round/>
              <a:headEnd/>
              <a:tailEnd/>
            </a:ln>
            <a:effectLst/>
          </p:spPr>
          <p:txBody>
            <a:bodyPr wrap="none" anchor="ctr"/>
            <a:lstStyle/>
            <a:p>
              <a:endParaRPr lang="en-GB"/>
            </a:p>
          </p:txBody>
        </p:sp>
        <p:sp>
          <p:nvSpPr>
            <p:cNvPr id="81931" name="AutoShape 11"/>
            <p:cNvSpPr>
              <a:spLocks noChangeArrowheads="1"/>
            </p:cNvSpPr>
            <p:nvPr/>
          </p:nvSpPr>
          <p:spPr bwMode="auto">
            <a:xfrm>
              <a:off x="979" y="1276"/>
              <a:ext cx="512" cy="407"/>
            </a:xfrm>
            <a:prstGeom prst="hexagon">
              <a:avLst>
                <a:gd name="adj" fmla="val 31444"/>
                <a:gd name="vf" fmla="val 115470"/>
              </a:avLst>
            </a:prstGeom>
            <a:solidFill>
              <a:schemeClr val="bg1"/>
            </a:solidFill>
            <a:ln w="12700">
              <a:solidFill>
                <a:schemeClr val="tx1"/>
              </a:solidFill>
              <a:miter lim="800000"/>
              <a:headEnd/>
              <a:tailEnd/>
            </a:ln>
            <a:effectLst/>
          </p:spPr>
          <p:txBody>
            <a:bodyPr wrap="none" anchor="ctr"/>
            <a:lstStyle/>
            <a:p>
              <a:endParaRPr lang="en-GB"/>
            </a:p>
          </p:txBody>
        </p:sp>
        <p:sp>
          <p:nvSpPr>
            <p:cNvPr id="81932" name="Rectangle 12"/>
            <p:cNvSpPr>
              <a:spLocks noChangeArrowheads="1"/>
            </p:cNvSpPr>
            <p:nvPr/>
          </p:nvSpPr>
          <p:spPr bwMode="auto">
            <a:xfrm>
              <a:off x="1010" y="1298"/>
              <a:ext cx="459" cy="212"/>
            </a:xfrm>
            <a:prstGeom prst="rect">
              <a:avLst/>
            </a:prstGeom>
            <a:noFill/>
            <a:ln w="9525">
              <a:noFill/>
              <a:miter lim="800000"/>
              <a:headEnd/>
              <a:tailEnd/>
            </a:ln>
            <a:effectLst/>
          </p:spPr>
          <p:txBody>
            <a:bodyPr lIns="92075" tIns="46038" rIns="92075" bIns="46038">
              <a:spAutoFit/>
            </a:bodyPr>
            <a:lstStyle/>
            <a:p>
              <a:pPr algn="ctr">
                <a:spcBef>
                  <a:spcPct val="50000"/>
                </a:spcBef>
              </a:pPr>
              <a:endParaRPr lang="en-US"/>
            </a:p>
          </p:txBody>
        </p:sp>
        <p:sp>
          <p:nvSpPr>
            <p:cNvPr id="81933" name="AutoShape 13"/>
            <p:cNvSpPr>
              <a:spLocks noChangeArrowheads="1"/>
            </p:cNvSpPr>
            <p:nvPr/>
          </p:nvSpPr>
          <p:spPr bwMode="auto">
            <a:xfrm>
              <a:off x="1383" y="147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4" name="AutoShape 14"/>
            <p:cNvSpPr>
              <a:spLocks noChangeArrowheads="1"/>
            </p:cNvSpPr>
            <p:nvPr/>
          </p:nvSpPr>
          <p:spPr bwMode="auto">
            <a:xfrm>
              <a:off x="987" y="1687"/>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5" name="AutoShape 15"/>
            <p:cNvSpPr>
              <a:spLocks noChangeArrowheads="1"/>
            </p:cNvSpPr>
            <p:nvPr/>
          </p:nvSpPr>
          <p:spPr bwMode="auto">
            <a:xfrm>
              <a:off x="1774" y="125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6" name="AutoShape 16"/>
            <p:cNvSpPr>
              <a:spLocks noChangeArrowheads="1"/>
            </p:cNvSpPr>
            <p:nvPr/>
          </p:nvSpPr>
          <p:spPr bwMode="auto">
            <a:xfrm>
              <a:off x="1774" y="169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7" name="AutoShape 17"/>
            <p:cNvSpPr>
              <a:spLocks noChangeArrowheads="1"/>
            </p:cNvSpPr>
            <p:nvPr/>
          </p:nvSpPr>
          <p:spPr bwMode="auto">
            <a:xfrm>
              <a:off x="2170" y="1479"/>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8" name="AutoShape 18"/>
            <p:cNvSpPr>
              <a:spLocks noChangeArrowheads="1"/>
            </p:cNvSpPr>
            <p:nvPr/>
          </p:nvSpPr>
          <p:spPr bwMode="auto">
            <a:xfrm>
              <a:off x="1386" y="1904"/>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GB"/>
            </a:p>
          </p:txBody>
        </p:sp>
        <p:sp>
          <p:nvSpPr>
            <p:cNvPr id="81939" name="Line 19"/>
            <p:cNvSpPr>
              <a:spLocks noChangeShapeType="1"/>
            </p:cNvSpPr>
            <p:nvPr/>
          </p:nvSpPr>
          <p:spPr bwMode="auto">
            <a:xfrm flipH="1">
              <a:off x="2661" y="1357"/>
              <a:ext cx="766" cy="571"/>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1940" name="Line 20"/>
            <p:cNvSpPr>
              <a:spLocks noChangeShapeType="1"/>
            </p:cNvSpPr>
            <p:nvPr/>
          </p:nvSpPr>
          <p:spPr bwMode="auto">
            <a:xfrm flipH="1">
              <a:off x="2622" y="1963"/>
              <a:ext cx="848" cy="81"/>
            </a:xfrm>
            <a:prstGeom prst="line">
              <a:avLst/>
            </a:prstGeom>
            <a:noFill/>
            <a:ln w="12700">
              <a:solidFill>
                <a:schemeClr val="tx1"/>
              </a:solidFill>
              <a:round/>
              <a:headEnd type="none" w="sm" len="sm"/>
              <a:tailEnd type="stealth" w="med" len="lg"/>
            </a:ln>
            <a:effectLst/>
          </p:spPr>
          <p:txBody>
            <a:bodyPr wrap="none" anchor="ctr"/>
            <a:lstStyle/>
            <a:p>
              <a:endParaRPr lang="en-GB"/>
            </a:p>
          </p:txBody>
        </p:sp>
      </p:grpSp>
      <p:sp>
        <p:nvSpPr>
          <p:cNvPr id="81948" name="Text Box 28"/>
          <p:cNvSpPr txBox="1">
            <a:spLocks noChangeArrowheads="1"/>
          </p:cNvSpPr>
          <p:nvPr/>
        </p:nvSpPr>
        <p:spPr bwMode="auto">
          <a:xfrm>
            <a:off x="838200" y="1604986"/>
            <a:ext cx="4048125" cy="396875"/>
          </a:xfrm>
          <a:prstGeom prst="rect">
            <a:avLst/>
          </a:prstGeom>
          <a:noFill/>
          <a:ln w="9525">
            <a:noFill/>
            <a:miter lim="800000"/>
            <a:headEnd/>
            <a:tailEnd/>
          </a:ln>
          <a:effectLst/>
        </p:spPr>
        <p:txBody>
          <a:bodyPr wrap="none">
            <a:spAutoFit/>
          </a:bodyPr>
          <a:lstStyle/>
          <a:p>
            <a:r>
              <a:rPr lang="en-US" sz="2000" dirty="0"/>
              <a:t>segmentation of the area into cells</a:t>
            </a:r>
            <a:endParaRPr lang="en-US" sz="2400" dirty="0">
              <a:latin typeface="Times New Roman" pitchFamily="18" charset="0"/>
            </a:endParaRPr>
          </a:p>
        </p:txBody>
      </p:sp>
      <p:sp>
        <p:nvSpPr>
          <p:cNvPr id="81961" name="Rectangle 41"/>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cellular network</a:t>
            </a:r>
          </a:p>
        </p:txBody>
      </p:sp>
      <p:sp>
        <p:nvSpPr>
          <p:cNvPr id="81962" name="Rectangle 42"/>
          <p:cNvSpPr>
            <a:spLocks noGrp="1" noChangeArrowheads="1"/>
          </p:cNvSpPr>
          <p:nvPr>
            <p:ph idx="1"/>
          </p:nvPr>
        </p:nvSpPr>
        <p:spPr>
          <a:xfrm>
            <a:off x="685800" y="4195786"/>
            <a:ext cx="8153400" cy="2590800"/>
          </a:xfrm>
        </p:spPr>
        <p:txBody>
          <a:bodyPr/>
          <a:lstStyle/>
          <a:p>
            <a:pPr lvl="1"/>
            <a:r>
              <a:rPr lang="en-US" sz="1800" dirty="0"/>
              <a:t>use of several carrier frequencies</a:t>
            </a:r>
          </a:p>
          <a:p>
            <a:pPr lvl="1"/>
            <a:r>
              <a:rPr lang="en-US" sz="1800" dirty="0"/>
              <a:t>not the same frequency in adjoining cells</a:t>
            </a:r>
          </a:p>
          <a:p>
            <a:pPr lvl="1"/>
            <a:r>
              <a:rPr lang="en-US" sz="1800" dirty="0"/>
              <a:t>cell sizes vary from some 100 m up to 35 km depending on user density, geography, transceiver power etc.</a:t>
            </a:r>
          </a:p>
          <a:p>
            <a:pPr lvl="1"/>
            <a:r>
              <a:rPr lang="en-US" sz="1800" dirty="0"/>
              <a:t>hexagonal shape of cells is idealized (cells overlap, shapes depend on geography)</a:t>
            </a:r>
          </a:p>
          <a:p>
            <a:pPr lvl="1"/>
            <a:r>
              <a:rPr lang="en-US" sz="1800" dirty="0"/>
              <a:t>if a mobile user changes cells</a:t>
            </a:r>
            <a:br>
              <a:rPr lang="en-US" sz="1800" dirty="0"/>
            </a:br>
            <a:r>
              <a:rPr lang="en-US" sz="1800" dirty="0"/>
              <a:t> </a:t>
            </a:r>
            <a:r>
              <a:rPr lang="en-US" sz="1800" dirty="0">
                <a:sym typeface="Monotype Sorts" pitchFamily="2" charset="2"/>
              </a:rPr>
              <a:t></a:t>
            </a:r>
            <a:r>
              <a:rPr lang="en-US" sz="1800" dirty="0"/>
              <a:t> handover of the connection to the neighbor cell</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0"/>
            <a:ext cx="7035800" cy="835025"/>
          </a:xfrm>
        </p:spPr>
        <p:txBody>
          <a:bodyPr/>
          <a:lstStyle/>
          <a:p>
            <a:pPr eaLnBrk="1" hangingPunct="1"/>
            <a:r>
              <a:rPr lang="en-US" sz="2800" smtClean="0"/>
              <a:t>GSM frequency bands (examples)</a:t>
            </a:r>
          </a:p>
        </p:txBody>
      </p:sp>
      <p:graphicFrame>
        <p:nvGraphicFramePr>
          <p:cNvPr id="303152" name="Group 48"/>
          <p:cNvGraphicFramePr>
            <a:graphicFrameLocks noGrp="1"/>
          </p:cNvGraphicFramePr>
          <p:nvPr>
            <p:ph type="tbl" idx="1"/>
          </p:nvPr>
        </p:nvGraphicFramePr>
        <p:xfrm>
          <a:off x="250825" y="1052513"/>
          <a:ext cx="8642350" cy="4510469"/>
        </p:xfrm>
        <a:graphic>
          <a:graphicData uri="http://schemas.openxmlformats.org/drawingml/2006/table">
            <a:tbl>
              <a:tblPr/>
              <a:tblGrid>
                <a:gridCol w="2160588"/>
                <a:gridCol w="2162175"/>
                <a:gridCol w="2041525"/>
                <a:gridCol w="2278062"/>
              </a:tblGrid>
              <a:tr h="606425">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Uplink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Downlink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850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128-251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824-849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869-894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900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classical</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extended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0-124, 955-1023</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124 channels</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+49 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890-915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880-915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935-960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925-960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1800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512-885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1710-1785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1805-1880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1900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512-810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1850-1910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1930-1990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GSM-R</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exclusive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955-1024, 0-124</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69 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876-880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921-925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28" name="Text Box 40"/>
          <p:cNvSpPr txBox="1">
            <a:spLocks noChangeArrowheads="1"/>
          </p:cNvSpPr>
          <p:nvPr/>
        </p:nvSpPr>
        <p:spPr bwMode="auto">
          <a:xfrm>
            <a:off x="46038" y="5651500"/>
            <a:ext cx="8545512" cy="730250"/>
          </a:xfrm>
          <a:prstGeom prst="rect">
            <a:avLst/>
          </a:prstGeom>
          <a:noFill/>
          <a:ln w="9525">
            <a:noFill/>
            <a:miter lim="800000"/>
            <a:headEnd/>
            <a:tailEnd/>
          </a:ln>
        </p:spPr>
        <p:txBody>
          <a:bodyPr wrap="none">
            <a:spAutoFit/>
          </a:bodyPr>
          <a:lstStyle/>
          <a:p>
            <a:pPr eaLnBrk="0" hangingPunct="0">
              <a:buFontTx/>
              <a:buChar char="-"/>
            </a:pPr>
            <a:r>
              <a:rPr lang="en-US" sz="1400">
                <a:solidFill>
                  <a:schemeClr val="tx2"/>
                </a:solidFill>
                <a:latin typeface="Arial" charset="0"/>
              </a:rPr>
              <a:t> Additionally: GSM 400 (also named GSM 450 or GSM 480 at 450-458/460-468 or 479-486/489-496 MHz)</a:t>
            </a:r>
          </a:p>
          <a:p>
            <a:pPr eaLnBrk="0" hangingPunct="0">
              <a:buFontTx/>
              <a:buChar char="-"/>
            </a:pPr>
            <a:r>
              <a:rPr lang="en-US" sz="1400">
                <a:solidFill>
                  <a:schemeClr val="tx2"/>
                </a:solidFill>
                <a:latin typeface="Arial" charset="0"/>
              </a:rPr>
              <a:t> Please note: frequency ranges may vary depending on the country!</a:t>
            </a:r>
          </a:p>
          <a:p>
            <a:pPr eaLnBrk="0" hangingPunct="0">
              <a:buFontTx/>
              <a:buChar char="-"/>
            </a:pPr>
            <a:r>
              <a:rPr lang="en-US" sz="1400">
                <a:solidFill>
                  <a:schemeClr val="tx2"/>
                </a:solidFill>
                <a:latin typeface="Arial" charset="0"/>
              </a:rPr>
              <a:t> Channels at the lower/upper edge of a frequency band are typically not used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bwMode="auto">
          <a:xfrm>
            <a:off x="1295400" y="57148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de-DE" sz="2200" dirty="0"/>
              <a:t>Example coverage of GSM networks (www.gsmworld.com)</a:t>
            </a:r>
          </a:p>
        </p:txBody>
      </p:sp>
      <p:sp>
        <p:nvSpPr>
          <p:cNvPr id="172035" name="Text Box 3"/>
          <p:cNvSpPr txBox="1">
            <a:spLocks noChangeArrowheads="1"/>
          </p:cNvSpPr>
          <p:nvPr/>
        </p:nvSpPr>
        <p:spPr bwMode="auto">
          <a:xfrm>
            <a:off x="457200" y="4292623"/>
            <a:ext cx="2127250" cy="366713"/>
          </a:xfrm>
          <a:prstGeom prst="rect">
            <a:avLst/>
          </a:prstGeom>
          <a:noFill/>
          <a:ln w="12700">
            <a:noFill/>
            <a:miter lim="800000"/>
            <a:headEnd type="none" w="sm" len="sm"/>
            <a:tailEnd type="none" w="sm" len="sm"/>
          </a:ln>
          <a:effectLst/>
        </p:spPr>
        <p:txBody>
          <a:bodyPr wrap="none">
            <a:spAutoFit/>
          </a:bodyPr>
          <a:lstStyle/>
          <a:p>
            <a:r>
              <a:rPr lang="de-DE" sz="1800"/>
              <a:t>e-plus (GSM-1800)</a:t>
            </a:r>
          </a:p>
        </p:txBody>
      </p:sp>
      <p:sp>
        <p:nvSpPr>
          <p:cNvPr id="172036" name="Text Box 4"/>
          <p:cNvSpPr txBox="1">
            <a:spLocks noChangeArrowheads="1"/>
          </p:cNvSpPr>
          <p:nvPr/>
        </p:nvSpPr>
        <p:spPr bwMode="auto">
          <a:xfrm>
            <a:off x="390525" y="1563711"/>
            <a:ext cx="3876675" cy="366712"/>
          </a:xfrm>
          <a:prstGeom prst="rect">
            <a:avLst/>
          </a:prstGeom>
          <a:noFill/>
          <a:ln w="12700">
            <a:noFill/>
            <a:miter lim="800000"/>
            <a:headEnd type="none" w="sm" len="sm"/>
            <a:tailEnd type="none" w="sm" len="sm"/>
          </a:ln>
          <a:effectLst/>
        </p:spPr>
        <p:txBody>
          <a:bodyPr>
            <a:spAutoFit/>
          </a:bodyPr>
          <a:lstStyle/>
          <a:p>
            <a:r>
              <a:rPr lang="de-DE" sz="1800"/>
              <a:t>T-Mobile (GSM-900/1800) Berlin</a:t>
            </a:r>
          </a:p>
        </p:txBody>
      </p:sp>
      <p:sp>
        <p:nvSpPr>
          <p:cNvPr id="172037" name="Text Box 5"/>
          <p:cNvSpPr txBox="1">
            <a:spLocks noChangeArrowheads="1"/>
          </p:cNvSpPr>
          <p:nvPr/>
        </p:nvSpPr>
        <p:spPr bwMode="auto">
          <a:xfrm>
            <a:off x="4572000" y="4292623"/>
            <a:ext cx="1766888" cy="366713"/>
          </a:xfrm>
          <a:prstGeom prst="rect">
            <a:avLst/>
          </a:prstGeom>
          <a:noFill/>
          <a:ln w="12700">
            <a:noFill/>
            <a:miter lim="800000"/>
            <a:headEnd type="none" w="sm" len="sm"/>
            <a:tailEnd type="none" w="sm" len="sm"/>
          </a:ln>
          <a:effectLst/>
        </p:spPr>
        <p:txBody>
          <a:bodyPr wrap="none">
            <a:spAutoFit/>
          </a:bodyPr>
          <a:lstStyle/>
          <a:p>
            <a:r>
              <a:rPr lang="de-DE" sz="1800"/>
              <a:t>O</a:t>
            </a:r>
            <a:r>
              <a:rPr lang="de-DE" sz="1800" baseline="-25000"/>
              <a:t>2</a:t>
            </a:r>
            <a:r>
              <a:rPr lang="de-DE" sz="1800"/>
              <a:t> (GSM-1800)</a:t>
            </a:r>
          </a:p>
        </p:txBody>
      </p:sp>
      <p:sp>
        <p:nvSpPr>
          <p:cNvPr id="172038" name="Text Box 6"/>
          <p:cNvSpPr txBox="1">
            <a:spLocks noChangeArrowheads="1"/>
          </p:cNvSpPr>
          <p:nvPr/>
        </p:nvSpPr>
        <p:spPr bwMode="auto">
          <a:xfrm>
            <a:off x="4572000" y="1549423"/>
            <a:ext cx="2971800" cy="366713"/>
          </a:xfrm>
          <a:prstGeom prst="rect">
            <a:avLst/>
          </a:prstGeom>
          <a:noFill/>
          <a:ln w="12700">
            <a:noFill/>
            <a:miter lim="800000"/>
            <a:headEnd type="none" w="sm" len="sm"/>
            <a:tailEnd type="none" w="sm" len="sm"/>
          </a:ln>
          <a:effectLst/>
        </p:spPr>
        <p:txBody>
          <a:bodyPr>
            <a:spAutoFit/>
          </a:bodyPr>
          <a:lstStyle/>
          <a:p>
            <a:r>
              <a:rPr lang="de-DE" sz="1800"/>
              <a:t>Vodafone (GSM-900/1800)</a:t>
            </a:r>
          </a:p>
        </p:txBody>
      </p:sp>
      <p:pic>
        <p:nvPicPr>
          <p:cNvPr id="172039" name="Picture 7" descr="2_5_3"/>
          <p:cNvPicPr>
            <a:picLocks noChangeAspect="1" noChangeArrowheads="1"/>
          </p:cNvPicPr>
          <p:nvPr/>
        </p:nvPicPr>
        <p:blipFill>
          <a:blip r:embed="rId3" cstate="print"/>
          <a:srcRect/>
          <a:stretch>
            <a:fillRect/>
          </a:stretch>
        </p:blipFill>
        <p:spPr bwMode="auto">
          <a:xfrm>
            <a:off x="4648200" y="1930423"/>
            <a:ext cx="3276600" cy="2111375"/>
          </a:xfrm>
          <a:prstGeom prst="rect">
            <a:avLst/>
          </a:prstGeom>
          <a:noFill/>
        </p:spPr>
      </p:pic>
      <p:pic>
        <p:nvPicPr>
          <p:cNvPr id="172040" name="Picture 8" descr="2_5_3"/>
          <p:cNvPicPr>
            <a:picLocks noChangeAspect="1" noChangeArrowheads="1"/>
          </p:cNvPicPr>
          <p:nvPr/>
        </p:nvPicPr>
        <p:blipFill>
          <a:blip r:embed="rId4" cstate="print"/>
          <a:srcRect/>
          <a:stretch>
            <a:fillRect/>
          </a:stretch>
        </p:blipFill>
        <p:spPr bwMode="auto">
          <a:xfrm>
            <a:off x="457200" y="1930423"/>
            <a:ext cx="3260725" cy="2101850"/>
          </a:xfrm>
          <a:prstGeom prst="rect">
            <a:avLst/>
          </a:prstGeom>
          <a:noFill/>
        </p:spPr>
      </p:pic>
      <p:pic>
        <p:nvPicPr>
          <p:cNvPr id="172044" name="Picture 12" descr="2_5_3"/>
          <p:cNvPicPr>
            <a:picLocks noChangeAspect="1" noChangeArrowheads="1"/>
          </p:cNvPicPr>
          <p:nvPr/>
        </p:nvPicPr>
        <p:blipFill>
          <a:blip r:embed="rId5" cstate="print"/>
          <a:srcRect/>
          <a:stretch>
            <a:fillRect/>
          </a:stretch>
        </p:blipFill>
        <p:spPr bwMode="auto">
          <a:xfrm>
            <a:off x="457200" y="4673623"/>
            <a:ext cx="3276600" cy="2111375"/>
          </a:xfrm>
          <a:prstGeom prst="rect">
            <a:avLst/>
          </a:prstGeom>
          <a:noFill/>
        </p:spPr>
      </p:pic>
      <p:pic>
        <p:nvPicPr>
          <p:cNvPr id="172048" name="Picture 16" descr="2_5_3"/>
          <p:cNvPicPr>
            <a:picLocks noChangeAspect="1" noChangeArrowheads="1"/>
          </p:cNvPicPr>
          <p:nvPr/>
        </p:nvPicPr>
        <p:blipFill>
          <a:blip r:embed="rId6" cstate="print"/>
          <a:srcRect/>
          <a:stretch>
            <a:fillRect/>
          </a:stretch>
        </p:blipFill>
        <p:spPr bwMode="auto">
          <a:xfrm>
            <a:off x="4648200" y="4673623"/>
            <a:ext cx="3276600" cy="211296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295400" y="142852"/>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Base Transceiver Station and Base Station Controller </a:t>
            </a:r>
          </a:p>
        </p:txBody>
      </p:sp>
      <p:sp>
        <p:nvSpPr>
          <p:cNvPr id="76803" name="Rectangle 3"/>
          <p:cNvSpPr>
            <a:spLocks noGrp="1" noChangeArrowheads="1"/>
          </p:cNvSpPr>
          <p:nvPr>
            <p:ph idx="1"/>
          </p:nvPr>
        </p:nvSpPr>
        <p:spPr>
          <a:xfrm>
            <a:off x="685800" y="1566886"/>
            <a:ext cx="7772400" cy="5105400"/>
          </a:xfrm>
        </p:spPr>
        <p:txBody>
          <a:bodyPr/>
          <a:lstStyle/>
          <a:p>
            <a:r>
              <a:rPr lang="en-US" sz="2800" dirty="0"/>
              <a:t>Tasks of a BSS are distributed over BSC and BTS</a:t>
            </a:r>
          </a:p>
          <a:p>
            <a:pPr>
              <a:buFont typeface="Wingdings" pitchFamily="2" charset="2"/>
              <a:buChar char="q"/>
            </a:pPr>
            <a:r>
              <a:rPr lang="en-US" sz="2800" dirty="0"/>
              <a:t>BTS comprises radio specific functions</a:t>
            </a:r>
          </a:p>
          <a:p>
            <a:pPr>
              <a:buFont typeface="Wingdings" pitchFamily="2" charset="2"/>
              <a:buChar char="q"/>
            </a:pPr>
            <a:r>
              <a:rPr lang="en-US" sz="2800" dirty="0"/>
              <a:t>BSC is the switching center for radio channels</a:t>
            </a:r>
          </a:p>
        </p:txBody>
      </p:sp>
      <p:graphicFrame>
        <p:nvGraphicFramePr>
          <p:cNvPr id="76804" name="Object 4"/>
          <p:cNvGraphicFramePr>
            <a:graphicFrameLocks noChangeAspect="1"/>
          </p:cNvGraphicFramePr>
          <p:nvPr/>
        </p:nvGraphicFramePr>
        <p:xfrm>
          <a:off x="1371600" y="3224238"/>
          <a:ext cx="6362700" cy="3919538"/>
        </p:xfrm>
        <a:graphic>
          <a:graphicData uri="http://schemas.openxmlformats.org/presentationml/2006/ole">
            <p:oleObj spid="_x0000_s76804" name="Dokument" r:id="rId4" imgW="6360120" imgH="3919680" progId="Word.Document.8">
              <p:embed/>
            </p:oleObj>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295400" y="619148"/>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Mobile station</a:t>
            </a:r>
          </a:p>
        </p:txBody>
      </p:sp>
      <p:sp>
        <p:nvSpPr>
          <p:cNvPr id="75779" name="Rectangle 3"/>
          <p:cNvSpPr>
            <a:spLocks noGrp="1" noChangeArrowheads="1"/>
          </p:cNvSpPr>
          <p:nvPr>
            <p:ph idx="1"/>
          </p:nvPr>
        </p:nvSpPr>
        <p:spPr>
          <a:xfrm>
            <a:off x="685800" y="1609748"/>
            <a:ext cx="8153400" cy="5105400"/>
          </a:xfrm>
        </p:spPr>
        <p:txBody>
          <a:bodyPr/>
          <a:lstStyle/>
          <a:p>
            <a:r>
              <a:rPr lang="en-US" sz="2400" dirty="0"/>
              <a:t>Terminal for the use of GSM services</a:t>
            </a:r>
          </a:p>
          <a:p>
            <a:pPr>
              <a:buFont typeface="Wingdings" pitchFamily="2" charset="2"/>
              <a:buChar char="q"/>
            </a:pPr>
            <a:r>
              <a:rPr lang="en-US" sz="2400" dirty="0"/>
              <a:t>A mobile station (MS) comprises several functional groups</a:t>
            </a:r>
          </a:p>
          <a:p>
            <a:pPr lvl="1"/>
            <a:r>
              <a:rPr lang="en-US" sz="2000" dirty="0"/>
              <a:t>MT (Mobile Terminal):</a:t>
            </a:r>
          </a:p>
          <a:p>
            <a:pPr marL="1162050" lvl="2"/>
            <a:r>
              <a:rPr lang="en-US" sz="1800" dirty="0"/>
              <a:t>offers common functions used by all services the MS offers</a:t>
            </a:r>
          </a:p>
          <a:p>
            <a:pPr marL="1162050" lvl="2"/>
            <a:r>
              <a:rPr lang="en-US" sz="1800" dirty="0"/>
              <a:t>end-point of the radio interface (U</a:t>
            </a:r>
            <a:r>
              <a:rPr lang="en-US" sz="1800" baseline="-25000" dirty="0"/>
              <a:t>m</a:t>
            </a:r>
            <a:r>
              <a:rPr lang="en-US" sz="1800" dirty="0"/>
              <a:t>)</a:t>
            </a:r>
          </a:p>
          <a:p>
            <a:pPr lvl="1"/>
            <a:r>
              <a:rPr lang="en-US" sz="2000" dirty="0"/>
              <a:t>TA (Terminal Adapter):</a:t>
            </a:r>
          </a:p>
          <a:p>
            <a:pPr marL="1162050" lvl="2"/>
            <a:r>
              <a:rPr lang="en-US" sz="1800" dirty="0"/>
              <a:t>terminal adaptation, hides radio specific characteristics</a:t>
            </a:r>
          </a:p>
          <a:p>
            <a:pPr lvl="1"/>
            <a:r>
              <a:rPr lang="en-US" sz="2000" dirty="0"/>
              <a:t>TE (Terminal Equipment):</a:t>
            </a:r>
          </a:p>
          <a:p>
            <a:pPr marL="1162050" lvl="2"/>
            <a:r>
              <a:rPr lang="en-US" sz="1800" dirty="0"/>
              <a:t>peripheral device of the MS, offers services to a user</a:t>
            </a:r>
          </a:p>
          <a:p>
            <a:pPr marL="1162050" lvl="2"/>
            <a:r>
              <a:rPr lang="en-US" sz="1800" dirty="0"/>
              <a:t>does not contain GSM specific functions</a:t>
            </a:r>
          </a:p>
          <a:p>
            <a:pPr lvl="1"/>
            <a:r>
              <a:rPr lang="en-US" sz="2000" dirty="0"/>
              <a:t>SIM (Subscriber Identity Module):</a:t>
            </a:r>
          </a:p>
          <a:p>
            <a:pPr marL="1162050" lvl="2"/>
            <a:r>
              <a:rPr lang="en-US" sz="1800" dirty="0"/>
              <a:t>personalization of the mobile terminal, stores user parameters </a:t>
            </a:r>
          </a:p>
        </p:txBody>
      </p:sp>
      <p:grpSp>
        <p:nvGrpSpPr>
          <p:cNvPr id="75793" name="Group 17"/>
          <p:cNvGrpSpPr>
            <a:grpSpLocks/>
          </p:cNvGrpSpPr>
          <p:nvPr/>
        </p:nvGrpSpPr>
        <p:grpSpPr bwMode="auto">
          <a:xfrm>
            <a:off x="1905000" y="6029348"/>
            <a:ext cx="5322888" cy="685800"/>
            <a:chOff x="816" y="3216"/>
            <a:chExt cx="3353" cy="432"/>
          </a:xfrm>
        </p:grpSpPr>
        <p:grpSp>
          <p:nvGrpSpPr>
            <p:cNvPr id="75788" name="Group 12"/>
            <p:cNvGrpSpPr>
              <a:grpSpLocks/>
            </p:cNvGrpSpPr>
            <p:nvPr/>
          </p:nvGrpSpPr>
          <p:grpSpPr bwMode="auto">
            <a:xfrm>
              <a:off x="1344" y="3360"/>
              <a:ext cx="2640" cy="96"/>
              <a:chOff x="1344" y="3360"/>
              <a:chExt cx="2640" cy="96"/>
            </a:xfrm>
          </p:grpSpPr>
          <p:sp>
            <p:nvSpPr>
              <p:cNvPr id="75785" name="Line 9"/>
              <p:cNvSpPr>
                <a:spLocks noChangeShapeType="1"/>
              </p:cNvSpPr>
              <p:nvPr/>
            </p:nvSpPr>
            <p:spPr bwMode="auto">
              <a:xfrm>
                <a:off x="1680" y="3360"/>
                <a:ext cx="0" cy="96"/>
              </a:xfrm>
              <a:prstGeom prst="line">
                <a:avLst/>
              </a:prstGeom>
              <a:noFill/>
              <a:ln w="9525">
                <a:solidFill>
                  <a:schemeClr val="tx1"/>
                </a:solidFill>
                <a:round/>
                <a:headEnd/>
                <a:tailEnd/>
              </a:ln>
              <a:effectLst/>
            </p:spPr>
            <p:txBody>
              <a:bodyPr wrap="none" anchor="ctr"/>
              <a:lstStyle/>
              <a:p>
                <a:endParaRPr lang="en-GB"/>
              </a:p>
            </p:txBody>
          </p:sp>
          <p:sp>
            <p:nvSpPr>
              <p:cNvPr id="75786" name="Line 10"/>
              <p:cNvSpPr>
                <a:spLocks noChangeShapeType="1"/>
              </p:cNvSpPr>
              <p:nvPr/>
            </p:nvSpPr>
            <p:spPr bwMode="auto">
              <a:xfrm>
                <a:off x="2880" y="3360"/>
                <a:ext cx="0" cy="96"/>
              </a:xfrm>
              <a:prstGeom prst="line">
                <a:avLst/>
              </a:prstGeom>
              <a:noFill/>
              <a:ln w="9525">
                <a:solidFill>
                  <a:schemeClr val="tx1"/>
                </a:solidFill>
                <a:round/>
                <a:headEnd/>
                <a:tailEnd/>
              </a:ln>
              <a:effectLst/>
            </p:spPr>
            <p:txBody>
              <a:bodyPr wrap="none" anchor="ctr"/>
              <a:lstStyle/>
              <a:p>
                <a:endParaRPr lang="en-GB"/>
              </a:p>
            </p:txBody>
          </p:sp>
          <p:sp>
            <p:nvSpPr>
              <p:cNvPr id="75787" name="Line 11"/>
              <p:cNvSpPr>
                <a:spLocks noChangeShapeType="1"/>
              </p:cNvSpPr>
              <p:nvPr/>
            </p:nvSpPr>
            <p:spPr bwMode="auto">
              <a:xfrm>
                <a:off x="1344" y="3360"/>
                <a:ext cx="2640" cy="0"/>
              </a:xfrm>
              <a:prstGeom prst="line">
                <a:avLst/>
              </a:prstGeom>
              <a:noFill/>
              <a:ln w="9525">
                <a:solidFill>
                  <a:schemeClr val="tx1"/>
                </a:solidFill>
                <a:round/>
                <a:headEnd/>
                <a:tailEnd/>
              </a:ln>
              <a:effectLst/>
            </p:spPr>
            <p:txBody>
              <a:bodyPr wrap="none" anchor="ctr"/>
              <a:lstStyle/>
              <a:p>
                <a:endParaRPr lang="en-GB"/>
              </a:p>
            </p:txBody>
          </p:sp>
        </p:grpSp>
        <p:sp>
          <p:nvSpPr>
            <p:cNvPr id="75789" name="Text Box 13"/>
            <p:cNvSpPr txBox="1">
              <a:spLocks noChangeArrowheads="1"/>
            </p:cNvSpPr>
            <p:nvPr/>
          </p:nvSpPr>
          <p:spPr bwMode="auto">
            <a:xfrm>
              <a:off x="1574" y="3436"/>
              <a:ext cx="208" cy="212"/>
            </a:xfrm>
            <a:prstGeom prst="rect">
              <a:avLst/>
            </a:prstGeom>
            <a:noFill/>
            <a:ln w="9525">
              <a:noFill/>
              <a:miter lim="800000"/>
              <a:headEnd/>
              <a:tailEnd/>
            </a:ln>
            <a:effectLst/>
          </p:spPr>
          <p:txBody>
            <a:bodyPr wrap="none">
              <a:spAutoFit/>
            </a:bodyPr>
            <a:lstStyle/>
            <a:p>
              <a:r>
                <a:rPr lang="de-DE"/>
                <a:t>R</a:t>
              </a:r>
            </a:p>
          </p:txBody>
        </p:sp>
        <p:sp>
          <p:nvSpPr>
            <p:cNvPr id="75790" name="Text Box 14"/>
            <p:cNvSpPr txBox="1">
              <a:spLocks noChangeArrowheads="1"/>
            </p:cNvSpPr>
            <p:nvPr/>
          </p:nvSpPr>
          <p:spPr bwMode="auto">
            <a:xfrm>
              <a:off x="2784" y="3436"/>
              <a:ext cx="201" cy="212"/>
            </a:xfrm>
            <a:prstGeom prst="rect">
              <a:avLst/>
            </a:prstGeom>
            <a:noFill/>
            <a:ln w="9525">
              <a:noFill/>
              <a:miter lim="800000"/>
              <a:headEnd/>
              <a:tailEnd/>
            </a:ln>
            <a:effectLst/>
          </p:spPr>
          <p:txBody>
            <a:bodyPr wrap="none">
              <a:spAutoFit/>
            </a:bodyPr>
            <a:lstStyle/>
            <a:p>
              <a:r>
                <a:rPr lang="de-DE"/>
                <a:t>S</a:t>
              </a:r>
            </a:p>
          </p:txBody>
        </p:sp>
        <p:sp>
          <p:nvSpPr>
            <p:cNvPr id="75791" name="Text Box 15"/>
            <p:cNvSpPr txBox="1">
              <a:spLocks noChangeArrowheads="1"/>
            </p:cNvSpPr>
            <p:nvPr/>
          </p:nvSpPr>
          <p:spPr bwMode="auto">
            <a:xfrm>
              <a:off x="3888" y="3360"/>
              <a:ext cx="281" cy="212"/>
            </a:xfrm>
            <a:prstGeom prst="rect">
              <a:avLst/>
            </a:prstGeom>
            <a:noFill/>
            <a:ln w="9525">
              <a:noFill/>
              <a:miter lim="800000"/>
              <a:headEnd/>
              <a:tailEnd/>
            </a:ln>
            <a:effectLst/>
          </p:spPr>
          <p:txBody>
            <a:bodyPr wrap="none">
              <a:spAutoFit/>
            </a:bodyPr>
            <a:lstStyle/>
            <a:p>
              <a:r>
                <a:rPr lang="de-DE"/>
                <a:t>U</a:t>
              </a:r>
              <a:r>
                <a:rPr lang="de-DE" baseline="-25000"/>
                <a:t>m</a:t>
              </a:r>
              <a:endParaRPr lang="de-DE"/>
            </a:p>
          </p:txBody>
        </p:sp>
        <p:sp>
          <p:nvSpPr>
            <p:cNvPr id="75792" name="Oval 16"/>
            <p:cNvSpPr>
              <a:spLocks noChangeArrowheads="1"/>
            </p:cNvSpPr>
            <p:nvPr/>
          </p:nvSpPr>
          <p:spPr bwMode="auto">
            <a:xfrm>
              <a:off x="3969" y="3340"/>
              <a:ext cx="48" cy="48"/>
            </a:xfrm>
            <a:prstGeom prst="ellipse">
              <a:avLst/>
            </a:prstGeom>
            <a:solidFill>
              <a:srgbClr val="DADAF6"/>
            </a:solidFill>
            <a:ln w="9525">
              <a:solidFill>
                <a:schemeClr val="tx1"/>
              </a:solidFill>
              <a:round/>
              <a:headEnd/>
              <a:tailEnd/>
            </a:ln>
            <a:effectLst/>
          </p:spPr>
          <p:txBody>
            <a:bodyPr wrap="none" anchor="ctr"/>
            <a:lstStyle/>
            <a:p>
              <a:endParaRPr lang="en-GB"/>
            </a:p>
          </p:txBody>
        </p:sp>
        <p:sp>
          <p:nvSpPr>
            <p:cNvPr id="75780" name="Rectangle 4"/>
            <p:cNvSpPr>
              <a:spLocks noChangeArrowheads="1"/>
            </p:cNvSpPr>
            <p:nvPr/>
          </p:nvSpPr>
          <p:spPr bwMode="auto">
            <a:xfrm>
              <a:off x="816" y="3216"/>
              <a:ext cx="576" cy="336"/>
            </a:xfrm>
            <a:prstGeom prst="rect">
              <a:avLst/>
            </a:prstGeom>
            <a:solidFill>
              <a:srgbClr val="DADAF6"/>
            </a:solidFill>
            <a:ln w="9525">
              <a:solidFill>
                <a:schemeClr val="tx1"/>
              </a:solidFill>
              <a:miter lim="800000"/>
              <a:headEnd/>
              <a:tailEnd/>
            </a:ln>
            <a:effectLst/>
          </p:spPr>
          <p:txBody>
            <a:bodyPr wrap="none" anchor="ctr"/>
            <a:lstStyle/>
            <a:p>
              <a:pPr algn="ctr"/>
              <a:r>
                <a:rPr lang="de-DE"/>
                <a:t>TE</a:t>
              </a:r>
            </a:p>
          </p:txBody>
        </p:sp>
        <p:sp>
          <p:nvSpPr>
            <p:cNvPr id="75781" name="Rectangle 5"/>
            <p:cNvSpPr>
              <a:spLocks noChangeArrowheads="1"/>
            </p:cNvSpPr>
            <p:nvPr/>
          </p:nvSpPr>
          <p:spPr bwMode="auto">
            <a:xfrm>
              <a:off x="1992" y="3216"/>
              <a:ext cx="576" cy="336"/>
            </a:xfrm>
            <a:prstGeom prst="rect">
              <a:avLst/>
            </a:prstGeom>
            <a:solidFill>
              <a:srgbClr val="DADAF6"/>
            </a:solidFill>
            <a:ln w="9525">
              <a:solidFill>
                <a:schemeClr val="tx1"/>
              </a:solidFill>
              <a:miter lim="800000"/>
              <a:headEnd/>
              <a:tailEnd/>
            </a:ln>
            <a:effectLst/>
          </p:spPr>
          <p:txBody>
            <a:bodyPr wrap="none" anchor="ctr"/>
            <a:lstStyle/>
            <a:p>
              <a:pPr algn="ctr"/>
              <a:r>
                <a:rPr lang="de-DE"/>
                <a:t>TA</a:t>
              </a:r>
            </a:p>
          </p:txBody>
        </p:sp>
        <p:sp>
          <p:nvSpPr>
            <p:cNvPr id="75782" name="Rectangle 6"/>
            <p:cNvSpPr>
              <a:spLocks noChangeArrowheads="1"/>
            </p:cNvSpPr>
            <p:nvPr/>
          </p:nvSpPr>
          <p:spPr bwMode="auto">
            <a:xfrm>
              <a:off x="3168" y="3216"/>
              <a:ext cx="576" cy="336"/>
            </a:xfrm>
            <a:prstGeom prst="rect">
              <a:avLst/>
            </a:prstGeom>
            <a:solidFill>
              <a:srgbClr val="DADAF6"/>
            </a:solidFill>
            <a:ln w="9525">
              <a:solidFill>
                <a:schemeClr val="tx1"/>
              </a:solidFill>
              <a:miter lim="800000"/>
              <a:headEnd/>
              <a:tailEnd/>
            </a:ln>
            <a:effectLst/>
          </p:spPr>
          <p:txBody>
            <a:bodyPr wrap="none" anchor="ctr"/>
            <a:lstStyle/>
            <a:p>
              <a:pPr algn="ctr"/>
              <a:r>
                <a:rPr lang="de-DE"/>
                <a:t>MT</a:t>
              </a:r>
            </a:p>
          </p:txBody>
        </p:sp>
      </p:gr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t>Power class of Mobile Station: </a:t>
            </a:r>
            <a:r>
              <a:rPr lang="en-US" sz="3600" dirty="0" smtClean="0"/>
              <a:t/>
            </a:r>
            <a:br>
              <a:rPr lang="en-US" sz="3600" dirty="0" smtClean="0"/>
            </a:br>
            <a:r>
              <a:rPr lang="en-US" sz="3600" dirty="0" smtClean="0"/>
              <a:t>GSM </a:t>
            </a:r>
            <a:r>
              <a:rPr lang="en-US" sz="3600" dirty="0"/>
              <a:t>Rec. 2.06</a:t>
            </a:r>
          </a:p>
        </p:txBody>
      </p:sp>
      <p:sp>
        <p:nvSpPr>
          <p:cNvPr id="290819" name="Rectangle 3"/>
          <p:cNvSpPr>
            <a:spLocks noGrp="1" noChangeArrowheads="1"/>
          </p:cNvSpPr>
          <p:nvPr>
            <p:ph type="body" sz="half" idx="1"/>
          </p:nvPr>
        </p:nvSpPr>
        <p:spPr>
          <a:xfrm>
            <a:off x="304800" y="1319234"/>
            <a:ext cx="4191000" cy="5181600"/>
          </a:xfrm>
        </p:spPr>
        <p:txBody>
          <a:bodyPr/>
          <a:lstStyle/>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a:p>
            <a:pPr marL="0" indent="0"/>
            <a:endParaRPr lang="en-US" sz="1800"/>
          </a:p>
        </p:txBody>
      </p:sp>
      <p:graphicFrame>
        <p:nvGraphicFramePr>
          <p:cNvPr id="290872" name="Group 56"/>
          <p:cNvGraphicFramePr>
            <a:graphicFrameLocks noGrp="1"/>
          </p:cNvGraphicFramePr>
          <p:nvPr>
            <p:ph sz="half" idx="2"/>
          </p:nvPr>
        </p:nvGraphicFramePr>
        <p:xfrm>
          <a:off x="1116013" y="2541609"/>
          <a:ext cx="7632700" cy="2554224"/>
        </p:xfrm>
        <a:graphic>
          <a:graphicData uri="http://schemas.openxmlformats.org/drawingml/2006/table">
            <a:tbl>
              <a:tblPr/>
              <a:tblGrid>
                <a:gridCol w="863600"/>
                <a:gridCol w="3600450"/>
                <a:gridCol w="3168650"/>
              </a:tblGrid>
              <a:tr h="333375">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Max. Transmit Power [W]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Type of Device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Mounted and Portable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Portable and Mounted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Hand-Portable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Hand-Portable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Hand-Portable</a:t>
                      </a:r>
                    </a:p>
                    <a:p>
                      <a:pPr marL="0" marR="0" lvl="0" indent="0" algn="ctr" defTabSz="914400" rtl="0" eaLnBrk="0" fontAlgn="base" latinLnBrk="0" hangingPunct="0">
                        <a:lnSpc>
                          <a:spcPct val="100000"/>
                        </a:lnSpc>
                        <a:spcBef>
                          <a:spcPct val="20000"/>
                        </a:spcBef>
                        <a:spcAft>
                          <a:spcPct val="0"/>
                        </a:spcAft>
                        <a:buClrTx/>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0860" name="Text Box 44"/>
          <p:cNvSpPr txBox="1">
            <a:spLocks noChangeArrowheads="1"/>
          </p:cNvSpPr>
          <p:nvPr/>
        </p:nvSpPr>
        <p:spPr bwMode="auto">
          <a:xfrm>
            <a:off x="2195513" y="2038372"/>
            <a:ext cx="5041900" cy="366712"/>
          </a:xfrm>
          <a:prstGeom prst="rect">
            <a:avLst/>
          </a:prstGeom>
          <a:noFill/>
          <a:ln w="9525">
            <a:noFill/>
            <a:miter lim="800000"/>
            <a:headEnd/>
            <a:tailEnd/>
          </a:ln>
          <a:effectLst/>
        </p:spPr>
        <p:txBody>
          <a:bodyPr>
            <a:spAutoFit/>
          </a:bodyPr>
          <a:lstStyle/>
          <a:p>
            <a:pPr algn="ctr">
              <a:spcBef>
                <a:spcPct val="50000"/>
              </a:spcBef>
            </a:pPr>
            <a:r>
              <a:rPr lang="en-US" sz="1800" b="1"/>
              <a:t>GSM 900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Network and switching subsystem</a:t>
            </a:r>
          </a:p>
        </p:txBody>
      </p:sp>
      <p:sp>
        <p:nvSpPr>
          <p:cNvPr id="72707" name="Rectangle 3"/>
          <p:cNvSpPr>
            <a:spLocks noGrp="1" noChangeArrowheads="1"/>
          </p:cNvSpPr>
          <p:nvPr>
            <p:ph idx="1"/>
          </p:nvPr>
        </p:nvSpPr>
        <p:spPr/>
        <p:txBody>
          <a:bodyPr/>
          <a:lstStyle/>
          <a:p>
            <a:r>
              <a:rPr lang="en-US" sz="2000" dirty="0"/>
              <a:t>NSS is the main component of the public mobile network GSM</a:t>
            </a:r>
          </a:p>
          <a:p>
            <a:pPr lvl="1"/>
            <a:r>
              <a:rPr lang="en-US" sz="1800" dirty="0"/>
              <a:t>switching, mobility management, interconnection to other networks, system control</a:t>
            </a:r>
          </a:p>
          <a:p>
            <a:pPr>
              <a:buFont typeface="Wingdings" pitchFamily="2" charset="2"/>
              <a:buChar char="q"/>
            </a:pPr>
            <a:r>
              <a:rPr lang="en-US" sz="2000" dirty="0"/>
              <a:t>Components</a:t>
            </a:r>
          </a:p>
          <a:p>
            <a:pPr lvl="1"/>
            <a:r>
              <a:rPr lang="en-US" sz="1800" dirty="0"/>
              <a:t>Mobile Services Switching Center (MSC)</a:t>
            </a:r>
            <a:br>
              <a:rPr lang="en-US" sz="1800" dirty="0"/>
            </a:br>
            <a:r>
              <a:rPr lang="en-US" sz="1800" dirty="0"/>
              <a:t>controls all connections via a separated network to/from a mobile terminal within the domain of the MSC - several BSC can belong to a MSC</a:t>
            </a:r>
          </a:p>
          <a:p>
            <a:pPr lvl="1"/>
            <a:r>
              <a:rPr lang="en-US" sz="1800" dirty="0"/>
              <a:t>Databases</a:t>
            </a:r>
          </a:p>
          <a:p>
            <a:pPr lvl="2"/>
            <a:r>
              <a:rPr lang="en-US" sz="1600" dirty="0"/>
              <a:t>Home Location Register (HLR)</a:t>
            </a:r>
            <a:br>
              <a:rPr lang="en-US" sz="1600" dirty="0"/>
            </a:br>
            <a:r>
              <a:rPr lang="en-US" sz="1600" dirty="0"/>
              <a:t>central master database containing user data, permanent and semi-permanent data of all subscribers assigned to the HLR (one provider can have several HLRs)</a:t>
            </a:r>
          </a:p>
          <a:p>
            <a:pPr lvl="2"/>
            <a:r>
              <a:rPr lang="en-US" sz="1600" dirty="0"/>
              <a:t>Visitor Location Register (VLR)</a:t>
            </a:r>
            <a:br>
              <a:rPr lang="en-US" sz="1600" dirty="0"/>
            </a:br>
            <a:r>
              <a:rPr lang="en-US" sz="1600" dirty="0"/>
              <a:t>local database for a subset of user data, including data about all user currently in the domain of the VLR</a:t>
            </a:r>
          </a:p>
          <a:p>
            <a:pPr lvl="2"/>
            <a:endParaRPr lang="en-US" sz="16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bwMode="auto">
          <a:xfrm>
            <a:off x="1295400" y="21429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de-DE" sz="4000" dirty="0"/>
              <a:t>Development of mobile telecommunication systems</a:t>
            </a:r>
          </a:p>
        </p:txBody>
      </p:sp>
      <p:sp>
        <p:nvSpPr>
          <p:cNvPr id="260102" name="Text Box 6"/>
          <p:cNvSpPr txBox="1">
            <a:spLocks noChangeArrowheads="1"/>
          </p:cNvSpPr>
          <p:nvPr/>
        </p:nvSpPr>
        <p:spPr bwMode="auto">
          <a:xfrm>
            <a:off x="876300" y="6470631"/>
            <a:ext cx="455613" cy="336550"/>
          </a:xfrm>
          <a:prstGeom prst="rect">
            <a:avLst/>
          </a:prstGeom>
          <a:noFill/>
          <a:ln w="9525">
            <a:noFill/>
            <a:miter lim="800000"/>
            <a:headEnd/>
            <a:tailEnd/>
          </a:ln>
          <a:effectLst/>
        </p:spPr>
        <p:txBody>
          <a:bodyPr wrap="none">
            <a:spAutoFit/>
          </a:bodyPr>
          <a:lstStyle/>
          <a:p>
            <a:r>
              <a:rPr lang="de-DE"/>
              <a:t>1G</a:t>
            </a:r>
          </a:p>
        </p:txBody>
      </p:sp>
      <p:sp>
        <p:nvSpPr>
          <p:cNvPr id="260103" name="Text Box 7"/>
          <p:cNvSpPr txBox="1">
            <a:spLocks noChangeArrowheads="1"/>
          </p:cNvSpPr>
          <p:nvPr/>
        </p:nvSpPr>
        <p:spPr bwMode="auto">
          <a:xfrm>
            <a:off x="2135188" y="6469044"/>
            <a:ext cx="455612" cy="336550"/>
          </a:xfrm>
          <a:prstGeom prst="rect">
            <a:avLst/>
          </a:prstGeom>
          <a:noFill/>
          <a:ln w="9525">
            <a:noFill/>
            <a:miter lim="800000"/>
            <a:headEnd/>
            <a:tailEnd/>
          </a:ln>
          <a:effectLst/>
        </p:spPr>
        <p:txBody>
          <a:bodyPr wrap="none">
            <a:spAutoFit/>
          </a:bodyPr>
          <a:lstStyle/>
          <a:p>
            <a:r>
              <a:rPr lang="de-DE"/>
              <a:t>2G</a:t>
            </a:r>
          </a:p>
        </p:txBody>
      </p:sp>
      <p:sp>
        <p:nvSpPr>
          <p:cNvPr id="260104" name="Text Box 8"/>
          <p:cNvSpPr txBox="1">
            <a:spLocks noChangeArrowheads="1"/>
          </p:cNvSpPr>
          <p:nvPr/>
        </p:nvSpPr>
        <p:spPr bwMode="auto">
          <a:xfrm>
            <a:off x="6011863" y="6469044"/>
            <a:ext cx="455612" cy="336550"/>
          </a:xfrm>
          <a:prstGeom prst="rect">
            <a:avLst/>
          </a:prstGeom>
          <a:noFill/>
          <a:ln w="9525">
            <a:noFill/>
            <a:miter lim="800000"/>
            <a:headEnd/>
            <a:tailEnd/>
          </a:ln>
          <a:effectLst/>
        </p:spPr>
        <p:txBody>
          <a:bodyPr wrap="none">
            <a:spAutoFit/>
          </a:bodyPr>
          <a:lstStyle/>
          <a:p>
            <a:r>
              <a:rPr lang="de-DE"/>
              <a:t>3G</a:t>
            </a:r>
          </a:p>
        </p:txBody>
      </p:sp>
      <p:sp>
        <p:nvSpPr>
          <p:cNvPr id="260106" name="Text Box 10"/>
          <p:cNvSpPr txBox="1">
            <a:spLocks noChangeArrowheads="1"/>
          </p:cNvSpPr>
          <p:nvPr/>
        </p:nvSpPr>
        <p:spPr bwMode="auto">
          <a:xfrm>
            <a:off x="3838575" y="6470631"/>
            <a:ext cx="625475" cy="336550"/>
          </a:xfrm>
          <a:prstGeom prst="rect">
            <a:avLst/>
          </a:prstGeom>
          <a:noFill/>
          <a:ln w="9525">
            <a:noFill/>
            <a:miter lim="800000"/>
            <a:headEnd/>
            <a:tailEnd/>
          </a:ln>
          <a:effectLst/>
        </p:spPr>
        <p:txBody>
          <a:bodyPr wrap="none">
            <a:spAutoFit/>
          </a:bodyPr>
          <a:lstStyle/>
          <a:p>
            <a:r>
              <a:rPr lang="de-DE"/>
              <a:t>2.5G</a:t>
            </a:r>
          </a:p>
        </p:txBody>
      </p:sp>
      <p:sp>
        <p:nvSpPr>
          <p:cNvPr id="260107" name="Text Box 11"/>
          <p:cNvSpPr txBox="1">
            <a:spLocks noChangeArrowheads="1"/>
          </p:cNvSpPr>
          <p:nvPr/>
        </p:nvSpPr>
        <p:spPr bwMode="auto">
          <a:xfrm>
            <a:off x="1871663" y="5643544"/>
            <a:ext cx="1065212" cy="581025"/>
          </a:xfrm>
          <a:prstGeom prst="rect">
            <a:avLst/>
          </a:prstGeom>
          <a:noFill/>
          <a:ln w="9525">
            <a:noFill/>
            <a:miter lim="800000"/>
            <a:headEnd/>
            <a:tailEnd/>
          </a:ln>
          <a:effectLst/>
        </p:spPr>
        <p:txBody>
          <a:bodyPr wrap="none">
            <a:spAutoFit/>
          </a:bodyPr>
          <a:lstStyle/>
          <a:p>
            <a:r>
              <a:rPr lang="de-DE"/>
              <a:t>IS-95</a:t>
            </a:r>
          </a:p>
          <a:p>
            <a:r>
              <a:rPr lang="de-DE"/>
              <a:t>cdmaOne</a:t>
            </a:r>
          </a:p>
        </p:txBody>
      </p:sp>
      <p:sp>
        <p:nvSpPr>
          <p:cNvPr id="260108" name="Text Box 12"/>
          <p:cNvSpPr txBox="1">
            <a:spLocks noChangeArrowheads="1"/>
          </p:cNvSpPr>
          <p:nvPr/>
        </p:nvSpPr>
        <p:spPr bwMode="auto">
          <a:xfrm>
            <a:off x="1871663" y="2414569"/>
            <a:ext cx="973137" cy="825500"/>
          </a:xfrm>
          <a:prstGeom prst="rect">
            <a:avLst/>
          </a:prstGeom>
          <a:noFill/>
          <a:ln w="9525">
            <a:noFill/>
            <a:miter lim="800000"/>
            <a:headEnd/>
            <a:tailEnd/>
          </a:ln>
          <a:effectLst/>
        </p:spPr>
        <p:txBody>
          <a:bodyPr wrap="none">
            <a:spAutoFit/>
          </a:bodyPr>
          <a:lstStyle/>
          <a:p>
            <a:r>
              <a:rPr lang="de-DE"/>
              <a:t>IS-136</a:t>
            </a:r>
          </a:p>
          <a:p>
            <a:r>
              <a:rPr lang="de-DE"/>
              <a:t>TDMA</a:t>
            </a:r>
          </a:p>
          <a:p>
            <a:r>
              <a:rPr lang="de-DE"/>
              <a:t>D-AMPS</a:t>
            </a:r>
          </a:p>
        </p:txBody>
      </p:sp>
      <p:sp>
        <p:nvSpPr>
          <p:cNvPr id="260109" name="Text Box 13"/>
          <p:cNvSpPr txBox="1">
            <a:spLocks noChangeArrowheads="1"/>
          </p:cNvSpPr>
          <p:nvPr/>
        </p:nvSpPr>
        <p:spPr bwMode="auto">
          <a:xfrm>
            <a:off x="1871663" y="3206731"/>
            <a:ext cx="647700" cy="336550"/>
          </a:xfrm>
          <a:prstGeom prst="rect">
            <a:avLst/>
          </a:prstGeom>
          <a:noFill/>
          <a:ln w="9525">
            <a:noFill/>
            <a:miter lim="800000"/>
            <a:headEnd/>
            <a:tailEnd/>
          </a:ln>
          <a:effectLst/>
        </p:spPr>
        <p:txBody>
          <a:bodyPr wrap="none">
            <a:spAutoFit/>
          </a:bodyPr>
          <a:lstStyle/>
          <a:p>
            <a:r>
              <a:rPr lang="de-DE"/>
              <a:t>GSM</a:t>
            </a:r>
          </a:p>
        </p:txBody>
      </p:sp>
      <p:sp>
        <p:nvSpPr>
          <p:cNvPr id="260110" name="Text Box 14"/>
          <p:cNvSpPr txBox="1">
            <a:spLocks noChangeArrowheads="1"/>
          </p:cNvSpPr>
          <p:nvPr/>
        </p:nvSpPr>
        <p:spPr bwMode="auto">
          <a:xfrm>
            <a:off x="1871663" y="3494069"/>
            <a:ext cx="611187" cy="336550"/>
          </a:xfrm>
          <a:prstGeom prst="rect">
            <a:avLst/>
          </a:prstGeom>
          <a:noFill/>
          <a:ln w="9525">
            <a:noFill/>
            <a:miter lim="800000"/>
            <a:headEnd/>
            <a:tailEnd/>
          </a:ln>
          <a:effectLst/>
        </p:spPr>
        <p:txBody>
          <a:bodyPr wrap="none">
            <a:spAutoFit/>
          </a:bodyPr>
          <a:lstStyle/>
          <a:p>
            <a:r>
              <a:rPr lang="de-DE"/>
              <a:t>PDC</a:t>
            </a:r>
          </a:p>
        </p:txBody>
      </p:sp>
      <p:sp>
        <p:nvSpPr>
          <p:cNvPr id="260111" name="Text Box 15"/>
          <p:cNvSpPr txBox="1">
            <a:spLocks noChangeArrowheads="1"/>
          </p:cNvSpPr>
          <p:nvPr/>
        </p:nvSpPr>
        <p:spPr bwMode="auto">
          <a:xfrm>
            <a:off x="3457575" y="3206731"/>
            <a:ext cx="758825" cy="336550"/>
          </a:xfrm>
          <a:prstGeom prst="rect">
            <a:avLst/>
          </a:prstGeom>
          <a:noFill/>
          <a:ln w="9525">
            <a:noFill/>
            <a:miter lim="800000"/>
            <a:headEnd/>
            <a:tailEnd/>
          </a:ln>
          <a:effectLst/>
        </p:spPr>
        <p:txBody>
          <a:bodyPr wrap="none">
            <a:spAutoFit/>
          </a:bodyPr>
          <a:lstStyle/>
          <a:p>
            <a:r>
              <a:rPr lang="de-DE"/>
              <a:t>GPRS</a:t>
            </a:r>
          </a:p>
        </p:txBody>
      </p:sp>
      <p:sp>
        <p:nvSpPr>
          <p:cNvPr id="260112" name="Text Box 16"/>
          <p:cNvSpPr txBox="1">
            <a:spLocks noChangeArrowheads="1"/>
          </p:cNvSpPr>
          <p:nvPr/>
        </p:nvSpPr>
        <p:spPr bwMode="auto">
          <a:xfrm>
            <a:off x="5795963" y="3854431"/>
            <a:ext cx="2259012" cy="581025"/>
          </a:xfrm>
          <a:prstGeom prst="rect">
            <a:avLst/>
          </a:prstGeom>
          <a:noFill/>
          <a:ln w="9525">
            <a:noFill/>
            <a:miter lim="800000"/>
            <a:headEnd/>
            <a:tailEnd/>
          </a:ln>
          <a:effectLst/>
        </p:spPr>
        <p:txBody>
          <a:bodyPr wrap="none">
            <a:spAutoFit/>
          </a:bodyPr>
          <a:lstStyle/>
          <a:p>
            <a:r>
              <a:rPr lang="de-DE" i="1"/>
              <a:t>IMT-DS</a:t>
            </a:r>
          </a:p>
          <a:p>
            <a:r>
              <a:rPr lang="de-DE" b="1"/>
              <a:t>UTRA FDD / W-CDMA</a:t>
            </a:r>
          </a:p>
        </p:txBody>
      </p:sp>
      <p:sp>
        <p:nvSpPr>
          <p:cNvPr id="260113" name="Text Box 17"/>
          <p:cNvSpPr txBox="1">
            <a:spLocks noChangeArrowheads="1"/>
          </p:cNvSpPr>
          <p:nvPr/>
        </p:nvSpPr>
        <p:spPr bwMode="auto">
          <a:xfrm>
            <a:off x="4392613" y="2774931"/>
            <a:ext cx="758825" cy="336550"/>
          </a:xfrm>
          <a:prstGeom prst="rect">
            <a:avLst/>
          </a:prstGeom>
          <a:noFill/>
          <a:ln w="9525">
            <a:noFill/>
            <a:miter lim="800000"/>
            <a:headEnd/>
            <a:tailEnd/>
          </a:ln>
          <a:effectLst/>
        </p:spPr>
        <p:txBody>
          <a:bodyPr wrap="none">
            <a:spAutoFit/>
          </a:bodyPr>
          <a:lstStyle/>
          <a:p>
            <a:r>
              <a:rPr lang="de-DE"/>
              <a:t>EDGE</a:t>
            </a:r>
          </a:p>
        </p:txBody>
      </p:sp>
      <p:sp>
        <p:nvSpPr>
          <p:cNvPr id="260114" name="Text Box 18"/>
          <p:cNvSpPr txBox="1">
            <a:spLocks noChangeArrowheads="1"/>
          </p:cNvSpPr>
          <p:nvPr/>
        </p:nvSpPr>
        <p:spPr bwMode="auto">
          <a:xfrm>
            <a:off x="5795963" y="4425931"/>
            <a:ext cx="2314575" cy="581025"/>
          </a:xfrm>
          <a:prstGeom prst="rect">
            <a:avLst/>
          </a:prstGeom>
          <a:noFill/>
          <a:ln w="9525">
            <a:noFill/>
            <a:miter lim="800000"/>
            <a:headEnd/>
            <a:tailEnd/>
          </a:ln>
          <a:effectLst/>
        </p:spPr>
        <p:txBody>
          <a:bodyPr wrap="none">
            <a:spAutoFit/>
          </a:bodyPr>
          <a:lstStyle/>
          <a:p>
            <a:r>
              <a:rPr lang="de-DE" i="1"/>
              <a:t>IMT-TC</a:t>
            </a:r>
          </a:p>
          <a:p>
            <a:r>
              <a:rPr lang="de-DE"/>
              <a:t>UTRA TDD / TD-CDMA</a:t>
            </a:r>
          </a:p>
        </p:txBody>
      </p:sp>
      <p:sp>
        <p:nvSpPr>
          <p:cNvPr id="260115" name="Text Box 19"/>
          <p:cNvSpPr txBox="1">
            <a:spLocks noChangeArrowheads="1"/>
          </p:cNvSpPr>
          <p:nvPr/>
        </p:nvSpPr>
        <p:spPr bwMode="auto">
          <a:xfrm>
            <a:off x="3387725" y="5765781"/>
            <a:ext cx="1436688" cy="336550"/>
          </a:xfrm>
          <a:prstGeom prst="rect">
            <a:avLst/>
          </a:prstGeom>
          <a:noFill/>
          <a:ln w="9525">
            <a:noFill/>
            <a:miter lim="800000"/>
            <a:headEnd/>
            <a:tailEnd/>
          </a:ln>
          <a:effectLst/>
        </p:spPr>
        <p:txBody>
          <a:bodyPr wrap="none">
            <a:spAutoFit/>
          </a:bodyPr>
          <a:lstStyle/>
          <a:p>
            <a:r>
              <a:rPr lang="de-DE"/>
              <a:t>cdma2000 1X</a:t>
            </a:r>
          </a:p>
        </p:txBody>
      </p:sp>
      <p:sp>
        <p:nvSpPr>
          <p:cNvPr id="260116" name="Text Box 20"/>
          <p:cNvSpPr txBox="1">
            <a:spLocks noChangeArrowheads="1"/>
          </p:cNvSpPr>
          <p:nvPr/>
        </p:nvSpPr>
        <p:spPr bwMode="auto">
          <a:xfrm>
            <a:off x="6858000" y="6148369"/>
            <a:ext cx="1108075" cy="581025"/>
          </a:xfrm>
          <a:prstGeom prst="rect">
            <a:avLst/>
          </a:prstGeom>
          <a:noFill/>
          <a:ln w="9525">
            <a:noFill/>
            <a:miter lim="800000"/>
            <a:headEnd/>
            <a:tailEnd/>
          </a:ln>
          <a:effectLst/>
        </p:spPr>
        <p:txBody>
          <a:bodyPr wrap="none">
            <a:spAutoFit/>
          </a:bodyPr>
          <a:lstStyle/>
          <a:p>
            <a:r>
              <a:rPr lang="de-DE"/>
              <a:t>1X EV-DV</a:t>
            </a:r>
          </a:p>
          <a:p>
            <a:r>
              <a:rPr lang="de-DE"/>
              <a:t>(3X)</a:t>
            </a:r>
          </a:p>
        </p:txBody>
      </p:sp>
      <p:sp>
        <p:nvSpPr>
          <p:cNvPr id="260119" name="Text Box 23"/>
          <p:cNvSpPr txBox="1">
            <a:spLocks noChangeArrowheads="1"/>
          </p:cNvSpPr>
          <p:nvPr/>
        </p:nvSpPr>
        <p:spPr bwMode="auto">
          <a:xfrm>
            <a:off x="635000" y="1838306"/>
            <a:ext cx="758825" cy="336550"/>
          </a:xfrm>
          <a:prstGeom prst="rect">
            <a:avLst/>
          </a:prstGeom>
          <a:noFill/>
          <a:ln w="9525">
            <a:noFill/>
            <a:miter lim="800000"/>
            <a:headEnd/>
            <a:tailEnd/>
          </a:ln>
          <a:effectLst/>
        </p:spPr>
        <p:txBody>
          <a:bodyPr wrap="none">
            <a:spAutoFit/>
          </a:bodyPr>
          <a:lstStyle/>
          <a:p>
            <a:r>
              <a:rPr lang="de-DE"/>
              <a:t>AMPS</a:t>
            </a:r>
          </a:p>
        </p:txBody>
      </p:sp>
      <p:sp>
        <p:nvSpPr>
          <p:cNvPr id="260121" name="Text Box 25"/>
          <p:cNvSpPr txBox="1">
            <a:spLocks noChangeArrowheads="1"/>
          </p:cNvSpPr>
          <p:nvPr/>
        </p:nvSpPr>
        <p:spPr bwMode="auto">
          <a:xfrm>
            <a:off x="635000" y="2078019"/>
            <a:ext cx="623888" cy="336550"/>
          </a:xfrm>
          <a:prstGeom prst="rect">
            <a:avLst/>
          </a:prstGeom>
          <a:noFill/>
          <a:ln w="9525">
            <a:noFill/>
            <a:miter lim="800000"/>
            <a:headEnd/>
            <a:tailEnd/>
          </a:ln>
          <a:effectLst/>
        </p:spPr>
        <p:txBody>
          <a:bodyPr wrap="none">
            <a:spAutoFit/>
          </a:bodyPr>
          <a:lstStyle/>
          <a:p>
            <a:r>
              <a:rPr lang="de-DE"/>
              <a:t>NMT</a:t>
            </a:r>
          </a:p>
        </p:txBody>
      </p:sp>
      <p:sp>
        <p:nvSpPr>
          <p:cNvPr id="260123" name="Text Box 27"/>
          <p:cNvSpPr txBox="1">
            <a:spLocks noChangeArrowheads="1"/>
          </p:cNvSpPr>
          <p:nvPr/>
        </p:nvSpPr>
        <p:spPr bwMode="auto">
          <a:xfrm>
            <a:off x="5795963" y="2846369"/>
            <a:ext cx="1074737" cy="825500"/>
          </a:xfrm>
          <a:prstGeom prst="rect">
            <a:avLst/>
          </a:prstGeom>
          <a:noFill/>
          <a:ln w="9525">
            <a:noFill/>
            <a:miter lim="800000"/>
            <a:headEnd/>
            <a:tailEnd/>
          </a:ln>
          <a:effectLst/>
        </p:spPr>
        <p:txBody>
          <a:bodyPr wrap="none">
            <a:spAutoFit/>
          </a:bodyPr>
          <a:lstStyle/>
          <a:p>
            <a:r>
              <a:rPr lang="de-DE" i="1"/>
              <a:t>IMT-SC</a:t>
            </a:r>
          </a:p>
          <a:p>
            <a:r>
              <a:rPr lang="de-DE"/>
              <a:t>IS-136HS</a:t>
            </a:r>
          </a:p>
          <a:p>
            <a:r>
              <a:rPr lang="de-DE"/>
              <a:t>UWC-136</a:t>
            </a:r>
          </a:p>
        </p:txBody>
      </p:sp>
      <p:sp>
        <p:nvSpPr>
          <p:cNvPr id="260124" name="Text Box 28"/>
          <p:cNvSpPr txBox="1">
            <a:spLocks noChangeArrowheads="1"/>
          </p:cNvSpPr>
          <p:nvPr/>
        </p:nvSpPr>
        <p:spPr bwMode="auto">
          <a:xfrm>
            <a:off x="5795963" y="5078394"/>
            <a:ext cx="1254125" cy="581025"/>
          </a:xfrm>
          <a:prstGeom prst="rect">
            <a:avLst/>
          </a:prstGeom>
          <a:noFill/>
          <a:ln w="9525">
            <a:noFill/>
            <a:miter lim="800000"/>
            <a:headEnd/>
            <a:tailEnd/>
          </a:ln>
          <a:effectLst/>
        </p:spPr>
        <p:txBody>
          <a:bodyPr wrap="none">
            <a:spAutoFit/>
          </a:bodyPr>
          <a:lstStyle/>
          <a:p>
            <a:r>
              <a:rPr lang="de-DE" i="1"/>
              <a:t>IMT-TC</a:t>
            </a:r>
            <a:endParaRPr lang="de-DE"/>
          </a:p>
          <a:p>
            <a:r>
              <a:rPr lang="de-DE"/>
              <a:t>TD-SCDMA</a:t>
            </a:r>
          </a:p>
        </p:txBody>
      </p:sp>
      <p:cxnSp>
        <p:nvCxnSpPr>
          <p:cNvPr id="260125" name="AutoShape 29"/>
          <p:cNvCxnSpPr>
            <a:cxnSpLocks noChangeShapeType="1"/>
            <a:stCxn id="260109" idx="3"/>
            <a:endCxn id="260111" idx="1"/>
          </p:cNvCxnSpPr>
          <p:nvPr/>
        </p:nvCxnSpPr>
        <p:spPr bwMode="auto">
          <a:xfrm>
            <a:off x="2519363" y="3375006"/>
            <a:ext cx="938212" cy="0"/>
          </a:xfrm>
          <a:prstGeom prst="straightConnector1">
            <a:avLst/>
          </a:prstGeom>
          <a:noFill/>
          <a:ln w="9525">
            <a:solidFill>
              <a:schemeClr val="tx1"/>
            </a:solidFill>
            <a:round/>
            <a:headEnd/>
            <a:tailEnd type="triangle" w="med" len="med"/>
          </a:ln>
          <a:effectLst/>
        </p:spPr>
      </p:cxnSp>
      <p:cxnSp>
        <p:nvCxnSpPr>
          <p:cNvPr id="260126" name="AutoShape 30"/>
          <p:cNvCxnSpPr>
            <a:cxnSpLocks noChangeShapeType="1"/>
            <a:stCxn id="260109" idx="3"/>
            <a:endCxn id="260113" idx="1"/>
          </p:cNvCxnSpPr>
          <p:nvPr/>
        </p:nvCxnSpPr>
        <p:spPr bwMode="auto">
          <a:xfrm flipV="1">
            <a:off x="2519363" y="2943206"/>
            <a:ext cx="1873250" cy="431800"/>
          </a:xfrm>
          <a:prstGeom prst="straightConnector1">
            <a:avLst/>
          </a:prstGeom>
          <a:noFill/>
          <a:ln w="9525">
            <a:solidFill>
              <a:schemeClr val="tx1"/>
            </a:solidFill>
            <a:round/>
            <a:headEnd/>
            <a:tailEnd type="triangle" w="med" len="med"/>
          </a:ln>
          <a:effectLst/>
        </p:spPr>
      </p:cxnSp>
      <p:cxnSp>
        <p:nvCxnSpPr>
          <p:cNvPr id="260127" name="AutoShape 31"/>
          <p:cNvCxnSpPr>
            <a:cxnSpLocks noChangeShapeType="1"/>
            <a:stCxn id="260111" idx="3"/>
            <a:endCxn id="260113" idx="2"/>
          </p:cNvCxnSpPr>
          <p:nvPr/>
        </p:nvCxnSpPr>
        <p:spPr bwMode="auto">
          <a:xfrm flipV="1">
            <a:off x="4216400" y="3111481"/>
            <a:ext cx="555625" cy="263525"/>
          </a:xfrm>
          <a:prstGeom prst="straightConnector1">
            <a:avLst/>
          </a:prstGeom>
          <a:noFill/>
          <a:ln w="9525">
            <a:solidFill>
              <a:schemeClr val="tx1"/>
            </a:solidFill>
            <a:round/>
            <a:headEnd/>
            <a:tailEnd type="triangle" w="med" len="med"/>
          </a:ln>
          <a:effectLst/>
        </p:spPr>
      </p:cxnSp>
      <p:cxnSp>
        <p:nvCxnSpPr>
          <p:cNvPr id="260128" name="AutoShape 32"/>
          <p:cNvCxnSpPr>
            <a:cxnSpLocks noChangeShapeType="1"/>
            <a:stCxn id="260111" idx="3"/>
            <a:endCxn id="260112" idx="1"/>
          </p:cNvCxnSpPr>
          <p:nvPr/>
        </p:nvCxnSpPr>
        <p:spPr bwMode="auto">
          <a:xfrm>
            <a:off x="4216400" y="3375006"/>
            <a:ext cx="1579563" cy="769938"/>
          </a:xfrm>
          <a:prstGeom prst="straightConnector1">
            <a:avLst/>
          </a:prstGeom>
          <a:noFill/>
          <a:ln w="9525">
            <a:solidFill>
              <a:schemeClr val="tx1"/>
            </a:solidFill>
            <a:round/>
            <a:headEnd/>
            <a:tailEnd type="triangle" w="med" len="med"/>
          </a:ln>
          <a:effectLst/>
        </p:spPr>
      </p:cxnSp>
      <p:cxnSp>
        <p:nvCxnSpPr>
          <p:cNvPr id="260129" name="AutoShape 33"/>
          <p:cNvCxnSpPr>
            <a:cxnSpLocks noChangeShapeType="1"/>
            <a:stCxn id="260113" idx="3"/>
            <a:endCxn id="260123" idx="1"/>
          </p:cNvCxnSpPr>
          <p:nvPr/>
        </p:nvCxnSpPr>
        <p:spPr bwMode="auto">
          <a:xfrm>
            <a:off x="5151438" y="2943206"/>
            <a:ext cx="644525" cy="315913"/>
          </a:xfrm>
          <a:prstGeom prst="straightConnector1">
            <a:avLst/>
          </a:prstGeom>
          <a:noFill/>
          <a:ln w="9525">
            <a:solidFill>
              <a:schemeClr val="tx1"/>
            </a:solidFill>
            <a:round/>
            <a:headEnd/>
            <a:tailEnd type="triangle" w="med" len="med"/>
          </a:ln>
          <a:effectLst/>
        </p:spPr>
      </p:cxnSp>
      <p:cxnSp>
        <p:nvCxnSpPr>
          <p:cNvPr id="260130" name="AutoShape 34"/>
          <p:cNvCxnSpPr>
            <a:cxnSpLocks noChangeShapeType="1"/>
            <a:stCxn id="260108" idx="3"/>
            <a:endCxn id="260113" idx="1"/>
          </p:cNvCxnSpPr>
          <p:nvPr/>
        </p:nvCxnSpPr>
        <p:spPr bwMode="auto">
          <a:xfrm>
            <a:off x="2844800" y="2827319"/>
            <a:ext cx="1547813" cy="115887"/>
          </a:xfrm>
          <a:prstGeom prst="straightConnector1">
            <a:avLst/>
          </a:prstGeom>
          <a:noFill/>
          <a:ln w="9525">
            <a:solidFill>
              <a:schemeClr val="tx1"/>
            </a:solidFill>
            <a:round/>
            <a:headEnd/>
            <a:tailEnd type="triangle" w="med" len="med"/>
          </a:ln>
          <a:effectLst/>
        </p:spPr>
      </p:cxnSp>
      <p:sp>
        <p:nvSpPr>
          <p:cNvPr id="260131" name="Text Box 35"/>
          <p:cNvSpPr txBox="1">
            <a:spLocks noChangeArrowheads="1"/>
          </p:cNvSpPr>
          <p:nvPr/>
        </p:nvSpPr>
        <p:spPr bwMode="auto">
          <a:xfrm>
            <a:off x="635000" y="1622406"/>
            <a:ext cx="736600" cy="336550"/>
          </a:xfrm>
          <a:prstGeom prst="rect">
            <a:avLst/>
          </a:prstGeom>
          <a:noFill/>
          <a:ln w="9525">
            <a:noFill/>
            <a:miter lim="800000"/>
            <a:headEnd/>
            <a:tailEnd/>
          </a:ln>
          <a:effectLst/>
        </p:spPr>
        <p:txBody>
          <a:bodyPr wrap="none">
            <a:spAutoFit/>
          </a:bodyPr>
          <a:lstStyle/>
          <a:p>
            <a:r>
              <a:rPr lang="de-DE"/>
              <a:t>CT0/1</a:t>
            </a:r>
          </a:p>
        </p:txBody>
      </p:sp>
      <p:sp>
        <p:nvSpPr>
          <p:cNvPr id="260132" name="Text Box 36"/>
          <p:cNvSpPr txBox="1">
            <a:spLocks noChangeArrowheads="1"/>
          </p:cNvSpPr>
          <p:nvPr/>
        </p:nvSpPr>
        <p:spPr bwMode="auto">
          <a:xfrm>
            <a:off x="1871663" y="1982769"/>
            <a:ext cx="566737" cy="336550"/>
          </a:xfrm>
          <a:prstGeom prst="rect">
            <a:avLst/>
          </a:prstGeom>
          <a:noFill/>
          <a:ln w="9525">
            <a:noFill/>
            <a:miter lim="800000"/>
            <a:headEnd/>
            <a:tailEnd/>
          </a:ln>
          <a:effectLst/>
        </p:spPr>
        <p:txBody>
          <a:bodyPr wrap="none">
            <a:spAutoFit/>
          </a:bodyPr>
          <a:lstStyle/>
          <a:p>
            <a:r>
              <a:rPr lang="de-DE"/>
              <a:t>CT2</a:t>
            </a:r>
          </a:p>
        </p:txBody>
      </p:sp>
      <p:sp>
        <p:nvSpPr>
          <p:cNvPr id="260133" name="Text Box 37"/>
          <p:cNvSpPr txBox="1">
            <a:spLocks noChangeArrowheads="1"/>
          </p:cNvSpPr>
          <p:nvPr/>
        </p:nvSpPr>
        <p:spPr bwMode="auto">
          <a:xfrm>
            <a:off x="5795963" y="2125644"/>
            <a:ext cx="850900" cy="581025"/>
          </a:xfrm>
          <a:prstGeom prst="rect">
            <a:avLst/>
          </a:prstGeom>
          <a:noFill/>
          <a:ln w="9525">
            <a:noFill/>
            <a:miter lim="800000"/>
            <a:headEnd/>
            <a:tailEnd/>
          </a:ln>
          <a:effectLst/>
        </p:spPr>
        <p:txBody>
          <a:bodyPr wrap="none">
            <a:spAutoFit/>
          </a:bodyPr>
          <a:lstStyle/>
          <a:p>
            <a:r>
              <a:rPr lang="de-DE" i="1"/>
              <a:t>IMT-FT</a:t>
            </a:r>
          </a:p>
          <a:p>
            <a:r>
              <a:rPr lang="de-DE"/>
              <a:t>DECT</a:t>
            </a:r>
          </a:p>
        </p:txBody>
      </p:sp>
      <p:sp>
        <p:nvSpPr>
          <p:cNvPr id="260134" name="Text Box 38"/>
          <p:cNvSpPr txBox="1">
            <a:spLocks noChangeArrowheads="1"/>
          </p:cNvSpPr>
          <p:nvPr/>
        </p:nvSpPr>
        <p:spPr bwMode="auto">
          <a:xfrm rot="-5400000">
            <a:off x="-42862" y="5084744"/>
            <a:ext cx="781050" cy="336550"/>
          </a:xfrm>
          <a:prstGeom prst="rect">
            <a:avLst/>
          </a:prstGeom>
          <a:noFill/>
          <a:ln w="9525">
            <a:noFill/>
            <a:miter lim="800000"/>
            <a:headEnd/>
            <a:tailEnd/>
          </a:ln>
          <a:effectLst/>
        </p:spPr>
        <p:txBody>
          <a:bodyPr wrap="none">
            <a:spAutoFit/>
          </a:bodyPr>
          <a:lstStyle/>
          <a:p>
            <a:r>
              <a:rPr lang="en-US"/>
              <a:t>CDMA</a:t>
            </a:r>
          </a:p>
        </p:txBody>
      </p:sp>
      <p:sp>
        <p:nvSpPr>
          <p:cNvPr id="260135" name="Text Box 39"/>
          <p:cNvSpPr txBox="1">
            <a:spLocks noChangeArrowheads="1"/>
          </p:cNvSpPr>
          <p:nvPr/>
        </p:nvSpPr>
        <p:spPr bwMode="auto">
          <a:xfrm rot="-5400000">
            <a:off x="-7938" y="2946382"/>
            <a:ext cx="758825" cy="336550"/>
          </a:xfrm>
          <a:prstGeom prst="rect">
            <a:avLst/>
          </a:prstGeom>
          <a:noFill/>
          <a:ln w="9525">
            <a:noFill/>
            <a:miter lim="800000"/>
            <a:headEnd/>
            <a:tailEnd/>
          </a:ln>
          <a:effectLst/>
        </p:spPr>
        <p:txBody>
          <a:bodyPr wrap="none">
            <a:spAutoFit/>
          </a:bodyPr>
          <a:lstStyle/>
          <a:p>
            <a:r>
              <a:rPr lang="en-US"/>
              <a:t>TDMA</a:t>
            </a:r>
          </a:p>
        </p:txBody>
      </p:sp>
      <p:sp>
        <p:nvSpPr>
          <p:cNvPr id="260136" name="Text Box 40"/>
          <p:cNvSpPr txBox="1">
            <a:spLocks noChangeArrowheads="1"/>
          </p:cNvSpPr>
          <p:nvPr/>
        </p:nvSpPr>
        <p:spPr bwMode="auto">
          <a:xfrm rot="-5400000">
            <a:off x="-31750" y="1833544"/>
            <a:ext cx="758825" cy="336550"/>
          </a:xfrm>
          <a:prstGeom prst="rect">
            <a:avLst/>
          </a:prstGeom>
          <a:noFill/>
          <a:ln w="9525">
            <a:noFill/>
            <a:miter lim="800000"/>
            <a:headEnd/>
            <a:tailEnd/>
          </a:ln>
          <a:effectLst/>
        </p:spPr>
        <p:txBody>
          <a:bodyPr wrap="none">
            <a:spAutoFit/>
          </a:bodyPr>
          <a:lstStyle/>
          <a:p>
            <a:r>
              <a:rPr lang="en-US"/>
              <a:t>FDMA</a:t>
            </a:r>
          </a:p>
        </p:txBody>
      </p:sp>
      <p:sp>
        <p:nvSpPr>
          <p:cNvPr id="260137" name="Line 41"/>
          <p:cNvSpPr>
            <a:spLocks noChangeShapeType="1"/>
          </p:cNvSpPr>
          <p:nvPr/>
        </p:nvSpPr>
        <p:spPr bwMode="auto">
          <a:xfrm>
            <a:off x="250825" y="3854431"/>
            <a:ext cx="8353425" cy="0"/>
          </a:xfrm>
          <a:prstGeom prst="line">
            <a:avLst/>
          </a:prstGeom>
          <a:noFill/>
          <a:ln w="9525">
            <a:solidFill>
              <a:schemeClr val="tx1"/>
            </a:solidFill>
            <a:prstDash val="dash"/>
            <a:round/>
            <a:headEnd/>
            <a:tailEnd/>
          </a:ln>
          <a:effectLst/>
        </p:spPr>
        <p:txBody>
          <a:bodyPr wrap="none" anchor="ctr"/>
          <a:lstStyle/>
          <a:p>
            <a:endParaRPr lang="en-GB"/>
          </a:p>
        </p:txBody>
      </p:sp>
      <p:sp>
        <p:nvSpPr>
          <p:cNvPr id="260138" name="Line 42"/>
          <p:cNvSpPr>
            <a:spLocks noChangeShapeType="1"/>
          </p:cNvSpPr>
          <p:nvPr/>
        </p:nvSpPr>
        <p:spPr bwMode="auto">
          <a:xfrm>
            <a:off x="250825" y="2414569"/>
            <a:ext cx="8353425" cy="0"/>
          </a:xfrm>
          <a:prstGeom prst="line">
            <a:avLst/>
          </a:prstGeom>
          <a:noFill/>
          <a:ln w="9525">
            <a:solidFill>
              <a:schemeClr val="tx1"/>
            </a:solidFill>
            <a:prstDash val="dash"/>
            <a:round/>
            <a:headEnd/>
            <a:tailEnd/>
          </a:ln>
          <a:effectLst/>
        </p:spPr>
        <p:txBody>
          <a:bodyPr wrap="none" anchor="ctr"/>
          <a:lstStyle/>
          <a:p>
            <a:endParaRPr lang="en-GB"/>
          </a:p>
        </p:txBody>
      </p:sp>
      <p:cxnSp>
        <p:nvCxnSpPr>
          <p:cNvPr id="260139" name="AutoShape 43"/>
          <p:cNvCxnSpPr>
            <a:cxnSpLocks noChangeShapeType="1"/>
            <a:stCxn id="260132" idx="3"/>
            <a:endCxn id="260133" idx="1"/>
          </p:cNvCxnSpPr>
          <p:nvPr/>
        </p:nvCxnSpPr>
        <p:spPr bwMode="auto">
          <a:xfrm>
            <a:off x="2438400" y="2151044"/>
            <a:ext cx="3357563" cy="265112"/>
          </a:xfrm>
          <a:prstGeom prst="straightConnector1">
            <a:avLst/>
          </a:prstGeom>
          <a:noFill/>
          <a:ln w="9525">
            <a:solidFill>
              <a:schemeClr val="tx1"/>
            </a:solidFill>
            <a:round/>
            <a:headEnd/>
            <a:tailEnd type="triangle" w="med" len="med"/>
          </a:ln>
          <a:effectLst/>
        </p:spPr>
      </p:cxnSp>
      <p:cxnSp>
        <p:nvCxnSpPr>
          <p:cNvPr id="260140" name="AutoShape 44"/>
          <p:cNvCxnSpPr>
            <a:cxnSpLocks noChangeShapeType="1"/>
            <a:stCxn id="260131" idx="3"/>
            <a:endCxn id="260132" idx="1"/>
          </p:cNvCxnSpPr>
          <p:nvPr/>
        </p:nvCxnSpPr>
        <p:spPr bwMode="auto">
          <a:xfrm>
            <a:off x="1371600" y="1790681"/>
            <a:ext cx="500063" cy="360363"/>
          </a:xfrm>
          <a:prstGeom prst="straightConnector1">
            <a:avLst/>
          </a:prstGeom>
          <a:noFill/>
          <a:ln w="9525">
            <a:solidFill>
              <a:schemeClr val="tx1"/>
            </a:solidFill>
            <a:round/>
            <a:headEnd/>
            <a:tailEnd type="triangle" w="med" len="med"/>
          </a:ln>
          <a:effectLst/>
        </p:spPr>
      </p:cxnSp>
      <p:cxnSp>
        <p:nvCxnSpPr>
          <p:cNvPr id="260141" name="AutoShape 45"/>
          <p:cNvCxnSpPr>
            <a:cxnSpLocks noChangeShapeType="1"/>
            <a:stCxn id="260119" idx="3"/>
            <a:endCxn id="260108" idx="1"/>
          </p:cNvCxnSpPr>
          <p:nvPr/>
        </p:nvCxnSpPr>
        <p:spPr bwMode="auto">
          <a:xfrm>
            <a:off x="1393825" y="2006581"/>
            <a:ext cx="477838" cy="820738"/>
          </a:xfrm>
          <a:prstGeom prst="straightConnector1">
            <a:avLst/>
          </a:prstGeom>
          <a:noFill/>
          <a:ln w="9525">
            <a:solidFill>
              <a:schemeClr val="tx1"/>
            </a:solidFill>
            <a:round/>
            <a:headEnd/>
            <a:tailEnd type="triangle" w="med" len="med"/>
          </a:ln>
          <a:effectLst/>
        </p:spPr>
      </p:cxnSp>
      <p:cxnSp>
        <p:nvCxnSpPr>
          <p:cNvPr id="260142" name="AutoShape 46"/>
          <p:cNvCxnSpPr>
            <a:cxnSpLocks noChangeShapeType="1"/>
            <a:stCxn id="260121" idx="3"/>
            <a:endCxn id="260109" idx="1"/>
          </p:cNvCxnSpPr>
          <p:nvPr/>
        </p:nvCxnSpPr>
        <p:spPr bwMode="auto">
          <a:xfrm>
            <a:off x="1258888" y="2246294"/>
            <a:ext cx="612775" cy="1128712"/>
          </a:xfrm>
          <a:prstGeom prst="straightConnector1">
            <a:avLst/>
          </a:prstGeom>
          <a:noFill/>
          <a:ln w="9525">
            <a:solidFill>
              <a:schemeClr val="tx1"/>
            </a:solidFill>
            <a:round/>
            <a:headEnd/>
            <a:tailEnd type="triangle" w="med" len="med"/>
          </a:ln>
          <a:effectLst/>
        </p:spPr>
      </p:cxnSp>
      <p:cxnSp>
        <p:nvCxnSpPr>
          <p:cNvPr id="260143" name="AutoShape 47"/>
          <p:cNvCxnSpPr>
            <a:cxnSpLocks noChangeShapeType="1"/>
            <a:stCxn id="260107" idx="3"/>
            <a:endCxn id="260115" idx="1"/>
          </p:cNvCxnSpPr>
          <p:nvPr/>
        </p:nvCxnSpPr>
        <p:spPr bwMode="auto">
          <a:xfrm>
            <a:off x="2936875" y="5934056"/>
            <a:ext cx="450850" cy="0"/>
          </a:xfrm>
          <a:prstGeom prst="straightConnector1">
            <a:avLst/>
          </a:prstGeom>
          <a:noFill/>
          <a:ln w="9525">
            <a:solidFill>
              <a:schemeClr val="tx1"/>
            </a:solidFill>
            <a:round/>
            <a:headEnd/>
            <a:tailEnd type="triangle" w="med" len="med"/>
          </a:ln>
          <a:effectLst/>
        </p:spPr>
      </p:cxnSp>
      <p:cxnSp>
        <p:nvCxnSpPr>
          <p:cNvPr id="260147" name="AutoShape 51"/>
          <p:cNvCxnSpPr>
            <a:cxnSpLocks noChangeShapeType="1"/>
            <a:stCxn id="260115" idx="3"/>
            <a:endCxn id="260151" idx="1"/>
          </p:cNvCxnSpPr>
          <p:nvPr/>
        </p:nvCxnSpPr>
        <p:spPr bwMode="auto">
          <a:xfrm>
            <a:off x="4824413" y="5934056"/>
            <a:ext cx="995362" cy="0"/>
          </a:xfrm>
          <a:prstGeom prst="straightConnector1">
            <a:avLst/>
          </a:prstGeom>
          <a:noFill/>
          <a:ln w="9525">
            <a:solidFill>
              <a:schemeClr val="tx1"/>
            </a:solidFill>
            <a:round/>
            <a:headEnd/>
            <a:tailEnd type="triangle" w="med" len="med"/>
          </a:ln>
          <a:effectLst/>
        </p:spPr>
      </p:cxnSp>
      <p:cxnSp>
        <p:nvCxnSpPr>
          <p:cNvPr id="260148" name="AutoShape 52"/>
          <p:cNvCxnSpPr>
            <a:cxnSpLocks noChangeShapeType="1"/>
            <a:stCxn id="260110" idx="3"/>
            <a:endCxn id="260112" idx="1"/>
          </p:cNvCxnSpPr>
          <p:nvPr/>
        </p:nvCxnSpPr>
        <p:spPr bwMode="auto">
          <a:xfrm>
            <a:off x="2482850" y="3662344"/>
            <a:ext cx="3313113" cy="482600"/>
          </a:xfrm>
          <a:prstGeom prst="straightConnector1">
            <a:avLst/>
          </a:prstGeom>
          <a:noFill/>
          <a:ln w="9525">
            <a:solidFill>
              <a:schemeClr val="tx1"/>
            </a:solidFill>
            <a:round/>
            <a:headEnd/>
            <a:tailEnd type="triangle" w="med" len="med"/>
          </a:ln>
          <a:effectLst/>
        </p:spPr>
      </p:cxnSp>
      <p:cxnSp>
        <p:nvCxnSpPr>
          <p:cNvPr id="260149" name="AutoShape 53"/>
          <p:cNvCxnSpPr>
            <a:cxnSpLocks noChangeShapeType="1"/>
            <a:stCxn id="260111" idx="3"/>
            <a:endCxn id="260114" idx="1"/>
          </p:cNvCxnSpPr>
          <p:nvPr/>
        </p:nvCxnSpPr>
        <p:spPr bwMode="auto">
          <a:xfrm>
            <a:off x="4216400" y="3375006"/>
            <a:ext cx="1579563" cy="1341438"/>
          </a:xfrm>
          <a:prstGeom prst="straightConnector1">
            <a:avLst/>
          </a:prstGeom>
          <a:noFill/>
          <a:ln w="9525">
            <a:solidFill>
              <a:schemeClr val="tx1"/>
            </a:solidFill>
            <a:round/>
            <a:headEnd/>
            <a:tailEnd type="triangle" w="med" len="med"/>
          </a:ln>
          <a:effectLst/>
        </p:spPr>
      </p:cxnSp>
      <p:cxnSp>
        <p:nvCxnSpPr>
          <p:cNvPr id="260150" name="AutoShape 54"/>
          <p:cNvCxnSpPr>
            <a:cxnSpLocks noChangeShapeType="1"/>
            <a:stCxn id="260111" idx="3"/>
            <a:endCxn id="260124" idx="1"/>
          </p:cNvCxnSpPr>
          <p:nvPr/>
        </p:nvCxnSpPr>
        <p:spPr bwMode="auto">
          <a:xfrm>
            <a:off x="4216400" y="3375006"/>
            <a:ext cx="1579563" cy="1993900"/>
          </a:xfrm>
          <a:prstGeom prst="straightConnector1">
            <a:avLst/>
          </a:prstGeom>
          <a:noFill/>
          <a:ln w="9525">
            <a:solidFill>
              <a:schemeClr val="tx1"/>
            </a:solidFill>
            <a:round/>
            <a:headEnd/>
            <a:tailEnd type="triangle" w="med" len="med"/>
          </a:ln>
          <a:effectLst/>
        </p:spPr>
      </p:cxnSp>
      <p:sp>
        <p:nvSpPr>
          <p:cNvPr id="260151" name="Text Box 55"/>
          <p:cNvSpPr txBox="1">
            <a:spLocks noChangeArrowheads="1"/>
          </p:cNvSpPr>
          <p:nvPr/>
        </p:nvSpPr>
        <p:spPr bwMode="auto">
          <a:xfrm>
            <a:off x="5819775" y="5643544"/>
            <a:ext cx="2170113" cy="581025"/>
          </a:xfrm>
          <a:prstGeom prst="rect">
            <a:avLst/>
          </a:prstGeom>
          <a:noFill/>
          <a:ln w="9525">
            <a:noFill/>
            <a:miter lim="800000"/>
            <a:headEnd/>
            <a:tailEnd/>
          </a:ln>
          <a:effectLst/>
        </p:spPr>
        <p:txBody>
          <a:bodyPr wrap="none">
            <a:spAutoFit/>
          </a:bodyPr>
          <a:lstStyle/>
          <a:p>
            <a:r>
              <a:rPr lang="de-DE" i="1"/>
              <a:t>IMT-MC</a:t>
            </a:r>
            <a:endParaRPr lang="de-DE"/>
          </a:p>
          <a:p>
            <a:r>
              <a:rPr lang="de-DE" b="1"/>
              <a:t>cdma2000 1X EV-DO</a:t>
            </a:r>
          </a:p>
        </p:txBody>
      </p:sp>
      <p:cxnSp>
        <p:nvCxnSpPr>
          <p:cNvPr id="260153" name="AutoShape 57"/>
          <p:cNvCxnSpPr>
            <a:cxnSpLocks noChangeShapeType="1"/>
            <a:stCxn id="260124" idx="3"/>
            <a:endCxn id="260114" idx="2"/>
          </p:cNvCxnSpPr>
          <p:nvPr/>
        </p:nvCxnSpPr>
        <p:spPr bwMode="auto">
          <a:xfrm flipH="1" flipV="1">
            <a:off x="6953250" y="5006956"/>
            <a:ext cx="96838" cy="361950"/>
          </a:xfrm>
          <a:prstGeom prst="curvedConnector4">
            <a:avLst>
              <a:gd name="adj1" fmla="val -236065"/>
              <a:gd name="adj2" fmla="val 44296"/>
            </a:avLst>
          </a:prstGeom>
          <a:noFill/>
          <a:ln w="9525">
            <a:solidFill>
              <a:schemeClr val="tx1"/>
            </a:solidFill>
            <a:round/>
            <a:headEnd/>
            <a:tailEnd type="triangle" w="med" len="med"/>
          </a:ln>
          <a:effectLst/>
        </p:spPr>
      </p:cxn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Mobile Services Switching Center</a:t>
            </a:r>
          </a:p>
        </p:txBody>
      </p:sp>
      <p:sp>
        <p:nvSpPr>
          <p:cNvPr id="78851" name="Rectangle 3"/>
          <p:cNvSpPr>
            <a:spLocks noGrp="1" noChangeArrowheads="1"/>
          </p:cNvSpPr>
          <p:nvPr>
            <p:ph idx="1"/>
          </p:nvPr>
        </p:nvSpPr>
        <p:spPr/>
        <p:txBody>
          <a:bodyPr/>
          <a:lstStyle/>
          <a:p>
            <a:r>
              <a:rPr lang="en-US" sz="2000" dirty="0"/>
              <a:t>The MSC (mobile switching center) plays a central role in GSM</a:t>
            </a:r>
          </a:p>
          <a:p>
            <a:pPr marL="819150" lvl="1"/>
            <a:r>
              <a:rPr lang="en-US" sz="1800" dirty="0"/>
              <a:t>switching functions</a:t>
            </a:r>
          </a:p>
          <a:p>
            <a:pPr marL="819150" lvl="1"/>
            <a:r>
              <a:rPr lang="en-US" sz="1800" dirty="0"/>
              <a:t>additional functions for mobility support</a:t>
            </a:r>
          </a:p>
          <a:p>
            <a:pPr marL="819150" lvl="1"/>
            <a:r>
              <a:rPr lang="en-US" sz="1800" dirty="0"/>
              <a:t>management of network resources</a:t>
            </a:r>
          </a:p>
          <a:p>
            <a:pPr marL="819150" lvl="1"/>
            <a:r>
              <a:rPr lang="en-US" sz="1800" dirty="0"/>
              <a:t>interworking functions via Gateway MSC (GMSC)</a:t>
            </a:r>
          </a:p>
          <a:p>
            <a:pPr marL="819150" lvl="1"/>
            <a:r>
              <a:rPr lang="en-US" sz="1800" dirty="0"/>
              <a:t>integration of several databases</a:t>
            </a:r>
          </a:p>
          <a:p>
            <a:pPr>
              <a:buFont typeface="Wingdings" pitchFamily="2" charset="2"/>
              <a:buChar char="q"/>
            </a:pPr>
            <a:r>
              <a:rPr lang="en-US" sz="2000" dirty="0"/>
              <a:t>Functions of a MSC</a:t>
            </a:r>
          </a:p>
          <a:p>
            <a:pPr marL="819150" lvl="1"/>
            <a:r>
              <a:rPr lang="en-US" sz="1800" dirty="0"/>
              <a:t>specific functions for paging and call forwarding</a:t>
            </a:r>
          </a:p>
          <a:p>
            <a:pPr marL="819150" lvl="1"/>
            <a:r>
              <a:rPr lang="en-US" sz="1800" dirty="0"/>
              <a:t>termination of SS7 (signaling system no. 7)</a:t>
            </a:r>
          </a:p>
          <a:p>
            <a:pPr marL="819150" lvl="1"/>
            <a:r>
              <a:rPr lang="en-US" sz="1800" dirty="0"/>
              <a:t>mobility specific signaling</a:t>
            </a:r>
          </a:p>
          <a:p>
            <a:pPr marL="819150" lvl="1"/>
            <a:r>
              <a:rPr lang="en-US" sz="1800" dirty="0"/>
              <a:t>location registration and forwarding of location information</a:t>
            </a:r>
          </a:p>
          <a:p>
            <a:pPr marL="819150" lvl="1"/>
            <a:r>
              <a:rPr lang="en-US" sz="1800" dirty="0"/>
              <a:t>provision of new services (fax, data calls)</a:t>
            </a:r>
          </a:p>
          <a:p>
            <a:pPr marL="819150" lvl="1"/>
            <a:r>
              <a:rPr lang="en-US" sz="1800" dirty="0"/>
              <a:t>support of short message service (SMS)</a:t>
            </a:r>
          </a:p>
          <a:p>
            <a:pPr marL="819150" lvl="1"/>
            <a:r>
              <a:rPr lang="en-US" sz="1800" dirty="0"/>
              <a:t>generation and forwarding of accounting and billing information</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Operation subsystem</a:t>
            </a:r>
          </a:p>
        </p:txBody>
      </p:sp>
      <p:sp>
        <p:nvSpPr>
          <p:cNvPr id="73731" name="Rectangle 3"/>
          <p:cNvSpPr>
            <a:spLocks noGrp="1" noChangeArrowheads="1"/>
          </p:cNvSpPr>
          <p:nvPr>
            <p:ph idx="1"/>
          </p:nvPr>
        </p:nvSpPr>
        <p:spPr/>
        <p:txBody>
          <a:bodyPr/>
          <a:lstStyle/>
          <a:p>
            <a:r>
              <a:rPr lang="en-US" sz="2000" dirty="0"/>
              <a:t>The OSS (Operation Subsystem) enables centralized operation, management, and maintenance of all GSM subsystems</a:t>
            </a:r>
          </a:p>
          <a:p>
            <a:pPr>
              <a:buFont typeface="Wingdings" pitchFamily="2" charset="2"/>
              <a:buChar char="q"/>
            </a:pPr>
            <a:r>
              <a:rPr lang="en-US" sz="2000" dirty="0"/>
              <a:t>Components</a:t>
            </a:r>
          </a:p>
          <a:p>
            <a:pPr lvl="1"/>
            <a:r>
              <a:rPr lang="en-US" sz="1800" dirty="0"/>
              <a:t>Authentication Center (AUC)</a:t>
            </a:r>
          </a:p>
          <a:p>
            <a:pPr lvl="2"/>
            <a:r>
              <a:rPr lang="en-US" sz="1600" dirty="0"/>
              <a:t>generates user specific authentication parameters on request of a VLR (authentication key)</a:t>
            </a:r>
          </a:p>
          <a:p>
            <a:pPr lvl="2"/>
            <a:r>
              <a:rPr lang="en-US" sz="1600" dirty="0"/>
              <a:t>authentication parameters used for authentication of mobile terminals and encryption of user data on the air interface within the GSM system </a:t>
            </a:r>
          </a:p>
          <a:p>
            <a:pPr lvl="1"/>
            <a:r>
              <a:rPr lang="en-US" sz="1800" dirty="0"/>
              <a:t>Equipment Identity Register (EIR)</a:t>
            </a:r>
          </a:p>
          <a:p>
            <a:pPr lvl="2"/>
            <a:r>
              <a:rPr lang="en-US" sz="1600" dirty="0"/>
              <a:t>registers GSM mobile stations and user rights</a:t>
            </a:r>
          </a:p>
          <a:p>
            <a:pPr lvl="2"/>
            <a:r>
              <a:rPr lang="en-US" sz="1600" dirty="0"/>
              <a:t>stolen or malfunctioning mobile stations can be locked and sometimes even localized</a:t>
            </a:r>
          </a:p>
          <a:p>
            <a:pPr lvl="1"/>
            <a:r>
              <a:rPr lang="en-US" sz="1800" dirty="0"/>
              <a:t>Operation and Maintenance Center (OMC)</a:t>
            </a:r>
          </a:p>
          <a:p>
            <a:pPr lvl="2"/>
            <a:r>
              <a:rPr lang="en-US" sz="1600" dirty="0"/>
              <a:t>different control capabilities for the radio subsystem and the network subsystem</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solidFill>
                  <a:srgbClr val="000000"/>
                </a:solidFill>
              </a:rPr>
              <a:t>GSM bands</a:t>
            </a:r>
            <a:endParaRPr lang="en-US">
              <a:solidFill>
                <a:srgbClr val="000000"/>
              </a:solidFill>
            </a:endParaRPr>
          </a:p>
        </p:txBody>
      </p:sp>
      <p:sp>
        <p:nvSpPr>
          <p:cNvPr id="294915" name="Rectangle 3"/>
          <p:cNvSpPr>
            <a:spLocks noGrp="1" noChangeArrowheads="1"/>
          </p:cNvSpPr>
          <p:nvPr>
            <p:ph idx="1"/>
          </p:nvPr>
        </p:nvSpPr>
        <p:spPr>
          <a:xfrm>
            <a:off x="457200" y="760425"/>
            <a:ext cx="8229600" cy="4525963"/>
          </a:xfrm>
        </p:spPr>
        <p:txBody>
          <a:bodyPr/>
          <a:lstStyle/>
          <a:p>
            <a:pPr>
              <a:spcBef>
                <a:spcPct val="0"/>
              </a:spcBef>
              <a:buSzTx/>
              <a:buFontTx/>
              <a:buNone/>
            </a:pPr>
            <a:endParaRPr lang="de-DE" sz="2800" dirty="0">
              <a:solidFill>
                <a:srgbClr val="000000"/>
              </a:solidFill>
            </a:endParaRPr>
          </a:p>
          <a:p>
            <a:pPr>
              <a:spcBef>
                <a:spcPct val="0"/>
              </a:spcBef>
              <a:buSzTx/>
              <a:buFontTx/>
              <a:buNone/>
            </a:pPr>
            <a:endParaRPr lang="de-DE" sz="2800" dirty="0">
              <a:solidFill>
                <a:srgbClr val="000000"/>
              </a:solidFill>
            </a:endParaRPr>
          </a:p>
          <a:p>
            <a:pPr>
              <a:spcBef>
                <a:spcPct val="0"/>
              </a:spcBef>
              <a:buSzTx/>
              <a:buFont typeface="Wingdings" pitchFamily="2" charset="2"/>
              <a:buChar char="q"/>
            </a:pPr>
            <a:r>
              <a:rPr lang="de-DE" sz="2800" dirty="0">
                <a:solidFill>
                  <a:srgbClr val="000000"/>
                </a:solidFill>
              </a:rPr>
              <a:t>There are 3 GSM bands: </a:t>
            </a:r>
          </a:p>
          <a:p>
            <a:pPr lvl="1">
              <a:spcBef>
                <a:spcPct val="0"/>
              </a:spcBef>
              <a:buSzTx/>
              <a:buFont typeface="Wingdings" pitchFamily="2" charset="2"/>
              <a:buChar char="q"/>
            </a:pPr>
            <a:r>
              <a:rPr lang="de-DE" sz="2400" dirty="0">
                <a:solidFill>
                  <a:srgbClr val="000000"/>
                </a:solidFill>
              </a:rPr>
              <a:t>GSM-900, </a:t>
            </a:r>
          </a:p>
          <a:p>
            <a:pPr lvl="1">
              <a:spcBef>
                <a:spcPct val="0"/>
              </a:spcBef>
              <a:buSzTx/>
              <a:buFont typeface="Wingdings" pitchFamily="2" charset="2"/>
              <a:buChar char="q"/>
            </a:pPr>
            <a:r>
              <a:rPr lang="de-DE" sz="2400" dirty="0">
                <a:solidFill>
                  <a:srgbClr val="000000"/>
                </a:solidFill>
              </a:rPr>
              <a:t>GSM-1800, and</a:t>
            </a:r>
          </a:p>
          <a:p>
            <a:pPr lvl="1">
              <a:spcBef>
                <a:spcPct val="0"/>
              </a:spcBef>
              <a:buSzTx/>
              <a:buFont typeface="Wingdings" pitchFamily="2" charset="2"/>
              <a:buChar char="q"/>
            </a:pPr>
            <a:r>
              <a:rPr lang="de-DE" sz="2400" dirty="0">
                <a:solidFill>
                  <a:srgbClr val="000000"/>
                </a:solidFill>
              </a:rPr>
              <a:t> GSM-1900, </a:t>
            </a:r>
          </a:p>
          <a:p>
            <a:pPr lvl="1">
              <a:spcBef>
                <a:spcPct val="0"/>
              </a:spcBef>
              <a:buSzTx/>
              <a:buFont typeface="Wingdings" pitchFamily="2" charset="2"/>
              <a:buChar char="q"/>
            </a:pPr>
            <a:r>
              <a:rPr lang="de-DE" sz="2400" dirty="0">
                <a:solidFill>
                  <a:srgbClr val="000000"/>
                </a:solidFill>
              </a:rPr>
              <a:t>with GSM-1900 used in the USA, </a:t>
            </a:r>
          </a:p>
          <a:p>
            <a:pPr lvl="1">
              <a:spcBef>
                <a:spcPct val="0"/>
              </a:spcBef>
              <a:buSzTx/>
              <a:buFont typeface="Wingdings" pitchFamily="2" charset="2"/>
              <a:buChar char="q"/>
            </a:pPr>
            <a:r>
              <a:rPr lang="de-DE" sz="2400" dirty="0">
                <a:solidFill>
                  <a:srgbClr val="000000"/>
                </a:solidFill>
              </a:rPr>
              <a:t>GSM-900 being the most widely used in the rest of the world, and </a:t>
            </a:r>
          </a:p>
          <a:p>
            <a:pPr lvl="1">
              <a:spcBef>
                <a:spcPct val="0"/>
              </a:spcBef>
              <a:buSzTx/>
              <a:buFont typeface="Wingdings" pitchFamily="2" charset="2"/>
              <a:buChar char="q"/>
            </a:pPr>
            <a:r>
              <a:rPr lang="de-DE" sz="2400" dirty="0">
                <a:solidFill>
                  <a:srgbClr val="000000"/>
                </a:solidFill>
              </a:rPr>
              <a:t>GSM-1800 being used for extra capacity in countries which also use GSM-900. </a:t>
            </a:r>
          </a:p>
          <a:p>
            <a:pPr lvl="1">
              <a:spcBef>
                <a:spcPct val="0"/>
              </a:spcBef>
              <a:buSzTx/>
              <a:buFont typeface="Wingdings" pitchFamily="2" charset="2"/>
              <a:buChar char="q"/>
            </a:pPr>
            <a:r>
              <a:rPr lang="de-DE" sz="2400" dirty="0">
                <a:solidFill>
                  <a:srgbClr val="000000"/>
                </a:solidFill>
              </a:rPr>
              <a:t>Most older handsets operate in the GSM-900 band, whereas many newer handsets are so-called dual band handsets, operating in GSM-900 as well as GSM-1800. </a:t>
            </a:r>
          </a:p>
          <a:p>
            <a:endParaRPr lang="en-US" sz="2800"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GSM FDMA/TDMA</a:t>
            </a:r>
          </a:p>
        </p:txBody>
      </p:sp>
      <p:sp>
        <p:nvSpPr>
          <p:cNvPr id="292867" name="Rectangle 3"/>
          <p:cNvSpPr>
            <a:spLocks noGrp="1" noChangeArrowheads="1"/>
          </p:cNvSpPr>
          <p:nvPr>
            <p:ph type="body" sz="half" idx="1"/>
          </p:nvPr>
        </p:nvSpPr>
        <p:spPr>
          <a:xfrm>
            <a:off x="304800" y="1674836"/>
            <a:ext cx="3690938" cy="5111750"/>
          </a:xfrm>
        </p:spPr>
        <p:txBody>
          <a:bodyPr/>
          <a:lstStyle/>
          <a:p>
            <a:pPr marL="0" indent="0">
              <a:buFont typeface="Wingdings" pitchFamily="2" charset="2"/>
              <a:buChar char="§"/>
            </a:pPr>
            <a:r>
              <a:rPr lang="en-US" sz="1800" dirty="0"/>
              <a:t>There are two frequency bands allocated to GSM mobile phones, one at 900MHz, and one at 1800MHz.</a:t>
            </a:r>
          </a:p>
          <a:p>
            <a:pPr marL="0" indent="0">
              <a:buFont typeface="Wingdings" pitchFamily="2" charset="2"/>
              <a:buChar char="§"/>
            </a:pPr>
            <a:r>
              <a:rPr lang="en-US" sz="1800" dirty="0"/>
              <a:t> GSM uses a combination of FDMA and TDMA. </a:t>
            </a:r>
          </a:p>
          <a:p>
            <a:pPr marL="457200" lvl="1" indent="0">
              <a:buFont typeface="Wingdings" pitchFamily="2" charset="2"/>
              <a:buChar char="§"/>
            </a:pPr>
            <a:r>
              <a:rPr lang="en-US" sz="1800" dirty="0"/>
              <a:t>Each band there are a hundred or so available carrier frequencies on 200kHz spacing (the FDMA bit), and each carrier is broken up into time-slots so as to support 8 separate conversations (the TDMA bit). Correspondingly, the handset transmission is pulsed with a duty cycle of 1:8;  use </a:t>
            </a:r>
            <a:r>
              <a:rPr lang="en-US" sz="1800" dirty="0">
                <a:hlinkClick r:id="rId3"/>
              </a:rPr>
              <a:t>http://www.techmind.org/gsm/</a:t>
            </a:r>
            <a:r>
              <a:rPr lang="en-US" sz="1800" dirty="0"/>
              <a:t> for further reading.</a:t>
            </a:r>
          </a:p>
          <a:p>
            <a:pPr marL="457200" lvl="1" indent="0">
              <a:buFont typeface="Wingdings" pitchFamily="2" charset="2"/>
              <a:buChar char="§"/>
            </a:pPr>
            <a:endParaRPr lang="en-US" sz="1800" dirty="0"/>
          </a:p>
        </p:txBody>
      </p:sp>
      <p:graphicFrame>
        <p:nvGraphicFramePr>
          <p:cNvPr id="293125" name="Object 261"/>
          <p:cNvGraphicFramePr>
            <a:graphicFrameLocks noChangeAspect="1"/>
          </p:cNvGraphicFramePr>
          <p:nvPr>
            <p:ph sz="half" idx="2"/>
          </p:nvPr>
        </p:nvGraphicFramePr>
        <p:xfrm>
          <a:off x="5003800" y="2033611"/>
          <a:ext cx="3048000" cy="228600"/>
        </p:xfrm>
        <a:graphic>
          <a:graphicData uri="http://schemas.openxmlformats.org/presentationml/2006/ole">
            <p:oleObj spid="_x0000_s293125" name="Equation" r:id="rId4" imgW="3047760" imgH="228600" progId="Equation.3">
              <p:embed/>
            </p:oleObj>
          </a:graphicData>
        </a:graphic>
      </p:graphicFrame>
      <p:grpSp>
        <p:nvGrpSpPr>
          <p:cNvPr id="292868" name="Group 4"/>
          <p:cNvGrpSpPr>
            <a:grpSpLocks/>
          </p:cNvGrpSpPr>
          <p:nvPr/>
        </p:nvGrpSpPr>
        <p:grpSpPr bwMode="auto">
          <a:xfrm>
            <a:off x="3924300" y="2105049"/>
            <a:ext cx="5219700" cy="3503612"/>
            <a:chOff x="384" y="1106"/>
            <a:chExt cx="4345" cy="2177"/>
          </a:xfrm>
        </p:grpSpPr>
        <p:grpSp>
          <p:nvGrpSpPr>
            <p:cNvPr id="292869" name="Group 5"/>
            <p:cNvGrpSpPr>
              <a:grpSpLocks/>
            </p:cNvGrpSpPr>
            <p:nvPr/>
          </p:nvGrpSpPr>
          <p:grpSpPr bwMode="auto">
            <a:xfrm>
              <a:off x="384" y="1824"/>
              <a:ext cx="174" cy="624"/>
              <a:chOff x="3648" y="1872"/>
              <a:chExt cx="174" cy="624"/>
            </a:xfrm>
          </p:grpSpPr>
          <p:sp>
            <p:nvSpPr>
              <p:cNvPr id="292870" name="Freeform 6"/>
              <p:cNvSpPr>
                <a:spLocks/>
              </p:cNvSpPr>
              <p:nvPr/>
            </p:nvSpPr>
            <p:spPr bwMode="auto">
              <a:xfrm>
                <a:off x="3775" y="1872"/>
                <a:ext cx="22" cy="31"/>
              </a:xfrm>
              <a:custGeom>
                <a:avLst/>
                <a:gdLst/>
                <a:ahLst/>
                <a:cxnLst>
                  <a:cxn ang="0">
                    <a:pos x="0" y="366"/>
                  </a:cxn>
                  <a:cxn ang="0">
                    <a:pos x="219" y="368"/>
                  </a:cxn>
                  <a:cxn ang="0">
                    <a:pos x="224" y="57"/>
                  </a:cxn>
                  <a:cxn ang="0">
                    <a:pos x="222" y="43"/>
                  </a:cxn>
                  <a:cxn ang="0">
                    <a:pos x="215" y="33"/>
                  </a:cxn>
                  <a:cxn ang="0">
                    <a:pos x="205" y="23"/>
                  </a:cxn>
                  <a:cxn ang="0">
                    <a:pos x="192" y="16"/>
                  </a:cxn>
                  <a:cxn ang="0">
                    <a:pos x="174" y="9"/>
                  </a:cxn>
                  <a:cxn ang="0">
                    <a:pos x="156" y="4"/>
                  </a:cxn>
                  <a:cxn ang="0">
                    <a:pos x="137" y="1"/>
                  </a:cxn>
                  <a:cxn ang="0">
                    <a:pos x="116" y="0"/>
                  </a:cxn>
                  <a:cxn ang="0">
                    <a:pos x="96" y="1"/>
                  </a:cxn>
                  <a:cxn ang="0">
                    <a:pos x="77" y="3"/>
                  </a:cxn>
                  <a:cxn ang="0">
                    <a:pos x="58" y="7"/>
                  </a:cxn>
                  <a:cxn ang="0">
                    <a:pos x="42" y="13"/>
                  </a:cxn>
                  <a:cxn ang="0">
                    <a:pos x="28" y="21"/>
                  </a:cxn>
                  <a:cxn ang="0">
                    <a:pos x="17" y="31"/>
                  </a:cxn>
                  <a:cxn ang="0">
                    <a:pos x="10" y="41"/>
                  </a:cxn>
                  <a:cxn ang="0">
                    <a:pos x="8" y="55"/>
                  </a:cxn>
                  <a:cxn ang="0">
                    <a:pos x="0" y="366"/>
                  </a:cxn>
                </a:cxnLst>
                <a:rect l="0" t="0" r="r" b="b"/>
                <a:pathLst>
                  <a:path w="224" h="368">
                    <a:moveTo>
                      <a:pt x="0" y="366"/>
                    </a:moveTo>
                    <a:lnTo>
                      <a:pt x="219" y="368"/>
                    </a:lnTo>
                    <a:lnTo>
                      <a:pt x="224" y="57"/>
                    </a:lnTo>
                    <a:lnTo>
                      <a:pt x="222" y="43"/>
                    </a:lnTo>
                    <a:lnTo>
                      <a:pt x="215" y="33"/>
                    </a:lnTo>
                    <a:lnTo>
                      <a:pt x="205" y="23"/>
                    </a:lnTo>
                    <a:lnTo>
                      <a:pt x="192" y="16"/>
                    </a:lnTo>
                    <a:lnTo>
                      <a:pt x="174" y="9"/>
                    </a:lnTo>
                    <a:lnTo>
                      <a:pt x="156" y="4"/>
                    </a:lnTo>
                    <a:lnTo>
                      <a:pt x="137" y="1"/>
                    </a:lnTo>
                    <a:lnTo>
                      <a:pt x="116" y="0"/>
                    </a:lnTo>
                    <a:lnTo>
                      <a:pt x="96" y="1"/>
                    </a:lnTo>
                    <a:lnTo>
                      <a:pt x="77" y="3"/>
                    </a:lnTo>
                    <a:lnTo>
                      <a:pt x="58" y="7"/>
                    </a:lnTo>
                    <a:lnTo>
                      <a:pt x="42" y="13"/>
                    </a:lnTo>
                    <a:lnTo>
                      <a:pt x="28" y="21"/>
                    </a:lnTo>
                    <a:lnTo>
                      <a:pt x="17" y="31"/>
                    </a:lnTo>
                    <a:lnTo>
                      <a:pt x="10" y="41"/>
                    </a:lnTo>
                    <a:lnTo>
                      <a:pt x="8" y="55"/>
                    </a:lnTo>
                    <a:lnTo>
                      <a:pt x="0" y="366"/>
                    </a:lnTo>
                    <a:close/>
                  </a:path>
                </a:pathLst>
              </a:custGeom>
              <a:solidFill>
                <a:srgbClr val="111919"/>
              </a:solidFill>
              <a:ln w="9525">
                <a:noFill/>
                <a:round/>
                <a:headEnd/>
                <a:tailEnd/>
              </a:ln>
            </p:spPr>
            <p:txBody>
              <a:bodyPr/>
              <a:lstStyle/>
              <a:p>
                <a:endParaRPr lang="en-GB"/>
              </a:p>
            </p:txBody>
          </p:sp>
          <p:sp>
            <p:nvSpPr>
              <p:cNvPr id="292871" name="Freeform 7"/>
              <p:cNvSpPr>
                <a:spLocks/>
              </p:cNvSpPr>
              <p:nvPr/>
            </p:nvSpPr>
            <p:spPr bwMode="auto">
              <a:xfrm>
                <a:off x="3776" y="1872"/>
                <a:ext cx="21" cy="31"/>
              </a:xfrm>
              <a:custGeom>
                <a:avLst/>
                <a:gdLst/>
                <a:ahLst/>
                <a:cxnLst>
                  <a:cxn ang="0">
                    <a:pos x="0" y="363"/>
                  </a:cxn>
                  <a:cxn ang="0">
                    <a:pos x="12" y="363"/>
                  </a:cxn>
                  <a:cxn ang="0">
                    <a:pos x="22" y="363"/>
                  </a:cxn>
                  <a:cxn ang="0">
                    <a:pos x="30" y="363"/>
                  </a:cxn>
                  <a:cxn ang="0">
                    <a:pos x="38" y="363"/>
                  </a:cxn>
                  <a:cxn ang="0">
                    <a:pos x="45" y="363"/>
                  </a:cxn>
                  <a:cxn ang="0">
                    <a:pos x="52" y="363"/>
                  </a:cxn>
                  <a:cxn ang="0">
                    <a:pos x="61" y="363"/>
                  </a:cxn>
                  <a:cxn ang="0">
                    <a:pos x="69" y="363"/>
                  </a:cxn>
                  <a:cxn ang="0">
                    <a:pos x="78" y="363"/>
                  </a:cxn>
                  <a:cxn ang="0">
                    <a:pos x="88" y="363"/>
                  </a:cxn>
                  <a:cxn ang="0">
                    <a:pos x="100" y="364"/>
                  </a:cxn>
                  <a:cxn ang="0">
                    <a:pos x="115" y="364"/>
                  </a:cxn>
                  <a:cxn ang="0">
                    <a:pos x="133" y="364"/>
                  </a:cxn>
                  <a:cxn ang="0">
                    <a:pos x="153" y="364"/>
                  </a:cxn>
                  <a:cxn ang="0">
                    <a:pos x="176" y="365"/>
                  </a:cxn>
                  <a:cxn ang="0">
                    <a:pos x="204" y="365"/>
                  </a:cxn>
                  <a:cxn ang="0">
                    <a:pos x="205" y="308"/>
                  </a:cxn>
                  <a:cxn ang="0">
                    <a:pos x="206" y="262"/>
                  </a:cxn>
                  <a:cxn ang="0">
                    <a:pos x="208" y="192"/>
                  </a:cxn>
                  <a:cxn ang="0">
                    <a:pos x="211" y="57"/>
                  </a:cxn>
                  <a:cxn ang="0">
                    <a:pos x="209" y="44"/>
                  </a:cxn>
                  <a:cxn ang="0">
                    <a:pos x="202" y="32"/>
                  </a:cxn>
                  <a:cxn ang="0">
                    <a:pos x="193" y="23"/>
                  </a:cxn>
                  <a:cxn ang="0">
                    <a:pos x="179" y="15"/>
                  </a:cxn>
                  <a:cxn ang="0">
                    <a:pos x="164" y="8"/>
                  </a:cxn>
                  <a:cxn ang="0">
                    <a:pos x="147" y="4"/>
                  </a:cxn>
                  <a:cxn ang="0">
                    <a:pos x="128" y="1"/>
                  </a:cxn>
                  <a:cxn ang="0">
                    <a:pos x="109" y="0"/>
                  </a:cxn>
                  <a:cxn ang="0">
                    <a:pos x="90" y="0"/>
                  </a:cxn>
                  <a:cxn ang="0">
                    <a:pos x="72" y="2"/>
                  </a:cxn>
                  <a:cxn ang="0">
                    <a:pos x="53" y="6"/>
                  </a:cxn>
                  <a:cxn ang="0">
                    <a:pos x="38" y="13"/>
                  </a:cxn>
                  <a:cxn ang="0">
                    <a:pos x="25" y="20"/>
                  </a:cxn>
                  <a:cxn ang="0">
                    <a:pos x="15" y="28"/>
                  </a:cxn>
                  <a:cxn ang="0">
                    <a:pos x="8" y="39"/>
                  </a:cxn>
                  <a:cxn ang="0">
                    <a:pos x="5" y="52"/>
                  </a:cxn>
                  <a:cxn ang="0">
                    <a:pos x="5" y="110"/>
                  </a:cxn>
                  <a:cxn ang="0">
                    <a:pos x="4" y="155"/>
                  </a:cxn>
                  <a:cxn ang="0">
                    <a:pos x="3" y="227"/>
                  </a:cxn>
                  <a:cxn ang="0">
                    <a:pos x="0" y="363"/>
                  </a:cxn>
                </a:cxnLst>
                <a:rect l="0" t="0" r="r" b="b"/>
                <a:pathLst>
                  <a:path w="211" h="365">
                    <a:moveTo>
                      <a:pt x="0" y="363"/>
                    </a:moveTo>
                    <a:lnTo>
                      <a:pt x="12" y="363"/>
                    </a:lnTo>
                    <a:lnTo>
                      <a:pt x="22" y="363"/>
                    </a:lnTo>
                    <a:lnTo>
                      <a:pt x="30" y="363"/>
                    </a:lnTo>
                    <a:lnTo>
                      <a:pt x="38" y="363"/>
                    </a:lnTo>
                    <a:lnTo>
                      <a:pt x="45" y="363"/>
                    </a:lnTo>
                    <a:lnTo>
                      <a:pt x="52" y="363"/>
                    </a:lnTo>
                    <a:lnTo>
                      <a:pt x="61" y="363"/>
                    </a:lnTo>
                    <a:lnTo>
                      <a:pt x="69" y="363"/>
                    </a:lnTo>
                    <a:lnTo>
                      <a:pt x="78" y="363"/>
                    </a:lnTo>
                    <a:lnTo>
                      <a:pt x="88" y="363"/>
                    </a:lnTo>
                    <a:lnTo>
                      <a:pt x="100" y="364"/>
                    </a:lnTo>
                    <a:lnTo>
                      <a:pt x="115" y="364"/>
                    </a:lnTo>
                    <a:lnTo>
                      <a:pt x="133" y="364"/>
                    </a:lnTo>
                    <a:lnTo>
                      <a:pt x="153" y="364"/>
                    </a:lnTo>
                    <a:lnTo>
                      <a:pt x="176" y="365"/>
                    </a:lnTo>
                    <a:lnTo>
                      <a:pt x="204" y="365"/>
                    </a:lnTo>
                    <a:lnTo>
                      <a:pt x="205" y="308"/>
                    </a:lnTo>
                    <a:lnTo>
                      <a:pt x="206" y="262"/>
                    </a:lnTo>
                    <a:lnTo>
                      <a:pt x="208" y="192"/>
                    </a:lnTo>
                    <a:lnTo>
                      <a:pt x="211" y="57"/>
                    </a:lnTo>
                    <a:lnTo>
                      <a:pt x="209" y="44"/>
                    </a:lnTo>
                    <a:lnTo>
                      <a:pt x="202" y="32"/>
                    </a:lnTo>
                    <a:lnTo>
                      <a:pt x="193" y="23"/>
                    </a:lnTo>
                    <a:lnTo>
                      <a:pt x="179" y="15"/>
                    </a:lnTo>
                    <a:lnTo>
                      <a:pt x="164" y="8"/>
                    </a:lnTo>
                    <a:lnTo>
                      <a:pt x="147" y="4"/>
                    </a:lnTo>
                    <a:lnTo>
                      <a:pt x="128" y="1"/>
                    </a:lnTo>
                    <a:lnTo>
                      <a:pt x="109" y="0"/>
                    </a:lnTo>
                    <a:lnTo>
                      <a:pt x="90" y="0"/>
                    </a:lnTo>
                    <a:lnTo>
                      <a:pt x="72" y="2"/>
                    </a:lnTo>
                    <a:lnTo>
                      <a:pt x="53" y="6"/>
                    </a:lnTo>
                    <a:lnTo>
                      <a:pt x="38" y="13"/>
                    </a:lnTo>
                    <a:lnTo>
                      <a:pt x="25" y="20"/>
                    </a:lnTo>
                    <a:lnTo>
                      <a:pt x="15" y="28"/>
                    </a:lnTo>
                    <a:lnTo>
                      <a:pt x="8" y="39"/>
                    </a:lnTo>
                    <a:lnTo>
                      <a:pt x="5" y="52"/>
                    </a:lnTo>
                    <a:lnTo>
                      <a:pt x="5" y="110"/>
                    </a:lnTo>
                    <a:lnTo>
                      <a:pt x="4" y="155"/>
                    </a:lnTo>
                    <a:lnTo>
                      <a:pt x="3" y="227"/>
                    </a:lnTo>
                    <a:lnTo>
                      <a:pt x="0" y="363"/>
                    </a:lnTo>
                    <a:close/>
                  </a:path>
                </a:pathLst>
              </a:custGeom>
              <a:solidFill>
                <a:srgbClr val="232B2B"/>
              </a:solidFill>
              <a:ln w="9525">
                <a:noFill/>
                <a:round/>
                <a:headEnd/>
                <a:tailEnd/>
              </a:ln>
            </p:spPr>
            <p:txBody>
              <a:bodyPr/>
              <a:lstStyle/>
              <a:p>
                <a:endParaRPr lang="en-GB"/>
              </a:p>
            </p:txBody>
          </p:sp>
          <p:sp>
            <p:nvSpPr>
              <p:cNvPr id="292872" name="Freeform 8"/>
              <p:cNvSpPr>
                <a:spLocks/>
              </p:cNvSpPr>
              <p:nvPr/>
            </p:nvSpPr>
            <p:spPr bwMode="auto">
              <a:xfrm>
                <a:off x="3777" y="1872"/>
                <a:ext cx="19" cy="31"/>
              </a:xfrm>
              <a:custGeom>
                <a:avLst/>
                <a:gdLst/>
                <a:ahLst/>
                <a:cxnLst>
                  <a:cxn ang="0">
                    <a:pos x="0" y="362"/>
                  </a:cxn>
                  <a:cxn ang="0">
                    <a:pos x="11" y="362"/>
                  </a:cxn>
                  <a:cxn ang="0">
                    <a:pos x="20" y="362"/>
                  </a:cxn>
                  <a:cxn ang="0">
                    <a:pos x="28" y="362"/>
                  </a:cxn>
                  <a:cxn ang="0">
                    <a:pos x="35" y="362"/>
                  </a:cxn>
                  <a:cxn ang="0">
                    <a:pos x="41" y="362"/>
                  </a:cxn>
                  <a:cxn ang="0">
                    <a:pos x="49" y="362"/>
                  </a:cxn>
                  <a:cxn ang="0">
                    <a:pos x="56" y="362"/>
                  </a:cxn>
                  <a:cxn ang="0">
                    <a:pos x="63" y="362"/>
                  </a:cxn>
                  <a:cxn ang="0">
                    <a:pos x="72" y="362"/>
                  </a:cxn>
                  <a:cxn ang="0">
                    <a:pos x="82" y="362"/>
                  </a:cxn>
                  <a:cxn ang="0">
                    <a:pos x="93" y="363"/>
                  </a:cxn>
                  <a:cxn ang="0">
                    <a:pos x="107" y="363"/>
                  </a:cxn>
                  <a:cxn ang="0">
                    <a:pos x="124" y="363"/>
                  </a:cxn>
                  <a:cxn ang="0">
                    <a:pos x="143" y="363"/>
                  </a:cxn>
                  <a:cxn ang="0">
                    <a:pos x="165" y="364"/>
                  </a:cxn>
                  <a:cxn ang="0">
                    <a:pos x="192" y="364"/>
                  </a:cxn>
                  <a:cxn ang="0">
                    <a:pos x="192" y="308"/>
                  </a:cxn>
                  <a:cxn ang="0">
                    <a:pos x="193" y="263"/>
                  </a:cxn>
                  <a:cxn ang="0">
                    <a:pos x="194" y="192"/>
                  </a:cxn>
                  <a:cxn ang="0">
                    <a:pos x="196" y="56"/>
                  </a:cxn>
                  <a:cxn ang="0">
                    <a:pos x="194" y="44"/>
                  </a:cxn>
                  <a:cxn ang="0">
                    <a:pos x="188" y="32"/>
                  </a:cxn>
                  <a:cxn ang="0">
                    <a:pos x="179" y="23"/>
                  </a:cxn>
                  <a:cxn ang="0">
                    <a:pos x="166" y="15"/>
                  </a:cxn>
                  <a:cxn ang="0">
                    <a:pos x="152" y="8"/>
                  </a:cxn>
                  <a:cxn ang="0">
                    <a:pos x="136" y="4"/>
                  </a:cxn>
                  <a:cxn ang="0">
                    <a:pos x="119" y="1"/>
                  </a:cxn>
                  <a:cxn ang="0">
                    <a:pos x="101" y="0"/>
                  </a:cxn>
                  <a:cxn ang="0">
                    <a:pos x="83" y="1"/>
                  </a:cxn>
                  <a:cxn ang="0">
                    <a:pos x="66" y="3"/>
                  </a:cxn>
                  <a:cxn ang="0">
                    <a:pos x="50" y="7"/>
                  </a:cxn>
                  <a:cxn ang="0">
                    <a:pos x="35" y="14"/>
                  </a:cxn>
                  <a:cxn ang="0">
                    <a:pos x="23" y="21"/>
                  </a:cxn>
                  <a:cxn ang="0">
                    <a:pos x="14" y="29"/>
                  </a:cxn>
                  <a:cxn ang="0">
                    <a:pos x="7" y="41"/>
                  </a:cxn>
                  <a:cxn ang="0">
                    <a:pos x="5" y="53"/>
                  </a:cxn>
                  <a:cxn ang="0">
                    <a:pos x="5" y="110"/>
                  </a:cxn>
                  <a:cxn ang="0">
                    <a:pos x="4" y="155"/>
                  </a:cxn>
                  <a:cxn ang="0">
                    <a:pos x="3" y="227"/>
                  </a:cxn>
                  <a:cxn ang="0">
                    <a:pos x="0" y="362"/>
                  </a:cxn>
                </a:cxnLst>
                <a:rect l="0" t="0" r="r" b="b"/>
                <a:pathLst>
                  <a:path w="196" h="364">
                    <a:moveTo>
                      <a:pt x="0" y="362"/>
                    </a:moveTo>
                    <a:lnTo>
                      <a:pt x="11" y="362"/>
                    </a:lnTo>
                    <a:lnTo>
                      <a:pt x="20" y="362"/>
                    </a:lnTo>
                    <a:lnTo>
                      <a:pt x="28" y="362"/>
                    </a:lnTo>
                    <a:lnTo>
                      <a:pt x="35" y="362"/>
                    </a:lnTo>
                    <a:lnTo>
                      <a:pt x="41" y="362"/>
                    </a:lnTo>
                    <a:lnTo>
                      <a:pt x="49" y="362"/>
                    </a:lnTo>
                    <a:lnTo>
                      <a:pt x="56" y="362"/>
                    </a:lnTo>
                    <a:lnTo>
                      <a:pt x="63" y="362"/>
                    </a:lnTo>
                    <a:lnTo>
                      <a:pt x="72" y="362"/>
                    </a:lnTo>
                    <a:lnTo>
                      <a:pt x="82" y="362"/>
                    </a:lnTo>
                    <a:lnTo>
                      <a:pt x="93" y="363"/>
                    </a:lnTo>
                    <a:lnTo>
                      <a:pt x="107" y="363"/>
                    </a:lnTo>
                    <a:lnTo>
                      <a:pt x="124" y="363"/>
                    </a:lnTo>
                    <a:lnTo>
                      <a:pt x="143" y="363"/>
                    </a:lnTo>
                    <a:lnTo>
                      <a:pt x="165" y="364"/>
                    </a:lnTo>
                    <a:lnTo>
                      <a:pt x="192" y="364"/>
                    </a:lnTo>
                    <a:lnTo>
                      <a:pt x="192" y="308"/>
                    </a:lnTo>
                    <a:lnTo>
                      <a:pt x="193" y="263"/>
                    </a:lnTo>
                    <a:lnTo>
                      <a:pt x="194" y="192"/>
                    </a:lnTo>
                    <a:lnTo>
                      <a:pt x="196" y="56"/>
                    </a:lnTo>
                    <a:lnTo>
                      <a:pt x="194" y="44"/>
                    </a:lnTo>
                    <a:lnTo>
                      <a:pt x="188" y="32"/>
                    </a:lnTo>
                    <a:lnTo>
                      <a:pt x="179" y="23"/>
                    </a:lnTo>
                    <a:lnTo>
                      <a:pt x="166" y="15"/>
                    </a:lnTo>
                    <a:lnTo>
                      <a:pt x="152" y="8"/>
                    </a:lnTo>
                    <a:lnTo>
                      <a:pt x="136" y="4"/>
                    </a:lnTo>
                    <a:lnTo>
                      <a:pt x="119" y="1"/>
                    </a:lnTo>
                    <a:lnTo>
                      <a:pt x="101" y="0"/>
                    </a:lnTo>
                    <a:lnTo>
                      <a:pt x="83" y="1"/>
                    </a:lnTo>
                    <a:lnTo>
                      <a:pt x="66" y="3"/>
                    </a:lnTo>
                    <a:lnTo>
                      <a:pt x="50" y="7"/>
                    </a:lnTo>
                    <a:lnTo>
                      <a:pt x="35" y="14"/>
                    </a:lnTo>
                    <a:lnTo>
                      <a:pt x="23" y="21"/>
                    </a:lnTo>
                    <a:lnTo>
                      <a:pt x="14" y="29"/>
                    </a:lnTo>
                    <a:lnTo>
                      <a:pt x="7" y="41"/>
                    </a:lnTo>
                    <a:lnTo>
                      <a:pt x="5" y="53"/>
                    </a:lnTo>
                    <a:lnTo>
                      <a:pt x="5" y="110"/>
                    </a:lnTo>
                    <a:lnTo>
                      <a:pt x="4" y="155"/>
                    </a:lnTo>
                    <a:lnTo>
                      <a:pt x="3" y="227"/>
                    </a:lnTo>
                    <a:lnTo>
                      <a:pt x="0" y="362"/>
                    </a:lnTo>
                    <a:close/>
                  </a:path>
                </a:pathLst>
              </a:custGeom>
              <a:solidFill>
                <a:srgbClr val="353D3D"/>
              </a:solidFill>
              <a:ln w="9525">
                <a:noFill/>
                <a:round/>
                <a:headEnd/>
                <a:tailEnd/>
              </a:ln>
            </p:spPr>
            <p:txBody>
              <a:bodyPr/>
              <a:lstStyle/>
              <a:p>
                <a:endParaRPr lang="en-GB"/>
              </a:p>
            </p:txBody>
          </p:sp>
          <p:sp>
            <p:nvSpPr>
              <p:cNvPr id="292873" name="Freeform 9"/>
              <p:cNvSpPr>
                <a:spLocks/>
              </p:cNvSpPr>
              <p:nvPr/>
            </p:nvSpPr>
            <p:spPr bwMode="auto">
              <a:xfrm>
                <a:off x="3778" y="1872"/>
                <a:ext cx="18" cy="31"/>
              </a:xfrm>
              <a:custGeom>
                <a:avLst/>
                <a:gdLst/>
                <a:ahLst/>
                <a:cxnLst>
                  <a:cxn ang="0">
                    <a:pos x="0" y="361"/>
                  </a:cxn>
                  <a:cxn ang="0">
                    <a:pos x="10" y="361"/>
                  </a:cxn>
                  <a:cxn ang="0">
                    <a:pos x="19" y="361"/>
                  </a:cxn>
                  <a:cxn ang="0">
                    <a:pos x="26" y="361"/>
                  </a:cxn>
                  <a:cxn ang="0">
                    <a:pos x="33" y="361"/>
                  </a:cxn>
                  <a:cxn ang="0">
                    <a:pos x="40" y="361"/>
                  </a:cxn>
                  <a:cxn ang="0">
                    <a:pos x="46" y="361"/>
                  </a:cxn>
                  <a:cxn ang="0">
                    <a:pos x="52" y="361"/>
                  </a:cxn>
                  <a:cxn ang="0">
                    <a:pos x="59" y="361"/>
                  </a:cxn>
                  <a:cxn ang="0">
                    <a:pos x="67" y="361"/>
                  </a:cxn>
                  <a:cxn ang="0">
                    <a:pos x="76" y="361"/>
                  </a:cxn>
                  <a:cxn ang="0">
                    <a:pos x="87" y="362"/>
                  </a:cxn>
                  <a:cxn ang="0">
                    <a:pos x="99" y="362"/>
                  </a:cxn>
                  <a:cxn ang="0">
                    <a:pos x="115" y="362"/>
                  </a:cxn>
                  <a:cxn ang="0">
                    <a:pos x="133" y="362"/>
                  </a:cxn>
                  <a:cxn ang="0">
                    <a:pos x="153" y="363"/>
                  </a:cxn>
                  <a:cxn ang="0">
                    <a:pos x="178" y="363"/>
                  </a:cxn>
                  <a:cxn ang="0">
                    <a:pos x="179" y="307"/>
                  </a:cxn>
                  <a:cxn ang="0">
                    <a:pos x="180" y="261"/>
                  </a:cxn>
                  <a:cxn ang="0">
                    <a:pos x="182" y="191"/>
                  </a:cxn>
                  <a:cxn ang="0">
                    <a:pos x="185" y="57"/>
                  </a:cxn>
                  <a:cxn ang="0">
                    <a:pos x="183" y="44"/>
                  </a:cxn>
                  <a:cxn ang="0">
                    <a:pos x="178" y="32"/>
                  </a:cxn>
                  <a:cxn ang="0">
                    <a:pos x="169" y="23"/>
                  </a:cxn>
                  <a:cxn ang="0">
                    <a:pos x="157" y="15"/>
                  </a:cxn>
                  <a:cxn ang="0">
                    <a:pos x="144" y="8"/>
                  </a:cxn>
                  <a:cxn ang="0">
                    <a:pos x="129" y="4"/>
                  </a:cxn>
                  <a:cxn ang="0">
                    <a:pos x="113" y="1"/>
                  </a:cxn>
                  <a:cxn ang="0">
                    <a:pos x="96" y="0"/>
                  </a:cxn>
                  <a:cxn ang="0">
                    <a:pos x="79" y="0"/>
                  </a:cxn>
                  <a:cxn ang="0">
                    <a:pos x="63" y="2"/>
                  </a:cxn>
                  <a:cxn ang="0">
                    <a:pos x="48" y="6"/>
                  </a:cxn>
                  <a:cxn ang="0">
                    <a:pos x="34" y="13"/>
                  </a:cxn>
                  <a:cxn ang="0">
                    <a:pos x="22" y="20"/>
                  </a:cxn>
                  <a:cxn ang="0">
                    <a:pos x="13" y="28"/>
                  </a:cxn>
                  <a:cxn ang="0">
                    <a:pos x="7" y="40"/>
                  </a:cxn>
                  <a:cxn ang="0">
                    <a:pos x="5" y="52"/>
                  </a:cxn>
                  <a:cxn ang="0">
                    <a:pos x="4" y="111"/>
                  </a:cxn>
                  <a:cxn ang="0">
                    <a:pos x="4" y="155"/>
                  </a:cxn>
                  <a:cxn ang="0">
                    <a:pos x="3" y="227"/>
                  </a:cxn>
                  <a:cxn ang="0">
                    <a:pos x="0" y="361"/>
                  </a:cxn>
                </a:cxnLst>
                <a:rect l="0" t="0" r="r" b="b"/>
                <a:pathLst>
                  <a:path w="185" h="363">
                    <a:moveTo>
                      <a:pt x="0" y="361"/>
                    </a:moveTo>
                    <a:lnTo>
                      <a:pt x="10" y="361"/>
                    </a:lnTo>
                    <a:lnTo>
                      <a:pt x="19" y="361"/>
                    </a:lnTo>
                    <a:lnTo>
                      <a:pt x="26" y="361"/>
                    </a:lnTo>
                    <a:lnTo>
                      <a:pt x="33" y="361"/>
                    </a:lnTo>
                    <a:lnTo>
                      <a:pt x="40" y="361"/>
                    </a:lnTo>
                    <a:lnTo>
                      <a:pt x="46" y="361"/>
                    </a:lnTo>
                    <a:lnTo>
                      <a:pt x="52" y="361"/>
                    </a:lnTo>
                    <a:lnTo>
                      <a:pt x="59" y="361"/>
                    </a:lnTo>
                    <a:lnTo>
                      <a:pt x="67" y="361"/>
                    </a:lnTo>
                    <a:lnTo>
                      <a:pt x="76" y="361"/>
                    </a:lnTo>
                    <a:lnTo>
                      <a:pt x="87" y="362"/>
                    </a:lnTo>
                    <a:lnTo>
                      <a:pt x="99" y="362"/>
                    </a:lnTo>
                    <a:lnTo>
                      <a:pt x="115" y="362"/>
                    </a:lnTo>
                    <a:lnTo>
                      <a:pt x="133" y="362"/>
                    </a:lnTo>
                    <a:lnTo>
                      <a:pt x="153" y="363"/>
                    </a:lnTo>
                    <a:lnTo>
                      <a:pt x="178" y="363"/>
                    </a:lnTo>
                    <a:lnTo>
                      <a:pt x="179" y="307"/>
                    </a:lnTo>
                    <a:lnTo>
                      <a:pt x="180" y="261"/>
                    </a:lnTo>
                    <a:lnTo>
                      <a:pt x="182" y="191"/>
                    </a:lnTo>
                    <a:lnTo>
                      <a:pt x="185" y="57"/>
                    </a:lnTo>
                    <a:lnTo>
                      <a:pt x="183" y="44"/>
                    </a:lnTo>
                    <a:lnTo>
                      <a:pt x="178" y="32"/>
                    </a:lnTo>
                    <a:lnTo>
                      <a:pt x="169" y="23"/>
                    </a:lnTo>
                    <a:lnTo>
                      <a:pt x="157" y="15"/>
                    </a:lnTo>
                    <a:lnTo>
                      <a:pt x="144" y="8"/>
                    </a:lnTo>
                    <a:lnTo>
                      <a:pt x="129" y="4"/>
                    </a:lnTo>
                    <a:lnTo>
                      <a:pt x="113" y="1"/>
                    </a:lnTo>
                    <a:lnTo>
                      <a:pt x="96" y="0"/>
                    </a:lnTo>
                    <a:lnTo>
                      <a:pt x="79" y="0"/>
                    </a:lnTo>
                    <a:lnTo>
                      <a:pt x="63" y="2"/>
                    </a:lnTo>
                    <a:lnTo>
                      <a:pt x="48" y="6"/>
                    </a:lnTo>
                    <a:lnTo>
                      <a:pt x="34" y="13"/>
                    </a:lnTo>
                    <a:lnTo>
                      <a:pt x="22" y="20"/>
                    </a:lnTo>
                    <a:lnTo>
                      <a:pt x="13" y="28"/>
                    </a:lnTo>
                    <a:lnTo>
                      <a:pt x="7" y="40"/>
                    </a:lnTo>
                    <a:lnTo>
                      <a:pt x="5" y="52"/>
                    </a:lnTo>
                    <a:lnTo>
                      <a:pt x="4" y="111"/>
                    </a:lnTo>
                    <a:lnTo>
                      <a:pt x="4" y="155"/>
                    </a:lnTo>
                    <a:lnTo>
                      <a:pt x="3" y="227"/>
                    </a:lnTo>
                    <a:lnTo>
                      <a:pt x="0" y="361"/>
                    </a:lnTo>
                    <a:close/>
                  </a:path>
                </a:pathLst>
              </a:custGeom>
              <a:solidFill>
                <a:srgbClr val="4A4F4F"/>
              </a:solidFill>
              <a:ln w="9525">
                <a:noFill/>
                <a:round/>
                <a:headEnd/>
                <a:tailEnd/>
              </a:ln>
            </p:spPr>
            <p:txBody>
              <a:bodyPr/>
              <a:lstStyle/>
              <a:p>
                <a:endParaRPr lang="en-GB"/>
              </a:p>
            </p:txBody>
          </p:sp>
          <p:sp>
            <p:nvSpPr>
              <p:cNvPr id="292874" name="Freeform 10"/>
              <p:cNvSpPr>
                <a:spLocks/>
              </p:cNvSpPr>
              <p:nvPr/>
            </p:nvSpPr>
            <p:spPr bwMode="auto">
              <a:xfrm>
                <a:off x="3779" y="1873"/>
                <a:ext cx="17" cy="30"/>
              </a:xfrm>
              <a:custGeom>
                <a:avLst/>
                <a:gdLst/>
                <a:ahLst/>
                <a:cxnLst>
                  <a:cxn ang="0">
                    <a:pos x="0" y="359"/>
                  </a:cxn>
                  <a:cxn ang="0">
                    <a:pos x="9" y="359"/>
                  </a:cxn>
                  <a:cxn ang="0">
                    <a:pos x="17" y="359"/>
                  </a:cxn>
                  <a:cxn ang="0">
                    <a:pos x="24" y="359"/>
                  </a:cxn>
                  <a:cxn ang="0">
                    <a:pos x="31" y="359"/>
                  </a:cxn>
                  <a:cxn ang="0">
                    <a:pos x="37" y="359"/>
                  </a:cxn>
                  <a:cxn ang="0">
                    <a:pos x="42" y="359"/>
                  </a:cxn>
                  <a:cxn ang="0">
                    <a:pos x="48" y="359"/>
                  </a:cxn>
                  <a:cxn ang="0">
                    <a:pos x="55" y="359"/>
                  </a:cxn>
                  <a:cxn ang="0">
                    <a:pos x="62" y="359"/>
                  </a:cxn>
                  <a:cxn ang="0">
                    <a:pos x="70" y="359"/>
                  </a:cxn>
                  <a:cxn ang="0">
                    <a:pos x="80" y="360"/>
                  </a:cxn>
                  <a:cxn ang="0">
                    <a:pos x="93" y="360"/>
                  </a:cxn>
                  <a:cxn ang="0">
                    <a:pos x="107" y="360"/>
                  </a:cxn>
                  <a:cxn ang="0">
                    <a:pos x="123" y="360"/>
                  </a:cxn>
                  <a:cxn ang="0">
                    <a:pos x="142" y="361"/>
                  </a:cxn>
                  <a:cxn ang="0">
                    <a:pos x="165" y="361"/>
                  </a:cxn>
                  <a:cxn ang="0">
                    <a:pos x="165" y="305"/>
                  </a:cxn>
                  <a:cxn ang="0">
                    <a:pos x="166" y="259"/>
                  </a:cxn>
                  <a:cxn ang="0">
                    <a:pos x="167" y="190"/>
                  </a:cxn>
                  <a:cxn ang="0">
                    <a:pos x="170" y="57"/>
                  </a:cxn>
                  <a:cxn ang="0">
                    <a:pos x="168" y="44"/>
                  </a:cxn>
                  <a:cxn ang="0">
                    <a:pos x="163" y="33"/>
                  </a:cxn>
                  <a:cxn ang="0">
                    <a:pos x="155" y="23"/>
                  </a:cxn>
                  <a:cxn ang="0">
                    <a:pos x="144" y="16"/>
                  </a:cxn>
                  <a:cxn ang="0">
                    <a:pos x="132" y="10"/>
                  </a:cxn>
                  <a:cxn ang="0">
                    <a:pos x="118" y="4"/>
                  </a:cxn>
                  <a:cxn ang="0">
                    <a:pos x="104" y="1"/>
                  </a:cxn>
                  <a:cxn ang="0">
                    <a:pos x="88" y="0"/>
                  </a:cxn>
                  <a:cxn ang="0">
                    <a:pos x="73" y="1"/>
                  </a:cxn>
                  <a:cxn ang="0">
                    <a:pos x="58" y="3"/>
                  </a:cxn>
                  <a:cxn ang="0">
                    <a:pos x="44" y="7"/>
                  </a:cxn>
                  <a:cxn ang="0">
                    <a:pos x="32" y="13"/>
                  </a:cxn>
                  <a:cxn ang="0">
                    <a:pos x="21" y="20"/>
                  </a:cxn>
                  <a:cxn ang="0">
                    <a:pos x="13" y="29"/>
                  </a:cxn>
                  <a:cxn ang="0">
                    <a:pos x="7" y="41"/>
                  </a:cxn>
                  <a:cxn ang="0">
                    <a:pos x="5" y="53"/>
                  </a:cxn>
                  <a:cxn ang="0">
                    <a:pos x="4" y="110"/>
                  </a:cxn>
                  <a:cxn ang="0">
                    <a:pos x="3" y="156"/>
                  </a:cxn>
                  <a:cxn ang="0">
                    <a:pos x="2" y="226"/>
                  </a:cxn>
                  <a:cxn ang="0">
                    <a:pos x="0" y="359"/>
                  </a:cxn>
                </a:cxnLst>
                <a:rect l="0" t="0" r="r" b="b"/>
                <a:pathLst>
                  <a:path w="170" h="361">
                    <a:moveTo>
                      <a:pt x="0" y="359"/>
                    </a:moveTo>
                    <a:lnTo>
                      <a:pt x="9" y="359"/>
                    </a:lnTo>
                    <a:lnTo>
                      <a:pt x="17" y="359"/>
                    </a:lnTo>
                    <a:lnTo>
                      <a:pt x="24" y="359"/>
                    </a:lnTo>
                    <a:lnTo>
                      <a:pt x="31" y="359"/>
                    </a:lnTo>
                    <a:lnTo>
                      <a:pt x="37" y="359"/>
                    </a:lnTo>
                    <a:lnTo>
                      <a:pt x="42" y="359"/>
                    </a:lnTo>
                    <a:lnTo>
                      <a:pt x="48" y="359"/>
                    </a:lnTo>
                    <a:lnTo>
                      <a:pt x="55" y="359"/>
                    </a:lnTo>
                    <a:lnTo>
                      <a:pt x="62" y="359"/>
                    </a:lnTo>
                    <a:lnTo>
                      <a:pt x="70" y="359"/>
                    </a:lnTo>
                    <a:lnTo>
                      <a:pt x="80" y="360"/>
                    </a:lnTo>
                    <a:lnTo>
                      <a:pt x="93" y="360"/>
                    </a:lnTo>
                    <a:lnTo>
                      <a:pt x="107" y="360"/>
                    </a:lnTo>
                    <a:lnTo>
                      <a:pt x="123" y="360"/>
                    </a:lnTo>
                    <a:lnTo>
                      <a:pt x="142" y="361"/>
                    </a:lnTo>
                    <a:lnTo>
                      <a:pt x="165" y="361"/>
                    </a:lnTo>
                    <a:lnTo>
                      <a:pt x="165" y="305"/>
                    </a:lnTo>
                    <a:lnTo>
                      <a:pt x="166" y="259"/>
                    </a:lnTo>
                    <a:lnTo>
                      <a:pt x="167" y="190"/>
                    </a:lnTo>
                    <a:lnTo>
                      <a:pt x="170" y="57"/>
                    </a:lnTo>
                    <a:lnTo>
                      <a:pt x="168" y="44"/>
                    </a:lnTo>
                    <a:lnTo>
                      <a:pt x="163" y="33"/>
                    </a:lnTo>
                    <a:lnTo>
                      <a:pt x="155" y="23"/>
                    </a:lnTo>
                    <a:lnTo>
                      <a:pt x="144" y="16"/>
                    </a:lnTo>
                    <a:lnTo>
                      <a:pt x="132" y="10"/>
                    </a:lnTo>
                    <a:lnTo>
                      <a:pt x="118" y="4"/>
                    </a:lnTo>
                    <a:lnTo>
                      <a:pt x="104" y="1"/>
                    </a:lnTo>
                    <a:lnTo>
                      <a:pt x="88" y="0"/>
                    </a:lnTo>
                    <a:lnTo>
                      <a:pt x="73" y="1"/>
                    </a:lnTo>
                    <a:lnTo>
                      <a:pt x="58" y="3"/>
                    </a:lnTo>
                    <a:lnTo>
                      <a:pt x="44" y="7"/>
                    </a:lnTo>
                    <a:lnTo>
                      <a:pt x="32" y="13"/>
                    </a:lnTo>
                    <a:lnTo>
                      <a:pt x="21" y="20"/>
                    </a:lnTo>
                    <a:lnTo>
                      <a:pt x="13" y="29"/>
                    </a:lnTo>
                    <a:lnTo>
                      <a:pt x="7" y="41"/>
                    </a:lnTo>
                    <a:lnTo>
                      <a:pt x="5" y="53"/>
                    </a:lnTo>
                    <a:lnTo>
                      <a:pt x="4" y="110"/>
                    </a:lnTo>
                    <a:lnTo>
                      <a:pt x="3" y="156"/>
                    </a:lnTo>
                    <a:lnTo>
                      <a:pt x="2" y="226"/>
                    </a:lnTo>
                    <a:lnTo>
                      <a:pt x="0" y="359"/>
                    </a:lnTo>
                    <a:close/>
                  </a:path>
                </a:pathLst>
              </a:custGeom>
              <a:solidFill>
                <a:srgbClr val="596161"/>
              </a:solidFill>
              <a:ln w="9525">
                <a:noFill/>
                <a:round/>
                <a:headEnd/>
                <a:tailEnd/>
              </a:ln>
            </p:spPr>
            <p:txBody>
              <a:bodyPr/>
              <a:lstStyle/>
              <a:p>
                <a:endParaRPr lang="en-GB"/>
              </a:p>
            </p:txBody>
          </p:sp>
          <p:sp>
            <p:nvSpPr>
              <p:cNvPr id="292875" name="Freeform 11"/>
              <p:cNvSpPr>
                <a:spLocks/>
              </p:cNvSpPr>
              <p:nvPr/>
            </p:nvSpPr>
            <p:spPr bwMode="auto">
              <a:xfrm>
                <a:off x="3780" y="1873"/>
                <a:ext cx="15" cy="30"/>
              </a:xfrm>
              <a:custGeom>
                <a:avLst/>
                <a:gdLst/>
                <a:ahLst/>
                <a:cxnLst>
                  <a:cxn ang="0">
                    <a:pos x="0" y="357"/>
                  </a:cxn>
                  <a:cxn ang="0">
                    <a:pos x="15" y="357"/>
                  </a:cxn>
                  <a:cxn ang="0">
                    <a:pos x="28" y="357"/>
                  </a:cxn>
                  <a:cxn ang="0">
                    <a:pos x="38" y="357"/>
                  </a:cxn>
                  <a:cxn ang="0">
                    <a:pos x="50" y="357"/>
                  </a:cxn>
                  <a:cxn ang="0">
                    <a:pos x="64" y="357"/>
                  </a:cxn>
                  <a:cxn ang="0">
                    <a:pos x="85" y="358"/>
                  </a:cxn>
                  <a:cxn ang="0">
                    <a:pos x="113" y="358"/>
                  </a:cxn>
                  <a:cxn ang="0">
                    <a:pos x="151" y="359"/>
                  </a:cxn>
                  <a:cxn ang="0">
                    <a:pos x="152" y="303"/>
                  </a:cxn>
                  <a:cxn ang="0">
                    <a:pos x="152" y="257"/>
                  </a:cxn>
                  <a:cxn ang="0">
                    <a:pos x="153" y="188"/>
                  </a:cxn>
                  <a:cxn ang="0">
                    <a:pos x="155" y="55"/>
                  </a:cxn>
                  <a:cxn ang="0">
                    <a:pos x="150" y="31"/>
                  </a:cxn>
                  <a:cxn ang="0">
                    <a:pos x="132" y="15"/>
                  </a:cxn>
                  <a:cxn ang="0">
                    <a:pos x="108" y="4"/>
                  </a:cxn>
                  <a:cxn ang="0">
                    <a:pos x="81" y="0"/>
                  </a:cxn>
                  <a:cxn ang="0">
                    <a:pos x="53" y="3"/>
                  </a:cxn>
                  <a:cxn ang="0">
                    <a:pos x="29" y="13"/>
                  </a:cxn>
                  <a:cxn ang="0">
                    <a:pos x="10" y="29"/>
                  </a:cxn>
                  <a:cxn ang="0">
                    <a:pos x="4" y="53"/>
                  </a:cxn>
                  <a:cxn ang="0">
                    <a:pos x="3" y="110"/>
                  </a:cxn>
                  <a:cxn ang="0">
                    <a:pos x="2" y="155"/>
                  </a:cxn>
                  <a:cxn ang="0">
                    <a:pos x="1" y="224"/>
                  </a:cxn>
                  <a:cxn ang="0">
                    <a:pos x="0" y="357"/>
                  </a:cxn>
                </a:cxnLst>
                <a:rect l="0" t="0" r="r" b="b"/>
                <a:pathLst>
                  <a:path w="155" h="359">
                    <a:moveTo>
                      <a:pt x="0" y="357"/>
                    </a:moveTo>
                    <a:lnTo>
                      <a:pt x="15" y="357"/>
                    </a:lnTo>
                    <a:lnTo>
                      <a:pt x="28" y="357"/>
                    </a:lnTo>
                    <a:lnTo>
                      <a:pt x="38" y="357"/>
                    </a:lnTo>
                    <a:lnTo>
                      <a:pt x="50" y="357"/>
                    </a:lnTo>
                    <a:lnTo>
                      <a:pt x="64" y="357"/>
                    </a:lnTo>
                    <a:lnTo>
                      <a:pt x="85" y="358"/>
                    </a:lnTo>
                    <a:lnTo>
                      <a:pt x="113" y="358"/>
                    </a:lnTo>
                    <a:lnTo>
                      <a:pt x="151" y="359"/>
                    </a:lnTo>
                    <a:lnTo>
                      <a:pt x="152" y="303"/>
                    </a:lnTo>
                    <a:lnTo>
                      <a:pt x="152" y="257"/>
                    </a:lnTo>
                    <a:lnTo>
                      <a:pt x="153" y="188"/>
                    </a:lnTo>
                    <a:lnTo>
                      <a:pt x="155" y="55"/>
                    </a:lnTo>
                    <a:lnTo>
                      <a:pt x="150" y="31"/>
                    </a:lnTo>
                    <a:lnTo>
                      <a:pt x="132" y="15"/>
                    </a:lnTo>
                    <a:lnTo>
                      <a:pt x="108" y="4"/>
                    </a:lnTo>
                    <a:lnTo>
                      <a:pt x="81" y="0"/>
                    </a:lnTo>
                    <a:lnTo>
                      <a:pt x="53" y="3"/>
                    </a:lnTo>
                    <a:lnTo>
                      <a:pt x="29" y="13"/>
                    </a:lnTo>
                    <a:lnTo>
                      <a:pt x="10" y="29"/>
                    </a:lnTo>
                    <a:lnTo>
                      <a:pt x="4" y="53"/>
                    </a:lnTo>
                    <a:lnTo>
                      <a:pt x="3" y="110"/>
                    </a:lnTo>
                    <a:lnTo>
                      <a:pt x="2" y="155"/>
                    </a:lnTo>
                    <a:lnTo>
                      <a:pt x="1" y="224"/>
                    </a:lnTo>
                    <a:lnTo>
                      <a:pt x="0" y="357"/>
                    </a:lnTo>
                    <a:close/>
                  </a:path>
                </a:pathLst>
              </a:custGeom>
              <a:solidFill>
                <a:srgbClr val="6B7373"/>
              </a:solidFill>
              <a:ln w="9525">
                <a:noFill/>
                <a:round/>
                <a:headEnd/>
                <a:tailEnd/>
              </a:ln>
            </p:spPr>
            <p:txBody>
              <a:bodyPr/>
              <a:lstStyle/>
              <a:p>
                <a:endParaRPr lang="en-GB"/>
              </a:p>
            </p:txBody>
          </p:sp>
          <p:sp>
            <p:nvSpPr>
              <p:cNvPr id="292876" name="Freeform 12"/>
              <p:cNvSpPr>
                <a:spLocks/>
              </p:cNvSpPr>
              <p:nvPr/>
            </p:nvSpPr>
            <p:spPr bwMode="auto">
              <a:xfrm>
                <a:off x="3781" y="1873"/>
                <a:ext cx="14" cy="30"/>
              </a:xfrm>
              <a:custGeom>
                <a:avLst/>
                <a:gdLst/>
                <a:ahLst/>
                <a:cxnLst>
                  <a:cxn ang="0">
                    <a:pos x="0" y="356"/>
                  </a:cxn>
                  <a:cxn ang="0">
                    <a:pos x="16" y="356"/>
                  </a:cxn>
                  <a:cxn ang="0">
                    <a:pos x="27" y="356"/>
                  </a:cxn>
                  <a:cxn ang="0">
                    <a:pos x="36" y="356"/>
                  </a:cxn>
                  <a:cxn ang="0">
                    <a:pos x="46" y="356"/>
                  </a:cxn>
                  <a:cxn ang="0">
                    <a:pos x="59" y="356"/>
                  </a:cxn>
                  <a:cxn ang="0">
                    <a:pos x="77" y="357"/>
                  </a:cxn>
                  <a:cxn ang="0">
                    <a:pos x="102" y="357"/>
                  </a:cxn>
                  <a:cxn ang="0">
                    <a:pos x="137" y="358"/>
                  </a:cxn>
                  <a:cxn ang="0">
                    <a:pos x="138" y="302"/>
                  </a:cxn>
                  <a:cxn ang="0">
                    <a:pos x="139" y="257"/>
                  </a:cxn>
                  <a:cxn ang="0">
                    <a:pos x="140" y="188"/>
                  </a:cxn>
                  <a:cxn ang="0">
                    <a:pos x="142" y="54"/>
                  </a:cxn>
                  <a:cxn ang="0">
                    <a:pos x="137" y="30"/>
                  </a:cxn>
                  <a:cxn ang="0">
                    <a:pos x="121" y="14"/>
                  </a:cxn>
                  <a:cxn ang="0">
                    <a:pos x="99" y="3"/>
                  </a:cxn>
                  <a:cxn ang="0">
                    <a:pos x="75" y="0"/>
                  </a:cxn>
                  <a:cxn ang="0">
                    <a:pos x="49" y="3"/>
                  </a:cxn>
                  <a:cxn ang="0">
                    <a:pos x="27" y="13"/>
                  </a:cxn>
                  <a:cxn ang="0">
                    <a:pos x="12" y="29"/>
                  </a:cxn>
                  <a:cxn ang="0">
                    <a:pos x="5" y="52"/>
                  </a:cxn>
                  <a:cxn ang="0">
                    <a:pos x="4" y="109"/>
                  </a:cxn>
                  <a:cxn ang="0">
                    <a:pos x="3" y="155"/>
                  </a:cxn>
                  <a:cxn ang="0">
                    <a:pos x="2" y="224"/>
                  </a:cxn>
                  <a:cxn ang="0">
                    <a:pos x="0" y="356"/>
                  </a:cxn>
                </a:cxnLst>
                <a:rect l="0" t="0" r="r" b="b"/>
                <a:pathLst>
                  <a:path w="142" h="358">
                    <a:moveTo>
                      <a:pt x="0" y="356"/>
                    </a:moveTo>
                    <a:lnTo>
                      <a:pt x="16" y="356"/>
                    </a:lnTo>
                    <a:lnTo>
                      <a:pt x="27" y="356"/>
                    </a:lnTo>
                    <a:lnTo>
                      <a:pt x="36" y="356"/>
                    </a:lnTo>
                    <a:lnTo>
                      <a:pt x="46" y="356"/>
                    </a:lnTo>
                    <a:lnTo>
                      <a:pt x="59" y="356"/>
                    </a:lnTo>
                    <a:lnTo>
                      <a:pt x="77" y="357"/>
                    </a:lnTo>
                    <a:lnTo>
                      <a:pt x="102" y="357"/>
                    </a:lnTo>
                    <a:lnTo>
                      <a:pt x="137" y="358"/>
                    </a:lnTo>
                    <a:lnTo>
                      <a:pt x="138" y="302"/>
                    </a:lnTo>
                    <a:lnTo>
                      <a:pt x="139" y="257"/>
                    </a:lnTo>
                    <a:lnTo>
                      <a:pt x="140" y="188"/>
                    </a:lnTo>
                    <a:lnTo>
                      <a:pt x="142" y="54"/>
                    </a:lnTo>
                    <a:lnTo>
                      <a:pt x="137" y="30"/>
                    </a:lnTo>
                    <a:lnTo>
                      <a:pt x="121" y="14"/>
                    </a:lnTo>
                    <a:lnTo>
                      <a:pt x="99" y="3"/>
                    </a:lnTo>
                    <a:lnTo>
                      <a:pt x="75" y="0"/>
                    </a:lnTo>
                    <a:lnTo>
                      <a:pt x="49" y="3"/>
                    </a:lnTo>
                    <a:lnTo>
                      <a:pt x="27" y="13"/>
                    </a:lnTo>
                    <a:lnTo>
                      <a:pt x="12" y="29"/>
                    </a:lnTo>
                    <a:lnTo>
                      <a:pt x="5" y="52"/>
                    </a:lnTo>
                    <a:lnTo>
                      <a:pt x="4" y="109"/>
                    </a:lnTo>
                    <a:lnTo>
                      <a:pt x="3" y="155"/>
                    </a:lnTo>
                    <a:lnTo>
                      <a:pt x="2" y="224"/>
                    </a:lnTo>
                    <a:lnTo>
                      <a:pt x="0" y="356"/>
                    </a:lnTo>
                    <a:close/>
                  </a:path>
                </a:pathLst>
              </a:custGeom>
              <a:solidFill>
                <a:srgbClr val="7F8787"/>
              </a:solidFill>
              <a:ln w="9525">
                <a:noFill/>
                <a:round/>
                <a:headEnd/>
                <a:tailEnd/>
              </a:ln>
            </p:spPr>
            <p:txBody>
              <a:bodyPr/>
              <a:lstStyle/>
              <a:p>
                <a:endParaRPr lang="en-GB"/>
              </a:p>
            </p:txBody>
          </p:sp>
          <p:sp>
            <p:nvSpPr>
              <p:cNvPr id="292877" name="Freeform 13"/>
              <p:cNvSpPr>
                <a:spLocks/>
              </p:cNvSpPr>
              <p:nvPr/>
            </p:nvSpPr>
            <p:spPr bwMode="auto">
              <a:xfrm>
                <a:off x="3782" y="1873"/>
                <a:ext cx="13" cy="30"/>
              </a:xfrm>
              <a:custGeom>
                <a:avLst/>
                <a:gdLst/>
                <a:ahLst/>
                <a:cxnLst>
                  <a:cxn ang="0">
                    <a:pos x="0" y="353"/>
                  </a:cxn>
                  <a:cxn ang="0">
                    <a:pos x="13" y="353"/>
                  </a:cxn>
                  <a:cxn ang="0">
                    <a:pos x="22" y="353"/>
                  </a:cxn>
                  <a:cxn ang="0">
                    <a:pos x="31" y="353"/>
                  </a:cxn>
                  <a:cxn ang="0">
                    <a:pos x="40" y="353"/>
                  </a:cxn>
                  <a:cxn ang="0">
                    <a:pos x="51" y="353"/>
                  </a:cxn>
                  <a:cxn ang="0">
                    <a:pos x="68" y="354"/>
                  </a:cxn>
                  <a:cxn ang="0">
                    <a:pos x="90" y="354"/>
                  </a:cxn>
                  <a:cxn ang="0">
                    <a:pos x="120" y="355"/>
                  </a:cxn>
                  <a:cxn ang="0">
                    <a:pos x="123" y="299"/>
                  </a:cxn>
                  <a:cxn ang="0">
                    <a:pos x="124" y="255"/>
                  </a:cxn>
                  <a:cxn ang="0">
                    <a:pos x="126" y="186"/>
                  </a:cxn>
                  <a:cxn ang="0">
                    <a:pos x="128" y="54"/>
                  </a:cxn>
                  <a:cxn ang="0">
                    <a:pos x="123" y="30"/>
                  </a:cxn>
                  <a:cxn ang="0">
                    <a:pos x="108" y="14"/>
                  </a:cxn>
                  <a:cxn ang="0">
                    <a:pos x="88" y="4"/>
                  </a:cxn>
                  <a:cxn ang="0">
                    <a:pos x="66" y="0"/>
                  </a:cxn>
                  <a:cxn ang="0">
                    <a:pos x="43" y="4"/>
                  </a:cxn>
                  <a:cxn ang="0">
                    <a:pos x="23" y="13"/>
                  </a:cxn>
                  <a:cxn ang="0">
                    <a:pos x="9" y="28"/>
                  </a:cxn>
                  <a:cxn ang="0">
                    <a:pos x="4" y="51"/>
                  </a:cxn>
                  <a:cxn ang="0">
                    <a:pos x="3" y="108"/>
                  </a:cxn>
                  <a:cxn ang="0">
                    <a:pos x="2" y="153"/>
                  </a:cxn>
                  <a:cxn ang="0">
                    <a:pos x="1" y="222"/>
                  </a:cxn>
                  <a:cxn ang="0">
                    <a:pos x="0" y="353"/>
                  </a:cxn>
                </a:cxnLst>
                <a:rect l="0" t="0" r="r" b="b"/>
                <a:pathLst>
                  <a:path w="128" h="355">
                    <a:moveTo>
                      <a:pt x="0" y="353"/>
                    </a:moveTo>
                    <a:lnTo>
                      <a:pt x="13" y="353"/>
                    </a:lnTo>
                    <a:lnTo>
                      <a:pt x="22" y="353"/>
                    </a:lnTo>
                    <a:lnTo>
                      <a:pt x="31" y="353"/>
                    </a:lnTo>
                    <a:lnTo>
                      <a:pt x="40" y="353"/>
                    </a:lnTo>
                    <a:lnTo>
                      <a:pt x="51" y="353"/>
                    </a:lnTo>
                    <a:lnTo>
                      <a:pt x="68" y="354"/>
                    </a:lnTo>
                    <a:lnTo>
                      <a:pt x="90" y="354"/>
                    </a:lnTo>
                    <a:lnTo>
                      <a:pt x="120" y="355"/>
                    </a:lnTo>
                    <a:lnTo>
                      <a:pt x="123" y="299"/>
                    </a:lnTo>
                    <a:lnTo>
                      <a:pt x="124" y="255"/>
                    </a:lnTo>
                    <a:lnTo>
                      <a:pt x="126" y="186"/>
                    </a:lnTo>
                    <a:lnTo>
                      <a:pt x="128" y="54"/>
                    </a:lnTo>
                    <a:lnTo>
                      <a:pt x="123" y="30"/>
                    </a:lnTo>
                    <a:lnTo>
                      <a:pt x="108" y="14"/>
                    </a:lnTo>
                    <a:lnTo>
                      <a:pt x="88" y="4"/>
                    </a:lnTo>
                    <a:lnTo>
                      <a:pt x="66" y="0"/>
                    </a:lnTo>
                    <a:lnTo>
                      <a:pt x="43" y="4"/>
                    </a:lnTo>
                    <a:lnTo>
                      <a:pt x="23" y="13"/>
                    </a:lnTo>
                    <a:lnTo>
                      <a:pt x="9" y="28"/>
                    </a:lnTo>
                    <a:lnTo>
                      <a:pt x="4" y="51"/>
                    </a:lnTo>
                    <a:lnTo>
                      <a:pt x="3" y="108"/>
                    </a:lnTo>
                    <a:lnTo>
                      <a:pt x="2" y="153"/>
                    </a:lnTo>
                    <a:lnTo>
                      <a:pt x="1" y="222"/>
                    </a:lnTo>
                    <a:lnTo>
                      <a:pt x="0" y="353"/>
                    </a:lnTo>
                    <a:close/>
                  </a:path>
                </a:pathLst>
              </a:custGeom>
              <a:solidFill>
                <a:srgbClr val="919999"/>
              </a:solidFill>
              <a:ln w="9525">
                <a:noFill/>
                <a:round/>
                <a:headEnd/>
                <a:tailEnd/>
              </a:ln>
            </p:spPr>
            <p:txBody>
              <a:bodyPr/>
              <a:lstStyle/>
              <a:p>
                <a:endParaRPr lang="en-GB"/>
              </a:p>
            </p:txBody>
          </p:sp>
          <p:sp>
            <p:nvSpPr>
              <p:cNvPr id="292878" name="Freeform 14"/>
              <p:cNvSpPr>
                <a:spLocks/>
              </p:cNvSpPr>
              <p:nvPr/>
            </p:nvSpPr>
            <p:spPr bwMode="auto">
              <a:xfrm>
                <a:off x="3782" y="1873"/>
                <a:ext cx="12" cy="30"/>
              </a:xfrm>
              <a:custGeom>
                <a:avLst/>
                <a:gdLst/>
                <a:ahLst/>
                <a:cxnLst>
                  <a:cxn ang="0">
                    <a:pos x="0" y="352"/>
                  </a:cxn>
                  <a:cxn ang="0">
                    <a:pos x="12" y="352"/>
                  </a:cxn>
                  <a:cxn ang="0">
                    <a:pos x="21" y="352"/>
                  </a:cxn>
                  <a:cxn ang="0">
                    <a:pos x="29" y="352"/>
                  </a:cxn>
                  <a:cxn ang="0">
                    <a:pos x="38" y="352"/>
                  </a:cxn>
                  <a:cxn ang="0">
                    <a:pos x="48" y="352"/>
                  </a:cxn>
                  <a:cxn ang="0">
                    <a:pos x="64" y="353"/>
                  </a:cxn>
                  <a:cxn ang="0">
                    <a:pos x="84" y="353"/>
                  </a:cxn>
                  <a:cxn ang="0">
                    <a:pos x="111" y="354"/>
                  </a:cxn>
                  <a:cxn ang="0">
                    <a:pos x="112" y="298"/>
                  </a:cxn>
                  <a:cxn ang="0">
                    <a:pos x="113" y="254"/>
                  </a:cxn>
                  <a:cxn ang="0">
                    <a:pos x="114" y="186"/>
                  </a:cxn>
                  <a:cxn ang="0">
                    <a:pos x="117" y="55"/>
                  </a:cxn>
                  <a:cxn ang="0">
                    <a:pos x="112" y="32"/>
                  </a:cxn>
                  <a:cxn ang="0">
                    <a:pos x="100" y="15"/>
                  </a:cxn>
                  <a:cxn ang="0">
                    <a:pos x="83" y="5"/>
                  </a:cxn>
                  <a:cxn ang="0">
                    <a:pos x="63" y="0"/>
                  </a:cxn>
                  <a:cxn ang="0">
                    <a:pos x="42" y="4"/>
                  </a:cxn>
                  <a:cxn ang="0">
                    <a:pos x="24" y="13"/>
                  </a:cxn>
                  <a:cxn ang="0">
                    <a:pos x="12" y="29"/>
                  </a:cxn>
                  <a:cxn ang="0">
                    <a:pos x="7" y="53"/>
                  </a:cxn>
                  <a:cxn ang="0">
                    <a:pos x="6" y="109"/>
                  </a:cxn>
                  <a:cxn ang="0">
                    <a:pos x="5" y="153"/>
                  </a:cxn>
                  <a:cxn ang="0">
                    <a:pos x="3" y="221"/>
                  </a:cxn>
                  <a:cxn ang="0">
                    <a:pos x="0" y="352"/>
                  </a:cxn>
                </a:cxnLst>
                <a:rect l="0" t="0" r="r" b="b"/>
                <a:pathLst>
                  <a:path w="117" h="354">
                    <a:moveTo>
                      <a:pt x="0" y="352"/>
                    </a:moveTo>
                    <a:lnTo>
                      <a:pt x="12" y="352"/>
                    </a:lnTo>
                    <a:lnTo>
                      <a:pt x="21" y="352"/>
                    </a:lnTo>
                    <a:lnTo>
                      <a:pt x="29" y="352"/>
                    </a:lnTo>
                    <a:lnTo>
                      <a:pt x="38" y="352"/>
                    </a:lnTo>
                    <a:lnTo>
                      <a:pt x="48" y="352"/>
                    </a:lnTo>
                    <a:lnTo>
                      <a:pt x="64" y="353"/>
                    </a:lnTo>
                    <a:lnTo>
                      <a:pt x="84" y="353"/>
                    </a:lnTo>
                    <a:lnTo>
                      <a:pt x="111" y="354"/>
                    </a:lnTo>
                    <a:lnTo>
                      <a:pt x="112" y="298"/>
                    </a:lnTo>
                    <a:lnTo>
                      <a:pt x="113" y="254"/>
                    </a:lnTo>
                    <a:lnTo>
                      <a:pt x="114" y="186"/>
                    </a:lnTo>
                    <a:lnTo>
                      <a:pt x="117" y="55"/>
                    </a:lnTo>
                    <a:lnTo>
                      <a:pt x="112" y="32"/>
                    </a:lnTo>
                    <a:lnTo>
                      <a:pt x="100" y="15"/>
                    </a:lnTo>
                    <a:lnTo>
                      <a:pt x="83" y="5"/>
                    </a:lnTo>
                    <a:lnTo>
                      <a:pt x="63" y="0"/>
                    </a:lnTo>
                    <a:lnTo>
                      <a:pt x="42" y="4"/>
                    </a:lnTo>
                    <a:lnTo>
                      <a:pt x="24" y="13"/>
                    </a:lnTo>
                    <a:lnTo>
                      <a:pt x="12" y="29"/>
                    </a:lnTo>
                    <a:lnTo>
                      <a:pt x="7" y="53"/>
                    </a:lnTo>
                    <a:lnTo>
                      <a:pt x="6" y="109"/>
                    </a:lnTo>
                    <a:lnTo>
                      <a:pt x="5" y="153"/>
                    </a:lnTo>
                    <a:lnTo>
                      <a:pt x="3" y="221"/>
                    </a:lnTo>
                    <a:lnTo>
                      <a:pt x="0" y="352"/>
                    </a:lnTo>
                    <a:close/>
                  </a:path>
                </a:pathLst>
              </a:custGeom>
              <a:solidFill>
                <a:srgbClr val="A3ABAB"/>
              </a:solidFill>
              <a:ln w="9525">
                <a:noFill/>
                <a:round/>
                <a:headEnd/>
                <a:tailEnd/>
              </a:ln>
            </p:spPr>
            <p:txBody>
              <a:bodyPr/>
              <a:lstStyle/>
              <a:p>
                <a:endParaRPr lang="en-GB"/>
              </a:p>
            </p:txBody>
          </p:sp>
          <p:sp>
            <p:nvSpPr>
              <p:cNvPr id="292879" name="Freeform 15"/>
              <p:cNvSpPr>
                <a:spLocks/>
              </p:cNvSpPr>
              <p:nvPr/>
            </p:nvSpPr>
            <p:spPr bwMode="auto">
              <a:xfrm>
                <a:off x="3783" y="1873"/>
                <a:ext cx="11" cy="30"/>
              </a:xfrm>
              <a:custGeom>
                <a:avLst/>
                <a:gdLst/>
                <a:ahLst/>
                <a:cxnLst>
                  <a:cxn ang="0">
                    <a:pos x="0" y="349"/>
                  </a:cxn>
                  <a:cxn ang="0">
                    <a:pos x="11" y="349"/>
                  </a:cxn>
                  <a:cxn ang="0">
                    <a:pos x="19" y="349"/>
                  </a:cxn>
                  <a:cxn ang="0">
                    <a:pos x="26" y="349"/>
                  </a:cxn>
                  <a:cxn ang="0">
                    <a:pos x="33" y="349"/>
                  </a:cxn>
                  <a:cxn ang="0">
                    <a:pos x="42" y="349"/>
                  </a:cxn>
                  <a:cxn ang="0">
                    <a:pos x="56" y="350"/>
                  </a:cxn>
                  <a:cxn ang="0">
                    <a:pos x="73" y="350"/>
                  </a:cxn>
                  <a:cxn ang="0">
                    <a:pos x="97" y="351"/>
                  </a:cxn>
                  <a:cxn ang="0">
                    <a:pos x="98" y="296"/>
                  </a:cxn>
                  <a:cxn ang="0">
                    <a:pos x="99" y="252"/>
                  </a:cxn>
                  <a:cxn ang="0">
                    <a:pos x="101" y="184"/>
                  </a:cxn>
                  <a:cxn ang="0">
                    <a:pos x="104" y="52"/>
                  </a:cxn>
                  <a:cxn ang="0">
                    <a:pos x="100" y="30"/>
                  </a:cxn>
                  <a:cxn ang="0">
                    <a:pos x="89" y="13"/>
                  </a:cxn>
                  <a:cxn ang="0">
                    <a:pos x="74" y="3"/>
                  </a:cxn>
                  <a:cxn ang="0">
                    <a:pos x="56" y="0"/>
                  </a:cxn>
                  <a:cxn ang="0">
                    <a:pos x="37" y="3"/>
                  </a:cxn>
                  <a:cxn ang="0">
                    <a:pos x="22" y="12"/>
                  </a:cxn>
                  <a:cxn ang="0">
                    <a:pos x="10" y="29"/>
                  </a:cxn>
                  <a:cxn ang="0">
                    <a:pos x="5" y="52"/>
                  </a:cxn>
                  <a:cxn ang="0">
                    <a:pos x="5" y="108"/>
                  </a:cxn>
                  <a:cxn ang="0">
                    <a:pos x="4" y="152"/>
                  </a:cxn>
                  <a:cxn ang="0">
                    <a:pos x="3" y="220"/>
                  </a:cxn>
                  <a:cxn ang="0">
                    <a:pos x="0" y="349"/>
                  </a:cxn>
                </a:cxnLst>
                <a:rect l="0" t="0" r="r" b="b"/>
                <a:pathLst>
                  <a:path w="104" h="351">
                    <a:moveTo>
                      <a:pt x="0" y="349"/>
                    </a:moveTo>
                    <a:lnTo>
                      <a:pt x="11" y="349"/>
                    </a:lnTo>
                    <a:lnTo>
                      <a:pt x="19" y="349"/>
                    </a:lnTo>
                    <a:lnTo>
                      <a:pt x="26" y="349"/>
                    </a:lnTo>
                    <a:lnTo>
                      <a:pt x="33" y="349"/>
                    </a:lnTo>
                    <a:lnTo>
                      <a:pt x="42" y="349"/>
                    </a:lnTo>
                    <a:lnTo>
                      <a:pt x="56" y="350"/>
                    </a:lnTo>
                    <a:lnTo>
                      <a:pt x="73" y="350"/>
                    </a:lnTo>
                    <a:lnTo>
                      <a:pt x="97" y="351"/>
                    </a:lnTo>
                    <a:lnTo>
                      <a:pt x="98" y="296"/>
                    </a:lnTo>
                    <a:lnTo>
                      <a:pt x="99" y="252"/>
                    </a:lnTo>
                    <a:lnTo>
                      <a:pt x="101" y="184"/>
                    </a:lnTo>
                    <a:lnTo>
                      <a:pt x="104" y="52"/>
                    </a:lnTo>
                    <a:lnTo>
                      <a:pt x="100" y="30"/>
                    </a:lnTo>
                    <a:lnTo>
                      <a:pt x="89" y="13"/>
                    </a:lnTo>
                    <a:lnTo>
                      <a:pt x="74" y="3"/>
                    </a:lnTo>
                    <a:lnTo>
                      <a:pt x="56" y="0"/>
                    </a:lnTo>
                    <a:lnTo>
                      <a:pt x="37" y="3"/>
                    </a:lnTo>
                    <a:lnTo>
                      <a:pt x="22" y="12"/>
                    </a:lnTo>
                    <a:lnTo>
                      <a:pt x="10" y="29"/>
                    </a:lnTo>
                    <a:lnTo>
                      <a:pt x="5" y="52"/>
                    </a:lnTo>
                    <a:lnTo>
                      <a:pt x="5" y="108"/>
                    </a:lnTo>
                    <a:lnTo>
                      <a:pt x="4" y="152"/>
                    </a:lnTo>
                    <a:lnTo>
                      <a:pt x="3" y="220"/>
                    </a:lnTo>
                    <a:lnTo>
                      <a:pt x="0" y="349"/>
                    </a:lnTo>
                    <a:close/>
                  </a:path>
                </a:pathLst>
              </a:custGeom>
              <a:solidFill>
                <a:srgbClr val="B5BDBD"/>
              </a:solidFill>
              <a:ln w="9525">
                <a:noFill/>
                <a:round/>
                <a:headEnd/>
                <a:tailEnd/>
              </a:ln>
            </p:spPr>
            <p:txBody>
              <a:bodyPr/>
              <a:lstStyle/>
              <a:p>
                <a:endParaRPr lang="en-GB"/>
              </a:p>
            </p:txBody>
          </p:sp>
          <p:sp>
            <p:nvSpPr>
              <p:cNvPr id="292880" name="Freeform 16"/>
              <p:cNvSpPr>
                <a:spLocks/>
              </p:cNvSpPr>
              <p:nvPr/>
            </p:nvSpPr>
            <p:spPr bwMode="auto">
              <a:xfrm>
                <a:off x="3784" y="1873"/>
                <a:ext cx="9" cy="30"/>
              </a:xfrm>
              <a:custGeom>
                <a:avLst/>
                <a:gdLst/>
                <a:ahLst/>
                <a:cxnLst>
                  <a:cxn ang="0">
                    <a:pos x="0" y="348"/>
                  </a:cxn>
                  <a:cxn ang="0">
                    <a:pos x="85" y="350"/>
                  </a:cxn>
                  <a:cxn ang="0">
                    <a:pos x="89" y="54"/>
                  </a:cxn>
                  <a:cxn ang="0">
                    <a:pos x="86" y="31"/>
                  </a:cxn>
                  <a:cxn ang="0">
                    <a:pos x="76" y="14"/>
                  </a:cxn>
                  <a:cxn ang="0">
                    <a:pos x="63" y="4"/>
                  </a:cxn>
                  <a:cxn ang="0">
                    <a:pos x="48" y="0"/>
                  </a:cxn>
                  <a:cxn ang="0">
                    <a:pos x="32" y="4"/>
                  </a:cxn>
                  <a:cxn ang="0">
                    <a:pos x="19" y="14"/>
                  </a:cxn>
                  <a:cxn ang="0">
                    <a:pos x="9" y="31"/>
                  </a:cxn>
                  <a:cxn ang="0">
                    <a:pos x="5" y="54"/>
                  </a:cxn>
                  <a:cxn ang="0">
                    <a:pos x="0" y="348"/>
                  </a:cxn>
                </a:cxnLst>
                <a:rect l="0" t="0" r="r" b="b"/>
                <a:pathLst>
                  <a:path w="89" h="350">
                    <a:moveTo>
                      <a:pt x="0" y="348"/>
                    </a:moveTo>
                    <a:lnTo>
                      <a:pt x="85" y="350"/>
                    </a:lnTo>
                    <a:lnTo>
                      <a:pt x="89" y="54"/>
                    </a:lnTo>
                    <a:lnTo>
                      <a:pt x="86" y="31"/>
                    </a:lnTo>
                    <a:lnTo>
                      <a:pt x="76" y="14"/>
                    </a:lnTo>
                    <a:lnTo>
                      <a:pt x="63" y="4"/>
                    </a:lnTo>
                    <a:lnTo>
                      <a:pt x="48" y="0"/>
                    </a:lnTo>
                    <a:lnTo>
                      <a:pt x="32" y="4"/>
                    </a:lnTo>
                    <a:lnTo>
                      <a:pt x="19" y="14"/>
                    </a:lnTo>
                    <a:lnTo>
                      <a:pt x="9" y="31"/>
                    </a:lnTo>
                    <a:lnTo>
                      <a:pt x="5" y="54"/>
                    </a:lnTo>
                    <a:lnTo>
                      <a:pt x="0" y="348"/>
                    </a:lnTo>
                    <a:close/>
                  </a:path>
                </a:pathLst>
              </a:custGeom>
              <a:solidFill>
                <a:srgbClr val="C4CCCC"/>
              </a:solidFill>
              <a:ln w="9525">
                <a:noFill/>
                <a:round/>
                <a:headEnd/>
                <a:tailEnd/>
              </a:ln>
            </p:spPr>
            <p:txBody>
              <a:bodyPr/>
              <a:lstStyle/>
              <a:p>
                <a:endParaRPr lang="en-GB"/>
              </a:p>
            </p:txBody>
          </p:sp>
          <p:sp>
            <p:nvSpPr>
              <p:cNvPr id="292881" name="Freeform 17"/>
              <p:cNvSpPr>
                <a:spLocks/>
              </p:cNvSpPr>
              <p:nvPr/>
            </p:nvSpPr>
            <p:spPr bwMode="auto">
              <a:xfrm>
                <a:off x="3775" y="1898"/>
                <a:ext cx="22" cy="9"/>
              </a:xfrm>
              <a:custGeom>
                <a:avLst/>
                <a:gdLst/>
                <a:ahLst/>
                <a:cxnLst>
                  <a:cxn ang="0">
                    <a:pos x="110" y="0"/>
                  </a:cxn>
                  <a:cxn ang="0">
                    <a:pos x="133" y="1"/>
                  </a:cxn>
                  <a:cxn ang="0">
                    <a:pos x="153" y="5"/>
                  </a:cxn>
                  <a:cxn ang="0">
                    <a:pos x="171" y="10"/>
                  </a:cxn>
                  <a:cxn ang="0">
                    <a:pos x="187" y="17"/>
                  </a:cxn>
                  <a:cxn ang="0">
                    <a:pos x="200" y="25"/>
                  </a:cxn>
                  <a:cxn ang="0">
                    <a:pos x="210" y="36"/>
                  </a:cxn>
                  <a:cxn ang="0">
                    <a:pos x="216" y="46"/>
                  </a:cxn>
                  <a:cxn ang="0">
                    <a:pos x="218" y="57"/>
                  </a:cxn>
                  <a:cxn ang="0">
                    <a:pos x="216" y="69"/>
                  </a:cxn>
                  <a:cxn ang="0">
                    <a:pos x="209" y="78"/>
                  </a:cxn>
                  <a:cxn ang="0">
                    <a:pos x="199" y="88"/>
                  </a:cxn>
                  <a:cxn ang="0">
                    <a:pos x="185" y="96"/>
                  </a:cxn>
                  <a:cxn ang="0">
                    <a:pos x="169" y="103"/>
                  </a:cxn>
                  <a:cxn ang="0">
                    <a:pos x="151" y="107"/>
                  </a:cxn>
                  <a:cxn ang="0">
                    <a:pos x="131" y="110"/>
                  </a:cxn>
                  <a:cxn ang="0">
                    <a:pos x="108" y="111"/>
                  </a:cxn>
                  <a:cxn ang="0">
                    <a:pos x="86" y="110"/>
                  </a:cxn>
                  <a:cxn ang="0">
                    <a:pos x="65" y="106"/>
                  </a:cxn>
                  <a:cxn ang="0">
                    <a:pos x="47" y="101"/>
                  </a:cxn>
                  <a:cxn ang="0">
                    <a:pos x="32" y="94"/>
                  </a:cxn>
                  <a:cxn ang="0">
                    <a:pos x="19" y="85"/>
                  </a:cxn>
                  <a:cxn ang="0">
                    <a:pos x="9" y="75"/>
                  </a:cxn>
                  <a:cxn ang="0">
                    <a:pos x="2" y="65"/>
                  </a:cxn>
                  <a:cxn ang="0">
                    <a:pos x="0" y="53"/>
                  </a:cxn>
                  <a:cxn ang="0">
                    <a:pos x="2" y="42"/>
                  </a:cxn>
                  <a:cxn ang="0">
                    <a:pos x="10" y="32"/>
                  </a:cxn>
                  <a:cxn ang="0">
                    <a:pos x="20" y="23"/>
                  </a:cxn>
                  <a:cxn ang="0">
                    <a:pos x="33" y="15"/>
                  </a:cxn>
                  <a:cxn ang="0">
                    <a:pos x="49" y="8"/>
                  </a:cxn>
                  <a:cxn ang="0">
                    <a:pos x="68" y="4"/>
                  </a:cxn>
                  <a:cxn ang="0">
                    <a:pos x="88" y="1"/>
                  </a:cxn>
                  <a:cxn ang="0">
                    <a:pos x="110" y="0"/>
                  </a:cxn>
                </a:cxnLst>
                <a:rect l="0" t="0" r="r" b="b"/>
                <a:pathLst>
                  <a:path w="218" h="111">
                    <a:moveTo>
                      <a:pt x="110" y="0"/>
                    </a:moveTo>
                    <a:lnTo>
                      <a:pt x="133" y="1"/>
                    </a:lnTo>
                    <a:lnTo>
                      <a:pt x="153" y="5"/>
                    </a:lnTo>
                    <a:lnTo>
                      <a:pt x="171" y="10"/>
                    </a:lnTo>
                    <a:lnTo>
                      <a:pt x="187" y="17"/>
                    </a:lnTo>
                    <a:lnTo>
                      <a:pt x="200" y="25"/>
                    </a:lnTo>
                    <a:lnTo>
                      <a:pt x="210" y="36"/>
                    </a:lnTo>
                    <a:lnTo>
                      <a:pt x="216" y="46"/>
                    </a:lnTo>
                    <a:lnTo>
                      <a:pt x="218" y="57"/>
                    </a:lnTo>
                    <a:lnTo>
                      <a:pt x="216" y="69"/>
                    </a:lnTo>
                    <a:lnTo>
                      <a:pt x="209" y="78"/>
                    </a:lnTo>
                    <a:lnTo>
                      <a:pt x="199" y="88"/>
                    </a:lnTo>
                    <a:lnTo>
                      <a:pt x="185" y="96"/>
                    </a:lnTo>
                    <a:lnTo>
                      <a:pt x="169" y="103"/>
                    </a:lnTo>
                    <a:lnTo>
                      <a:pt x="151" y="107"/>
                    </a:lnTo>
                    <a:lnTo>
                      <a:pt x="131" y="110"/>
                    </a:lnTo>
                    <a:lnTo>
                      <a:pt x="108" y="111"/>
                    </a:lnTo>
                    <a:lnTo>
                      <a:pt x="86" y="110"/>
                    </a:lnTo>
                    <a:lnTo>
                      <a:pt x="65" y="106"/>
                    </a:lnTo>
                    <a:lnTo>
                      <a:pt x="47" y="101"/>
                    </a:lnTo>
                    <a:lnTo>
                      <a:pt x="32" y="94"/>
                    </a:lnTo>
                    <a:lnTo>
                      <a:pt x="19" y="85"/>
                    </a:lnTo>
                    <a:lnTo>
                      <a:pt x="9" y="75"/>
                    </a:lnTo>
                    <a:lnTo>
                      <a:pt x="2" y="65"/>
                    </a:lnTo>
                    <a:lnTo>
                      <a:pt x="0" y="53"/>
                    </a:lnTo>
                    <a:lnTo>
                      <a:pt x="2" y="42"/>
                    </a:lnTo>
                    <a:lnTo>
                      <a:pt x="10" y="32"/>
                    </a:lnTo>
                    <a:lnTo>
                      <a:pt x="20" y="23"/>
                    </a:lnTo>
                    <a:lnTo>
                      <a:pt x="33" y="15"/>
                    </a:lnTo>
                    <a:lnTo>
                      <a:pt x="49" y="8"/>
                    </a:lnTo>
                    <a:lnTo>
                      <a:pt x="68" y="4"/>
                    </a:lnTo>
                    <a:lnTo>
                      <a:pt x="88" y="1"/>
                    </a:lnTo>
                    <a:lnTo>
                      <a:pt x="110" y="0"/>
                    </a:lnTo>
                    <a:close/>
                  </a:path>
                </a:pathLst>
              </a:custGeom>
              <a:solidFill>
                <a:srgbClr val="000000"/>
              </a:solidFill>
              <a:ln w="9525">
                <a:noFill/>
                <a:round/>
                <a:headEnd/>
                <a:tailEnd/>
              </a:ln>
            </p:spPr>
            <p:txBody>
              <a:bodyPr/>
              <a:lstStyle/>
              <a:p>
                <a:endParaRPr lang="en-GB"/>
              </a:p>
            </p:txBody>
          </p:sp>
          <p:sp>
            <p:nvSpPr>
              <p:cNvPr id="292882" name="Freeform 18"/>
              <p:cNvSpPr>
                <a:spLocks/>
              </p:cNvSpPr>
              <p:nvPr/>
            </p:nvSpPr>
            <p:spPr bwMode="auto">
              <a:xfrm>
                <a:off x="3779" y="1902"/>
                <a:ext cx="11" cy="177"/>
              </a:xfrm>
              <a:custGeom>
                <a:avLst/>
                <a:gdLst/>
                <a:ahLst/>
                <a:cxnLst>
                  <a:cxn ang="0">
                    <a:pos x="36" y="17"/>
                  </a:cxn>
                  <a:cxn ang="0">
                    <a:pos x="39" y="10"/>
                  </a:cxn>
                  <a:cxn ang="0">
                    <a:pos x="48" y="4"/>
                  </a:cxn>
                  <a:cxn ang="0">
                    <a:pos x="60" y="1"/>
                  </a:cxn>
                  <a:cxn ang="0">
                    <a:pos x="74" y="0"/>
                  </a:cxn>
                  <a:cxn ang="0">
                    <a:pos x="87" y="1"/>
                  </a:cxn>
                  <a:cxn ang="0">
                    <a:pos x="100" y="4"/>
                  </a:cxn>
                  <a:cxn ang="0">
                    <a:pos x="109" y="11"/>
                  </a:cxn>
                  <a:cxn ang="0">
                    <a:pos x="112" y="19"/>
                  </a:cxn>
                  <a:cxn ang="0">
                    <a:pos x="75" y="2104"/>
                  </a:cxn>
                  <a:cxn ang="0">
                    <a:pos x="72" y="2112"/>
                  </a:cxn>
                  <a:cxn ang="0">
                    <a:pos x="63" y="2117"/>
                  </a:cxn>
                  <a:cxn ang="0">
                    <a:pos x="52" y="2120"/>
                  </a:cxn>
                  <a:cxn ang="0">
                    <a:pos x="38" y="2121"/>
                  </a:cxn>
                  <a:cxn ang="0">
                    <a:pos x="23" y="2119"/>
                  </a:cxn>
                  <a:cxn ang="0">
                    <a:pos x="12" y="2115"/>
                  </a:cxn>
                  <a:cxn ang="0">
                    <a:pos x="3" y="2110"/>
                  </a:cxn>
                  <a:cxn ang="0">
                    <a:pos x="0" y="2102"/>
                  </a:cxn>
                  <a:cxn ang="0">
                    <a:pos x="36" y="17"/>
                  </a:cxn>
                </a:cxnLst>
                <a:rect l="0" t="0" r="r" b="b"/>
                <a:pathLst>
                  <a:path w="112" h="2121">
                    <a:moveTo>
                      <a:pt x="36" y="17"/>
                    </a:moveTo>
                    <a:lnTo>
                      <a:pt x="39" y="10"/>
                    </a:lnTo>
                    <a:lnTo>
                      <a:pt x="48" y="4"/>
                    </a:lnTo>
                    <a:lnTo>
                      <a:pt x="60" y="1"/>
                    </a:lnTo>
                    <a:lnTo>
                      <a:pt x="74" y="0"/>
                    </a:lnTo>
                    <a:lnTo>
                      <a:pt x="87" y="1"/>
                    </a:lnTo>
                    <a:lnTo>
                      <a:pt x="100" y="4"/>
                    </a:lnTo>
                    <a:lnTo>
                      <a:pt x="109" y="11"/>
                    </a:lnTo>
                    <a:lnTo>
                      <a:pt x="112" y="19"/>
                    </a:lnTo>
                    <a:lnTo>
                      <a:pt x="75" y="2104"/>
                    </a:lnTo>
                    <a:lnTo>
                      <a:pt x="72" y="2112"/>
                    </a:lnTo>
                    <a:lnTo>
                      <a:pt x="63" y="2117"/>
                    </a:lnTo>
                    <a:lnTo>
                      <a:pt x="52" y="2120"/>
                    </a:lnTo>
                    <a:lnTo>
                      <a:pt x="38" y="2121"/>
                    </a:lnTo>
                    <a:lnTo>
                      <a:pt x="23" y="2119"/>
                    </a:lnTo>
                    <a:lnTo>
                      <a:pt x="12" y="2115"/>
                    </a:lnTo>
                    <a:lnTo>
                      <a:pt x="3" y="2110"/>
                    </a:lnTo>
                    <a:lnTo>
                      <a:pt x="0" y="2102"/>
                    </a:lnTo>
                    <a:lnTo>
                      <a:pt x="36" y="17"/>
                    </a:lnTo>
                    <a:close/>
                  </a:path>
                </a:pathLst>
              </a:custGeom>
              <a:solidFill>
                <a:srgbClr val="000000"/>
              </a:solidFill>
              <a:ln w="9525">
                <a:noFill/>
                <a:round/>
                <a:headEnd/>
                <a:tailEnd/>
              </a:ln>
            </p:spPr>
            <p:txBody>
              <a:bodyPr/>
              <a:lstStyle/>
              <a:p>
                <a:endParaRPr lang="en-GB"/>
              </a:p>
            </p:txBody>
          </p:sp>
          <p:sp>
            <p:nvSpPr>
              <p:cNvPr id="292883" name="Freeform 19"/>
              <p:cNvSpPr>
                <a:spLocks/>
              </p:cNvSpPr>
              <p:nvPr/>
            </p:nvSpPr>
            <p:spPr bwMode="auto">
              <a:xfrm>
                <a:off x="3779" y="1902"/>
                <a:ext cx="10" cy="168"/>
              </a:xfrm>
              <a:custGeom>
                <a:avLst/>
                <a:gdLst/>
                <a:ahLst/>
                <a:cxnLst>
                  <a:cxn ang="0">
                    <a:pos x="37" y="18"/>
                  </a:cxn>
                  <a:cxn ang="0">
                    <a:pos x="40" y="11"/>
                  </a:cxn>
                  <a:cxn ang="0">
                    <a:pos x="48" y="5"/>
                  </a:cxn>
                  <a:cxn ang="0">
                    <a:pos x="59" y="2"/>
                  </a:cxn>
                  <a:cxn ang="0">
                    <a:pos x="72" y="0"/>
                  </a:cxn>
                  <a:cxn ang="0">
                    <a:pos x="84" y="2"/>
                  </a:cxn>
                  <a:cxn ang="0">
                    <a:pos x="96" y="5"/>
                  </a:cxn>
                  <a:cxn ang="0">
                    <a:pos x="104" y="11"/>
                  </a:cxn>
                  <a:cxn ang="0">
                    <a:pos x="107" y="18"/>
                  </a:cxn>
                  <a:cxn ang="0">
                    <a:pos x="103" y="229"/>
                  </a:cxn>
                  <a:cxn ang="0">
                    <a:pos x="100" y="389"/>
                  </a:cxn>
                  <a:cxn ang="0">
                    <a:pos x="97" y="528"/>
                  </a:cxn>
                  <a:cxn ang="0">
                    <a:pos x="95" y="677"/>
                  </a:cxn>
                  <a:cxn ang="0">
                    <a:pos x="91" y="869"/>
                  </a:cxn>
                  <a:cxn ang="0">
                    <a:pos x="85" y="1131"/>
                  </a:cxn>
                  <a:cxn ang="0">
                    <a:pos x="79" y="1496"/>
                  </a:cxn>
                  <a:cxn ang="0">
                    <a:pos x="70" y="1996"/>
                  </a:cxn>
                  <a:cxn ang="0">
                    <a:pos x="67" y="2003"/>
                  </a:cxn>
                  <a:cxn ang="0">
                    <a:pos x="59" y="2008"/>
                  </a:cxn>
                  <a:cxn ang="0">
                    <a:pos x="48" y="2011"/>
                  </a:cxn>
                  <a:cxn ang="0">
                    <a:pos x="36" y="2011"/>
                  </a:cxn>
                  <a:cxn ang="0">
                    <a:pos x="22" y="2010"/>
                  </a:cxn>
                  <a:cxn ang="0">
                    <a:pos x="11" y="2007"/>
                  </a:cxn>
                  <a:cxn ang="0">
                    <a:pos x="3" y="2001"/>
                  </a:cxn>
                  <a:cxn ang="0">
                    <a:pos x="0" y="1993"/>
                  </a:cxn>
                  <a:cxn ang="0">
                    <a:pos x="5" y="1783"/>
                  </a:cxn>
                  <a:cxn ang="0">
                    <a:pos x="8" y="1623"/>
                  </a:cxn>
                  <a:cxn ang="0">
                    <a:pos x="11" y="1485"/>
                  </a:cxn>
                  <a:cxn ang="0">
                    <a:pos x="14" y="1336"/>
                  </a:cxn>
                  <a:cxn ang="0">
                    <a:pos x="17" y="1145"/>
                  </a:cxn>
                  <a:cxn ang="0">
                    <a:pos x="21" y="883"/>
                  </a:cxn>
                  <a:cxn ang="0">
                    <a:pos x="29" y="518"/>
                  </a:cxn>
                  <a:cxn ang="0">
                    <a:pos x="37" y="18"/>
                  </a:cxn>
                </a:cxnLst>
                <a:rect l="0" t="0" r="r" b="b"/>
                <a:pathLst>
                  <a:path w="107" h="2011">
                    <a:moveTo>
                      <a:pt x="37" y="18"/>
                    </a:moveTo>
                    <a:lnTo>
                      <a:pt x="40" y="11"/>
                    </a:lnTo>
                    <a:lnTo>
                      <a:pt x="48" y="5"/>
                    </a:lnTo>
                    <a:lnTo>
                      <a:pt x="59" y="2"/>
                    </a:lnTo>
                    <a:lnTo>
                      <a:pt x="72" y="0"/>
                    </a:lnTo>
                    <a:lnTo>
                      <a:pt x="84" y="2"/>
                    </a:lnTo>
                    <a:lnTo>
                      <a:pt x="96" y="5"/>
                    </a:lnTo>
                    <a:lnTo>
                      <a:pt x="104" y="11"/>
                    </a:lnTo>
                    <a:lnTo>
                      <a:pt x="107" y="18"/>
                    </a:lnTo>
                    <a:lnTo>
                      <a:pt x="103" y="229"/>
                    </a:lnTo>
                    <a:lnTo>
                      <a:pt x="100" y="389"/>
                    </a:lnTo>
                    <a:lnTo>
                      <a:pt x="97" y="528"/>
                    </a:lnTo>
                    <a:lnTo>
                      <a:pt x="95" y="677"/>
                    </a:lnTo>
                    <a:lnTo>
                      <a:pt x="91" y="869"/>
                    </a:lnTo>
                    <a:lnTo>
                      <a:pt x="85" y="1131"/>
                    </a:lnTo>
                    <a:lnTo>
                      <a:pt x="79" y="1496"/>
                    </a:lnTo>
                    <a:lnTo>
                      <a:pt x="70" y="1996"/>
                    </a:lnTo>
                    <a:lnTo>
                      <a:pt x="67" y="2003"/>
                    </a:lnTo>
                    <a:lnTo>
                      <a:pt x="59" y="2008"/>
                    </a:lnTo>
                    <a:lnTo>
                      <a:pt x="48" y="2011"/>
                    </a:lnTo>
                    <a:lnTo>
                      <a:pt x="36" y="2011"/>
                    </a:lnTo>
                    <a:lnTo>
                      <a:pt x="22" y="2010"/>
                    </a:lnTo>
                    <a:lnTo>
                      <a:pt x="11" y="2007"/>
                    </a:lnTo>
                    <a:lnTo>
                      <a:pt x="3" y="2001"/>
                    </a:lnTo>
                    <a:lnTo>
                      <a:pt x="0" y="1993"/>
                    </a:lnTo>
                    <a:lnTo>
                      <a:pt x="5" y="1783"/>
                    </a:lnTo>
                    <a:lnTo>
                      <a:pt x="8" y="1623"/>
                    </a:lnTo>
                    <a:lnTo>
                      <a:pt x="11" y="1485"/>
                    </a:lnTo>
                    <a:lnTo>
                      <a:pt x="14" y="1336"/>
                    </a:lnTo>
                    <a:lnTo>
                      <a:pt x="17" y="1145"/>
                    </a:lnTo>
                    <a:lnTo>
                      <a:pt x="21" y="883"/>
                    </a:lnTo>
                    <a:lnTo>
                      <a:pt x="29" y="518"/>
                    </a:lnTo>
                    <a:lnTo>
                      <a:pt x="37" y="18"/>
                    </a:lnTo>
                    <a:close/>
                  </a:path>
                </a:pathLst>
              </a:custGeom>
              <a:solidFill>
                <a:srgbClr val="141414"/>
              </a:solidFill>
              <a:ln w="9525">
                <a:noFill/>
                <a:round/>
                <a:headEnd/>
                <a:tailEnd/>
              </a:ln>
            </p:spPr>
            <p:txBody>
              <a:bodyPr/>
              <a:lstStyle/>
              <a:p>
                <a:endParaRPr lang="en-GB"/>
              </a:p>
            </p:txBody>
          </p:sp>
          <p:sp>
            <p:nvSpPr>
              <p:cNvPr id="292884" name="Freeform 20"/>
              <p:cNvSpPr>
                <a:spLocks/>
              </p:cNvSpPr>
              <p:nvPr/>
            </p:nvSpPr>
            <p:spPr bwMode="auto">
              <a:xfrm>
                <a:off x="3780" y="1902"/>
                <a:ext cx="9" cy="159"/>
              </a:xfrm>
              <a:custGeom>
                <a:avLst/>
                <a:gdLst/>
                <a:ahLst/>
                <a:cxnLst>
                  <a:cxn ang="0">
                    <a:pos x="35" y="16"/>
                  </a:cxn>
                  <a:cxn ang="0">
                    <a:pos x="37" y="9"/>
                  </a:cxn>
                  <a:cxn ang="0">
                    <a:pos x="43" y="3"/>
                  </a:cxn>
                  <a:cxn ang="0">
                    <a:pos x="53" y="0"/>
                  </a:cxn>
                  <a:cxn ang="0">
                    <a:pos x="64" y="0"/>
                  </a:cxn>
                  <a:cxn ang="0">
                    <a:pos x="75" y="1"/>
                  </a:cxn>
                  <a:cxn ang="0">
                    <a:pos x="87" y="4"/>
                  </a:cxn>
                  <a:cxn ang="0">
                    <a:pos x="94" y="10"/>
                  </a:cxn>
                  <a:cxn ang="0">
                    <a:pos x="98" y="16"/>
                  </a:cxn>
                  <a:cxn ang="0">
                    <a:pos x="94" y="216"/>
                  </a:cxn>
                  <a:cxn ang="0">
                    <a:pos x="91" y="367"/>
                  </a:cxn>
                  <a:cxn ang="0">
                    <a:pos x="88" y="498"/>
                  </a:cxn>
                  <a:cxn ang="0">
                    <a:pos x="85" y="640"/>
                  </a:cxn>
                  <a:cxn ang="0">
                    <a:pos x="81" y="819"/>
                  </a:cxn>
                  <a:cxn ang="0">
                    <a:pos x="76" y="1068"/>
                  </a:cxn>
                  <a:cxn ang="0">
                    <a:pos x="70" y="1413"/>
                  </a:cxn>
                  <a:cxn ang="0">
                    <a:pos x="61" y="1885"/>
                  </a:cxn>
                  <a:cxn ang="0">
                    <a:pos x="58" y="1893"/>
                  </a:cxn>
                  <a:cxn ang="0">
                    <a:pos x="51" y="1898"/>
                  </a:cxn>
                  <a:cxn ang="0">
                    <a:pos x="41" y="1901"/>
                  </a:cxn>
                  <a:cxn ang="0">
                    <a:pos x="30" y="1902"/>
                  </a:cxn>
                  <a:cxn ang="0">
                    <a:pos x="18" y="1901"/>
                  </a:cxn>
                  <a:cxn ang="0">
                    <a:pos x="9" y="1898"/>
                  </a:cxn>
                  <a:cxn ang="0">
                    <a:pos x="2" y="1893"/>
                  </a:cxn>
                  <a:cxn ang="0">
                    <a:pos x="0" y="1885"/>
                  </a:cxn>
                  <a:cxn ang="0">
                    <a:pos x="3" y="1685"/>
                  </a:cxn>
                  <a:cxn ang="0">
                    <a:pos x="6" y="1534"/>
                  </a:cxn>
                  <a:cxn ang="0">
                    <a:pos x="8" y="1403"/>
                  </a:cxn>
                  <a:cxn ang="0">
                    <a:pos x="11" y="1262"/>
                  </a:cxn>
                  <a:cxn ang="0">
                    <a:pos x="14" y="1082"/>
                  </a:cxn>
                  <a:cxn ang="0">
                    <a:pos x="19" y="834"/>
                  </a:cxn>
                  <a:cxn ang="0">
                    <a:pos x="26" y="488"/>
                  </a:cxn>
                  <a:cxn ang="0">
                    <a:pos x="35" y="16"/>
                  </a:cxn>
                </a:cxnLst>
                <a:rect l="0" t="0" r="r" b="b"/>
                <a:pathLst>
                  <a:path w="98" h="1902">
                    <a:moveTo>
                      <a:pt x="35" y="16"/>
                    </a:moveTo>
                    <a:lnTo>
                      <a:pt x="37" y="9"/>
                    </a:lnTo>
                    <a:lnTo>
                      <a:pt x="43" y="3"/>
                    </a:lnTo>
                    <a:lnTo>
                      <a:pt x="53" y="0"/>
                    </a:lnTo>
                    <a:lnTo>
                      <a:pt x="64" y="0"/>
                    </a:lnTo>
                    <a:lnTo>
                      <a:pt x="75" y="1"/>
                    </a:lnTo>
                    <a:lnTo>
                      <a:pt x="87" y="4"/>
                    </a:lnTo>
                    <a:lnTo>
                      <a:pt x="94" y="10"/>
                    </a:lnTo>
                    <a:lnTo>
                      <a:pt x="98" y="16"/>
                    </a:lnTo>
                    <a:lnTo>
                      <a:pt x="94" y="216"/>
                    </a:lnTo>
                    <a:lnTo>
                      <a:pt x="91" y="367"/>
                    </a:lnTo>
                    <a:lnTo>
                      <a:pt x="88" y="498"/>
                    </a:lnTo>
                    <a:lnTo>
                      <a:pt x="85" y="640"/>
                    </a:lnTo>
                    <a:lnTo>
                      <a:pt x="81" y="819"/>
                    </a:lnTo>
                    <a:lnTo>
                      <a:pt x="76" y="1068"/>
                    </a:lnTo>
                    <a:lnTo>
                      <a:pt x="70" y="1413"/>
                    </a:lnTo>
                    <a:lnTo>
                      <a:pt x="61" y="1885"/>
                    </a:lnTo>
                    <a:lnTo>
                      <a:pt x="58" y="1893"/>
                    </a:lnTo>
                    <a:lnTo>
                      <a:pt x="51" y="1898"/>
                    </a:lnTo>
                    <a:lnTo>
                      <a:pt x="41" y="1901"/>
                    </a:lnTo>
                    <a:lnTo>
                      <a:pt x="30" y="1902"/>
                    </a:lnTo>
                    <a:lnTo>
                      <a:pt x="18" y="1901"/>
                    </a:lnTo>
                    <a:lnTo>
                      <a:pt x="9" y="1898"/>
                    </a:lnTo>
                    <a:lnTo>
                      <a:pt x="2" y="1893"/>
                    </a:lnTo>
                    <a:lnTo>
                      <a:pt x="0" y="1885"/>
                    </a:lnTo>
                    <a:lnTo>
                      <a:pt x="3" y="1685"/>
                    </a:lnTo>
                    <a:lnTo>
                      <a:pt x="6" y="1534"/>
                    </a:lnTo>
                    <a:lnTo>
                      <a:pt x="8" y="1403"/>
                    </a:lnTo>
                    <a:lnTo>
                      <a:pt x="11" y="1262"/>
                    </a:lnTo>
                    <a:lnTo>
                      <a:pt x="14" y="1082"/>
                    </a:lnTo>
                    <a:lnTo>
                      <a:pt x="19" y="834"/>
                    </a:lnTo>
                    <a:lnTo>
                      <a:pt x="26" y="488"/>
                    </a:lnTo>
                    <a:lnTo>
                      <a:pt x="35" y="16"/>
                    </a:lnTo>
                    <a:close/>
                  </a:path>
                </a:pathLst>
              </a:custGeom>
              <a:solidFill>
                <a:srgbClr val="262929"/>
              </a:solidFill>
              <a:ln w="9525">
                <a:noFill/>
                <a:round/>
                <a:headEnd/>
                <a:tailEnd/>
              </a:ln>
            </p:spPr>
            <p:txBody>
              <a:bodyPr/>
              <a:lstStyle/>
              <a:p>
                <a:endParaRPr lang="en-GB"/>
              </a:p>
            </p:txBody>
          </p:sp>
          <p:sp>
            <p:nvSpPr>
              <p:cNvPr id="292885" name="Freeform 21"/>
              <p:cNvSpPr>
                <a:spLocks/>
              </p:cNvSpPr>
              <p:nvPr/>
            </p:nvSpPr>
            <p:spPr bwMode="auto">
              <a:xfrm>
                <a:off x="3780" y="1902"/>
                <a:ext cx="9" cy="150"/>
              </a:xfrm>
              <a:custGeom>
                <a:avLst/>
                <a:gdLst/>
                <a:ahLst/>
                <a:cxnLst>
                  <a:cxn ang="0">
                    <a:pos x="30" y="16"/>
                  </a:cxn>
                  <a:cxn ang="0">
                    <a:pos x="33" y="9"/>
                  </a:cxn>
                  <a:cxn ang="0">
                    <a:pos x="40" y="3"/>
                  </a:cxn>
                  <a:cxn ang="0">
                    <a:pos x="49" y="0"/>
                  </a:cxn>
                  <a:cxn ang="0">
                    <a:pos x="59" y="0"/>
                  </a:cxn>
                  <a:cxn ang="0">
                    <a:pos x="69" y="1"/>
                  </a:cxn>
                  <a:cxn ang="0">
                    <a:pos x="79" y="4"/>
                  </a:cxn>
                  <a:cxn ang="0">
                    <a:pos x="86" y="10"/>
                  </a:cxn>
                  <a:cxn ang="0">
                    <a:pos x="88" y="16"/>
                  </a:cxn>
                  <a:cxn ang="0">
                    <a:pos x="85" y="204"/>
                  </a:cxn>
                  <a:cxn ang="0">
                    <a:pos x="82" y="346"/>
                  </a:cxn>
                  <a:cxn ang="0">
                    <a:pos x="80" y="470"/>
                  </a:cxn>
                  <a:cxn ang="0">
                    <a:pos x="77" y="603"/>
                  </a:cxn>
                  <a:cxn ang="0">
                    <a:pos x="74" y="773"/>
                  </a:cxn>
                  <a:cxn ang="0">
                    <a:pos x="70" y="1006"/>
                  </a:cxn>
                  <a:cxn ang="0">
                    <a:pos x="64" y="1333"/>
                  </a:cxn>
                  <a:cxn ang="0">
                    <a:pos x="56" y="1779"/>
                  </a:cxn>
                  <a:cxn ang="0">
                    <a:pos x="54" y="1785"/>
                  </a:cxn>
                  <a:cxn ang="0">
                    <a:pos x="47" y="1790"/>
                  </a:cxn>
                  <a:cxn ang="0">
                    <a:pos x="38" y="1792"/>
                  </a:cxn>
                  <a:cxn ang="0">
                    <a:pos x="28" y="1793"/>
                  </a:cxn>
                  <a:cxn ang="0">
                    <a:pos x="18" y="1792"/>
                  </a:cxn>
                  <a:cxn ang="0">
                    <a:pos x="8" y="1789"/>
                  </a:cxn>
                  <a:cxn ang="0">
                    <a:pos x="2" y="1784"/>
                  </a:cxn>
                  <a:cxn ang="0">
                    <a:pos x="0" y="1777"/>
                  </a:cxn>
                  <a:cxn ang="0">
                    <a:pos x="6" y="1446"/>
                  </a:cxn>
                  <a:cxn ang="0">
                    <a:pos x="10" y="1190"/>
                  </a:cxn>
                  <a:cxn ang="0">
                    <a:pos x="18" y="786"/>
                  </a:cxn>
                  <a:cxn ang="0">
                    <a:pos x="30" y="16"/>
                  </a:cxn>
                </a:cxnLst>
                <a:rect l="0" t="0" r="r" b="b"/>
                <a:pathLst>
                  <a:path w="88" h="1793">
                    <a:moveTo>
                      <a:pt x="30" y="16"/>
                    </a:moveTo>
                    <a:lnTo>
                      <a:pt x="33" y="9"/>
                    </a:lnTo>
                    <a:lnTo>
                      <a:pt x="40" y="3"/>
                    </a:lnTo>
                    <a:lnTo>
                      <a:pt x="49" y="0"/>
                    </a:lnTo>
                    <a:lnTo>
                      <a:pt x="59" y="0"/>
                    </a:lnTo>
                    <a:lnTo>
                      <a:pt x="69" y="1"/>
                    </a:lnTo>
                    <a:lnTo>
                      <a:pt x="79" y="4"/>
                    </a:lnTo>
                    <a:lnTo>
                      <a:pt x="86" y="10"/>
                    </a:lnTo>
                    <a:lnTo>
                      <a:pt x="88" y="16"/>
                    </a:lnTo>
                    <a:lnTo>
                      <a:pt x="85" y="204"/>
                    </a:lnTo>
                    <a:lnTo>
                      <a:pt x="82" y="346"/>
                    </a:lnTo>
                    <a:lnTo>
                      <a:pt x="80" y="470"/>
                    </a:lnTo>
                    <a:lnTo>
                      <a:pt x="77" y="603"/>
                    </a:lnTo>
                    <a:lnTo>
                      <a:pt x="74" y="773"/>
                    </a:lnTo>
                    <a:lnTo>
                      <a:pt x="70" y="1006"/>
                    </a:lnTo>
                    <a:lnTo>
                      <a:pt x="64" y="1333"/>
                    </a:lnTo>
                    <a:lnTo>
                      <a:pt x="56" y="1779"/>
                    </a:lnTo>
                    <a:lnTo>
                      <a:pt x="54" y="1785"/>
                    </a:lnTo>
                    <a:lnTo>
                      <a:pt x="47" y="1790"/>
                    </a:lnTo>
                    <a:lnTo>
                      <a:pt x="38" y="1792"/>
                    </a:lnTo>
                    <a:lnTo>
                      <a:pt x="28" y="1793"/>
                    </a:lnTo>
                    <a:lnTo>
                      <a:pt x="18" y="1792"/>
                    </a:lnTo>
                    <a:lnTo>
                      <a:pt x="8" y="1789"/>
                    </a:lnTo>
                    <a:lnTo>
                      <a:pt x="2" y="1784"/>
                    </a:lnTo>
                    <a:lnTo>
                      <a:pt x="0" y="1777"/>
                    </a:lnTo>
                    <a:lnTo>
                      <a:pt x="6" y="1446"/>
                    </a:lnTo>
                    <a:lnTo>
                      <a:pt x="10" y="1190"/>
                    </a:lnTo>
                    <a:lnTo>
                      <a:pt x="18" y="786"/>
                    </a:lnTo>
                    <a:lnTo>
                      <a:pt x="30" y="16"/>
                    </a:lnTo>
                    <a:close/>
                  </a:path>
                </a:pathLst>
              </a:custGeom>
              <a:solidFill>
                <a:srgbClr val="3A3D3D"/>
              </a:solidFill>
              <a:ln w="9525">
                <a:noFill/>
                <a:round/>
                <a:headEnd/>
                <a:tailEnd/>
              </a:ln>
            </p:spPr>
            <p:txBody>
              <a:bodyPr/>
              <a:lstStyle/>
              <a:p>
                <a:endParaRPr lang="en-GB"/>
              </a:p>
            </p:txBody>
          </p:sp>
          <p:sp>
            <p:nvSpPr>
              <p:cNvPr id="292886" name="Freeform 22"/>
              <p:cNvSpPr>
                <a:spLocks/>
              </p:cNvSpPr>
              <p:nvPr/>
            </p:nvSpPr>
            <p:spPr bwMode="auto">
              <a:xfrm>
                <a:off x="3781" y="1902"/>
                <a:ext cx="8" cy="141"/>
              </a:xfrm>
              <a:custGeom>
                <a:avLst/>
                <a:gdLst/>
                <a:ahLst/>
                <a:cxnLst>
                  <a:cxn ang="0">
                    <a:pos x="29" y="15"/>
                  </a:cxn>
                  <a:cxn ang="0">
                    <a:pos x="31" y="9"/>
                  </a:cxn>
                  <a:cxn ang="0">
                    <a:pos x="37" y="3"/>
                  </a:cxn>
                  <a:cxn ang="0">
                    <a:pos x="45" y="1"/>
                  </a:cxn>
                  <a:cxn ang="0">
                    <a:pos x="55" y="0"/>
                  </a:cxn>
                  <a:cxn ang="0">
                    <a:pos x="64" y="1"/>
                  </a:cxn>
                  <a:cxn ang="0">
                    <a:pos x="72" y="3"/>
                  </a:cxn>
                  <a:cxn ang="0">
                    <a:pos x="79" y="9"/>
                  </a:cxn>
                  <a:cxn ang="0">
                    <a:pos x="81" y="15"/>
                  </a:cxn>
                  <a:cxn ang="0">
                    <a:pos x="78" y="191"/>
                  </a:cxn>
                  <a:cxn ang="0">
                    <a:pos x="75" y="324"/>
                  </a:cxn>
                  <a:cxn ang="0">
                    <a:pos x="72" y="440"/>
                  </a:cxn>
                  <a:cxn ang="0">
                    <a:pos x="69" y="566"/>
                  </a:cxn>
                  <a:cxn ang="0">
                    <a:pos x="66" y="725"/>
                  </a:cxn>
                  <a:cxn ang="0">
                    <a:pos x="62" y="944"/>
                  </a:cxn>
                  <a:cxn ang="0">
                    <a:pos x="57" y="1251"/>
                  </a:cxn>
                  <a:cxn ang="0">
                    <a:pos x="49" y="1669"/>
                  </a:cxn>
                  <a:cxn ang="0">
                    <a:pos x="47" y="1675"/>
                  </a:cxn>
                  <a:cxn ang="0">
                    <a:pos x="41" y="1679"/>
                  </a:cxn>
                  <a:cxn ang="0">
                    <a:pos x="33" y="1682"/>
                  </a:cxn>
                  <a:cxn ang="0">
                    <a:pos x="24" y="1682"/>
                  </a:cxn>
                  <a:cxn ang="0">
                    <a:pos x="15" y="1681"/>
                  </a:cxn>
                  <a:cxn ang="0">
                    <a:pos x="6" y="1679"/>
                  </a:cxn>
                  <a:cxn ang="0">
                    <a:pos x="1" y="1675"/>
                  </a:cxn>
                  <a:cxn ang="0">
                    <a:pos x="0" y="1669"/>
                  </a:cxn>
                  <a:cxn ang="0">
                    <a:pos x="5" y="1358"/>
                  </a:cxn>
                  <a:cxn ang="0">
                    <a:pos x="10" y="1117"/>
                  </a:cxn>
                  <a:cxn ang="0">
                    <a:pos x="17" y="738"/>
                  </a:cxn>
                  <a:cxn ang="0">
                    <a:pos x="29" y="15"/>
                  </a:cxn>
                </a:cxnLst>
                <a:rect l="0" t="0" r="r" b="b"/>
                <a:pathLst>
                  <a:path w="81" h="1682">
                    <a:moveTo>
                      <a:pt x="29" y="15"/>
                    </a:moveTo>
                    <a:lnTo>
                      <a:pt x="31" y="9"/>
                    </a:lnTo>
                    <a:lnTo>
                      <a:pt x="37" y="3"/>
                    </a:lnTo>
                    <a:lnTo>
                      <a:pt x="45" y="1"/>
                    </a:lnTo>
                    <a:lnTo>
                      <a:pt x="55" y="0"/>
                    </a:lnTo>
                    <a:lnTo>
                      <a:pt x="64" y="1"/>
                    </a:lnTo>
                    <a:lnTo>
                      <a:pt x="72" y="3"/>
                    </a:lnTo>
                    <a:lnTo>
                      <a:pt x="79" y="9"/>
                    </a:lnTo>
                    <a:lnTo>
                      <a:pt x="81" y="15"/>
                    </a:lnTo>
                    <a:lnTo>
                      <a:pt x="78" y="191"/>
                    </a:lnTo>
                    <a:lnTo>
                      <a:pt x="75" y="324"/>
                    </a:lnTo>
                    <a:lnTo>
                      <a:pt x="72" y="440"/>
                    </a:lnTo>
                    <a:lnTo>
                      <a:pt x="69" y="566"/>
                    </a:lnTo>
                    <a:lnTo>
                      <a:pt x="66" y="725"/>
                    </a:lnTo>
                    <a:lnTo>
                      <a:pt x="62" y="944"/>
                    </a:lnTo>
                    <a:lnTo>
                      <a:pt x="57" y="1251"/>
                    </a:lnTo>
                    <a:lnTo>
                      <a:pt x="49" y="1669"/>
                    </a:lnTo>
                    <a:lnTo>
                      <a:pt x="47" y="1675"/>
                    </a:lnTo>
                    <a:lnTo>
                      <a:pt x="41" y="1679"/>
                    </a:lnTo>
                    <a:lnTo>
                      <a:pt x="33" y="1682"/>
                    </a:lnTo>
                    <a:lnTo>
                      <a:pt x="24" y="1682"/>
                    </a:lnTo>
                    <a:lnTo>
                      <a:pt x="15" y="1681"/>
                    </a:lnTo>
                    <a:lnTo>
                      <a:pt x="6" y="1679"/>
                    </a:lnTo>
                    <a:lnTo>
                      <a:pt x="1" y="1675"/>
                    </a:lnTo>
                    <a:lnTo>
                      <a:pt x="0" y="1669"/>
                    </a:lnTo>
                    <a:lnTo>
                      <a:pt x="5" y="1358"/>
                    </a:lnTo>
                    <a:lnTo>
                      <a:pt x="10" y="1117"/>
                    </a:lnTo>
                    <a:lnTo>
                      <a:pt x="17" y="738"/>
                    </a:lnTo>
                    <a:lnTo>
                      <a:pt x="29" y="15"/>
                    </a:lnTo>
                    <a:close/>
                  </a:path>
                </a:pathLst>
              </a:custGeom>
              <a:solidFill>
                <a:srgbClr val="4F5252"/>
              </a:solidFill>
              <a:ln w="9525">
                <a:noFill/>
                <a:round/>
                <a:headEnd/>
                <a:tailEnd/>
              </a:ln>
            </p:spPr>
            <p:txBody>
              <a:bodyPr/>
              <a:lstStyle/>
              <a:p>
                <a:endParaRPr lang="en-GB"/>
              </a:p>
            </p:txBody>
          </p:sp>
          <p:sp>
            <p:nvSpPr>
              <p:cNvPr id="292887" name="Freeform 23"/>
              <p:cNvSpPr>
                <a:spLocks/>
              </p:cNvSpPr>
              <p:nvPr/>
            </p:nvSpPr>
            <p:spPr bwMode="auto">
              <a:xfrm>
                <a:off x="3781" y="1902"/>
                <a:ext cx="7" cy="131"/>
              </a:xfrm>
              <a:custGeom>
                <a:avLst/>
                <a:gdLst/>
                <a:ahLst/>
                <a:cxnLst>
                  <a:cxn ang="0">
                    <a:pos x="27" y="13"/>
                  </a:cxn>
                  <a:cxn ang="0">
                    <a:pos x="29" y="8"/>
                  </a:cxn>
                  <a:cxn ang="0">
                    <a:pos x="34" y="3"/>
                  </a:cxn>
                  <a:cxn ang="0">
                    <a:pos x="41" y="1"/>
                  </a:cxn>
                  <a:cxn ang="0">
                    <a:pos x="50" y="0"/>
                  </a:cxn>
                  <a:cxn ang="0">
                    <a:pos x="58" y="1"/>
                  </a:cxn>
                  <a:cxn ang="0">
                    <a:pos x="65" y="3"/>
                  </a:cxn>
                  <a:cxn ang="0">
                    <a:pos x="71" y="8"/>
                  </a:cxn>
                  <a:cxn ang="0">
                    <a:pos x="73" y="13"/>
                  </a:cxn>
                  <a:cxn ang="0">
                    <a:pos x="67" y="304"/>
                  </a:cxn>
                  <a:cxn ang="0">
                    <a:pos x="63" y="529"/>
                  </a:cxn>
                  <a:cxn ang="0">
                    <a:pos x="56" y="883"/>
                  </a:cxn>
                  <a:cxn ang="0">
                    <a:pos x="44" y="1561"/>
                  </a:cxn>
                  <a:cxn ang="0">
                    <a:pos x="42" y="1567"/>
                  </a:cxn>
                  <a:cxn ang="0">
                    <a:pos x="37" y="1572"/>
                  </a:cxn>
                  <a:cxn ang="0">
                    <a:pos x="30" y="1575"/>
                  </a:cxn>
                  <a:cxn ang="0">
                    <a:pos x="23" y="1575"/>
                  </a:cxn>
                  <a:cxn ang="0">
                    <a:pos x="15" y="1574"/>
                  </a:cxn>
                  <a:cxn ang="0">
                    <a:pos x="8" y="1571"/>
                  </a:cxn>
                  <a:cxn ang="0">
                    <a:pos x="2" y="1566"/>
                  </a:cxn>
                  <a:cxn ang="0">
                    <a:pos x="0" y="1561"/>
                  </a:cxn>
                  <a:cxn ang="0">
                    <a:pos x="5" y="1270"/>
                  </a:cxn>
                  <a:cxn ang="0">
                    <a:pos x="10" y="1045"/>
                  </a:cxn>
                  <a:cxn ang="0">
                    <a:pos x="16" y="691"/>
                  </a:cxn>
                  <a:cxn ang="0">
                    <a:pos x="27" y="13"/>
                  </a:cxn>
                </a:cxnLst>
                <a:rect l="0" t="0" r="r" b="b"/>
                <a:pathLst>
                  <a:path w="73" h="1575">
                    <a:moveTo>
                      <a:pt x="27" y="13"/>
                    </a:moveTo>
                    <a:lnTo>
                      <a:pt x="29" y="8"/>
                    </a:lnTo>
                    <a:lnTo>
                      <a:pt x="34" y="3"/>
                    </a:lnTo>
                    <a:lnTo>
                      <a:pt x="41" y="1"/>
                    </a:lnTo>
                    <a:lnTo>
                      <a:pt x="50" y="0"/>
                    </a:lnTo>
                    <a:lnTo>
                      <a:pt x="58" y="1"/>
                    </a:lnTo>
                    <a:lnTo>
                      <a:pt x="65" y="3"/>
                    </a:lnTo>
                    <a:lnTo>
                      <a:pt x="71" y="8"/>
                    </a:lnTo>
                    <a:lnTo>
                      <a:pt x="73" y="13"/>
                    </a:lnTo>
                    <a:lnTo>
                      <a:pt x="67" y="304"/>
                    </a:lnTo>
                    <a:lnTo>
                      <a:pt x="63" y="529"/>
                    </a:lnTo>
                    <a:lnTo>
                      <a:pt x="56" y="883"/>
                    </a:lnTo>
                    <a:lnTo>
                      <a:pt x="44" y="1561"/>
                    </a:lnTo>
                    <a:lnTo>
                      <a:pt x="42" y="1567"/>
                    </a:lnTo>
                    <a:lnTo>
                      <a:pt x="37" y="1572"/>
                    </a:lnTo>
                    <a:lnTo>
                      <a:pt x="30" y="1575"/>
                    </a:lnTo>
                    <a:lnTo>
                      <a:pt x="23" y="1575"/>
                    </a:lnTo>
                    <a:lnTo>
                      <a:pt x="15" y="1574"/>
                    </a:lnTo>
                    <a:lnTo>
                      <a:pt x="8" y="1571"/>
                    </a:lnTo>
                    <a:lnTo>
                      <a:pt x="2" y="1566"/>
                    </a:lnTo>
                    <a:lnTo>
                      <a:pt x="0" y="1561"/>
                    </a:lnTo>
                    <a:lnTo>
                      <a:pt x="5" y="1270"/>
                    </a:lnTo>
                    <a:lnTo>
                      <a:pt x="10" y="1045"/>
                    </a:lnTo>
                    <a:lnTo>
                      <a:pt x="16" y="691"/>
                    </a:lnTo>
                    <a:lnTo>
                      <a:pt x="27" y="13"/>
                    </a:lnTo>
                    <a:close/>
                  </a:path>
                </a:pathLst>
              </a:custGeom>
              <a:solidFill>
                <a:srgbClr val="616666"/>
              </a:solidFill>
              <a:ln w="9525">
                <a:noFill/>
                <a:round/>
                <a:headEnd/>
                <a:tailEnd/>
              </a:ln>
            </p:spPr>
            <p:txBody>
              <a:bodyPr/>
              <a:lstStyle/>
              <a:p>
                <a:endParaRPr lang="en-GB"/>
              </a:p>
            </p:txBody>
          </p:sp>
          <p:sp>
            <p:nvSpPr>
              <p:cNvPr id="292888" name="Freeform 24"/>
              <p:cNvSpPr>
                <a:spLocks/>
              </p:cNvSpPr>
              <p:nvPr/>
            </p:nvSpPr>
            <p:spPr bwMode="auto">
              <a:xfrm>
                <a:off x="3781" y="1902"/>
                <a:ext cx="7" cy="123"/>
              </a:xfrm>
              <a:custGeom>
                <a:avLst/>
                <a:gdLst/>
                <a:ahLst/>
                <a:cxnLst>
                  <a:cxn ang="0">
                    <a:pos x="25" y="12"/>
                  </a:cxn>
                  <a:cxn ang="0">
                    <a:pos x="27" y="7"/>
                  </a:cxn>
                  <a:cxn ang="0">
                    <a:pos x="31" y="2"/>
                  </a:cxn>
                  <a:cxn ang="0">
                    <a:pos x="37" y="0"/>
                  </a:cxn>
                  <a:cxn ang="0">
                    <a:pos x="44" y="0"/>
                  </a:cxn>
                  <a:cxn ang="0">
                    <a:pos x="51" y="1"/>
                  </a:cxn>
                  <a:cxn ang="0">
                    <a:pos x="57" y="3"/>
                  </a:cxn>
                  <a:cxn ang="0">
                    <a:pos x="61" y="7"/>
                  </a:cxn>
                  <a:cxn ang="0">
                    <a:pos x="63" y="12"/>
                  </a:cxn>
                  <a:cxn ang="0">
                    <a:pos x="59" y="282"/>
                  </a:cxn>
                  <a:cxn ang="0">
                    <a:pos x="56" y="493"/>
                  </a:cxn>
                  <a:cxn ang="0">
                    <a:pos x="51" y="823"/>
                  </a:cxn>
                  <a:cxn ang="0">
                    <a:pos x="40" y="1454"/>
                  </a:cxn>
                  <a:cxn ang="0">
                    <a:pos x="38" y="1459"/>
                  </a:cxn>
                  <a:cxn ang="0">
                    <a:pos x="34" y="1463"/>
                  </a:cxn>
                  <a:cxn ang="0">
                    <a:pos x="28" y="1465"/>
                  </a:cxn>
                  <a:cxn ang="0">
                    <a:pos x="21" y="1466"/>
                  </a:cxn>
                  <a:cxn ang="0">
                    <a:pos x="13" y="1465"/>
                  </a:cxn>
                  <a:cxn ang="0">
                    <a:pos x="7" y="1462"/>
                  </a:cxn>
                  <a:cxn ang="0">
                    <a:pos x="3" y="1459"/>
                  </a:cxn>
                  <a:cxn ang="0">
                    <a:pos x="0" y="1454"/>
                  </a:cxn>
                  <a:cxn ang="0">
                    <a:pos x="5" y="1182"/>
                  </a:cxn>
                  <a:cxn ang="0">
                    <a:pos x="9" y="972"/>
                  </a:cxn>
                  <a:cxn ang="0">
                    <a:pos x="14" y="642"/>
                  </a:cxn>
                  <a:cxn ang="0">
                    <a:pos x="25" y="12"/>
                  </a:cxn>
                </a:cxnLst>
                <a:rect l="0" t="0" r="r" b="b"/>
                <a:pathLst>
                  <a:path w="63" h="1466">
                    <a:moveTo>
                      <a:pt x="25" y="12"/>
                    </a:moveTo>
                    <a:lnTo>
                      <a:pt x="27" y="7"/>
                    </a:lnTo>
                    <a:lnTo>
                      <a:pt x="31" y="2"/>
                    </a:lnTo>
                    <a:lnTo>
                      <a:pt x="37" y="0"/>
                    </a:lnTo>
                    <a:lnTo>
                      <a:pt x="44" y="0"/>
                    </a:lnTo>
                    <a:lnTo>
                      <a:pt x="51" y="1"/>
                    </a:lnTo>
                    <a:lnTo>
                      <a:pt x="57" y="3"/>
                    </a:lnTo>
                    <a:lnTo>
                      <a:pt x="61" y="7"/>
                    </a:lnTo>
                    <a:lnTo>
                      <a:pt x="63" y="12"/>
                    </a:lnTo>
                    <a:lnTo>
                      <a:pt x="59" y="282"/>
                    </a:lnTo>
                    <a:lnTo>
                      <a:pt x="56" y="493"/>
                    </a:lnTo>
                    <a:lnTo>
                      <a:pt x="51" y="823"/>
                    </a:lnTo>
                    <a:lnTo>
                      <a:pt x="40" y="1454"/>
                    </a:lnTo>
                    <a:lnTo>
                      <a:pt x="38" y="1459"/>
                    </a:lnTo>
                    <a:lnTo>
                      <a:pt x="34" y="1463"/>
                    </a:lnTo>
                    <a:lnTo>
                      <a:pt x="28" y="1465"/>
                    </a:lnTo>
                    <a:lnTo>
                      <a:pt x="21" y="1466"/>
                    </a:lnTo>
                    <a:lnTo>
                      <a:pt x="13" y="1465"/>
                    </a:lnTo>
                    <a:lnTo>
                      <a:pt x="7" y="1462"/>
                    </a:lnTo>
                    <a:lnTo>
                      <a:pt x="3" y="1459"/>
                    </a:lnTo>
                    <a:lnTo>
                      <a:pt x="0" y="1454"/>
                    </a:lnTo>
                    <a:lnTo>
                      <a:pt x="5" y="1182"/>
                    </a:lnTo>
                    <a:lnTo>
                      <a:pt x="9" y="972"/>
                    </a:lnTo>
                    <a:lnTo>
                      <a:pt x="14" y="642"/>
                    </a:lnTo>
                    <a:lnTo>
                      <a:pt x="25" y="12"/>
                    </a:lnTo>
                    <a:close/>
                  </a:path>
                </a:pathLst>
              </a:custGeom>
              <a:solidFill>
                <a:srgbClr val="787D7D"/>
              </a:solidFill>
              <a:ln w="9525">
                <a:noFill/>
                <a:round/>
                <a:headEnd/>
                <a:tailEnd/>
              </a:ln>
            </p:spPr>
            <p:txBody>
              <a:bodyPr/>
              <a:lstStyle/>
              <a:p>
                <a:endParaRPr lang="en-GB"/>
              </a:p>
            </p:txBody>
          </p:sp>
          <p:sp>
            <p:nvSpPr>
              <p:cNvPr id="292889" name="Freeform 25"/>
              <p:cNvSpPr>
                <a:spLocks/>
              </p:cNvSpPr>
              <p:nvPr/>
            </p:nvSpPr>
            <p:spPr bwMode="auto">
              <a:xfrm>
                <a:off x="3782" y="1902"/>
                <a:ext cx="6" cy="113"/>
              </a:xfrm>
              <a:custGeom>
                <a:avLst/>
                <a:gdLst/>
                <a:ahLst/>
                <a:cxnLst>
                  <a:cxn ang="0">
                    <a:pos x="24" y="12"/>
                  </a:cxn>
                  <a:cxn ang="0">
                    <a:pos x="25" y="7"/>
                  </a:cxn>
                  <a:cxn ang="0">
                    <a:pos x="28" y="2"/>
                  </a:cxn>
                  <a:cxn ang="0">
                    <a:pos x="33" y="0"/>
                  </a:cxn>
                  <a:cxn ang="0">
                    <a:pos x="39" y="0"/>
                  </a:cxn>
                  <a:cxn ang="0">
                    <a:pos x="45" y="1"/>
                  </a:cxn>
                  <a:cxn ang="0">
                    <a:pos x="50" y="3"/>
                  </a:cxn>
                  <a:cxn ang="0">
                    <a:pos x="54" y="7"/>
                  </a:cxn>
                  <a:cxn ang="0">
                    <a:pos x="55" y="12"/>
                  </a:cxn>
                  <a:cxn ang="0">
                    <a:pos x="51" y="262"/>
                  </a:cxn>
                  <a:cxn ang="0">
                    <a:pos x="48" y="457"/>
                  </a:cxn>
                  <a:cxn ang="0">
                    <a:pos x="42" y="762"/>
                  </a:cxn>
                  <a:cxn ang="0">
                    <a:pos x="31" y="1345"/>
                  </a:cxn>
                  <a:cxn ang="0">
                    <a:pos x="30" y="1350"/>
                  </a:cxn>
                  <a:cxn ang="0">
                    <a:pos x="26" y="1354"/>
                  </a:cxn>
                  <a:cxn ang="0">
                    <a:pos x="21" y="1356"/>
                  </a:cxn>
                  <a:cxn ang="0">
                    <a:pos x="16" y="1357"/>
                  </a:cxn>
                  <a:cxn ang="0">
                    <a:pos x="10" y="1356"/>
                  </a:cxn>
                  <a:cxn ang="0">
                    <a:pos x="5" y="1353"/>
                  </a:cxn>
                  <a:cxn ang="0">
                    <a:pos x="1" y="1350"/>
                  </a:cxn>
                  <a:cxn ang="0">
                    <a:pos x="0" y="1345"/>
                  </a:cxn>
                  <a:cxn ang="0">
                    <a:pos x="4" y="1094"/>
                  </a:cxn>
                  <a:cxn ang="0">
                    <a:pos x="8" y="900"/>
                  </a:cxn>
                  <a:cxn ang="0">
                    <a:pos x="13" y="595"/>
                  </a:cxn>
                  <a:cxn ang="0">
                    <a:pos x="24" y="12"/>
                  </a:cxn>
                </a:cxnLst>
                <a:rect l="0" t="0" r="r" b="b"/>
                <a:pathLst>
                  <a:path w="55" h="1357">
                    <a:moveTo>
                      <a:pt x="24" y="12"/>
                    </a:moveTo>
                    <a:lnTo>
                      <a:pt x="25" y="7"/>
                    </a:lnTo>
                    <a:lnTo>
                      <a:pt x="28" y="2"/>
                    </a:lnTo>
                    <a:lnTo>
                      <a:pt x="33" y="0"/>
                    </a:lnTo>
                    <a:lnTo>
                      <a:pt x="39" y="0"/>
                    </a:lnTo>
                    <a:lnTo>
                      <a:pt x="45" y="1"/>
                    </a:lnTo>
                    <a:lnTo>
                      <a:pt x="50" y="3"/>
                    </a:lnTo>
                    <a:lnTo>
                      <a:pt x="54" y="7"/>
                    </a:lnTo>
                    <a:lnTo>
                      <a:pt x="55" y="12"/>
                    </a:lnTo>
                    <a:lnTo>
                      <a:pt x="51" y="262"/>
                    </a:lnTo>
                    <a:lnTo>
                      <a:pt x="48" y="457"/>
                    </a:lnTo>
                    <a:lnTo>
                      <a:pt x="42" y="762"/>
                    </a:lnTo>
                    <a:lnTo>
                      <a:pt x="31" y="1345"/>
                    </a:lnTo>
                    <a:lnTo>
                      <a:pt x="30" y="1350"/>
                    </a:lnTo>
                    <a:lnTo>
                      <a:pt x="26" y="1354"/>
                    </a:lnTo>
                    <a:lnTo>
                      <a:pt x="21" y="1356"/>
                    </a:lnTo>
                    <a:lnTo>
                      <a:pt x="16" y="1357"/>
                    </a:lnTo>
                    <a:lnTo>
                      <a:pt x="10" y="1356"/>
                    </a:lnTo>
                    <a:lnTo>
                      <a:pt x="5" y="1353"/>
                    </a:lnTo>
                    <a:lnTo>
                      <a:pt x="1" y="1350"/>
                    </a:lnTo>
                    <a:lnTo>
                      <a:pt x="0" y="1345"/>
                    </a:lnTo>
                    <a:lnTo>
                      <a:pt x="4" y="1094"/>
                    </a:lnTo>
                    <a:lnTo>
                      <a:pt x="8" y="900"/>
                    </a:lnTo>
                    <a:lnTo>
                      <a:pt x="13" y="595"/>
                    </a:lnTo>
                    <a:lnTo>
                      <a:pt x="24" y="12"/>
                    </a:lnTo>
                    <a:close/>
                  </a:path>
                </a:pathLst>
              </a:custGeom>
              <a:solidFill>
                <a:srgbClr val="8A8F8F"/>
              </a:solidFill>
              <a:ln w="9525">
                <a:noFill/>
                <a:round/>
                <a:headEnd/>
                <a:tailEnd/>
              </a:ln>
            </p:spPr>
            <p:txBody>
              <a:bodyPr/>
              <a:lstStyle/>
              <a:p>
                <a:endParaRPr lang="en-GB"/>
              </a:p>
            </p:txBody>
          </p:sp>
          <p:sp>
            <p:nvSpPr>
              <p:cNvPr id="292890" name="Freeform 26"/>
              <p:cNvSpPr>
                <a:spLocks/>
              </p:cNvSpPr>
              <p:nvPr/>
            </p:nvSpPr>
            <p:spPr bwMode="auto">
              <a:xfrm>
                <a:off x="3782" y="1902"/>
                <a:ext cx="5" cy="104"/>
              </a:xfrm>
              <a:custGeom>
                <a:avLst/>
                <a:gdLst/>
                <a:ahLst/>
                <a:cxnLst>
                  <a:cxn ang="0">
                    <a:pos x="21" y="10"/>
                  </a:cxn>
                  <a:cxn ang="0">
                    <a:pos x="25" y="2"/>
                  </a:cxn>
                  <a:cxn ang="0">
                    <a:pos x="35" y="0"/>
                  </a:cxn>
                  <a:cxn ang="0">
                    <a:pos x="44" y="3"/>
                  </a:cxn>
                  <a:cxn ang="0">
                    <a:pos x="48" y="12"/>
                  </a:cxn>
                  <a:cxn ang="0">
                    <a:pos x="44" y="242"/>
                  </a:cxn>
                  <a:cxn ang="0">
                    <a:pos x="40" y="421"/>
                  </a:cxn>
                  <a:cxn ang="0">
                    <a:pos x="35" y="701"/>
                  </a:cxn>
                  <a:cxn ang="0">
                    <a:pos x="26" y="1238"/>
                  </a:cxn>
                  <a:cxn ang="0">
                    <a:pos x="22" y="1246"/>
                  </a:cxn>
                  <a:cxn ang="0">
                    <a:pos x="13" y="1248"/>
                  </a:cxn>
                  <a:cxn ang="0">
                    <a:pos x="4" y="1245"/>
                  </a:cxn>
                  <a:cxn ang="0">
                    <a:pos x="0" y="1236"/>
                  </a:cxn>
                  <a:cxn ang="0">
                    <a:pos x="4" y="1006"/>
                  </a:cxn>
                  <a:cxn ang="0">
                    <a:pos x="7" y="827"/>
                  </a:cxn>
                  <a:cxn ang="0">
                    <a:pos x="12" y="547"/>
                  </a:cxn>
                  <a:cxn ang="0">
                    <a:pos x="21" y="10"/>
                  </a:cxn>
                </a:cxnLst>
                <a:rect l="0" t="0" r="r" b="b"/>
                <a:pathLst>
                  <a:path w="48" h="1248">
                    <a:moveTo>
                      <a:pt x="21" y="10"/>
                    </a:moveTo>
                    <a:lnTo>
                      <a:pt x="25" y="2"/>
                    </a:lnTo>
                    <a:lnTo>
                      <a:pt x="35" y="0"/>
                    </a:lnTo>
                    <a:lnTo>
                      <a:pt x="44" y="3"/>
                    </a:lnTo>
                    <a:lnTo>
                      <a:pt x="48" y="12"/>
                    </a:lnTo>
                    <a:lnTo>
                      <a:pt x="44" y="242"/>
                    </a:lnTo>
                    <a:lnTo>
                      <a:pt x="40" y="421"/>
                    </a:lnTo>
                    <a:lnTo>
                      <a:pt x="35" y="701"/>
                    </a:lnTo>
                    <a:lnTo>
                      <a:pt x="26" y="1238"/>
                    </a:lnTo>
                    <a:lnTo>
                      <a:pt x="22" y="1246"/>
                    </a:lnTo>
                    <a:lnTo>
                      <a:pt x="13" y="1248"/>
                    </a:lnTo>
                    <a:lnTo>
                      <a:pt x="4" y="1245"/>
                    </a:lnTo>
                    <a:lnTo>
                      <a:pt x="0" y="1236"/>
                    </a:lnTo>
                    <a:lnTo>
                      <a:pt x="4" y="1006"/>
                    </a:lnTo>
                    <a:lnTo>
                      <a:pt x="7" y="827"/>
                    </a:lnTo>
                    <a:lnTo>
                      <a:pt x="12" y="547"/>
                    </a:lnTo>
                    <a:lnTo>
                      <a:pt x="21" y="10"/>
                    </a:lnTo>
                    <a:close/>
                  </a:path>
                </a:pathLst>
              </a:custGeom>
              <a:solidFill>
                <a:srgbClr val="A1A6A6"/>
              </a:solidFill>
              <a:ln w="9525">
                <a:noFill/>
                <a:round/>
                <a:headEnd/>
                <a:tailEnd/>
              </a:ln>
            </p:spPr>
            <p:txBody>
              <a:bodyPr/>
              <a:lstStyle/>
              <a:p>
                <a:endParaRPr lang="en-GB"/>
              </a:p>
            </p:txBody>
          </p:sp>
          <p:sp>
            <p:nvSpPr>
              <p:cNvPr id="292891" name="Freeform 27"/>
              <p:cNvSpPr>
                <a:spLocks/>
              </p:cNvSpPr>
              <p:nvPr/>
            </p:nvSpPr>
            <p:spPr bwMode="auto">
              <a:xfrm>
                <a:off x="3783" y="1902"/>
                <a:ext cx="4" cy="95"/>
              </a:xfrm>
              <a:custGeom>
                <a:avLst/>
                <a:gdLst/>
                <a:ahLst/>
                <a:cxnLst>
                  <a:cxn ang="0">
                    <a:pos x="19" y="10"/>
                  </a:cxn>
                  <a:cxn ang="0">
                    <a:pos x="22" y="2"/>
                  </a:cxn>
                  <a:cxn ang="0">
                    <a:pos x="29" y="0"/>
                  </a:cxn>
                  <a:cxn ang="0">
                    <a:pos x="36" y="3"/>
                  </a:cxn>
                  <a:cxn ang="0">
                    <a:pos x="38" y="12"/>
                  </a:cxn>
                  <a:cxn ang="0">
                    <a:pos x="35" y="221"/>
                  </a:cxn>
                  <a:cxn ang="0">
                    <a:pos x="33" y="383"/>
                  </a:cxn>
                  <a:cxn ang="0">
                    <a:pos x="28" y="640"/>
                  </a:cxn>
                  <a:cxn ang="0">
                    <a:pos x="19" y="1130"/>
                  </a:cxn>
                  <a:cxn ang="0">
                    <a:pos x="16" y="1137"/>
                  </a:cxn>
                  <a:cxn ang="0">
                    <a:pos x="10" y="1139"/>
                  </a:cxn>
                  <a:cxn ang="0">
                    <a:pos x="3" y="1137"/>
                  </a:cxn>
                  <a:cxn ang="0">
                    <a:pos x="0" y="1130"/>
                  </a:cxn>
                  <a:cxn ang="0">
                    <a:pos x="4" y="920"/>
                  </a:cxn>
                  <a:cxn ang="0">
                    <a:pos x="7" y="756"/>
                  </a:cxn>
                  <a:cxn ang="0">
                    <a:pos x="11" y="499"/>
                  </a:cxn>
                  <a:cxn ang="0">
                    <a:pos x="19" y="10"/>
                  </a:cxn>
                </a:cxnLst>
                <a:rect l="0" t="0" r="r" b="b"/>
                <a:pathLst>
                  <a:path w="38" h="1139">
                    <a:moveTo>
                      <a:pt x="19" y="10"/>
                    </a:moveTo>
                    <a:lnTo>
                      <a:pt x="22" y="2"/>
                    </a:lnTo>
                    <a:lnTo>
                      <a:pt x="29" y="0"/>
                    </a:lnTo>
                    <a:lnTo>
                      <a:pt x="36" y="3"/>
                    </a:lnTo>
                    <a:lnTo>
                      <a:pt x="38" y="12"/>
                    </a:lnTo>
                    <a:lnTo>
                      <a:pt x="35" y="221"/>
                    </a:lnTo>
                    <a:lnTo>
                      <a:pt x="33" y="383"/>
                    </a:lnTo>
                    <a:lnTo>
                      <a:pt x="28" y="640"/>
                    </a:lnTo>
                    <a:lnTo>
                      <a:pt x="19" y="1130"/>
                    </a:lnTo>
                    <a:lnTo>
                      <a:pt x="16" y="1137"/>
                    </a:lnTo>
                    <a:lnTo>
                      <a:pt x="10" y="1139"/>
                    </a:lnTo>
                    <a:lnTo>
                      <a:pt x="3" y="1137"/>
                    </a:lnTo>
                    <a:lnTo>
                      <a:pt x="0" y="1130"/>
                    </a:lnTo>
                    <a:lnTo>
                      <a:pt x="4" y="920"/>
                    </a:lnTo>
                    <a:lnTo>
                      <a:pt x="7" y="756"/>
                    </a:lnTo>
                    <a:lnTo>
                      <a:pt x="11" y="499"/>
                    </a:lnTo>
                    <a:lnTo>
                      <a:pt x="19" y="10"/>
                    </a:lnTo>
                    <a:close/>
                  </a:path>
                </a:pathLst>
              </a:custGeom>
              <a:solidFill>
                <a:srgbClr val="B2BABA"/>
              </a:solidFill>
              <a:ln w="9525">
                <a:noFill/>
                <a:round/>
                <a:headEnd/>
                <a:tailEnd/>
              </a:ln>
            </p:spPr>
            <p:txBody>
              <a:bodyPr/>
              <a:lstStyle/>
              <a:p>
                <a:endParaRPr lang="en-GB"/>
              </a:p>
            </p:txBody>
          </p:sp>
          <p:sp>
            <p:nvSpPr>
              <p:cNvPr id="292892" name="Freeform 28"/>
              <p:cNvSpPr>
                <a:spLocks/>
              </p:cNvSpPr>
              <p:nvPr/>
            </p:nvSpPr>
            <p:spPr bwMode="auto">
              <a:xfrm>
                <a:off x="3783" y="1902"/>
                <a:ext cx="4" cy="86"/>
              </a:xfrm>
              <a:custGeom>
                <a:avLst/>
                <a:gdLst/>
                <a:ahLst/>
                <a:cxnLst>
                  <a:cxn ang="0">
                    <a:pos x="17" y="10"/>
                  </a:cxn>
                  <a:cxn ang="0">
                    <a:pos x="19" y="2"/>
                  </a:cxn>
                  <a:cxn ang="0">
                    <a:pos x="24" y="0"/>
                  </a:cxn>
                  <a:cxn ang="0">
                    <a:pos x="29" y="2"/>
                  </a:cxn>
                  <a:cxn ang="0">
                    <a:pos x="31" y="10"/>
                  </a:cxn>
                  <a:cxn ang="0">
                    <a:pos x="15" y="1023"/>
                  </a:cxn>
                  <a:cxn ang="0">
                    <a:pos x="13" y="1029"/>
                  </a:cxn>
                  <a:cxn ang="0">
                    <a:pos x="8" y="1031"/>
                  </a:cxn>
                  <a:cxn ang="0">
                    <a:pos x="2" y="1029"/>
                  </a:cxn>
                  <a:cxn ang="0">
                    <a:pos x="0" y="1023"/>
                  </a:cxn>
                  <a:cxn ang="0">
                    <a:pos x="17" y="10"/>
                  </a:cxn>
                </a:cxnLst>
                <a:rect l="0" t="0" r="r" b="b"/>
                <a:pathLst>
                  <a:path w="31" h="1031">
                    <a:moveTo>
                      <a:pt x="17" y="10"/>
                    </a:moveTo>
                    <a:lnTo>
                      <a:pt x="19" y="2"/>
                    </a:lnTo>
                    <a:lnTo>
                      <a:pt x="24" y="0"/>
                    </a:lnTo>
                    <a:lnTo>
                      <a:pt x="29" y="2"/>
                    </a:lnTo>
                    <a:lnTo>
                      <a:pt x="31" y="10"/>
                    </a:lnTo>
                    <a:lnTo>
                      <a:pt x="15" y="1023"/>
                    </a:lnTo>
                    <a:lnTo>
                      <a:pt x="13" y="1029"/>
                    </a:lnTo>
                    <a:lnTo>
                      <a:pt x="8" y="1031"/>
                    </a:lnTo>
                    <a:lnTo>
                      <a:pt x="2" y="1029"/>
                    </a:lnTo>
                    <a:lnTo>
                      <a:pt x="0" y="1023"/>
                    </a:lnTo>
                    <a:lnTo>
                      <a:pt x="17" y="10"/>
                    </a:lnTo>
                    <a:close/>
                  </a:path>
                </a:pathLst>
              </a:custGeom>
              <a:solidFill>
                <a:srgbClr val="C4CCCC"/>
              </a:solidFill>
              <a:ln w="9525">
                <a:noFill/>
                <a:round/>
                <a:headEnd/>
                <a:tailEnd/>
              </a:ln>
            </p:spPr>
            <p:txBody>
              <a:bodyPr/>
              <a:lstStyle/>
              <a:p>
                <a:endParaRPr lang="en-GB"/>
              </a:p>
            </p:txBody>
          </p:sp>
          <p:sp>
            <p:nvSpPr>
              <p:cNvPr id="292893" name="Freeform 29"/>
              <p:cNvSpPr>
                <a:spLocks/>
              </p:cNvSpPr>
              <p:nvPr/>
            </p:nvSpPr>
            <p:spPr bwMode="auto">
              <a:xfrm>
                <a:off x="3782" y="1920"/>
                <a:ext cx="1" cy="1"/>
              </a:xfrm>
              <a:custGeom>
                <a:avLst/>
                <a:gdLst/>
                <a:ahLst/>
                <a:cxnLst>
                  <a:cxn ang="0">
                    <a:pos x="6" y="0"/>
                  </a:cxn>
                  <a:cxn ang="0">
                    <a:pos x="4" y="1"/>
                  </a:cxn>
                  <a:cxn ang="0">
                    <a:pos x="0" y="8"/>
                  </a:cxn>
                  <a:cxn ang="0">
                    <a:pos x="9" y="12"/>
                  </a:cxn>
                  <a:cxn ang="0">
                    <a:pos x="12" y="5"/>
                  </a:cxn>
                  <a:cxn ang="0">
                    <a:pos x="10" y="6"/>
                  </a:cxn>
                  <a:cxn ang="0">
                    <a:pos x="6" y="0"/>
                  </a:cxn>
                  <a:cxn ang="0">
                    <a:pos x="5" y="0"/>
                  </a:cxn>
                  <a:cxn ang="0">
                    <a:pos x="4" y="1"/>
                  </a:cxn>
                  <a:cxn ang="0">
                    <a:pos x="6" y="0"/>
                  </a:cxn>
                </a:cxnLst>
                <a:rect l="0" t="0" r="r" b="b"/>
                <a:pathLst>
                  <a:path w="12" h="12">
                    <a:moveTo>
                      <a:pt x="6" y="0"/>
                    </a:moveTo>
                    <a:lnTo>
                      <a:pt x="4" y="1"/>
                    </a:lnTo>
                    <a:lnTo>
                      <a:pt x="0" y="8"/>
                    </a:lnTo>
                    <a:lnTo>
                      <a:pt x="9" y="12"/>
                    </a:lnTo>
                    <a:lnTo>
                      <a:pt x="12" y="5"/>
                    </a:lnTo>
                    <a:lnTo>
                      <a:pt x="10" y="6"/>
                    </a:lnTo>
                    <a:lnTo>
                      <a:pt x="6" y="0"/>
                    </a:lnTo>
                    <a:lnTo>
                      <a:pt x="5" y="0"/>
                    </a:lnTo>
                    <a:lnTo>
                      <a:pt x="4" y="1"/>
                    </a:lnTo>
                    <a:lnTo>
                      <a:pt x="6" y="0"/>
                    </a:lnTo>
                    <a:close/>
                  </a:path>
                </a:pathLst>
              </a:custGeom>
              <a:solidFill>
                <a:srgbClr val="EDF5F5"/>
              </a:solidFill>
              <a:ln w="9525">
                <a:noFill/>
                <a:round/>
                <a:headEnd/>
                <a:tailEnd/>
              </a:ln>
            </p:spPr>
            <p:txBody>
              <a:bodyPr/>
              <a:lstStyle/>
              <a:p>
                <a:endParaRPr lang="en-GB"/>
              </a:p>
            </p:txBody>
          </p:sp>
          <p:sp>
            <p:nvSpPr>
              <p:cNvPr id="292894" name="Freeform 30"/>
              <p:cNvSpPr>
                <a:spLocks/>
              </p:cNvSpPr>
              <p:nvPr/>
            </p:nvSpPr>
            <p:spPr bwMode="auto">
              <a:xfrm>
                <a:off x="3782" y="1919"/>
                <a:ext cx="1" cy="1"/>
              </a:xfrm>
              <a:custGeom>
                <a:avLst/>
                <a:gdLst/>
                <a:ahLst/>
                <a:cxnLst>
                  <a:cxn ang="0">
                    <a:pos x="9" y="0"/>
                  </a:cxn>
                  <a:cxn ang="0">
                    <a:pos x="8" y="1"/>
                  </a:cxn>
                  <a:cxn ang="0">
                    <a:pos x="0" y="7"/>
                  </a:cxn>
                  <a:cxn ang="0">
                    <a:pos x="4" y="13"/>
                  </a:cxn>
                  <a:cxn ang="0">
                    <a:pos x="12" y="8"/>
                  </a:cxn>
                  <a:cxn ang="0">
                    <a:pos x="11" y="9"/>
                  </a:cxn>
                  <a:cxn ang="0">
                    <a:pos x="9" y="0"/>
                  </a:cxn>
                  <a:cxn ang="0">
                    <a:pos x="8" y="0"/>
                  </a:cxn>
                  <a:cxn ang="0">
                    <a:pos x="8" y="1"/>
                  </a:cxn>
                  <a:cxn ang="0">
                    <a:pos x="9" y="0"/>
                  </a:cxn>
                </a:cxnLst>
                <a:rect l="0" t="0" r="r" b="b"/>
                <a:pathLst>
                  <a:path w="12" h="13">
                    <a:moveTo>
                      <a:pt x="9" y="0"/>
                    </a:moveTo>
                    <a:lnTo>
                      <a:pt x="8" y="1"/>
                    </a:lnTo>
                    <a:lnTo>
                      <a:pt x="0" y="7"/>
                    </a:lnTo>
                    <a:lnTo>
                      <a:pt x="4" y="13"/>
                    </a:lnTo>
                    <a:lnTo>
                      <a:pt x="12" y="8"/>
                    </a:lnTo>
                    <a:lnTo>
                      <a:pt x="11" y="9"/>
                    </a:lnTo>
                    <a:lnTo>
                      <a:pt x="9" y="0"/>
                    </a:lnTo>
                    <a:lnTo>
                      <a:pt x="8" y="0"/>
                    </a:lnTo>
                    <a:lnTo>
                      <a:pt x="8" y="1"/>
                    </a:lnTo>
                    <a:lnTo>
                      <a:pt x="9" y="0"/>
                    </a:lnTo>
                    <a:close/>
                  </a:path>
                </a:pathLst>
              </a:custGeom>
              <a:solidFill>
                <a:srgbClr val="EDF5F5"/>
              </a:solidFill>
              <a:ln w="9525">
                <a:noFill/>
                <a:round/>
                <a:headEnd/>
                <a:tailEnd/>
              </a:ln>
            </p:spPr>
            <p:txBody>
              <a:bodyPr/>
              <a:lstStyle/>
              <a:p>
                <a:endParaRPr lang="en-GB"/>
              </a:p>
            </p:txBody>
          </p:sp>
          <p:sp>
            <p:nvSpPr>
              <p:cNvPr id="292895" name="Freeform 31"/>
              <p:cNvSpPr>
                <a:spLocks/>
              </p:cNvSpPr>
              <p:nvPr/>
            </p:nvSpPr>
            <p:spPr bwMode="auto">
              <a:xfrm>
                <a:off x="3783" y="1919"/>
                <a:ext cx="1" cy="1"/>
              </a:xfrm>
              <a:custGeom>
                <a:avLst/>
                <a:gdLst/>
                <a:ahLst/>
                <a:cxnLst>
                  <a:cxn ang="0">
                    <a:pos x="12" y="0"/>
                  </a:cxn>
                  <a:cxn ang="0">
                    <a:pos x="11" y="0"/>
                  </a:cxn>
                  <a:cxn ang="0">
                    <a:pos x="0" y="3"/>
                  </a:cxn>
                  <a:cxn ang="0">
                    <a:pos x="2" y="12"/>
                  </a:cxn>
                  <a:cxn ang="0">
                    <a:pos x="13" y="8"/>
                  </a:cxn>
                  <a:cxn ang="0">
                    <a:pos x="12" y="8"/>
                  </a:cxn>
                  <a:cxn ang="0">
                    <a:pos x="12" y="0"/>
                  </a:cxn>
                  <a:cxn ang="0">
                    <a:pos x="11" y="0"/>
                  </a:cxn>
                  <a:cxn ang="0">
                    <a:pos x="11" y="0"/>
                  </a:cxn>
                  <a:cxn ang="0">
                    <a:pos x="12" y="0"/>
                  </a:cxn>
                </a:cxnLst>
                <a:rect l="0" t="0" r="r" b="b"/>
                <a:pathLst>
                  <a:path w="13" h="12">
                    <a:moveTo>
                      <a:pt x="12" y="0"/>
                    </a:moveTo>
                    <a:lnTo>
                      <a:pt x="11" y="0"/>
                    </a:lnTo>
                    <a:lnTo>
                      <a:pt x="0" y="3"/>
                    </a:lnTo>
                    <a:lnTo>
                      <a:pt x="2" y="12"/>
                    </a:lnTo>
                    <a:lnTo>
                      <a:pt x="13" y="8"/>
                    </a:lnTo>
                    <a:lnTo>
                      <a:pt x="12" y="8"/>
                    </a:lnTo>
                    <a:lnTo>
                      <a:pt x="12" y="0"/>
                    </a:lnTo>
                    <a:lnTo>
                      <a:pt x="11" y="0"/>
                    </a:lnTo>
                    <a:lnTo>
                      <a:pt x="11" y="0"/>
                    </a:lnTo>
                    <a:lnTo>
                      <a:pt x="12" y="0"/>
                    </a:lnTo>
                    <a:close/>
                  </a:path>
                </a:pathLst>
              </a:custGeom>
              <a:solidFill>
                <a:srgbClr val="EDF5F5"/>
              </a:solidFill>
              <a:ln w="9525">
                <a:noFill/>
                <a:round/>
                <a:headEnd/>
                <a:tailEnd/>
              </a:ln>
            </p:spPr>
            <p:txBody>
              <a:bodyPr/>
              <a:lstStyle/>
              <a:p>
                <a:endParaRPr lang="en-GB"/>
              </a:p>
            </p:txBody>
          </p:sp>
          <p:sp>
            <p:nvSpPr>
              <p:cNvPr id="292896" name="Freeform 32"/>
              <p:cNvSpPr>
                <a:spLocks/>
              </p:cNvSpPr>
              <p:nvPr/>
            </p:nvSpPr>
            <p:spPr bwMode="auto">
              <a:xfrm>
                <a:off x="3784" y="1919"/>
                <a:ext cx="2" cy="1"/>
              </a:xfrm>
              <a:custGeom>
                <a:avLst/>
                <a:gdLst/>
                <a:ahLst/>
                <a:cxnLst>
                  <a:cxn ang="0">
                    <a:pos x="13" y="0"/>
                  </a:cxn>
                  <a:cxn ang="0">
                    <a:pos x="13" y="0"/>
                  </a:cxn>
                  <a:cxn ang="0">
                    <a:pos x="0" y="1"/>
                  </a:cxn>
                  <a:cxn ang="0">
                    <a:pos x="0" y="9"/>
                  </a:cxn>
                  <a:cxn ang="0">
                    <a:pos x="13" y="8"/>
                  </a:cxn>
                  <a:cxn ang="0">
                    <a:pos x="13" y="8"/>
                  </a:cxn>
                  <a:cxn ang="0">
                    <a:pos x="13" y="0"/>
                  </a:cxn>
                  <a:cxn ang="0">
                    <a:pos x="13" y="0"/>
                  </a:cxn>
                  <a:cxn ang="0">
                    <a:pos x="13" y="0"/>
                  </a:cxn>
                </a:cxnLst>
                <a:rect l="0" t="0" r="r" b="b"/>
                <a:pathLst>
                  <a:path w="13" h="9">
                    <a:moveTo>
                      <a:pt x="13" y="0"/>
                    </a:moveTo>
                    <a:lnTo>
                      <a:pt x="13" y="0"/>
                    </a:lnTo>
                    <a:lnTo>
                      <a:pt x="0" y="1"/>
                    </a:lnTo>
                    <a:lnTo>
                      <a:pt x="0" y="9"/>
                    </a:lnTo>
                    <a:lnTo>
                      <a:pt x="13" y="8"/>
                    </a:lnTo>
                    <a:lnTo>
                      <a:pt x="13" y="8"/>
                    </a:lnTo>
                    <a:lnTo>
                      <a:pt x="13" y="0"/>
                    </a:lnTo>
                    <a:lnTo>
                      <a:pt x="13" y="0"/>
                    </a:lnTo>
                    <a:lnTo>
                      <a:pt x="13" y="0"/>
                    </a:lnTo>
                    <a:close/>
                  </a:path>
                </a:pathLst>
              </a:custGeom>
              <a:solidFill>
                <a:srgbClr val="EDF5F5"/>
              </a:solidFill>
              <a:ln w="9525">
                <a:noFill/>
                <a:round/>
                <a:headEnd/>
                <a:tailEnd/>
              </a:ln>
            </p:spPr>
            <p:txBody>
              <a:bodyPr/>
              <a:lstStyle/>
              <a:p>
                <a:endParaRPr lang="en-GB"/>
              </a:p>
            </p:txBody>
          </p:sp>
          <p:sp>
            <p:nvSpPr>
              <p:cNvPr id="292897" name="Freeform 33"/>
              <p:cNvSpPr>
                <a:spLocks/>
              </p:cNvSpPr>
              <p:nvPr/>
            </p:nvSpPr>
            <p:spPr bwMode="auto">
              <a:xfrm>
                <a:off x="3786" y="1919"/>
                <a:ext cx="1" cy="1"/>
              </a:xfrm>
              <a:custGeom>
                <a:avLst/>
                <a:gdLst/>
                <a:ahLst/>
                <a:cxnLst>
                  <a:cxn ang="0">
                    <a:pos x="14" y="1"/>
                  </a:cxn>
                  <a:cxn ang="0">
                    <a:pos x="13" y="1"/>
                  </a:cxn>
                  <a:cxn ang="0">
                    <a:pos x="0" y="0"/>
                  </a:cxn>
                  <a:cxn ang="0">
                    <a:pos x="0" y="8"/>
                  </a:cxn>
                  <a:cxn ang="0">
                    <a:pos x="13" y="9"/>
                  </a:cxn>
                  <a:cxn ang="0">
                    <a:pos x="12" y="9"/>
                  </a:cxn>
                  <a:cxn ang="0">
                    <a:pos x="14" y="1"/>
                  </a:cxn>
                  <a:cxn ang="0">
                    <a:pos x="14" y="1"/>
                  </a:cxn>
                  <a:cxn ang="0">
                    <a:pos x="13" y="1"/>
                  </a:cxn>
                  <a:cxn ang="0">
                    <a:pos x="14" y="1"/>
                  </a:cxn>
                </a:cxnLst>
                <a:rect l="0" t="0" r="r" b="b"/>
                <a:pathLst>
                  <a:path w="14" h="9">
                    <a:moveTo>
                      <a:pt x="14" y="1"/>
                    </a:moveTo>
                    <a:lnTo>
                      <a:pt x="13" y="1"/>
                    </a:lnTo>
                    <a:lnTo>
                      <a:pt x="0" y="0"/>
                    </a:lnTo>
                    <a:lnTo>
                      <a:pt x="0" y="8"/>
                    </a:lnTo>
                    <a:lnTo>
                      <a:pt x="13" y="9"/>
                    </a:lnTo>
                    <a:lnTo>
                      <a:pt x="12" y="9"/>
                    </a:lnTo>
                    <a:lnTo>
                      <a:pt x="14" y="1"/>
                    </a:lnTo>
                    <a:lnTo>
                      <a:pt x="14" y="1"/>
                    </a:lnTo>
                    <a:lnTo>
                      <a:pt x="13" y="1"/>
                    </a:lnTo>
                    <a:lnTo>
                      <a:pt x="14" y="1"/>
                    </a:lnTo>
                    <a:close/>
                  </a:path>
                </a:pathLst>
              </a:custGeom>
              <a:solidFill>
                <a:srgbClr val="EDF5F5"/>
              </a:solidFill>
              <a:ln w="9525">
                <a:noFill/>
                <a:round/>
                <a:headEnd/>
                <a:tailEnd/>
              </a:ln>
            </p:spPr>
            <p:txBody>
              <a:bodyPr/>
              <a:lstStyle/>
              <a:p>
                <a:endParaRPr lang="en-GB"/>
              </a:p>
            </p:txBody>
          </p:sp>
          <p:sp>
            <p:nvSpPr>
              <p:cNvPr id="292898" name="Freeform 34"/>
              <p:cNvSpPr>
                <a:spLocks/>
              </p:cNvSpPr>
              <p:nvPr/>
            </p:nvSpPr>
            <p:spPr bwMode="auto">
              <a:xfrm>
                <a:off x="3787" y="1919"/>
                <a:ext cx="1" cy="1"/>
              </a:xfrm>
              <a:custGeom>
                <a:avLst/>
                <a:gdLst/>
                <a:ahLst/>
                <a:cxnLst>
                  <a:cxn ang="0">
                    <a:pos x="16" y="4"/>
                  </a:cxn>
                  <a:cxn ang="0">
                    <a:pos x="15" y="3"/>
                  </a:cxn>
                  <a:cxn ang="0">
                    <a:pos x="2" y="0"/>
                  </a:cxn>
                  <a:cxn ang="0">
                    <a:pos x="0" y="8"/>
                  </a:cxn>
                  <a:cxn ang="0">
                    <a:pos x="13" y="12"/>
                  </a:cxn>
                  <a:cxn ang="0">
                    <a:pos x="12" y="11"/>
                  </a:cxn>
                  <a:cxn ang="0">
                    <a:pos x="16" y="4"/>
                  </a:cxn>
                  <a:cxn ang="0">
                    <a:pos x="15" y="3"/>
                  </a:cxn>
                  <a:cxn ang="0">
                    <a:pos x="15" y="3"/>
                  </a:cxn>
                  <a:cxn ang="0">
                    <a:pos x="16" y="4"/>
                  </a:cxn>
                </a:cxnLst>
                <a:rect l="0" t="0" r="r" b="b"/>
                <a:pathLst>
                  <a:path w="16" h="12">
                    <a:moveTo>
                      <a:pt x="16" y="4"/>
                    </a:moveTo>
                    <a:lnTo>
                      <a:pt x="15" y="3"/>
                    </a:lnTo>
                    <a:lnTo>
                      <a:pt x="2" y="0"/>
                    </a:lnTo>
                    <a:lnTo>
                      <a:pt x="0" y="8"/>
                    </a:lnTo>
                    <a:lnTo>
                      <a:pt x="13" y="12"/>
                    </a:lnTo>
                    <a:lnTo>
                      <a:pt x="12" y="11"/>
                    </a:lnTo>
                    <a:lnTo>
                      <a:pt x="16" y="4"/>
                    </a:lnTo>
                    <a:lnTo>
                      <a:pt x="15" y="3"/>
                    </a:lnTo>
                    <a:lnTo>
                      <a:pt x="15" y="3"/>
                    </a:lnTo>
                    <a:lnTo>
                      <a:pt x="16" y="4"/>
                    </a:lnTo>
                    <a:close/>
                  </a:path>
                </a:pathLst>
              </a:custGeom>
              <a:solidFill>
                <a:srgbClr val="EDF5F5"/>
              </a:solidFill>
              <a:ln w="9525">
                <a:noFill/>
                <a:round/>
                <a:headEnd/>
                <a:tailEnd/>
              </a:ln>
            </p:spPr>
            <p:txBody>
              <a:bodyPr/>
              <a:lstStyle/>
              <a:p>
                <a:endParaRPr lang="en-GB"/>
              </a:p>
            </p:txBody>
          </p:sp>
          <p:sp>
            <p:nvSpPr>
              <p:cNvPr id="292899" name="Freeform 35"/>
              <p:cNvSpPr>
                <a:spLocks/>
              </p:cNvSpPr>
              <p:nvPr/>
            </p:nvSpPr>
            <p:spPr bwMode="auto">
              <a:xfrm>
                <a:off x="3788" y="1920"/>
                <a:ext cx="1" cy="1"/>
              </a:xfrm>
              <a:custGeom>
                <a:avLst/>
                <a:gdLst/>
                <a:ahLst/>
                <a:cxnLst>
                  <a:cxn ang="0">
                    <a:pos x="14" y="7"/>
                  </a:cxn>
                  <a:cxn ang="0">
                    <a:pos x="13" y="6"/>
                  </a:cxn>
                  <a:cxn ang="0">
                    <a:pos x="4" y="0"/>
                  </a:cxn>
                  <a:cxn ang="0">
                    <a:pos x="0" y="7"/>
                  </a:cxn>
                  <a:cxn ang="0">
                    <a:pos x="9" y="12"/>
                  </a:cxn>
                  <a:cxn ang="0">
                    <a:pos x="8" y="11"/>
                  </a:cxn>
                  <a:cxn ang="0">
                    <a:pos x="14" y="7"/>
                  </a:cxn>
                  <a:cxn ang="0">
                    <a:pos x="14" y="6"/>
                  </a:cxn>
                  <a:cxn ang="0">
                    <a:pos x="13" y="6"/>
                  </a:cxn>
                  <a:cxn ang="0">
                    <a:pos x="14" y="7"/>
                  </a:cxn>
                </a:cxnLst>
                <a:rect l="0" t="0" r="r" b="b"/>
                <a:pathLst>
                  <a:path w="14" h="12">
                    <a:moveTo>
                      <a:pt x="14" y="7"/>
                    </a:moveTo>
                    <a:lnTo>
                      <a:pt x="13" y="6"/>
                    </a:lnTo>
                    <a:lnTo>
                      <a:pt x="4" y="0"/>
                    </a:lnTo>
                    <a:lnTo>
                      <a:pt x="0" y="7"/>
                    </a:lnTo>
                    <a:lnTo>
                      <a:pt x="9" y="12"/>
                    </a:lnTo>
                    <a:lnTo>
                      <a:pt x="8" y="11"/>
                    </a:lnTo>
                    <a:lnTo>
                      <a:pt x="14" y="7"/>
                    </a:lnTo>
                    <a:lnTo>
                      <a:pt x="14" y="6"/>
                    </a:lnTo>
                    <a:lnTo>
                      <a:pt x="13" y="6"/>
                    </a:lnTo>
                    <a:lnTo>
                      <a:pt x="14" y="7"/>
                    </a:lnTo>
                    <a:close/>
                  </a:path>
                </a:pathLst>
              </a:custGeom>
              <a:solidFill>
                <a:srgbClr val="EDF5F5"/>
              </a:solidFill>
              <a:ln w="9525">
                <a:noFill/>
                <a:round/>
                <a:headEnd/>
                <a:tailEnd/>
              </a:ln>
            </p:spPr>
            <p:txBody>
              <a:bodyPr/>
              <a:lstStyle/>
              <a:p>
                <a:endParaRPr lang="en-GB"/>
              </a:p>
            </p:txBody>
          </p:sp>
          <p:sp>
            <p:nvSpPr>
              <p:cNvPr id="292900" name="Freeform 36"/>
              <p:cNvSpPr>
                <a:spLocks/>
              </p:cNvSpPr>
              <p:nvPr/>
            </p:nvSpPr>
            <p:spPr bwMode="auto">
              <a:xfrm>
                <a:off x="3789" y="1920"/>
                <a:ext cx="1" cy="1"/>
              </a:xfrm>
              <a:custGeom>
                <a:avLst/>
                <a:gdLst/>
                <a:ahLst/>
                <a:cxnLst>
                  <a:cxn ang="0">
                    <a:pos x="8" y="9"/>
                  </a:cxn>
                  <a:cxn ang="0">
                    <a:pos x="11" y="7"/>
                  </a:cxn>
                  <a:cxn ang="0">
                    <a:pos x="6" y="0"/>
                  </a:cxn>
                  <a:cxn ang="0">
                    <a:pos x="0" y="4"/>
                  </a:cxn>
                  <a:cxn ang="0">
                    <a:pos x="5" y="11"/>
                  </a:cxn>
                  <a:cxn ang="0">
                    <a:pos x="8" y="9"/>
                  </a:cxn>
                </a:cxnLst>
                <a:rect l="0" t="0" r="r" b="b"/>
                <a:pathLst>
                  <a:path w="11" h="11">
                    <a:moveTo>
                      <a:pt x="8" y="9"/>
                    </a:moveTo>
                    <a:lnTo>
                      <a:pt x="11" y="7"/>
                    </a:lnTo>
                    <a:lnTo>
                      <a:pt x="6" y="0"/>
                    </a:lnTo>
                    <a:lnTo>
                      <a:pt x="0" y="4"/>
                    </a:lnTo>
                    <a:lnTo>
                      <a:pt x="5" y="11"/>
                    </a:lnTo>
                    <a:lnTo>
                      <a:pt x="8" y="9"/>
                    </a:lnTo>
                    <a:close/>
                  </a:path>
                </a:pathLst>
              </a:custGeom>
              <a:solidFill>
                <a:srgbClr val="EDF5F5"/>
              </a:solidFill>
              <a:ln w="9525">
                <a:noFill/>
                <a:round/>
                <a:headEnd/>
                <a:tailEnd/>
              </a:ln>
            </p:spPr>
            <p:txBody>
              <a:bodyPr/>
              <a:lstStyle/>
              <a:p>
                <a:endParaRPr lang="en-GB"/>
              </a:p>
            </p:txBody>
          </p:sp>
          <p:sp>
            <p:nvSpPr>
              <p:cNvPr id="292901" name="Freeform 37"/>
              <p:cNvSpPr>
                <a:spLocks/>
              </p:cNvSpPr>
              <p:nvPr/>
            </p:nvSpPr>
            <p:spPr bwMode="auto">
              <a:xfrm>
                <a:off x="3777" y="1872"/>
                <a:ext cx="19" cy="4"/>
              </a:xfrm>
              <a:custGeom>
                <a:avLst/>
                <a:gdLst/>
                <a:ahLst/>
                <a:cxnLst>
                  <a:cxn ang="0">
                    <a:pos x="96" y="0"/>
                  </a:cxn>
                  <a:cxn ang="0">
                    <a:pos x="115" y="2"/>
                  </a:cxn>
                  <a:cxn ang="0">
                    <a:pos x="132" y="5"/>
                  </a:cxn>
                  <a:cxn ang="0">
                    <a:pos x="148" y="9"/>
                  </a:cxn>
                  <a:cxn ang="0">
                    <a:pos x="163" y="15"/>
                  </a:cxn>
                  <a:cxn ang="0">
                    <a:pos x="176" y="21"/>
                  </a:cxn>
                  <a:cxn ang="0">
                    <a:pos x="186" y="27"/>
                  </a:cxn>
                  <a:cxn ang="0">
                    <a:pos x="192" y="33"/>
                  </a:cxn>
                  <a:cxn ang="0">
                    <a:pos x="194" y="40"/>
                  </a:cxn>
                  <a:cxn ang="0">
                    <a:pos x="186" y="36"/>
                  </a:cxn>
                  <a:cxn ang="0">
                    <a:pos x="178" y="32"/>
                  </a:cxn>
                  <a:cxn ang="0">
                    <a:pos x="167" y="29"/>
                  </a:cxn>
                  <a:cxn ang="0">
                    <a:pos x="156" y="26"/>
                  </a:cxn>
                  <a:cxn ang="0">
                    <a:pos x="143" y="23"/>
                  </a:cxn>
                  <a:cxn ang="0">
                    <a:pos x="130" y="21"/>
                  </a:cxn>
                  <a:cxn ang="0">
                    <a:pos x="114" y="19"/>
                  </a:cxn>
                  <a:cxn ang="0">
                    <a:pos x="96" y="18"/>
                  </a:cxn>
                  <a:cxn ang="0">
                    <a:pos x="80" y="18"/>
                  </a:cxn>
                  <a:cxn ang="0">
                    <a:pos x="66" y="19"/>
                  </a:cxn>
                  <a:cxn ang="0">
                    <a:pos x="52" y="20"/>
                  </a:cxn>
                  <a:cxn ang="0">
                    <a:pos x="40" y="22"/>
                  </a:cxn>
                  <a:cxn ang="0">
                    <a:pos x="29" y="24"/>
                  </a:cxn>
                  <a:cxn ang="0">
                    <a:pos x="19" y="27"/>
                  </a:cxn>
                  <a:cxn ang="0">
                    <a:pos x="9" y="31"/>
                  </a:cxn>
                  <a:cxn ang="0">
                    <a:pos x="0" y="35"/>
                  </a:cxn>
                  <a:cxn ang="0">
                    <a:pos x="2" y="29"/>
                  </a:cxn>
                  <a:cxn ang="0">
                    <a:pos x="9" y="23"/>
                  </a:cxn>
                  <a:cxn ang="0">
                    <a:pos x="18" y="18"/>
                  </a:cxn>
                  <a:cxn ang="0">
                    <a:pos x="31" y="12"/>
                  </a:cxn>
                  <a:cxn ang="0">
                    <a:pos x="45" y="7"/>
                  </a:cxn>
                  <a:cxn ang="0">
                    <a:pos x="62" y="3"/>
                  </a:cxn>
                  <a:cxn ang="0">
                    <a:pos x="79" y="1"/>
                  </a:cxn>
                  <a:cxn ang="0">
                    <a:pos x="96" y="0"/>
                  </a:cxn>
                </a:cxnLst>
                <a:rect l="0" t="0" r="r" b="b"/>
                <a:pathLst>
                  <a:path w="194" h="40">
                    <a:moveTo>
                      <a:pt x="96" y="0"/>
                    </a:moveTo>
                    <a:lnTo>
                      <a:pt x="115" y="2"/>
                    </a:lnTo>
                    <a:lnTo>
                      <a:pt x="132" y="5"/>
                    </a:lnTo>
                    <a:lnTo>
                      <a:pt x="148" y="9"/>
                    </a:lnTo>
                    <a:lnTo>
                      <a:pt x="163" y="15"/>
                    </a:lnTo>
                    <a:lnTo>
                      <a:pt x="176" y="21"/>
                    </a:lnTo>
                    <a:lnTo>
                      <a:pt x="186" y="27"/>
                    </a:lnTo>
                    <a:lnTo>
                      <a:pt x="192" y="33"/>
                    </a:lnTo>
                    <a:lnTo>
                      <a:pt x="194" y="40"/>
                    </a:lnTo>
                    <a:lnTo>
                      <a:pt x="186" y="36"/>
                    </a:lnTo>
                    <a:lnTo>
                      <a:pt x="178" y="32"/>
                    </a:lnTo>
                    <a:lnTo>
                      <a:pt x="167" y="29"/>
                    </a:lnTo>
                    <a:lnTo>
                      <a:pt x="156" y="26"/>
                    </a:lnTo>
                    <a:lnTo>
                      <a:pt x="143" y="23"/>
                    </a:lnTo>
                    <a:lnTo>
                      <a:pt x="130" y="21"/>
                    </a:lnTo>
                    <a:lnTo>
                      <a:pt x="114" y="19"/>
                    </a:lnTo>
                    <a:lnTo>
                      <a:pt x="96" y="18"/>
                    </a:lnTo>
                    <a:lnTo>
                      <a:pt x="80" y="18"/>
                    </a:lnTo>
                    <a:lnTo>
                      <a:pt x="66" y="19"/>
                    </a:lnTo>
                    <a:lnTo>
                      <a:pt x="52" y="20"/>
                    </a:lnTo>
                    <a:lnTo>
                      <a:pt x="40" y="22"/>
                    </a:lnTo>
                    <a:lnTo>
                      <a:pt x="29" y="24"/>
                    </a:lnTo>
                    <a:lnTo>
                      <a:pt x="19" y="27"/>
                    </a:lnTo>
                    <a:lnTo>
                      <a:pt x="9" y="31"/>
                    </a:lnTo>
                    <a:lnTo>
                      <a:pt x="0" y="35"/>
                    </a:lnTo>
                    <a:lnTo>
                      <a:pt x="2" y="29"/>
                    </a:lnTo>
                    <a:lnTo>
                      <a:pt x="9" y="23"/>
                    </a:lnTo>
                    <a:lnTo>
                      <a:pt x="18" y="18"/>
                    </a:lnTo>
                    <a:lnTo>
                      <a:pt x="31" y="12"/>
                    </a:lnTo>
                    <a:lnTo>
                      <a:pt x="45" y="7"/>
                    </a:lnTo>
                    <a:lnTo>
                      <a:pt x="62" y="3"/>
                    </a:lnTo>
                    <a:lnTo>
                      <a:pt x="79" y="1"/>
                    </a:lnTo>
                    <a:lnTo>
                      <a:pt x="96" y="0"/>
                    </a:lnTo>
                    <a:close/>
                  </a:path>
                </a:pathLst>
              </a:custGeom>
              <a:solidFill>
                <a:srgbClr val="E0E8E8"/>
              </a:solidFill>
              <a:ln w="9525">
                <a:noFill/>
                <a:round/>
                <a:headEnd/>
                <a:tailEnd/>
              </a:ln>
            </p:spPr>
            <p:txBody>
              <a:bodyPr/>
              <a:lstStyle/>
              <a:p>
                <a:endParaRPr lang="en-GB"/>
              </a:p>
            </p:txBody>
          </p:sp>
          <p:sp>
            <p:nvSpPr>
              <p:cNvPr id="292902" name="Freeform 38"/>
              <p:cNvSpPr>
                <a:spLocks/>
              </p:cNvSpPr>
              <p:nvPr/>
            </p:nvSpPr>
            <p:spPr bwMode="auto">
              <a:xfrm>
                <a:off x="3648" y="2082"/>
                <a:ext cx="18" cy="406"/>
              </a:xfrm>
              <a:custGeom>
                <a:avLst/>
                <a:gdLst/>
                <a:ahLst/>
                <a:cxnLst>
                  <a:cxn ang="0">
                    <a:pos x="173" y="0"/>
                  </a:cxn>
                  <a:cxn ang="0">
                    <a:pos x="100" y="4687"/>
                  </a:cxn>
                  <a:cxn ang="0">
                    <a:pos x="101" y="4711"/>
                  </a:cxn>
                  <a:cxn ang="0">
                    <a:pos x="103" y="4736"/>
                  </a:cxn>
                  <a:cxn ang="0">
                    <a:pos x="107" y="4760"/>
                  </a:cxn>
                  <a:cxn ang="0">
                    <a:pos x="114" y="4783"/>
                  </a:cxn>
                  <a:cxn ang="0">
                    <a:pos x="124" y="4806"/>
                  </a:cxn>
                  <a:cxn ang="0">
                    <a:pos x="139" y="4826"/>
                  </a:cxn>
                  <a:cxn ang="0">
                    <a:pos x="159" y="4846"/>
                  </a:cxn>
                  <a:cxn ang="0">
                    <a:pos x="183" y="4865"/>
                  </a:cxn>
                  <a:cxn ang="0">
                    <a:pos x="161" y="4856"/>
                  </a:cxn>
                  <a:cxn ang="0">
                    <a:pos x="139" y="4848"/>
                  </a:cxn>
                  <a:cxn ang="0">
                    <a:pos x="120" y="4839"/>
                  </a:cxn>
                  <a:cxn ang="0">
                    <a:pos x="102" y="4828"/>
                  </a:cxn>
                  <a:cxn ang="0">
                    <a:pos x="85" y="4817"/>
                  </a:cxn>
                  <a:cxn ang="0">
                    <a:pos x="70" y="4806"/>
                  </a:cxn>
                  <a:cxn ang="0">
                    <a:pos x="57" y="4792"/>
                  </a:cxn>
                  <a:cxn ang="0">
                    <a:pos x="45" y="4780"/>
                  </a:cxn>
                  <a:cxn ang="0">
                    <a:pos x="35" y="4765"/>
                  </a:cxn>
                  <a:cxn ang="0">
                    <a:pos x="25" y="4751"/>
                  </a:cxn>
                  <a:cxn ang="0">
                    <a:pos x="17" y="4736"/>
                  </a:cxn>
                  <a:cxn ang="0">
                    <a:pos x="11" y="4721"/>
                  </a:cxn>
                  <a:cxn ang="0">
                    <a:pos x="6" y="4705"/>
                  </a:cxn>
                  <a:cxn ang="0">
                    <a:pos x="3" y="4689"/>
                  </a:cxn>
                  <a:cxn ang="0">
                    <a:pos x="1" y="4672"/>
                  </a:cxn>
                  <a:cxn ang="0">
                    <a:pos x="0" y="4655"/>
                  </a:cxn>
                  <a:cxn ang="0">
                    <a:pos x="87" y="220"/>
                  </a:cxn>
                  <a:cxn ang="0">
                    <a:pos x="90" y="173"/>
                  </a:cxn>
                  <a:cxn ang="0">
                    <a:pos x="97" y="133"/>
                  </a:cxn>
                  <a:cxn ang="0">
                    <a:pos x="106" y="102"/>
                  </a:cxn>
                  <a:cxn ang="0">
                    <a:pos x="118" y="76"/>
                  </a:cxn>
                  <a:cxn ang="0">
                    <a:pos x="130" y="56"/>
                  </a:cxn>
                  <a:cxn ang="0">
                    <a:pos x="144" y="36"/>
                  </a:cxn>
                  <a:cxn ang="0">
                    <a:pos x="159" y="18"/>
                  </a:cxn>
                  <a:cxn ang="0">
                    <a:pos x="173" y="0"/>
                  </a:cxn>
                </a:cxnLst>
                <a:rect l="0" t="0" r="r" b="b"/>
                <a:pathLst>
                  <a:path w="183" h="4865">
                    <a:moveTo>
                      <a:pt x="173" y="0"/>
                    </a:moveTo>
                    <a:lnTo>
                      <a:pt x="100" y="4687"/>
                    </a:lnTo>
                    <a:lnTo>
                      <a:pt x="101" y="4711"/>
                    </a:lnTo>
                    <a:lnTo>
                      <a:pt x="103" y="4736"/>
                    </a:lnTo>
                    <a:lnTo>
                      <a:pt x="107" y="4760"/>
                    </a:lnTo>
                    <a:lnTo>
                      <a:pt x="114" y="4783"/>
                    </a:lnTo>
                    <a:lnTo>
                      <a:pt x="124" y="4806"/>
                    </a:lnTo>
                    <a:lnTo>
                      <a:pt x="139" y="4826"/>
                    </a:lnTo>
                    <a:lnTo>
                      <a:pt x="159" y="4846"/>
                    </a:lnTo>
                    <a:lnTo>
                      <a:pt x="183" y="4865"/>
                    </a:lnTo>
                    <a:lnTo>
                      <a:pt x="161" y="4856"/>
                    </a:lnTo>
                    <a:lnTo>
                      <a:pt x="139" y="4848"/>
                    </a:lnTo>
                    <a:lnTo>
                      <a:pt x="120" y="4839"/>
                    </a:lnTo>
                    <a:lnTo>
                      <a:pt x="102" y="4828"/>
                    </a:lnTo>
                    <a:lnTo>
                      <a:pt x="85" y="4817"/>
                    </a:lnTo>
                    <a:lnTo>
                      <a:pt x="70" y="4806"/>
                    </a:lnTo>
                    <a:lnTo>
                      <a:pt x="57" y="4792"/>
                    </a:lnTo>
                    <a:lnTo>
                      <a:pt x="45" y="4780"/>
                    </a:lnTo>
                    <a:lnTo>
                      <a:pt x="35" y="4765"/>
                    </a:lnTo>
                    <a:lnTo>
                      <a:pt x="25" y="4751"/>
                    </a:lnTo>
                    <a:lnTo>
                      <a:pt x="17" y="4736"/>
                    </a:lnTo>
                    <a:lnTo>
                      <a:pt x="11" y="4721"/>
                    </a:lnTo>
                    <a:lnTo>
                      <a:pt x="6" y="4705"/>
                    </a:lnTo>
                    <a:lnTo>
                      <a:pt x="3" y="4689"/>
                    </a:lnTo>
                    <a:lnTo>
                      <a:pt x="1" y="4672"/>
                    </a:lnTo>
                    <a:lnTo>
                      <a:pt x="0" y="4655"/>
                    </a:lnTo>
                    <a:lnTo>
                      <a:pt x="87" y="220"/>
                    </a:lnTo>
                    <a:lnTo>
                      <a:pt x="90" y="173"/>
                    </a:lnTo>
                    <a:lnTo>
                      <a:pt x="97" y="133"/>
                    </a:lnTo>
                    <a:lnTo>
                      <a:pt x="106" y="102"/>
                    </a:lnTo>
                    <a:lnTo>
                      <a:pt x="118" y="76"/>
                    </a:lnTo>
                    <a:lnTo>
                      <a:pt x="130" y="56"/>
                    </a:lnTo>
                    <a:lnTo>
                      <a:pt x="144" y="36"/>
                    </a:lnTo>
                    <a:lnTo>
                      <a:pt x="159" y="18"/>
                    </a:lnTo>
                    <a:lnTo>
                      <a:pt x="173" y="0"/>
                    </a:lnTo>
                    <a:close/>
                  </a:path>
                </a:pathLst>
              </a:custGeom>
              <a:solidFill>
                <a:srgbClr val="000000"/>
              </a:solidFill>
              <a:ln w="9525">
                <a:noFill/>
                <a:round/>
                <a:headEnd/>
                <a:tailEnd/>
              </a:ln>
            </p:spPr>
            <p:txBody>
              <a:bodyPr/>
              <a:lstStyle/>
              <a:p>
                <a:endParaRPr lang="en-GB"/>
              </a:p>
            </p:txBody>
          </p:sp>
          <p:sp>
            <p:nvSpPr>
              <p:cNvPr id="292903" name="Freeform 39"/>
              <p:cNvSpPr>
                <a:spLocks/>
              </p:cNvSpPr>
              <p:nvPr/>
            </p:nvSpPr>
            <p:spPr bwMode="auto">
              <a:xfrm>
                <a:off x="3658" y="2070"/>
                <a:ext cx="164" cy="426"/>
              </a:xfrm>
              <a:custGeom>
                <a:avLst/>
                <a:gdLst/>
                <a:ahLst/>
                <a:cxnLst>
                  <a:cxn ang="0">
                    <a:pos x="0" y="4841"/>
                  </a:cxn>
                  <a:cxn ang="0">
                    <a:pos x="3" y="4890"/>
                  </a:cxn>
                  <a:cxn ang="0">
                    <a:pos x="14" y="4937"/>
                  </a:cxn>
                  <a:cxn ang="0">
                    <a:pos x="39" y="4980"/>
                  </a:cxn>
                  <a:cxn ang="0">
                    <a:pos x="83" y="5019"/>
                  </a:cxn>
                  <a:cxn ang="0">
                    <a:pos x="141" y="5032"/>
                  </a:cxn>
                  <a:cxn ang="0">
                    <a:pos x="208" y="5047"/>
                  </a:cxn>
                  <a:cxn ang="0">
                    <a:pos x="283" y="5061"/>
                  </a:cxn>
                  <a:cxn ang="0">
                    <a:pos x="364" y="5075"/>
                  </a:cxn>
                  <a:cxn ang="0">
                    <a:pos x="451" y="5087"/>
                  </a:cxn>
                  <a:cxn ang="0">
                    <a:pos x="543" y="5098"/>
                  </a:cxn>
                  <a:cxn ang="0">
                    <a:pos x="639" y="5108"/>
                  </a:cxn>
                  <a:cxn ang="0">
                    <a:pos x="736" y="5114"/>
                  </a:cxn>
                  <a:cxn ang="0">
                    <a:pos x="837" y="5117"/>
                  </a:cxn>
                  <a:cxn ang="0">
                    <a:pos x="938" y="5117"/>
                  </a:cxn>
                  <a:cxn ang="0">
                    <a:pos x="1038" y="5112"/>
                  </a:cxn>
                  <a:cxn ang="0">
                    <a:pos x="1137" y="5104"/>
                  </a:cxn>
                  <a:cxn ang="0">
                    <a:pos x="1234" y="5089"/>
                  </a:cxn>
                  <a:cxn ang="0">
                    <a:pos x="1328" y="5069"/>
                  </a:cxn>
                  <a:cxn ang="0">
                    <a:pos x="1418" y="5044"/>
                  </a:cxn>
                  <a:cxn ang="0">
                    <a:pos x="1504" y="5011"/>
                  </a:cxn>
                  <a:cxn ang="0">
                    <a:pos x="1569" y="4971"/>
                  </a:cxn>
                  <a:cxn ang="0">
                    <a:pos x="1611" y="4918"/>
                  </a:cxn>
                  <a:cxn ang="0">
                    <a:pos x="1633" y="4854"/>
                  </a:cxn>
                  <a:cxn ang="0">
                    <a:pos x="1640" y="4782"/>
                  </a:cxn>
                  <a:cxn ang="0">
                    <a:pos x="1638" y="285"/>
                  </a:cxn>
                  <a:cxn ang="0">
                    <a:pos x="1623" y="236"/>
                  </a:cxn>
                  <a:cxn ang="0">
                    <a:pos x="1595" y="192"/>
                  </a:cxn>
                  <a:cxn ang="0">
                    <a:pos x="1559" y="155"/>
                  </a:cxn>
                  <a:cxn ang="0">
                    <a:pos x="1506" y="128"/>
                  </a:cxn>
                  <a:cxn ang="0">
                    <a:pos x="1436" y="103"/>
                  </a:cxn>
                  <a:cxn ang="0">
                    <a:pos x="1361" y="80"/>
                  </a:cxn>
                  <a:cxn ang="0">
                    <a:pos x="1281" y="60"/>
                  </a:cxn>
                  <a:cxn ang="0">
                    <a:pos x="1199" y="44"/>
                  </a:cxn>
                  <a:cxn ang="0">
                    <a:pos x="1114" y="29"/>
                  </a:cxn>
                  <a:cxn ang="0">
                    <a:pos x="1026" y="19"/>
                  </a:cxn>
                  <a:cxn ang="0">
                    <a:pos x="936" y="10"/>
                  </a:cxn>
                  <a:cxn ang="0">
                    <a:pos x="844" y="5"/>
                  </a:cxn>
                  <a:cxn ang="0">
                    <a:pos x="752" y="1"/>
                  </a:cxn>
                  <a:cxn ang="0">
                    <a:pos x="659" y="1"/>
                  </a:cxn>
                  <a:cxn ang="0">
                    <a:pos x="567" y="4"/>
                  </a:cxn>
                  <a:cxn ang="0">
                    <a:pos x="475" y="9"/>
                  </a:cxn>
                  <a:cxn ang="0">
                    <a:pos x="386" y="17"/>
                  </a:cxn>
                  <a:cxn ang="0">
                    <a:pos x="297" y="28"/>
                  </a:cxn>
                  <a:cxn ang="0">
                    <a:pos x="212" y="42"/>
                  </a:cxn>
                  <a:cxn ang="0">
                    <a:pos x="156" y="54"/>
                  </a:cxn>
                  <a:cxn ang="0">
                    <a:pos x="133" y="74"/>
                  </a:cxn>
                  <a:cxn ang="0">
                    <a:pos x="111" y="102"/>
                  </a:cxn>
                  <a:cxn ang="0">
                    <a:pos x="87" y="136"/>
                  </a:cxn>
                </a:cxnLst>
                <a:rect l="0" t="0" r="r" b="b"/>
                <a:pathLst>
                  <a:path w="1640" h="5117">
                    <a:moveTo>
                      <a:pt x="73" y="154"/>
                    </a:moveTo>
                    <a:lnTo>
                      <a:pt x="0" y="4841"/>
                    </a:lnTo>
                    <a:lnTo>
                      <a:pt x="1" y="4865"/>
                    </a:lnTo>
                    <a:lnTo>
                      <a:pt x="3" y="4890"/>
                    </a:lnTo>
                    <a:lnTo>
                      <a:pt x="7" y="4914"/>
                    </a:lnTo>
                    <a:lnTo>
                      <a:pt x="14" y="4937"/>
                    </a:lnTo>
                    <a:lnTo>
                      <a:pt x="24" y="4960"/>
                    </a:lnTo>
                    <a:lnTo>
                      <a:pt x="39" y="4980"/>
                    </a:lnTo>
                    <a:lnTo>
                      <a:pt x="59" y="5000"/>
                    </a:lnTo>
                    <a:lnTo>
                      <a:pt x="83" y="5019"/>
                    </a:lnTo>
                    <a:lnTo>
                      <a:pt x="111" y="5026"/>
                    </a:lnTo>
                    <a:lnTo>
                      <a:pt x="141" y="5032"/>
                    </a:lnTo>
                    <a:lnTo>
                      <a:pt x="173" y="5039"/>
                    </a:lnTo>
                    <a:lnTo>
                      <a:pt x="208" y="5047"/>
                    </a:lnTo>
                    <a:lnTo>
                      <a:pt x="245" y="5054"/>
                    </a:lnTo>
                    <a:lnTo>
                      <a:pt x="283" y="5061"/>
                    </a:lnTo>
                    <a:lnTo>
                      <a:pt x="323" y="5068"/>
                    </a:lnTo>
                    <a:lnTo>
                      <a:pt x="364" y="5075"/>
                    </a:lnTo>
                    <a:lnTo>
                      <a:pt x="407" y="5082"/>
                    </a:lnTo>
                    <a:lnTo>
                      <a:pt x="451" y="5087"/>
                    </a:lnTo>
                    <a:lnTo>
                      <a:pt x="497" y="5093"/>
                    </a:lnTo>
                    <a:lnTo>
                      <a:pt x="543" y="5098"/>
                    </a:lnTo>
                    <a:lnTo>
                      <a:pt x="590" y="5104"/>
                    </a:lnTo>
                    <a:lnTo>
                      <a:pt x="639" y="5108"/>
                    </a:lnTo>
                    <a:lnTo>
                      <a:pt x="688" y="5111"/>
                    </a:lnTo>
                    <a:lnTo>
                      <a:pt x="736" y="5114"/>
                    </a:lnTo>
                    <a:lnTo>
                      <a:pt x="786" y="5116"/>
                    </a:lnTo>
                    <a:lnTo>
                      <a:pt x="837" y="5117"/>
                    </a:lnTo>
                    <a:lnTo>
                      <a:pt x="887" y="5117"/>
                    </a:lnTo>
                    <a:lnTo>
                      <a:pt x="938" y="5117"/>
                    </a:lnTo>
                    <a:lnTo>
                      <a:pt x="988" y="5115"/>
                    </a:lnTo>
                    <a:lnTo>
                      <a:pt x="1038" y="5112"/>
                    </a:lnTo>
                    <a:lnTo>
                      <a:pt x="1087" y="5108"/>
                    </a:lnTo>
                    <a:lnTo>
                      <a:pt x="1137" y="5104"/>
                    </a:lnTo>
                    <a:lnTo>
                      <a:pt x="1186" y="5096"/>
                    </a:lnTo>
                    <a:lnTo>
                      <a:pt x="1234" y="5089"/>
                    </a:lnTo>
                    <a:lnTo>
                      <a:pt x="1281" y="5080"/>
                    </a:lnTo>
                    <a:lnTo>
                      <a:pt x="1328" y="5069"/>
                    </a:lnTo>
                    <a:lnTo>
                      <a:pt x="1374" y="5057"/>
                    </a:lnTo>
                    <a:lnTo>
                      <a:pt x="1418" y="5044"/>
                    </a:lnTo>
                    <a:lnTo>
                      <a:pt x="1462" y="5028"/>
                    </a:lnTo>
                    <a:lnTo>
                      <a:pt x="1504" y="5011"/>
                    </a:lnTo>
                    <a:lnTo>
                      <a:pt x="1539" y="4993"/>
                    </a:lnTo>
                    <a:lnTo>
                      <a:pt x="1569" y="4971"/>
                    </a:lnTo>
                    <a:lnTo>
                      <a:pt x="1592" y="4946"/>
                    </a:lnTo>
                    <a:lnTo>
                      <a:pt x="1611" y="4918"/>
                    </a:lnTo>
                    <a:lnTo>
                      <a:pt x="1624" y="4887"/>
                    </a:lnTo>
                    <a:lnTo>
                      <a:pt x="1633" y="4854"/>
                    </a:lnTo>
                    <a:lnTo>
                      <a:pt x="1638" y="4819"/>
                    </a:lnTo>
                    <a:lnTo>
                      <a:pt x="1640" y="4782"/>
                    </a:lnTo>
                    <a:lnTo>
                      <a:pt x="1640" y="310"/>
                    </a:lnTo>
                    <a:lnTo>
                      <a:pt x="1638" y="285"/>
                    </a:lnTo>
                    <a:lnTo>
                      <a:pt x="1632" y="261"/>
                    </a:lnTo>
                    <a:lnTo>
                      <a:pt x="1623" y="236"/>
                    </a:lnTo>
                    <a:lnTo>
                      <a:pt x="1611" y="214"/>
                    </a:lnTo>
                    <a:lnTo>
                      <a:pt x="1595" y="192"/>
                    </a:lnTo>
                    <a:lnTo>
                      <a:pt x="1578" y="172"/>
                    </a:lnTo>
                    <a:lnTo>
                      <a:pt x="1559" y="155"/>
                    </a:lnTo>
                    <a:lnTo>
                      <a:pt x="1538" y="141"/>
                    </a:lnTo>
                    <a:lnTo>
                      <a:pt x="1506" y="128"/>
                    </a:lnTo>
                    <a:lnTo>
                      <a:pt x="1471" y="115"/>
                    </a:lnTo>
                    <a:lnTo>
                      <a:pt x="1436" y="103"/>
                    </a:lnTo>
                    <a:lnTo>
                      <a:pt x="1399" y="92"/>
                    </a:lnTo>
                    <a:lnTo>
                      <a:pt x="1361" y="80"/>
                    </a:lnTo>
                    <a:lnTo>
                      <a:pt x="1322" y="70"/>
                    </a:lnTo>
                    <a:lnTo>
                      <a:pt x="1281" y="60"/>
                    </a:lnTo>
                    <a:lnTo>
                      <a:pt x="1241" y="52"/>
                    </a:lnTo>
                    <a:lnTo>
                      <a:pt x="1199" y="44"/>
                    </a:lnTo>
                    <a:lnTo>
                      <a:pt x="1156" y="37"/>
                    </a:lnTo>
                    <a:lnTo>
                      <a:pt x="1114" y="29"/>
                    </a:lnTo>
                    <a:lnTo>
                      <a:pt x="1070" y="24"/>
                    </a:lnTo>
                    <a:lnTo>
                      <a:pt x="1026" y="19"/>
                    </a:lnTo>
                    <a:lnTo>
                      <a:pt x="981" y="14"/>
                    </a:lnTo>
                    <a:lnTo>
                      <a:pt x="936" y="10"/>
                    </a:lnTo>
                    <a:lnTo>
                      <a:pt x="890" y="7"/>
                    </a:lnTo>
                    <a:lnTo>
                      <a:pt x="844" y="5"/>
                    </a:lnTo>
                    <a:lnTo>
                      <a:pt x="798" y="3"/>
                    </a:lnTo>
                    <a:lnTo>
                      <a:pt x="752" y="1"/>
                    </a:lnTo>
                    <a:lnTo>
                      <a:pt x="706" y="0"/>
                    </a:lnTo>
                    <a:lnTo>
                      <a:pt x="659" y="1"/>
                    </a:lnTo>
                    <a:lnTo>
                      <a:pt x="613" y="1"/>
                    </a:lnTo>
                    <a:lnTo>
                      <a:pt x="567" y="4"/>
                    </a:lnTo>
                    <a:lnTo>
                      <a:pt x="521" y="6"/>
                    </a:lnTo>
                    <a:lnTo>
                      <a:pt x="475" y="9"/>
                    </a:lnTo>
                    <a:lnTo>
                      <a:pt x="431" y="13"/>
                    </a:lnTo>
                    <a:lnTo>
                      <a:pt x="386" y="17"/>
                    </a:lnTo>
                    <a:lnTo>
                      <a:pt x="341" y="22"/>
                    </a:lnTo>
                    <a:lnTo>
                      <a:pt x="297" y="28"/>
                    </a:lnTo>
                    <a:lnTo>
                      <a:pt x="255" y="35"/>
                    </a:lnTo>
                    <a:lnTo>
                      <a:pt x="212" y="42"/>
                    </a:lnTo>
                    <a:lnTo>
                      <a:pt x="170" y="50"/>
                    </a:lnTo>
                    <a:lnTo>
                      <a:pt x="156" y="54"/>
                    </a:lnTo>
                    <a:lnTo>
                      <a:pt x="144" y="63"/>
                    </a:lnTo>
                    <a:lnTo>
                      <a:pt x="133" y="74"/>
                    </a:lnTo>
                    <a:lnTo>
                      <a:pt x="123" y="87"/>
                    </a:lnTo>
                    <a:lnTo>
                      <a:pt x="111" y="102"/>
                    </a:lnTo>
                    <a:lnTo>
                      <a:pt x="100" y="118"/>
                    </a:lnTo>
                    <a:lnTo>
                      <a:pt x="87" y="136"/>
                    </a:lnTo>
                    <a:lnTo>
                      <a:pt x="73" y="154"/>
                    </a:lnTo>
                    <a:close/>
                  </a:path>
                </a:pathLst>
              </a:custGeom>
              <a:solidFill>
                <a:srgbClr val="878F8F"/>
              </a:solidFill>
              <a:ln w="9525">
                <a:noFill/>
                <a:round/>
                <a:headEnd/>
                <a:tailEnd/>
              </a:ln>
            </p:spPr>
            <p:txBody>
              <a:bodyPr/>
              <a:lstStyle/>
              <a:p>
                <a:endParaRPr lang="en-GB"/>
              </a:p>
            </p:txBody>
          </p:sp>
          <p:sp>
            <p:nvSpPr>
              <p:cNvPr id="292904" name="Freeform 40"/>
              <p:cNvSpPr>
                <a:spLocks/>
              </p:cNvSpPr>
              <p:nvPr/>
            </p:nvSpPr>
            <p:spPr bwMode="auto">
              <a:xfrm>
                <a:off x="3658" y="2073"/>
                <a:ext cx="22" cy="416"/>
              </a:xfrm>
              <a:custGeom>
                <a:avLst/>
                <a:gdLst/>
                <a:ahLst/>
                <a:cxnLst>
                  <a:cxn ang="0">
                    <a:pos x="73" y="116"/>
                  </a:cxn>
                  <a:cxn ang="0">
                    <a:pos x="0" y="4803"/>
                  </a:cxn>
                  <a:cxn ang="0">
                    <a:pos x="0" y="4816"/>
                  </a:cxn>
                  <a:cxn ang="0">
                    <a:pos x="0" y="4831"/>
                  </a:cxn>
                  <a:cxn ang="0">
                    <a:pos x="0" y="4846"/>
                  </a:cxn>
                  <a:cxn ang="0">
                    <a:pos x="1" y="4863"/>
                  </a:cxn>
                  <a:cxn ang="0">
                    <a:pos x="3" y="4879"/>
                  </a:cxn>
                  <a:cxn ang="0">
                    <a:pos x="6" y="4896"/>
                  </a:cxn>
                  <a:cxn ang="0">
                    <a:pos x="11" y="4911"/>
                  </a:cxn>
                  <a:cxn ang="0">
                    <a:pos x="18" y="4927"/>
                  </a:cxn>
                  <a:cxn ang="0">
                    <a:pos x="27" y="4941"/>
                  </a:cxn>
                  <a:cxn ang="0">
                    <a:pos x="39" y="4955"/>
                  </a:cxn>
                  <a:cxn ang="0">
                    <a:pos x="54" y="4966"/>
                  </a:cxn>
                  <a:cxn ang="0">
                    <a:pos x="74" y="4977"/>
                  </a:cxn>
                  <a:cxn ang="0">
                    <a:pos x="96" y="4984"/>
                  </a:cxn>
                  <a:cxn ang="0">
                    <a:pos x="124" y="4989"/>
                  </a:cxn>
                  <a:cxn ang="0">
                    <a:pos x="155" y="4990"/>
                  </a:cxn>
                  <a:cxn ang="0">
                    <a:pos x="192" y="4989"/>
                  </a:cxn>
                  <a:cxn ang="0">
                    <a:pos x="175" y="4935"/>
                  </a:cxn>
                  <a:cxn ang="0">
                    <a:pos x="162" y="4880"/>
                  </a:cxn>
                  <a:cxn ang="0">
                    <a:pos x="152" y="4825"/>
                  </a:cxn>
                  <a:cxn ang="0">
                    <a:pos x="143" y="4771"/>
                  </a:cxn>
                  <a:cxn ang="0">
                    <a:pos x="137" y="4717"/>
                  </a:cxn>
                  <a:cxn ang="0">
                    <a:pos x="132" y="4664"/>
                  </a:cxn>
                  <a:cxn ang="0">
                    <a:pos x="130" y="4613"/>
                  </a:cxn>
                  <a:cxn ang="0">
                    <a:pos x="129" y="4564"/>
                  </a:cxn>
                  <a:cxn ang="0">
                    <a:pos x="187" y="249"/>
                  </a:cxn>
                  <a:cxn ang="0">
                    <a:pos x="187" y="198"/>
                  </a:cxn>
                  <a:cxn ang="0">
                    <a:pos x="186" y="155"/>
                  </a:cxn>
                  <a:cxn ang="0">
                    <a:pos x="186" y="117"/>
                  </a:cxn>
                  <a:cxn ang="0">
                    <a:pos x="187" y="84"/>
                  </a:cxn>
                  <a:cxn ang="0">
                    <a:pos x="191" y="56"/>
                  </a:cxn>
                  <a:cxn ang="0">
                    <a:pos x="197" y="33"/>
                  </a:cxn>
                  <a:cxn ang="0">
                    <a:pos x="208" y="14"/>
                  </a:cxn>
                  <a:cxn ang="0">
                    <a:pos x="223" y="0"/>
                  </a:cxn>
                  <a:cxn ang="0">
                    <a:pos x="195" y="4"/>
                  </a:cxn>
                  <a:cxn ang="0">
                    <a:pos x="171" y="12"/>
                  </a:cxn>
                  <a:cxn ang="0">
                    <a:pos x="151" y="24"/>
                  </a:cxn>
                  <a:cxn ang="0">
                    <a:pos x="134" y="38"/>
                  </a:cxn>
                  <a:cxn ang="0">
                    <a:pos x="118" y="55"/>
                  </a:cxn>
                  <a:cxn ang="0">
                    <a:pos x="103" y="73"/>
                  </a:cxn>
                  <a:cxn ang="0">
                    <a:pos x="88" y="94"/>
                  </a:cxn>
                  <a:cxn ang="0">
                    <a:pos x="73" y="116"/>
                  </a:cxn>
                </a:cxnLst>
                <a:rect l="0" t="0" r="r" b="b"/>
                <a:pathLst>
                  <a:path w="223" h="4990">
                    <a:moveTo>
                      <a:pt x="73" y="116"/>
                    </a:moveTo>
                    <a:lnTo>
                      <a:pt x="0" y="4803"/>
                    </a:lnTo>
                    <a:lnTo>
                      <a:pt x="0" y="4816"/>
                    </a:lnTo>
                    <a:lnTo>
                      <a:pt x="0" y="4831"/>
                    </a:lnTo>
                    <a:lnTo>
                      <a:pt x="0" y="4846"/>
                    </a:lnTo>
                    <a:lnTo>
                      <a:pt x="1" y="4863"/>
                    </a:lnTo>
                    <a:lnTo>
                      <a:pt x="3" y="4879"/>
                    </a:lnTo>
                    <a:lnTo>
                      <a:pt x="6" y="4896"/>
                    </a:lnTo>
                    <a:lnTo>
                      <a:pt x="11" y="4911"/>
                    </a:lnTo>
                    <a:lnTo>
                      <a:pt x="18" y="4927"/>
                    </a:lnTo>
                    <a:lnTo>
                      <a:pt x="27" y="4941"/>
                    </a:lnTo>
                    <a:lnTo>
                      <a:pt x="39" y="4955"/>
                    </a:lnTo>
                    <a:lnTo>
                      <a:pt x="54" y="4966"/>
                    </a:lnTo>
                    <a:lnTo>
                      <a:pt x="74" y="4977"/>
                    </a:lnTo>
                    <a:lnTo>
                      <a:pt x="96" y="4984"/>
                    </a:lnTo>
                    <a:lnTo>
                      <a:pt x="124" y="4989"/>
                    </a:lnTo>
                    <a:lnTo>
                      <a:pt x="155" y="4990"/>
                    </a:lnTo>
                    <a:lnTo>
                      <a:pt x="192" y="4989"/>
                    </a:lnTo>
                    <a:lnTo>
                      <a:pt x="175" y="4935"/>
                    </a:lnTo>
                    <a:lnTo>
                      <a:pt x="162" y="4880"/>
                    </a:lnTo>
                    <a:lnTo>
                      <a:pt x="152" y="4825"/>
                    </a:lnTo>
                    <a:lnTo>
                      <a:pt x="143" y="4771"/>
                    </a:lnTo>
                    <a:lnTo>
                      <a:pt x="137" y="4717"/>
                    </a:lnTo>
                    <a:lnTo>
                      <a:pt x="132" y="4664"/>
                    </a:lnTo>
                    <a:lnTo>
                      <a:pt x="130" y="4613"/>
                    </a:lnTo>
                    <a:lnTo>
                      <a:pt x="129" y="4564"/>
                    </a:lnTo>
                    <a:lnTo>
                      <a:pt x="187" y="249"/>
                    </a:lnTo>
                    <a:lnTo>
                      <a:pt x="187" y="198"/>
                    </a:lnTo>
                    <a:lnTo>
                      <a:pt x="186" y="155"/>
                    </a:lnTo>
                    <a:lnTo>
                      <a:pt x="186" y="117"/>
                    </a:lnTo>
                    <a:lnTo>
                      <a:pt x="187" y="84"/>
                    </a:lnTo>
                    <a:lnTo>
                      <a:pt x="191" y="56"/>
                    </a:lnTo>
                    <a:lnTo>
                      <a:pt x="197" y="33"/>
                    </a:lnTo>
                    <a:lnTo>
                      <a:pt x="208" y="14"/>
                    </a:lnTo>
                    <a:lnTo>
                      <a:pt x="223" y="0"/>
                    </a:lnTo>
                    <a:lnTo>
                      <a:pt x="195" y="4"/>
                    </a:lnTo>
                    <a:lnTo>
                      <a:pt x="171" y="12"/>
                    </a:lnTo>
                    <a:lnTo>
                      <a:pt x="151" y="24"/>
                    </a:lnTo>
                    <a:lnTo>
                      <a:pt x="134" y="38"/>
                    </a:lnTo>
                    <a:lnTo>
                      <a:pt x="118" y="55"/>
                    </a:lnTo>
                    <a:lnTo>
                      <a:pt x="103" y="73"/>
                    </a:lnTo>
                    <a:lnTo>
                      <a:pt x="88" y="94"/>
                    </a:lnTo>
                    <a:lnTo>
                      <a:pt x="73" y="116"/>
                    </a:lnTo>
                    <a:close/>
                  </a:path>
                </a:pathLst>
              </a:custGeom>
              <a:solidFill>
                <a:srgbClr val="878F8F"/>
              </a:solidFill>
              <a:ln w="9525">
                <a:noFill/>
                <a:round/>
                <a:headEnd/>
                <a:tailEnd/>
              </a:ln>
            </p:spPr>
            <p:txBody>
              <a:bodyPr/>
              <a:lstStyle/>
              <a:p>
                <a:endParaRPr lang="en-GB"/>
              </a:p>
            </p:txBody>
          </p:sp>
          <p:sp>
            <p:nvSpPr>
              <p:cNvPr id="292905" name="Freeform 41"/>
              <p:cNvSpPr>
                <a:spLocks/>
              </p:cNvSpPr>
              <p:nvPr/>
            </p:nvSpPr>
            <p:spPr bwMode="auto">
              <a:xfrm>
                <a:off x="3657" y="2073"/>
                <a:ext cx="23" cy="416"/>
              </a:xfrm>
              <a:custGeom>
                <a:avLst/>
                <a:gdLst/>
                <a:ahLst/>
                <a:cxnLst>
                  <a:cxn ang="0">
                    <a:pos x="74" y="116"/>
                  </a:cxn>
                  <a:cxn ang="0">
                    <a:pos x="0" y="4803"/>
                  </a:cxn>
                  <a:cxn ang="0">
                    <a:pos x="0" y="4816"/>
                  </a:cxn>
                  <a:cxn ang="0">
                    <a:pos x="0" y="4831"/>
                  </a:cxn>
                  <a:cxn ang="0">
                    <a:pos x="0" y="4846"/>
                  </a:cxn>
                  <a:cxn ang="0">
                    <a:pos x="2" y="4863"/>
                  </a:cxn>
                  <a:cxn ang="0">
                    <a:pos x="4" y="4879"/>
                  </a:cxn>
                  <a:cxn ang="0">
                    <a:pos x="7" y="4896"/>
                  </a:cxn>
                  <a:cxn ang="0">
                    <a:pos x="12" y="4911"/>
                  </a:cxn>
                  <a:cxn ang="0">
                    <a:pos x="19" y="4927"/>
                  </a:cxn>
                  <a:cxn ang="0">
                    <a:pos x="28" y="4941"/>
                  </a:cxn>
                  <a:cxn ang="0">
                    <a:pos x="40" y="4955"/>
                  </a:cxn>
                  <a:cxn ang="0">
                    <a:pos x="55" y="4966"/>
                  </a:cxn>
                  <a:cxn ang="0">
                    <a:pos x="75" y="4977"/>
                  </a:cxn>
                  <a:cxn ang="0">
                    <a:pos x="97" y="4984"/>
                  </a:cxn>
                  <a:cxn ang="0">
                    <a:pos x="124" y="4989"/>
                  </a:cxn>
                  <a:cxn ang="0">
                    <a:pos x="156" y="4990"/>
                  </a:cxn>
                  <a:cxn ang="0">
                    <a:pos x="193" y="4989"/>
                  </a:cxn>
                  <a:cxn ang="0">
                    <a:pos x="148" y="4970"/>
                  </a:cxn>
                  <a:cxn ang="0">
                    <a:pos x="113" y="4945"/>
                  </a:cxn>
                  <a:cxn ang="0">
                    <a:pos x="87" y="4914"/>
                  </a:cxn>
                  <a:cxn ang="0">
                    <a:pos x="69" y="4878"/>
                  </a:cxn>
                  <a:cxn ang="0">
                    <a:pos x="56" y="4839"/>
                  </a:cxn>
                  <a:cxn ang="0">
                    <a:pos x="48" y="4795"/>
                  </a:cxn>
                  <a:cxn ang="0">
                    <a:pos x="45" y="4749"/>
                  </a:cxn>
                  <a:cxn ang="0">
                    <a:pos x="44" y="4701"/>
                  </a:cxn>
                  <a:cxn ang="0">
                    <a:pos x="119" y="217"/>
                  </a:cxn>
                  <a:cxn ang="0">
                    <a:pos x="121" y="168"/>
                  </a:cxn>
                  <a:cxn ang="0">
                    <a:pos x="129" y="128"/>
                  </a:cxn>
                  <a:cxn ang="0">
                    <a:pos x="140" y="95"/>
                  </a:cxn>
                  <a:cxn ang="0">
                    <a:pos x="154" y="68"/>
                  </a:cxn>
                  <a:cxn ang="0">
                    <a:pos x="169" y="46"/>
                  </a:cxn>
                  <a:cxn ang="0">
                    <a:pos x="187" y="28"/>
                  </a:cxn>
                  <a:cxn ang="0">
                    <a:pos x="206" y="13"/>
                  </a:cxn>
                  <a:cxn ang="0">
                    <a:pos x="224" y="0"/>
                  </a:cxn>
                  <a:cxn ang="0">
                    <a:pos x="196" y="4"/>
                  </a:cxn>
                  <a:cxn ang="0">
                    <a:pos x="172" y="12"/>
                  </a:cxn>
                  <a:cxn ang="0">
                    <a:pos x="152" y="24"/>
                  </a:cxn>
                  <a:cxn ang="0">
                    <a:pos x="135" y="38"/>
                  </a:cxn>
                  <a:cxn ang="0">
                    <a:pos x="118" y="55"/>
                  </a:cxn>
                  <a:cxn ang="0">
                    <a:pos x="104" y="73"/>
                  </a:cxn>
                  <a:cxn ang="0">
                    <a:pos x="89" y="94"/>
                  </a:cxn>
                  <a:cxn ang="0">
                    <a:pos x="74" y="116"/>
                  </a:cxn>
                </a:cxnLst>
                <a:rect l="0" t="0" r="r" b="b"/>
                <a:pathLst>
                  <a:path w="224" h="4990">
                    <a:moveTo>
                      <a:pt x="74" y="116"/>
                    </a:moveTo>
                    <a:lnTo>
                      <a:pt x="0" y="4803"/>
                    </a:lnTo>
                    <a:lnTo>
                      <a:pt x="0" y="4816"/>
                    </a:lnTo>
                    <a:lnTo>
                      <a:pt x="0" y="4831"/>
                    </a:lnTo>
                    <a:lnTo>
                      <a:pt x="0" y="4846"/>
                    </a:lnTo>
                    <a:lnTo>
                      <a:pt x="2" y="4863"/>
                    </a:lnTo>
                    <a:lnTo>
                      <a:pt x="4" y="4879"/>
                    </a:lnTo>
                    <a:lnTo>
                      <a:pt x="7" y="4896"/>
                    </a:lnTo>
                    <a:lnTo>
                      <a:pt x="12" y="4911"/>
                    </a:lnTo>
                    <a:lnTo>
                      <a:pt x="19" y="4927"/>
                    </a:lnTo>
                    <a:lnTo>
                      <a:pt x="28" y="4941"/>
                    </a:lnTo>
                    <a:lnTo>
                      <a:pt x="40" y="4955"/>
                    </a:lnTo>
                    <a:lnTo>
                      <a:pt x="55" y="4966"/>
                    </a:lnTo>
                    <a:lnTo>
                      <a:pt x="75" y="4977"/>
                    </a:lnTo>
                    <a:lnTo>
                      <a:pt x="97" y="4984"/>
                    </a:lnTo>
                    <a:lnTo>
                      <a:pt x="124" y="4989"/>
                    </a:lnTo>
                    <a:lnTo>
                      <a:pt x="156" y="4990"/>
                    </a:lnTo>
                    <a:lnTo>
                      <a:pt x="193" y="4989"/>
                    </a:lnTo>
                    <a:lnTo>
                      <a:pt x="148" y="4970"/>
                    </a:lnTo>
                    <a:lnTo>
                      <a:pt x="113" y="4945"/>
                    </a:lnTo>
                    <a:lnTo>
                      <a:pt x="87" y="4914"/>
                    </a:lnTo>
                    <a:lnTo>
                      <a:pt x="69" y="4878"/>
                    </a:lnTo>
                    <a:lnTo>
                      <a:pt x="56" y="4839"/>
                    </a:lnTo>
                    <a:lnTo>
                      <a:pt x="48" y="4795"/>
                    </a:lnTo>
                    <a:lnTo>
                      <a:pt x="45" y="4749"/>
                    </a:lnTo>
                    <a:lnTo>
                      <a:pt x="44" y="4701"/>
                    </a:lnTo>
                    <a:lnTo>
                      <a:pt x="119" y="217"/>
                    </a:lnTo>
                    <a:lnTo>
                      <a:pt x="121" y="168"/>
                    </a:lnTo>
                    <a:lnTo>
                      <a:pt x="129" y="128"/>
                    </a:lnTo>
                    <a:lnTo>
                      <a:pt x="140" y="95"/>
                    </a:lnTo>
                    <a:lnTo>
                      <a:pt x="154" y="68"/>
                    </a:lnTo>
                    <a:lnTo>
                      <a:pt x="169" y="46"/>
                    </a:lnTo>
                    <a:lnTo>
                      <a:pt x="187" y="28"/>
                    </a:lnTo>
                    <a:lnTo>
                      <a:pt x="206" y="13"/>
                    </a:lnTo>
                    <a:lnTo>
                      <a:pt x="224" y="0"/>
                    </a:lnTo>
                    <a:lnTo>
                      <a:pt x="196" y="4"/>
                    </a:lnTo>
                    <a:lnTo>
                      <a:pt x="172" y="12"/>
                    </a:lnTo>
                    <a:lnTo>
                      <a:pt x="152" y="24"/>
                    </a:lnTo>
                    <a:lnTo>
                      <a:pt x="135" y="38"/>
                    </a:lnTo>
                    <a:lnTo>
                      <a:pt x="118" y="55"/>
                    </a:lnTo>
                    <a:lnTo>
                      <a:pt x="104" y="73"/>
                    </a:lnTo>
                    <a:lnTo>
                      <a:pt x="89" y="94"/>
                    </a:lnTo>
                    <a:lnTo>
                      <a:pt x="74" y="116"/>
                    </a:lnTo>
                    <a:close/>
                  </a:path>
                </a:pathLst>
              </a:custGeom>
              <a:solidFill>
                <a:srgbClr val="C4CCCC"/>
              </a:solidFill>
              <a:ln w="9525">
                <a:noFill/>
                <a:round/>
                <a:headEnd/>
                <a:tailEnd/>
              </a:ln>
            </p:spPr>
            <p:txBody>
              <a:bodyPr/>
              <a:lstStyle/>
              <a:p>
                <a:endParaRPr lang="en-GB"/>
              </a:p>
            </p:txBody>
          </p:sp>
          <p:sp>
            <p:nvSpPr>
              <p:cNvPr id="292906" name="Freeform 42"/>
              <p:cNvSpPr>
                <a:spLocks/>
              </p:cNvSpPr>
              <p:nvPr/>
            </p:nvSpPr>
            <p:spPr bwMode="auto">
              <a:xfrm>
                <a:off x="3658" y="2073"/>
                <a:ext cx="22" cy="416"/>
              </a:xfrm>
              <a:custGeom>
                <a:avLst/>
                <a:gdLst/>
                <a:ahLst/>
                <a:cxnLst>
                  <a:cxn ang="0">
                    <a:pos x="72" y="116"/>
                  </a:cxn>
                  <a:cxn ang="0">
                    <a:pos x="65" y="617"/>
                  </a:cxn>
                  <a:cxn ang="0">
                    <a:pos x="59" y="994"/>
                  </a:cxn>
                  <a:cxn ang="0">
                    <a:pos x="54" y="1325"/>
                  </a:cxn>
                  <a:cxn ang="0">
                    <a:pos x="48" y="1678"/>
                  </a:cxn>
                  <a:cxn ang="0">
                    <a:pos x="41" y="2129"/>
                  </a:cxn>
                  <a:cxn ang="0">
                    <a:pos x="32" y="2751"/>
                  </a:cxn>
                  <a:cxn ang="0">
                    <a:pos x="18" y="3618"/>
                  </a:cxn>
                  <a:cxn ang="0">
                    <a:pos x="0" y="4803"/>
                  </a:cxn>
                  <a:cxn ang="0">
                    <a:pos x="0" y="4816"/>
                  </a:cxn>
                  <a:cxn ang="0">
                    <a:pos x="0" y="4831"/>
                  </a:cxn>
                  <a:cxn ang="0">
                    <a:pos x="0" y="4846"/>
                  </a:cxn>
                  <a:cxn ang="0">
                    <a:pos x="1" y="4863"/>
                  </a:cxn>
                  <a:cxn ang="0">
                    <a:pos x="3" y="4878"/>
                  </a:cxn>
                  <a:cxn ang="0">
                    <a:pos x="6" y="4895"/>
                  </a:cxn>
                  <a:cxn ang="0">
                    <a:pos x="11" y="4911"/>
                  </a:cxn>
                  <a:cxn ang="0">
                    <a:pos x="19" y="4927"/>
                  </a:cxn>
                  <a:cxn ang="0">
                    <a:pos x="28" y="4941"/>
                  </a:cxn>
                  <a:cxn ang="0">
                    <a:pos x="41" y="4955"/>
                  </a:cxn>
                  <a:cxn ang="0">
                    <a:pos x="57" y="4967"/>
                  </a:cxn>
                  <a:cxn ang="0">
                    <a:pos x="76" y="4978"/>
                  </a:cxn>
                  <a:cxn ang="0">
                    <a:pos x="99" y="4985"/>
                  </a:cxn>
                  <a:cxn ang="0">
                    <a:pos x="127" y="4991"/>
                  </a:cxn>
                  <a:cxn ang="0">
                    <a:pos x="159" y="4993"/>
                  </a:cxn>
                  <a:cxn ang="0">
                    <a:pos x="196" y="4993"/>
                  </a:cxn>
                  <a:cxn ang="0">
                    <a:pos x="171" y="4948"/>
                  </a:cxn>
                  <a:cxn ang="0">
                    <a:pos x="152" y="4900"/>
                  </a:cxn>
                  <a:cxn ang="0">
                    <a:pos x="137" y="4850"/>
                  </a:cxn>
                  <a:cxn ang="0">
                    <a:pos x="125" y="4800"/>
                  </a:cxn>
                  <a:cxn ang="0">
                    <a:pos x="117" y="4748"/>
                  </a:cxn>
                  <a:cxn ang="0">
                    <a:pos x="110" y="4697"/>
                  </a:cxn>
                  <a:cxn ang="0">
                    <a:pos x="107" y="4646"/>
                  </a:cxn>
                  <a:cxn ang="0">
                    <a:pos x="106" y="4598"/>
                  </a:cxn>
                  <a:cxn ang="0">
                    <a:pos x="113" y="4132"/>
                  </a:cxn>
                  <a:cxn ang="0">
                    <a:pos x="119" y="3780"/>
                  </a:cxn>
                  <a:cxn ang="0">
                    <a:pos x="123" y="3473"/>
                  </a:cxn>
                  <a:cxn ang="0">
                    <a:pos x="128" y="3143"/>
                  </a:cxn>
                  <a:cxn ang="0">
                    <a:pos x="133" y="2723"/>
                  </a:cxn>
                  <a:cxn ang="0">
                    <a:pos x="141" y="2144"/>
                  </a:cxn>
                  <a:cxn ang="0">
                    <a:pos x="152" y="1340"/>
                  </a:cxn>
                  <a:cxn ang="0">
                    <a:pos x="167" y="240"/>
                  </a:cxn>
                  <a:cxn ang="0">
                    <a:pos x="168" y="190"/>
                  </a:cxn>
                  <a:cxn ang="0">
                    <a:pos x="170" y="148"/>
                  </a:cxn>
                  <a:cxn ang="0">
                    <a:pos x="172" y="111"/>
                  </a:cxn>
                  <a:cxn ang="0">
                    <a:pos x="178" y="79"/>
                  </a:cxn>
                  <a:cxn ang="0">
                    <a:pos x="184" y="54"/>
                  </a:cxn>
                  <a:cxn ang="0">
                    <a:pos x="193" y="32"/>
                  </a:cxn>
                  <a:cxn ang="0">
                    <a:pos x="205" y="14"/>
                  </a:cxn>
                  <a:cxn ang="0">
                    <a:pos x="220" y="0"/>
                  </a:cxn>
                  <a:cxn ang="0">
                    <a:pos x="193" y="4"/>
                  </a:cxn>
                  <a:cxn ang="0">
                    <a:pos x="169" y="12"/>
                  </a:cxn>
                  <a:cxn ang="0">
                    <a:pos x="149" y="24"/>
                  </a:cxn>
                  <a:cxn ang="0">
                    <a:pos x="132" y="38"/>
                  </a:cxn>
                  <a:cxn ang="0">
                    <a:pos x="116" y="55"/>
                  </a:cxn>
                  <a:cxn ang="0">
                    <a:pos x="101" y="73"/>
                  </a:cxn>
                  <a:cxn ang="0">
                    <a:pos x="87" y="94"/>
                  </a:cxn>
                  <a:cxn ang="0">
                    <a:pos x="72" y="116"/>
                  </a:cxn>
                </a:cxnLst>
                <a:rect l="0" t="0" r="r" b="b"/>
                <a:pathLst>
                  <a:path w="220" h="4993">
                    <a:moveTo>
                      <a:pt x="72" y="116"/>
                    </a:moveTo>
                    <a:lnTo>
                      <a:pt x="65" y="617"/>
                    </a:lnTo>
                    <a:lnTo>
                      <a:pt x="59" y="994"/>
                    </a:lnTo>
                    <a:lnTo>
                      <a:pt x="54" y="1325"/>
                    </a:lnTo>
                    <a:lnTo>
                      <a:pt x="48" y="1678"/>
                    </a:lnTo>
                    <a:lnTo>
                      <a:pt x="41" y="2129"/>
                    </a:lnTo>
                    <a:lnTo>
                      <a:pt x="32" y="2751"/>
                    </a:lnTo>
                    <a:lnTo>
                      <a:pt x="18" y="3618"/>
                    </a:lnTo>
                    <a:lnTo>
                      <a:pt x="0" y="4803"/>
                    </a:lnTo>
                    <a:lnTo>
                      <a:pt x="0" y="4816"/>
                    </a:lnTo>
                    <a:lnTo>
                      <a:pt x="0" y="4831"/>
                    </a:lnTo>
                    <a:lnTo>
                      <a:pt x="0" y="4846"/>
                    </a:lnTo>
                    <a:lnTo>
                      <a:pt x="1" y="4863"/>
                    </a:lnTo>
                    <a:lnTo>
                      <a:pt x="3" y="4878"/>
                    </a:lnTo>
                    <a:lnTo>
                      <a:pt x="6" y="4895"/>
                    </a:lnTo>
                    <a:lnTo>
                      <a:pt x="11" y="4911"/>
                    </a:lnTo>
                    <a:lnTo>
                      <a:pt x="19" y="4927"/>
                    </a:lnTo>
                    <a:lnTo>
                      <a:pt x="28" y="4941"/>
                    </a:lnTo>
                    <a:lnTo>
                      <a:pt x="41" y="4955"/>
                    </a:lnTo>
                    <a:lnTo>
                      <a:pt x="57" y="4967"/>
                    </a:lnTo>
                    <a:lnTo>
                      <a:pt x="76" y="4978"/>
                    </a:lnTo>
                    <a:lnTo>
                      <a:pt x="99" y="4985"/>
                    </a:lnTo>
                    <a:lnTo>
                      <a:pt x="127" y="4991"/>
                    </a:lnTo>
                    <a:lnTo>
                      <a:pt x="159" y="4993"/>
                    </a:lnTo>
                    <a:lnTo>
                      <a:pt x="196" y="4993"/>
                    </a:lnTo>
                    <a:lnTo>
                      <a:pt x="171" y="4948"/>
                    </a:lnTo>
                    <a:lnTo>
                      <a:pt x="152" y="4900"/>
                    </a:lnTo>
                    <a:lnTo>
                      <a:pt x="137" y="4850"/>
                    </a:lnTo>
                    <a:lnTo>
                      <a:pt x="125" y="4800"/>
                    </a:lnTo>
                    <a:lnTo>
                      <a:pt x="117" y="4748"/>
                    </a:lnTo>
                    <a:lnTo>
                      <a:pt x="110" y="4697"/>
                    </a:lnTo>
                    <a:lnTo>
                      <a:pt x="107" y="4646"/>
                    </a:lnTo>
                    <a:lnTo>
                      <a:pt x="106" y="4598"/>
                    </a:lnTo>
                    <a:lnTo>
                      <a:pt x="113" y="4132"/>
                    </a:lnTo>
                    <a:lnTo>
                      <a:pt x="119" y="3780"/>
                    </a:lnTo>
                    <a:lnTo>
                      <a:pt x="123" y="3473"/>
                    </a:lnTo>
                    <a:lnTo>
                      <a:pt x="128" y="3143"/>
                    </a:lnTo>
                    <a:lnTo>
                      <a:pt x="133" y="2723"/>
                    </a:lnTo>
                    <a:lnTo>
                      <a:pt x="141" y="2144"/>
                    </a:lnTo>
                    <a:lnTo>
                      <a:pt x="152" y="1340"/>
                    </a:lnTo>
                    <a:lnTo>
                      <a:pt x="167" y="240"/>
                    </a:lnTo>
                    <a:lnTo>
                      <a:pt x="168" y="190"/>
                    </a:lnTo>
                    <a:lnTo>
                      <a:pt x="170" y="148"/>
                    </a:lnTo>
                    <a:lnTo>
                      <a:pt x="172" y="111"/>
                    </a:lnTo>
                    <a:lnTo>
                      <a:pt x="178" y="79"/>
                    </a:lnTo>
                    <a:lnTo>
                      <a:pt x="184" y="54"/>
                    </a:lnTo>
                    <a:lnTo>
                      <a:pt x="193" y="32"/>
                    </a:lnTo>
                    <a:lnTo>
                      <a:pt x="205" y="14"/>
                    </a:lnTo>
                    <a:lnTo>
                      <a:pt x="220" y="0"/>
                    </a:lnTo>
                    <a:lnTo>
                      <a:pt x="193" y="4"/>
                    </a:lnTo>
                    <a:lnTo>
                      <a:pt x="169" y="12"/>
                    </a:lnTo>
                    <a:lnTo>
                      <a:pt x="149" y="24"/>
                    </a:lnTo>
                    <a:lnTo>
                      <a:pt x="132" y="38"/>
                    </a:lnTo>
                    <a:lnTo>
                      <a:pt x="116" y="55"/>
                    </a:lnTo>
                    <a:lnTo>
                      <a:pt x="101" y="73"/>
                    </a:lnTo>
                    <a:lnTo>
                      <a:pt x="87" y="94"/>
                    </a:lnTo>
                    <a:lnTo>
                      <a:pt x="72" y="116"/>
                    </a:lnTo>
                    <a:close/>
                  </a:path>
                </a:pathLst>
              </a:custGeom>
              <a:solidFill>
                <a:srgbClr val="757D7D"/>
              </a:solidFill>
              <a:ln w="9525">
                <a:noFill/>
                <a:round/>
                <a:headEnd/>
                <a:tailEnd/>
              </a:ln>
            </p:spPr>
            <p:txBody>
              <a:bodyPr/>
              <a:lstStyle/>
              <a:p>
                <a:endParaRPr lang="en-GB"/>
              </a:p>
            </p:txBody>
          </p:sp>
          <p:sp>
            <p:nvSpPr>
              <p:cNvPr id="292907" name="Freeform 43"/>
              <p:cNvSpPr>
                <a:spLocks/>
              </p:cNvSpPr>
              <p:nvPr/>
            </p:nvSpPr>
            <p:spPr bwMode="auto">
              <a:xfrm>
                <a:off x="3658" y="2073"/>
                <a:ext cx="22" cy="416"/>
              </a:xfrm>
              <a:custGeom>
                <a:avLst/>
                <a:gdLst/>
                <a:ahLst/>
                <a:cxnLst>
                  <a:cxn ang="0">
                    <a:pos x="72" y="116"/>
                  </a:cxn>
                  <a:cxn ang="0">
                    <a:pos x="65" y="617"/>
                  </a:cxn>
                  <a:cxn ang="0">
                    <a:pos x="59" y="994"/>
                  </a:cxn>
                  <a:cxn ang="0">
                    <a:pos x="54" y="1325"/>
                  </a:cxn>
                  <a:cxn ang="0">
                    <a:pos x="48" y="1678"/>
                  </a:cxn>
                  <a:cxn ang="0">
                    <a:pos x="41" y="2129"/>
                  </a:cxn>
                  <a:cxn ang="0">
                    <a:pos x="32" y="2751"/>
                  </a:cxn>
                  <a:cxn ang="0">
                    <a:pos x="18" y="3618"/>
                  </a:cxn>
                  <a:cxn ang="0">
                    <a:pos x="0" y="4803"/>
                  </a:cxn>
                  <a:cxn ang="0">
                    <a:pos x="0" y="4816"/>
                  </a:cxn>
                  <a:cxn ang="0">
                    <a:pos x="0" y="4831"/>
                  </a:cxn>
                  <a:cxn ang="0">
                    <a:pos x="0" y="4846"/>
                  </a:cxn>
                  <a:cxn ang="0">
                    <a:pos x="1" y="4862"/>
                  </a:cxn>
                  <a:cxn ang="0">
                    <a:pos x="4" y="4878"/>
                  </a:cxn>
                  <a:cxn ang="0">
                    <a:pos x="7" y="4895"/>
                  </a:cxn>
                  <a:cxn ang="0">
                    <a:pos x="13" y="4911"/>
                  </a:cxn>
                  <a:cxn ang="0">
                    <a:pos x="20" y="4927"/>
                  </a:cxn>
                  <a:cxn ang="0">
                    <a:pos x="30" y="4941"/>
                  </a:cxn>
                  <a:cxn ang="0">
                    <a:pos x="43" y="4956"/>
                  </a:cxn>
                  <a:cxn ang="0">
                    <a:pos x="59" y="4968"/>
                  </a:cxn>
                  <a:cxn ang="0">
                    <a:pos x="79" y="4979"/>
                  </a:cxn>
                  <a:cxn ang="0">
                    <a:pos x="102" y="4987"/>
                  </a:cxn>
                  <a:cxn ang="0">
                    <a:pos x="130" y="4993"/>
                  </a:cxn>
                  <a:cxn ang="0">
                    <a:pos x="162" y="4997"/>
                  </a:cxn>
                  <a:cxn ang="0">
                    <a:pos x="199" y="4998"/>
                  </a:cxn>
                  <a:cxn ang="0">
                    <a:pos x="168" y="4961"/>
                  </a:cxn>
                  <a:cxn ang="0">
                    <a:pos x="143" y="4920"/>
                  </a:cxn>
                  <a:cxn ang="0">
                    <a:pos x="123" y="4875"/>
                  </a:cxn>
                  <a:cxn ang="0">
                    <a:pos x="107" y="4827"/>
                  </a:cxn>
                  <a:cxn ang="0">
                    <a:pos x="96" y="4779"/>
                  </a:cxn>
                  <a:cxn ang="0">
                    <a:pos x="89" y="4729"/>
                  </a:cxn>
                  <a:cxn ang="0">
                    <a:pos x="85" y="4679"/>
                  </a:cxn>
                  <a:cxn ang="0">
                    <a:pos x="84" y="4630"/>
                  </a:cxn>
                  <a:cxn ang="0">
                    <a:pos x="92" y="4160"/>
                  </a:cxn>
                  <a:cxn ang="0">
                    <a:pos x="98" y="3806"/>
                  </a:cxn>
                  <a:cxn ang="0">
                    <a:pos x="103" y="3496"/>
                  </a:cxn>
                  <a:cxn ang="0">
                    <a:pos x="108" y="3164"/>
                  </a:cxn>
                  <a:cxn ang="0">
                    <a:pos x="115" y="2741"/>
                  </a:cxn>
                  <a:cxn ang="0">
                    <a:pos x="124" y="2156"/>
                  </a:cxn>
                  <a:cxn ang="0">
                    <a:pos x="136" y="1344"/>
                  </a:cxn>
                  <a:cxn ang="0">
                    <a:pos x="152" y="233"/>
                  </a:cxn>
                  <a:cxn ang="0">
                    <a:pos x="153" y="183"/>
                  </a:cxn>
                  <a:cxn ang="0">
                    <a:pos x="156" y="142"/>
                  </a:cxn>
                  <a:cxn ang="0">
                    <a:pos x="161" y="105"/>
                  </a:cxn>
                  <a:cxn ang="0">
                    <a:pos x="169" y="75"/>
                  </a:cxn>
                  <a:cxn ang="0">
                    <a:pos x="179" y="51"/>
                  </a:cxn>
                  <a:cxn ang="0">
                    <a:pos x="191" y="31"/>
                  </a:cxn>
                  <a:cxn ang="0">
                    <a:pos x="204" y="14"/>
                  </a:cxn>
                  <a:cxn ang="0">
                    <a:pos x="220" y="0"/>
                  </a:cxn>
                  <a:cxn ang="0">
                    <a:pos x="193" y="4"/>
                  </a:cxn>
                  <a:cxn ang="0">
                    <a:pos x="169" y="12"/>
                  </a:cxn>
                  <a:cxn ang="0">
                    <a:pos x="149" y="24"/>
                  </a:cxn>
                  <a:cxn ang="0">
                    <a:pos x="132" y="38"/>
                  </a:cxn>
                  <a:cxn ang="0">
                    <a:pos x="116" y="55"/>
                  </a:cxn>
                  <a:cxn ang="0">
                    <a:pos x="101" y="73"/>
                  </a:cxn>
                  <a:cxn ang="0">
                    <a:pos x="87" y="94"/>
                  </a:cxn>
                  <a:cxn ang="0">
                    <a:pos x="72" y="116"/>
                  </a:cxn>
                </a:cxnLst>
                <a:rect l="0" t="0" r="r" b="b"/>
                <a:pathLst>
                  <a:path w="220" h="4998">
                    <a:moveTo>
                      <a:pt x="72" y="116"/>
                    </a:moveTo>
                    <a:lnTo>
                      <a:pt x="65" y="617"/>
                    </a:lnTo>
                    <a:lnTo>
                      <a:pt x="59" y="994"/>
                    </a:lnTo>
                    <a:lnTo>
                      <a:pt x="54" y="1325"/>
                    </a:lnTo>
                    <a:lnTo>
                      <a:pt x="48" y="1678"/>
                    </a:lnTo>
                    <a:lnTo>
                      <a:pt x="41" y="2129"/>
                    </a:lnTo>
                    <a:lnTo>
                      <a:pt x="32" y="2751"/>
                    </a:lnTo>
                    <a:lnTo>
                      <a:pt x="18" y="3618"/>
                    </a:lnTo>
                    <a:lnTo>
                      <a:pt x="0" y="4803"/>
                    </a:lnTo>
                    <a:lnTo>
                      <a:pt x="0" y="4816"/>
                    </a:lnTo>
                    <a:lnTo>
                      <a:pt x="0" y="4831"/>
                    </a:lnTo>
                    <a:lnTo>
                      <a:pt x="0" y="4846"/>
                    </a:lnTo>
                    <a:lnTo>
                      <a:pt x="1" y="4862"/>
                    </a:lnTo>
                    <a:lnTo>
                      <a:pt x="4" y="4878"/>
                    </a:lnTo>
                    <a:lnTo>
                      <a:pt x="7" y="4895"/>
                    </a:lnTo>
                    <a:lnTo>
                      <a:pt x="13" y="4911"/>
                    </a:lnTo>
                    <a:lnTo>
                      <a:pt x="20" y="4927"/>
                    </a:lnTo>
                    <a:lnTo>
                      <a:pt x="30" y="4941"/>
                    </a:lnTo>
                    <a:lnTo>
                      <a:pt x="43" y="4956"/>
                    </a:lnTo>
                    <a:lnTo>
                      <a:pt x="59" y="4968"/>
                    </a:lnTo>
                    <a:lnTo>
                      <a:pt x="79" y="4979"/>
                    </a:lnTo>
                    <a:lnTo>
                      <a:pt x="102" y="4987"/>
                    </a:lnTo>
                    <a:lnTo>
                      <a:pt x="130" y="4993"/>
                    </a:lnTo>
                    <a:lnTo>
                      <a:pt x="162" y="4997"/>
                    </a:lnTo>
                    <a:lnTo>
                      <a:pt x="199" y="4998"/>
                    </a:lnTo>
                    <a:lnTo>
                      <a:pt x="168" y="4961"/>
                    </a:lnTo>
                    <a:lnTo>
                      <a:pt x="143" y="4920"/>
                    </a:lnTo>
                    <a:lnTo>
                      <a:pt x="123" y="4875"/>
                    </a:lnTo>
                    <a:lnTo>
                      <a:pt x="107" y="4827"/>
                    </a:lnTo>
                    <a:lnTo>
                      <a:pt x="96" y="4779"/>
                    </a:lnTo>
                    <a:lnTo>
                      <a:pt x="89" y="4729"/>
                    </a:lnTo>
                    <a:lnTo>
                      <a:pt x="85" y="4679"/>
                    </a:lnTo>
                    <a:lnTo>
                      <a:pt x="84" y="4630"/>
                    </a:lnTo>
                    <a:lnTo>
                      <a:pt x="92" y="4160"/>
                    </a:lnTo>
                    <a:lnTo>
                      <a:pt x="98" y="3806"/>
                    </a:lnTo>
                    <a:lnTo>
                      <a:pt x="103" y="3496"/>
                    </a:lnTo>
                    <a:lnTo>
                      <a:pt x="108" y="3164"/>
                    </a:lnTo>
                    <a:lnTo>
                      <a:pt x="115" y="2741"/>
                    </a:lnTo>
                    <a:lnTo>
                      <a:pt x="124" y="2156"/>
                    </a:lnTo>
                    <a:lnTo>
                      <a:pt x="136" y="1344"/>
                    </a:lnTo>
                    <a:lnTo>
                      <a:pt x="152" y="233"/>
                    </a:lnTo>
                    <a:lnTo>
                      <a:pt x="153" y="183"/>
                    </a:lnTo>
                    <a:lnTo>
                      <a:pt x="156" y="142"/>
                    </a:lnTo>
                    <a:lnTo>
                      <a:pt x="161" y="105"/>
                    </a:lnTo>
                    <a:lnTo>
                      <a:pt x="169" y="75"/>
                    </a:lnTo>
                    <a:lnTo>
                      <a:pt x="179" y="51"/>
                    </a:lnTo>
                    <a:lnTo>
                      <a:pt x="191" y="31"/>
                    </a:lnTo>
                    <a:lnTo>
                      <a:pt x="204" y="14"/>
                    </a:lnTo>
                    <a:lnTo>
                      <a:pt x="220" y="0"/>
                    </a:lnTo>
                    <a:lnTo>
                      <a:pt x="193" y="4"/>
                    </a:lnTo>
                    <a:lnTo>
                      <a:pt x="169" y="12"/>
                    </a:lnTo>
                    <a:lnTo>
                      <a:pt x="149" y="24"/>
                    </a:lnTo>
                    <a:lnTo>
                      <a:pt x="132" y="38"/>
                    </a:lnTo>
                    <a:lnTo>
                      <a:pt x="116" y="55"/>
                    </a:lnTo>
                    <a:lnTo>
                      <a:pt x="101" y="73"/>
                    </a:lnTo>
                    <a:lnTo>
                      <a:pt x="87" y="94"/>
                    </a:lnTo>
                    <a:lnTo>
                      <a:pt x="72" y="116"/>
                    </a:lnTo>
                    <a:close/>
                  </a:path>
                </a:pathLst>
              </a:custGeom>
              <a:solidFill>
                <a:srgbClr val="666B6B"/>
              </a:solidFill>
              <a:ln w="9525">
                <a:noFill/>
                <a:round/>
                <a:headEnd/>
                <a:tailEnd/>
              </a:ln>
            </p:spPr>
            <p:txBody>
              <a:bodyPr/>
              <a:lstStyle/>
              <a:p>
                <a:endParaRPr lang="en-GB"/>
              </a:p>
            </p:txBody>
          </p:sp>
          <p:sp>
            <p:nvSpPr>
              <p:cNvPr id="292908" name="Freeform 44"/>
              <p:cNvSpPr>
                <a:spLocks/>
              </p:cNvSpPr>
              <p:nvPr/>
            </p:nvSpPr>
            <p:spPr bwMode="auto">
              <a:xfrm>
                <a:off x="3658" y="2073"/>
                <a:ext cx="22" cy="417"/>
              </a:xfrm>
              <a:custGeom>
                <a:avLst/>
                <a:gdLst/>
                <a:ahLst/>
                <a:cxnLst>
                  <a:cxn ang="0">
                    <a:pos x="72" y="116"/>
                  </a:cxn>
                  <a:cxn ang="0">
                    <a:pos x="65" y="617"/>
                  </a:cxn>
                  <a:cxn ang="0">
                    <a:pos x="59" y="994"/>
                  </a:cxn>
                  <a:cxn ang="0">
                    <a:pos x="54" y="1325"/>
                  </a:cxn>
                  <a:cxn ang="0">
                    <a:pos x="48" y="1678"/>
                  </a:cxn>
                  <a:cxn ang="0">
                    <a:pos x="41" y="2129"/>
                  </a:cxn>
                  <a:cxn ang="0">
                    <a:pos x="32" y="2751"/>
                  </a:cxn>
                  <a:cxn ang="0">
                    <a:pos x="18" y="3618"/>
                  </a:cxn>
                  <a:cxn ang="0">
                    <a:pos x="0" y="4803"/>
                  </a:cxn>
                  <a:cxn ang="0">
                    <a:pos x="0" y="4816"/>
                  </a:cxn>
                  <a:cxn ang="0">
                    <a:pos x="0" y="4831"/>
                  </a:cxn>
                  <a:cxn ang="0">
                    <a:pos x="0" y="4846"/>
                  </a:cxn>
                  <a:cxn ang="0">
                    <a:pos x="2" y="4862"/>
                  </a:cxn>
                  <a:cxn ang="0">
                    <a:pos x="4" y="4878"/>
                  </a:cxn>
                  <a:cxn ang="0">
                    <a:pos x="8" y="4895"/>
                  </a:cxn>
                  <a:cxn ang="0">
                    <a:pos x="14" y="4910"/>
                  </a:cxn>
                  <a:cxn ang="0">
                    <a:pos x="21" y="4926"/>
                  </a:cxn>
                  <a:cxn ang="0">
                    <a:pos x="31" y="4941"/>
                  </a:cxn>
                  <a:cxn ang="0">
                    <a:pos x="44" y="4955"/>
                  </a:cxn>
                  <a:cxn ang="0">
                    <a:pos x="62" y="4967"/>
                  </a:cxn>
                  <a:cxn ang="0">
                    <a:pos x="81" y="4979"/>
                  </a:cxn>
                  <a:cxn ang="0">
                    <a:pos x="105" y="4988"/>
                  </a:cxn>
                  <a:cxn ang="0">
                    <a:pos x="133" y="4995"/>
                  </a:cxn>
                  <a:cxn ang="0">
                    <a:pos x="165" y="4999"/>
                  </a:cxn>
                  <a:cxn ang="0">
                    <a:pos x="203" y="5001"/>
                  </a:cxn>
                  <a:cxn ang="0">
                    <a:pos x="165" y="4973"/>
                  </a:cxn>
                  <a:cxn ang="0">
                    <a:pos x="134" y="4939"/>
                  </a:cxn>
                  <a:cxn ang="0">
                    <a:pos x="109" y="4900"/>
                  </a:cxn>
                  <a:cxn ang="0">
                    <a:pos x="91" y="4856"/>
                  </a:cxn>
                  <a:cxn ang="0">
                    <a:pos x="78" y="4811"/>
                  </a:cxn>
                  <a:cxn ang="0">
                    <a:pos x="69" y="4763"/>
                  </a:cxn>
                  <a:cxn ang="0">
                    <a:pos x="64" y="4714"/>
                  </a:cxn>
                  <a:cxn ang="0">
                    <a:pos x="63" y="4665"/>
                  </a:cxn>
                  <a:cxn ang="0">
                    <a:pos x="71" y="4191"/>
                  </a:cxn>
                  <a:cxn ang="0">
                    <a:pos x="77" y="3832"/>
                  </a:cxn>
                  <a:cxn ang="0">
                    <a:pos x="82" y="3519"/>
                  </a:cxn>
                  <a:cxn ang="0">
                    <a:pos x="87" y="3184"/>
                  </a:cxn>
                  <a:cxn ang="0">
                    <a:pos x="94" y="2756"/>
                  </a:cxn>
                  <a:cxn ang="0">
                    <a:pos x="104" y="2166"/>
                  </a:cxn>
                  <a:cxn ang="0">
                    <a:pos x="118" y="1346"/>
                  </a:cxn>
                  <a:cxn ang="0">
                    <a:pos x="136" y="224"/>
                  </a:cxn>
                  <a:cxn ang="0">
                    <a:pos x="138" y="175"/>
                  </a:cxn>
                  <a:cxn ang="0">
                    <a:pos x="143" y="134"/>
                  </a:cxn>
                  <a:cxn ang="0">
                    <a:pos x="150" y="99"/>
                  </a:cxn>
                  <a:cxn ang="0">
                    <a:pos x="161" y="71"/>
                  </a:cxn>
                  <a:cxn ang="0">
                    <a:pos x="173" y="48"/>
                  </a:cxn>
                  <a:cxn ang="0">
                    <a:pos x="188" y="29"/>
                  </a:cxn>
                  <a:cxn ang="0">
                    <a:pos x="204" y="13"/>
                  </a:cxn>
                  <a:cxn ang="0">
                    <a:pos x="220" y="0"/>
                  </a:cxn>
                  <a:cxn ang="0">
                    <a:pos x="193" y="4"/>
                  </a:cxn>
                  <a:cxn ang="0">
                    <a:pos x="169" y="12"/>
                  </a:cxn>
                  <a:cxn ang="0">
                    <a:pos x="149" y="24"/>
                  </a:cxn>
                  <a:cxn ang="0">
                    <a:pos x="132" y="38"/>
                  </a:cxn>
                  <a:cxn ang="0">
                    <a:pos x="116" y="55"/>
                  </a:cxn>
                  <a:cxn ang="0">
                    <a:pos x="101" y="73"/>
                  </a:cxn>
                  <a:cxn ang="0">
                    <a:pos x="87" y="94"/>
                  </a:cxn>
                  <a:cxn ang="0">
                    <a:pos x="72" y="116"/>
                  </a:cxn>
                </a:cxnLst>
                <a:rect l="0" t="0" r="r" b="b"/>
                <a:pathLst>
                  <a:path w="220" h="5001">
                    <a:moveTo>
                      <a:pt x="72" y="116"/>
                    </a:moveTo>
                    <a:lnTo>
                      <a:pt x="65" y="617"/>
                    </a:lnTo>
                    <a:lnTo>
                      <a:pt x="59" y="994"/>
                    </a:lnTo>
                    <a:lnTo>
                      <a:pt x="54" y="1325"/>
                    </a:lnTo>
                    <a:lnTo>
                      <a:pt x="48" y="1678"/>
                    </a:lnTo>
                    <a:lnTo>
                      <a:pt x="41" y="2129"/>
                    </a:lnTo>
                    <a:lnTo>
                      <a:pt x="32" y="2751"/>
                    </a:lnTo>
                    <a:lnTo>
                      <a:pt x="18" y="3618"/>
                    </a:lnTo>
                    <a:lnTo>
                      <a:pt x="0" y="4803"/>
                    </a:lnTo>
                    <a:lnTo>
                      <a:pt x="0" y="4816"/>
                    </a:lnTo>
                    <a:lnTo>
                      <a:pt x="0" y="4831"/>
                    </a:lnTo>
                    <a:lnTo>
                      <a:pt x="0" y="4846"/>
                    </a:lnTo>
                    <a:lnTo>
                      <a:pt x="2" y="4862"/>
                    </a:lnTo>
                    <a:lnTo>
                      <a:pt x="4" y="4878"/>
                    </a:lnTo>
                    <a:lnTo>
                      <a:pt x="8" y="4895"/>
                    </a:lnTo>
                    <a:lnTo>
                      <a:pt x="14" y="4910"/>
                    </a:lnTo>
                    <a:lnTo>
                      <a:pt x="21" y="4926"/>
                    </a:lnTo>
                    <a:lnTo>
                      <a:pt x="31" y="4941"/>
                    </a:lnTo>
                    <a:lnTo>
                      <a:pt x="44" y="4955"/>
                    </a:lnTo>
                    <a:lnTo>
                      <a:pt x="62" y="4967"/>
                    </a:lnTo>
                    <a:lnTo>
                      <a:pt x="81" y="4979"/>
                    </a:lnTo>
                    <a:lnTo>
                      <a:pt x="105" y="4988"/>
                    </a:lnTo>
                    <a:lnTo>
                      <a:pt x="133" y="4995"/>
                    </a:lnTo>
                    <a:lnTo>
                      <a:pt x="165" y="4999"/>
                    </a:lnTo>
                    <a:lnTo>
                      <a:pt x="203" y="5001"/>
                    </a:lnTo>
                    <a:lnTo>
                      <a:pt x="165" y="4973"/>
                    </a:lnTo>
                    <a:lnTo>
                      <a:pt x="134" y="4939"/>
                    </a:lnTo>
                    <a:lnTo>
                      <a:pt x="109" y="4900"/>
                    </a:lnTo>
                    <a:lnTo>
                      <a:pt x="91" y="4856"/>
                    </a:lnTo>
                    <a:lnTo>
                      <a:pt x="78" y="4811"/>
                    </a:lnTo>
                    <a:lnTo>
                      <a:pt x="69" y="4763"/>
                    </a:lnTo>
                    <a:lnTo>
                      <a:pt x="64" y="4714"/>
                    </a:lnTo>
                    <a:lnTo>
                      <a:pt x="63" y="4665"/>
                    </a:lnTo>
                    <a:lnTo>
                      <a:pt x="71" y="4191"/>
                    </a:lnTo>
                    <a:lnTo>
                      <a:pt x="77" y="3832"/>
                    </a:lnTo>
                    <a:lnTo>
                      <a:pt x="82" y="3519"/>
                    </a:lnTo>
                    <a:lnTo>
                      <a:pt x="87" y="3184"/>
                    </a:lnTo>
                    <a:lnTo>
                      <a:pt x="94" y="2756"/>
                    </a:lnTo>
                    <a:lnTo>
                      <a:pt x="104" y="2166"/>
                    </a:lnTo>
                    <a:lnTo>
                      <a:pt x="118" y="1346"/>
                    </a:lnTo>
                    <a:lnTo>
                      <a:pt x="136" y="224"/>
                    </a:lnTo>
                    <a:lnTo>
                      <a:pt x="138" y="175"/>
                    </a:lnTo>
                    <a:lnTo>
                      <a:pt x="143" y="134"/>
                    </a:lnTo>
                    <a:lnTo>
                      <a:pt x="150" y="99"/>
                    </a:lnTo>
                    <a:lnTo>
                      <a:pt x="161" y="71"/>
                    </a:lnTo>
                    <a:lnTo>
                      <a:pt x="173" y="48"/>
                    </a:lnTo>
                    <a:lnTo>
                      <a:pt x="188" y="29"/>
                    </a:lnTo>
                    <a:lnTo>
                      <a:pt x="204" y="13"/>
                    </a:lnTo>
                    <a:lnTo>
                      <a:pt x="220" y="0"/>
                    </a:lnTo>
                    <a:lnTo>
                      <a:pt x="193" y="4"/>
                    </a:lnTo>
                    <a:lnTo>
                      <a:pt x="169" y="12"/>
                    </a:lnTo>
                    <a:lnTo>
                      <a:pt x="149" y="24"/>
                    </a:lnTo>
                    <a:lnTo>
                      <a:pt x="132" y="38"/>
                    </a:lnTo>
                    <a:lnTo>
                      <a:pt x="116" y="55"/>
                    </a:lnTo>
                    <a:lnTo>
                      <a:pt x="101" y="73"/>
                    </a:lnTo>
                    <a:lnTo>
                      <a:pt x="87" y="94"/>
                    </a:lnTo>
                    <a:lnTo>
                      <a:pt x="72" y="116"/>
                    </a:lnTo>
                    <a:close/>
                  </a:path>
                </a:pathLst>
              </a:custGeom>
              <a:solidFill>
                <a:srgbClr val="575C5C"/>
              </a:solidFill>
              <a:ln w="9525">
                <a:noFill/>
                <a:round/>
                <a:headEnd/>
                <a:tailEnd/>
              </a:ln>
            </p:spPr>
            <p:txBody>
              <a:bodyPr/>
              <a:lstStyle/>
              <a:p>
                <a:endParaRPr lang="en-GB"/>
              </a:p>
            </p:txBody>
          </p:sp>
          <p:sp>
            <p:nvSpPr>
              <p:cNvPr id="292909" name="Freeform 45"/>
              <p:cNvSpPr>
                <a:spLocks/>
              </p:cNvSpPr>
              <p:nvPr/>
            </p:nvSpPr>
            <p:spPr bwMode="auto">
              <a:xfrm>
                <a:off x="3658" y="2073"/>
                <a:ext cx="22" cy="417"/>
              </a:xfrm>
              <a:custGeom>
                <a:avLst/>
                <a:gdLst/>
                <a:ahLst/>
                <a:cxnLst>
                  <a:cxn ang="0">
                    <a:pos x="73" y="116"/>
                  </a:cxn>
                  <a:cxn ang="0">
                    <a:pos x="0" y="4803"/>
                  </a:cxn>
                  <a:cxn ang="0">
                    <a:pos x="0" y="4816"/>
                  </a:cxn>
                  <a:cxn ang="0">
                    <a:pos x="0" y="4831"/>
                  </a:cxn>
                  <a:cxn ang="0">
                    <a:pos x="1" y="4845"/>
                  </a:cxn>
                  <a:cxn ang="0">
                    <a:pos x="3" y="4862"/>
                  </a:cxn>
                  <a:cxn ang="0">
                    <a:pos x="5" y="4877"/>
                  </a:cxn>
                  <a:cxn ang="0">
                    <a:pos x="10" y="4894"/>
                  </a:cxn>
                  <a:cxn ang="0">
                    <a:pos x="16" y="4910"/>
                  </a:cxn>
                  <a:cxn ang="0">
                    <a:pos x="24" y="4926"/>
                  </a:cxn>
                  <a:cxn ang="0">
                    <a:pos x="35" y="4941"/>
                  </a:cxn>
                  <a:cxn ang="0">
                    <a:pos x="49" y="4955"/>
                  </a:cxn>
                  <a:cxn ang="0">
                    <a:pos x="66" y="4968"/>
                  </a:cxn>
                  <a:cxn ang="0">
                    <a:pos x="86" y="4980"/>
                  </a:cxn>
                  <a:cxn ang="0">
                    <a:pos x="110" y="4989"/>
                  </a:cxn>
                  <a:cxn ang="0">
                    <a:pos x="139" y="4997"/>
                  </a:cxn>
                  <a:cxn ang="0">
                    <a:pos x="171" y="5002"/>
                  </a:cxn>
                  <a:cxn ang="0">
                    <a:pos x="209" y="5006"/>
                  </a:cxn>
                  <a:cxn ang="0">
                    <a:pos x="185" y="4996"/>
                  </a:cxn>
                  <a:cxn ang="0">
                    <a:pos x="163" y="4986"/>
                  </a:cxn>
                  <a:cxn ang="0">
                    <a:pos x="143" y="4973"/>
                  </a:cxn>
                  <a:cxn ang="0">
                    <a:pos x="126" y="4959"/>
                  </a:cxn>
                  <a:cxn ang="0">
                    <a:pos x="110" y="4942"/>
                  </a:cxn>
                  <a:cxn ang="0">
                    <a:pos x="97" y="4925"/>
                  </a:cxn>
                  <a:cxn ang="0">
                    <a:pos x="85" y="4906"/>
                  </a:cxn>
                  <a:cxn ang="0">
                    <a:pos x="75" y="4886"/>
                  </a:cxn>
                  <a:cxn ang="0">
                    <a:pos x="67" y="4866"/>
                  </a:cxn>
                  <a:cxn ang="0">
                    <a:pos x="60" y="4843"/>
                  </a:cxn>
                  <a:cxn ang="0">
                    <a:pos x="54" y="4821"/>
                  </a:cxn>
                  <a:cxn ang="0">
                    <a:pos x="50" y="4797"/>
                  </a:cxn>
                  <a:cxn ang="0">
                    <a:pos x="47" y="4774"/>
                  </a:cxn>
                  <a:cxn ang="0">
                    <a:pos x="45" y="4750"/>
                  </a:cxn>
                  <a:cxn ang="0">
                    <a:pos x="43" y="4725"/>
                  </a:cxn>
                  <a:cxn ang="0">
                    <a:pos x="43" y="4701"/>
                  </a:cxn>
                  <a:cxn ang="0">
                    <a:pos x="119" y="217"/>
                  </a:cxn>
                  <a:cxn ang="0">
                    <a:pos x="121" y="168"/>
                  </a:cxn>
                  <a:cxn ang="0">
                    <a:pos x="128" y="128"/>
                  </a:cxn>
                  <a:cxn ang="0">
                    <a:pos x="139" y="95"/>
                  </a:cxn>
                  <a:cxn ang="0">
                    <a:pos x="153" y="68"/>
                  </a:cxn>
                  <a:cxn ang="0">
                    <a:pos x="168" y="46"/>
                  </a:cxn>
                  <a:cxn ang="0">
                    <a:pos x="187" y="28"/>
                  </a:cxn>
                  <a:cxn ang="0">
                    <a:pos x="205" y="13"/>
                  </a:cxn>
                  <a:cxn ang="0">
                    <a:pos x="223" y="0"/>
                  </a:cxn>
                  <a:cxn ang="0">
                    <a:pos x="195" y="4"/>
                  </a:cxn>
                  <a:cxn ang="0">
                    <a:pos x="171" y="12"/>
                  </a:cxn>
                  <a:cxn ang="0">
                    <a:pos x="151" y="24"/>
                  </a:cxn>
                  <a:cxn ang="0">
                    <a:pos x="134" y="38"/>
                  </a:cxn>
                  <a:cxn ang="0">
                    <a:pos x="118" y="55"/>
                  </a:cxn>
                  <a:cxn ang="0">
                    <a:pos x="103" y="73"/>
                  </a:cxn>
                  <a:cxn ang="0">
                    <a:pos x="88" y="94"/>
                  </a:cxn>
                  <a:cxn ang="0">
                    <a:pos x="73" y="116"/>
                  </a:cxn>
                </a:cxnLst>
                <a:rect l="0" t="0" r="r" b="b"/>
                <a:pathLst>
                  <a:path w="223" h="5006">
                    <a:moveTo>
                      <a:pt x="73" y="116"/>
                    </a:moveTo>
                    <a:lnTo>
                      <a:pt x="0" y="4803"/>
                    </a:lnTo>
                    <a:lnTo>
                      <a:pt x="0" y="4816"/>
                    </a:lnTo>
                    <a:lnTo>
                      <a:pt x="0" y="4831"/>
                    </a:lnTo>
                    <a:lnTo>
                      <a:pt x="1" y="4845"/>
                    </a:lnTo>
                    <a:lnTo>
                      <a:pt x="3" y="4862"/>
                    </a:lnTo>
                    <a:lnTo>
                      <a:pt x="5" y="4877"/>
                    </a:lnTo>
                    <a:lnTo>
                      <a:pt x="10" y="4894"/>
                    </a:lnTo>
                    <a:lnTo>
                      <a:pt x="16" y="4910"/>
                    </a:lnTo>
                    <a:lnTo>
                      <a:pt x="24" y="4926"/>
                    </a:lnTo>
                    <a:lnTo>
                      <a:pt x="35" y="4941"/>
                    </a:lnTo>
                    <a:lnTo>
                      <a:pt x="49" y="4955"/>
                    </a:lnTo>
                    <a:lnTo>
                      <a:pt x="66" y="4968"/>
                    </a:lnTo>
                    <a:lnTo>
                      <a:pt x="86" y="4980"/>
                    </a:lnTo>
                    <a:lnTo>
                      <a:pt x="110" y="4989"/>
                    </a:lnTo>
                    <a:lnTo>
                      <a:pt x="139" y="4997"/>
                    </a:lnTo>
                    <a:lnTo>
                      <a:pt x="171" y="5002"/>
                    </a:lnTo>
                    <a:lnTo>
                      <a:pt x="209" y="5006"/>
                    </a:lnTo>
                    <a:lnTo>
                      <a:pt x="185" y="4996"/>
                    </a:lnTo>
                    <a:lnTo>
                      <a:pt x="163" y="4986"/>
                    </a:lnTo>
                    <a:lnTo>
                      <a:pt x="143" y="4973"/>
                    </a:lnTo>
                    <a:lnTo>
                      <a:pt x="126" y="4959"/>
                    </a:lnTo>
                    <a:lnTo>
                      <a:pt x="110" y="4942"/>
                    </a:lnTo>
                    <a:lnTo>
                      <a:pt x="97" y="4925"/>
                    </a:lnTo>
                    <a:lnTo>
                      <a:pt x="85" y="4906"/>
                    </a:lnTo>
                    <a:lnTo>
                      <a:pt x="75" y="4886"/>
                    </a:lnTo>
                    <a:lnTo>
                      <a:pt x="67" y="4866"/>
                    </a:lnTo>
                    <a:lnTo>
                      <a:pt x="60" y="4843"/>
                    </a:lnTo>
                    <a:lnTo>
                      <a:pt x="54" y="4821"/>
                    </a:lnTo>
                    <a:lnTo>
                      <a:pt x="50" y="4797"/>
                    </a:lnTo>
                    <a:lnTo>
                      <a:pt x="47" y="4774"/>
                    </a:lnTo>
                    <a:lnTo>
                      <a:pt x="45" y="4750"/>
                    </a:lnTo>
                    <a:lnTo>
                      <a:pt x="43" y="4725"/>
                    </a:lnTo>
                    <a:lnTo>
                      <a:pt x="43" y="4701"/>
                    </a:lnTo>
                    <a:lnTo>
                      <a:pt x="119" y="217"/>
                    </a:lnTo>
                    <a:lnTo>
                      <a:pt x="121" y="168"/>
                    </a:lnTo>
                    <a:lnTo>
                      <a:pt x="128" y="128"/>
                    </a:lnTo>
                    <a:lnTo>
                      <a:pt x="139" y="95"/>
                    </a:lnTo>
                    <a:lnTo>
                      <a:pt x="153" y="68"/>
                    </a:lnTo>
                    <a:lnTo>
                      <a:pt x="168" y="46"/>
                    </a:lnTo>
                    <a:lnTo>
                      <a:pt x="187" y="28"/>
                    </a:lnTo>
                    <a:lnTo>
                      <a:pt x="205" y="13"/>
                    </a:lnTo>
                    <a:lnTo>
                      <a:pt x="223" y="0"/>
                    </a:lnTo>
                    <a:lnTo>
                      <a:pt x="195" y="4"/>
                    </a:lnTo>
                    <a:lnTo>
                      <a:pt x="171" y="12"/>
                    </a:lnTo>
                    <a:lnTo>
                      <a:pt x="151" y="24"/>
                    </a:lnTo>
                    <a:lnTo>
                      <a:pt x="134" y="38"/>
                    </a:lnTo>
                    <a:lnTo>
                      <a:pt x="118" y="55"/>
                    </a:lnTo>
                    <a:lnTo>
                      <a:pt x="103" y="73"/>
                    </a:lnTo>
                    <a:lnTo>
                      <a:pt x="88" y="94"/>
                    </a:lnTo>
                    <a:lnTo>
                      <a:pt x="73" y="116"/>
                    </a:lnTo>
                    <a:close/>
                  </a:path>
                </a:pathLst>
              </a:custGeom>
              <a:solidFill>
                <a:srgbClr val="474F4F"/>
              </a:solidFill>
              <a:ln w="9525">
                <a:noFill/>
                <a:round/>
                <a:headEnd/>
                <a:tailEnd/>
              </a:ln>
            </p:spPr>
            <p:txBody>
              <a:bodyPr/>
              <a:lstStyle/>
              <a:p>
                <a:endParaRPr lang="en-GB"/>
              </a:p>
            </p:txBody>
          </p:sp>
          <p:sp>
            <p:nvSpPr>
              <p:cNvPr id="292910" name="Freeform 46"/>
              <p:cNvSpPr>
                <a:spLocks/>
              </p:cNvSpPr>
              <p:nvPr/>
            </p:nvSpPr>
            <p:spPr bwMode="auto">
              <a:xfrm>
                <a:off x="3684" y="2434"/>
                <a:ext cx="129" cy="45"/>
              </a:xfrm>
              <a:custGeom>
                <a:avLst/>
                <a:gdLst/>
                <a:ahLst/>
                <a:cxnLst>
                  <a:cxn ang="0">
                    <a:pos x="4" y="136"/>
                  </a:cxn>
                  <a:cxn ang="0">
                    <a:pos x="36" y="89"/>
                  </a:cxn>
                  <a:cxn ang="0">
                    <a:pos x="94" y="53"/>
                  </a:cxn>
                  <a:cxn ang="0">
                    <a:pos x="174" y="27"/>
                  </a:cxn>
                  <a:cxn ang="0">
                    <a:pos x="265" y="11"/>
                  </a:cxn>
                  <a:cxn ang="0">
                    <a:pos x="363" y="2"/>
                  </a:cxn>
                  <a:cxn ang="0">
                    <a:pos x="461" y="0"/>
                  </a:cxn>
                  <a:cxn ang="0">
                    <a:pos x="552" y="3"/>
                  </a:cxn>
                  <a:cxn ang="0">
                    <a:pos x="635" y="8"/>
                  </a:cxn>
                  <a:cxn ang="0">
                    <a:pos x="716" y="14"/>
                  </a:cxn>
                  <a:cxn ang="0">
                    <a:pos x="795" y="23"/>
                  </a:cxn>
                  <a:cxn ang="0">
                    <a:pos x="867" y="33"/>
                  </a:cxn>
                  <a:cxn ang="0">
                    <a:pos x="939" y="45"/>
                  </a:cxn>
                  <a:cxn ang="0">
                    <a:pos x="1008" y="63"/>
                  </a:cxn>
                  <a:cxn ang="0">
                    <a:pos x="1076" y="85"/>
                  </a:cxn>
                  <a:cxn ang="0">
                    <a:pos x="1143" y="112"/>
                  </a:cxn>
                  <a:cxn ang="0">
                    <a:pos x="1199" y="141"/>
                  </a:cxn>
                  <a:cxn ang="0">
                    <a:pos x="1241" y="174"/>
                  </a:cxn>
                  <a:cxn ang="0">
                    <a:pos x="1272" y="214"/>
                  </a:cxn>
                  <a:cxn ang="0">
                    <a:pos x="1290" y="259"/>
                  </a:cxn>
                  <a:cxn ang="0">
                    <a:pos x="1281" y="329"/>
                  </a:cxn>
                  <a:cxn ang="0">
                    <a:pos x="1238" y="407"/>
                  </a:cxn>
                  <a:cxn ang="0">
                    <a:pos x="1167" y="462"/>
                  </a:cxn>
                  <a:cxn ang="0">
                    <a:pos x="1077" y="500"/>
                  </a:cxn>
                  <a:cxn ang="0">
                    <a:pos x="977" y="523"/>
                  </a:cxn>
                  <a:cxn ang="0">
                    <a:pos x="875" y="533"/>
                  </a:cxn>
                  <a:cxn ang="0">
                    <a:pos x="781" y="537"/>
                  </a:cxn>
                  <a:cxn ang="0">
                    <a:pos x="701" y="535"/>
                  </a:cxn>
                  <a:cxn ang="0">
                    <a:pos x="652" y="533"/>
                  </a:cxn>
                  <a:cxn ang="0">
                    <a:pos x="613" y="530"/>
                  </a:cxn>
                  <a:cxn ang="0">
                    <a:pos x="568" y="526"/>
                  </a:cxn>
                  <a:cxn ang="0">
                    <a:pos x="518" y="519"/>
                  </a:cxn>
                  <a:cxn ang="0">
                    <a:pos x="465" y="510"/>
                  </a:cxn>
                  <a:cxn ang="0">
                    <a:pos x="410" y="500"/>
                  </a:cxn>
                  <a:cxn ang="0">
                    <a:pos x="354" y="486"/>
                  </a:cxn>
                  <a:cxn ang="0">
                    <a:pos x="299" y="470"/>
                  </a:cxn>
                  <a:cxn ang="0">
                    <a:pos x="244" y="450"/>
                  </a:cxn>
                  <a:cxn ang="0">
                    <a:pos x="192" y="427"/>
                  </a:cxn>
                  <a:cxn ang="0">
                    <a:pos x="144" y="399"/>
                  </a:cxn>
                  <a:cxn ang="0">
                    <a:pos x="101" y="368"/>
                  </a:cxn>
                  <a:cxn ang="0">
                    <a:pos x="65" y="332"/>
                  </a:cxn>
                  <a:cxn ang="0">
                    <a:pos x="34" y="292"/>
                  </a:cxn>
                  <a:cxn ang="0">
                    <a:pos x="13" y="245"/>
                  </a:cxn>
                  <a:cxn ang="0">
                    <a:pos x="2" y="193"/>
                  </a:cxn>
                </a:cxnLst>
                <a:rect l="0" t="0" r="r" b="b"/>
                <a:pathLst>
                  <a:path w="1291" h="537">
                    <a:moveTo>
                      <a:pt x="0" y="165"/>
                    </a:moveTo>
                    <a:lnTo>
                      <a:pt x="4" y="136"/>
                    </a:lnTo>
                    <a:lnTo>
                      <a:pt x="16" y="111"/>
                    </a:lnTo>
                    <a:lnTo>
                      <a:pt x="36" y="89"/>
                    </a:lnTo>
                    <a:lnTo>
                      <a:pt x="63" y="69"/>
                    </a:lnTo>
                    <a:lnTo>
                      <a:pt x="94" y="53"/>
                    </a:lnTo>
                    <a:lnTo>
                      <a:pt x="132" y="39"/>
                    </a:lnTo>
                    <a:lnTo>
                      <a:pt x="174" y="27"/>
                    </a:lnTo>
                    <a:lnTo>
                      <a:pt x="218" y="18"/>
                    </a:lnTo>
                    <a:lnTo>
                      <a:pt x="265" y="11"/>
                    </a:lnTo>
                    <a:lnTo>
                      <a:pt x="314" y="6"/>
                    </a:lnTo>
                    <a:lnTo>
                      <a:pt x="363" y="2"/>
                    </a:lnTo>
                    <a:lnTo>
                      <a:pt x="412" y="1"/>
                    </a:lnTo>
                    <a:lnTo>
                      <a:pt x="461" y="0"/>
                    </a:lnTo>
                    <a:lnTo>
                      <a:pt x="508" y="1"/>
                    </a:lnTo>
                    <a:lnTo>
                      <a:pt x="552" y="3"/>
                    </a:lnTo>
                    <a:lnTo>
                      <a:pt x="592" y="5"/>
                    </a:lnTo>
                    <a:lnTo>
                      <a:pt x="635" y="8"/>
                    </a:lnTo>
                    <a:lnTo>
                      <a:pt x="677" y="11"/>
                    </a:lnTo>
                    <a:lnTo>
                      <a:pt x="716" y="14"/>
                    </a:lnTo>
                    <a:lnTo>
                      <a:pt x="756" y="18"/>
                    </a:lnTo>
                    <a:lnTo>
                      <a:pt x="795" y="23"/>
                    </a:lnTo>
                    <a:lnTo>
                      <a:pt x="830" y="27"/>
                    </a:lnTo>
                    <a:lnTo>
                      <a:pt x="867" y="33"/>
                    </a:lnTo>
                    <a:lnTo>
                      <a:pt x="903" y="38"/>
                    </a:lnTo>
                    <a:lnTo>
                      <a:pt x="939" y="45"/>
                    </a:lnTo>
                    <a:lnTo>
                      <a:pt x="973" y="54"/>
                    </a:lnTo>
                    <a:lnTo>
                      <a:pt x="1008" y="63"/>
                    </a:lnTo>
                    <a:lnTo>
                      <a:pt x="1042" y="73"/>
                    </a:lnTo>
                    <a:lnTo>
                      <a:pt x="1076" y="85"/>
                    </a:lnTo>
                    <a:lnTo>
                      <a:pt x="1110" y="97"/>
                    </a:lnTo>
                    <a:lnTo>
                      <a:pt x="1143" y="112"/>
                    </a:lnTo>
                    <a:lnTo>
                      <a:pt x="1177" y="128"/>
                    </a:lnTo>
                    <a:lnTo>
                      <a:pt x="1199" y="141"/>
                    </a:lnTo>
                    <a:lnTo>
                      <a:pt x="1220" y="156"/>
                    </a:lnTo>
                    <a:lnTo>
                      <a:pt x="1241" y="174"/>
                    </a:lnTo>
                    <a:lnTo>
                      <a:pt x="1258" y="193"/>
                    </a:lnTo>
                    <a:lnTo>
                      <a:pt x="1272" y="214"/>
                    </a:lnTo>
                    <a:lnTo>
                      <a:pt x="1283" y="236"/>
                    </a:lnTo>
                    <a:lnTo>
                      <a:pt x="1290" y="259"/>
                    </a:lnTo>
                    <a:lnTo>
                      <a:pt x="1291" y="281"/>
                    </a:lnTo>
                    <a:lnTo>
                      <a:pt x="1281" y="329"/>
                    </a:lnTo>
                    <a:lnTo>
                      <a:pt x="1263" y="370"/>
                    </a:lnTo>
                    <a:lnTo>
                      <a:pt x="1238" y="407"/>
                    </a:lnTo>
                    <a:lnTo>
                      <a:pt x="1205" y="437"/>
                    </a:lnTo>
                    <a:lnTo>
                      <a:pt x="1167" y="462"/>
                    </a:lnTo>
                    <a:lnTo>
                      <a:pt x="1124" y="483"/>
                    </a:lnTo>
                    <a:lnTo>
                      <a:pt x="1077" y="500"/>
                    </a:lnTo>
                    <a:lnTo>
                      <a:pt x="1027" y="512"/>
                    </a:lnTo>
                    <a:lnTo>
                      <a:pt x="977" y="523"/>
                    </a:lnTo>
                    <a:lnTo>
                      <a:pt x="926" y="529"/>
                    </a:lnTo>
                    <a:lnTo>
                      <a:pt x="875" y="533"/>
                    </a:lnTo>
                    <a:lnTo>
                      <a:pt x="826" y="536"/>
                    </a:lnTo>
                    <a:lnTo>
                      <a:pt x="781" y="537"/>
                    </a:lnTo>
                    <a:lnTo>
                      <a:pt x="739" y="536"/>
                    </a:lnTo>
                    <a:lnTo>
                      <a:pt x="701" y="535"/>
                    </a:lnTo>
                    <a:lnTo>
                      <a:pt x="670" y="534"/>
                    </a:lnTo>
                    <a:lnTo>
                      <a:pt x="652" y="533"/>
                    </a:lnTo>
                    <a:lnTo>
                      <a:pt x="633" y="532"/>
                    </a:lnTo>
                    <a:lnTo>
                      <a:pt x="613" y="530"/>
                    </a:lnTo>
                    <a:lnTo>
                      <a:pt x="591" y="528"/>
                    </a:lnTo>
                    <a:lnTo>
                      <a:pt x="568" y="526"/>
                    </a:lnTo>
                    <a:lnTo>
                      <a:pt x="544" y="523"/>
                    </a:lnTo>
                    <a:lnTo>
                      <a:pt x="518" y="519"/>
                    </a:lnTo>
                    <a:lnTo>
                      <a:pt x="492" y="515"/>
                    </a:lnTo>
                    <a:lnTo>
                      <a:pt x="465" y="510"/>
                    </a:lnTo>
                    <a:lnTo>
                      <a:pt x="438" y="506"/>
                    </a:lnTo>
                    <a:lnTo>
                      <a:pt x="410" y="500"/>
                    </a:lnTo>
                    <a:lnTo>
                      <a:pt x="382" y="494"/>
                    </a:lnTo>
                    <a:lnTo>
                      <a:pt x="354" y="486"/>
                    </a:lnTo>
                    <a:lnTo>
                      <a:pt x="326" y="479"/>
                    </a:lnTo>
                    <a:lnTo>
                      <a:pt x="299" y="470"/>
                    </a:lnTo>
                    <a:lnTo>
                      <a:pt x="271" y="460"/>
                    </a:lnTo>
                    <a:lnTo>
                      <a:pt x="244" y="450"/>
                    </a:lnTo>
                    <a:lnTo>
                      <a:pt x="218" y="439"/>
                    </a:lnTo>
                    <a:lnTo>
                      <a:pt x="192" y="427"/>
                    </a:lnTo>
                    <a:lnTo>
                      <a:pt x="167" y="414"/>
                    </a:lnTo>
                    <a:lnTo>
                      <a:pt x="144" y="399"/>
                    </a:lnTo>
                    <a:lnTo>
                      <a:pt x="122" y="385"/>
                    </a:lnTo>
                    <a:lnTo>
                      <a:pt x="101" y="368"/>
                    </a:lnTo>
                    <a:lnTo>
                      <a:pt x="82" y="351"/>
                    </a:lnTo>
                    <a:lnTo>
                      <a:pt x="65" y="332"/>
                    </a:lnTo>
                    <a:lnTo>
                      <a:pt x="49" y="312"/>
                    </a:lnTo>
                    <a:lnTo>
                      <a:pt x="34" y="292"/>
                    </a:lnTo>
                    <a:lnTo>
                      <a:pt x="23" y="269"/>
                    </a:lnTo>
                    <a:lnTo>
                      <a:pt x="13" y="245"/>
                    </a:lnTo>
                    <a:lnTo>
                      <a:pt x="6" y="220"/>
                    </a:lnTo>
                    <a:lnTo>
                      <a:pt x="2" y="193"/>
                    </a:lnTo>
                    <a:lnTo>
                      <a:pt x="0" y="165"/>
                    </a:lnTo>
                    <a:close/>
                  </a:path>
                </a:pathLst>
              </a:custGeom>
              <a:solidFill>
                <a:srgbClr val="878F8F"/>
              </a:solidFill>
              <a:ln w="9525">
                <a:noFill/>
                <a:round/>
                <a:headEnd/>
                <a:tailEnd/>
              </a:ln>
            </p:spPr>
            <p:txBody>
              <a:bodyPr/>
              <a:lstStyle/>
              <a:p>
                <a:endParaRPr lang="en-GB"/>
              </a:p>
            </p:txBody>
          </p:sp>
          <p:sp>
            <p:nvSpPr>
              <p:cNvPr id="292911" name="Freeform 47"/>
              <p:cNvSpPr>
                <a:spLocks/>
              </p:cNvSpPr>
              <p:nvPr/>
            </p:nvSpPr>
            <p:spPr bwMode="auto">
              <a:xfrm>
                <a:off x="3685" y="2434"/>
                <a:ext cx="126" cy="43"/>
              </a:xfrm>
              <a:custGeom>
                <a:avLst/>
                <a:gdLst/>
                <a:ahLst/>
                <a:cxnLst>
                  <a:cxn ang="0">
                    <a:pos x="5" y="128"/>
                  </a:cxn>
                  <a:cxn ang="0">
                    <a:pos x="38" y="84"/>
                  </a:cxn>
                  <a:cxn ang="0">
                    <a:pos x="96" y="51"/>
                  </a:cxn>
                  <a:cxn ang="0">
                    <a:pos x="172" y="26"/>
                  </a:cxn>
                  <a:cxn ang="0">
                    <a:pos x="261" y="10"/>
                  </a:cxn>
                  <a:cxn ang="0">
                    <a:pos x="357" y="2"/>
                  </a:cxn>
                  <a:cxn ang="0">
                    <a:pos x="451" y="0"/>
                  </a:cxn>
                  <a:cxn ang="0">
                    <a:pos x="539" y="2"/>
                  </a:cxn>
                  <a:cxn ang="0">
                    <a:pos x="619" y="7"/>
                  </a:cxn>
                  <a:cxn ang="0">
                    <a:pos x="698" y="14"/>
                  </a:cxn>
                  <a:cxn ang="0">
                    <a:pos x="773" y="22"/>
                  </a:cxn>
                  <a:cxn ang="0">
                    <a:pos x="846" y="31"/>
                  </a:cxn>
                  <a:cxn ang="0">
                    <a:pos x="916" y="43"/>
                  </a:cxn>
                  <a:cxn ang="0">
                    <a:pos x="984" y="60"/>
                  </a:cxn>
                  <a:cxn ang="0">
                    <a:pos x="1050" y="80"/>
                  </a:cxn>
                  <a:cxn ang="0">
                    <a:pos x="1115" y="105"/>
                  </a:cxn>
                  <a:cxn ang="0">
                    <a:pos x="1169" y="132"/>
                  </a:cxn>
                  <a:cxn ang="0">
                    <a:pos x="1208" y="164"/>
                  </a:cxn>
                  <a:cxn ang="0">
                    <a:pos x="1241" y="204"/>
                  </a:cxn>
                  <a:cxn ang="0">
                    <a:pos x="1258" y="246"/>
                  </a:cxn>
                  <a:cxn ang="0">
                    <a:pos x="1251" y="314"/>
                  </a:cxn>
                  <a:cxn ang="0">
                    <a:pos x="1209" y="385"/>
                  </a:cxn>
                  <a:cxn ang="0">
                    <a:pos x="1140" y="437"/>
                  </a:cxn>
                  <a:cxn ang="0">
                    <a:pos x="1054" y="472"/>
                  </a:cxn>
                  <a:cxn ang="0">
                    <a:pos x="956" y="495"/>
                  </a:cxn>
                  <a:cxn ang="0">
                    <a:pos x="857" y="506"/>
                  </a:cxn>
                  <a:cxn ang="0">
                    <a:pos x="764" y="509"/>
                  </a:cxn>
                  <a:cxn ang="0">
                    <a:pos x="685" y="509"/>
                  </a:cxn>
                  <a:cxn ang="0">
                    <a:pos x="617" y="506"/>
                  </a:cxn>
                  <a:cxn ang="0">
                    <a:pos x="528" y="497"/>
                  </a:cxn>
                  <a:cxn ang="0">
                    <a:pos x="424" y="480"/>
                  </a:cxn>
                  <a:cxn ang="0">
                    <a:pos x="314" y="453"/>
                  </a:cxn>
                  <a:cxn ang="0">
                    <a:pos x="208" y="415"/>
                  </a:cxn>
                  <a:cxn ang="0">
                    <a:pos x="116" y="362"/>
                  </a:cxn>
                  <a:cxn ang="0">
                    <a:pos x="45" y="294"/>
                  </a:cxn>
                  <a:cxn ang="0">
                    <a:pos x="5" y="206"/>
                  </a:cxn>
                </a:cxnLst>
                <a:rect l="0" t="0" r="r" b="b"/>
                <a:pathLst>
                  <a:path w="1259" h="509">
                    <a:moveTo>
                      <a:pt x="0" y="155"/>
                    </a:moveTo>
                    <a:lnTo>
                      <a:pt x="5" y="128"/>
                    </a:lnTo>
                    <a:lnTo>
                      <a:pt x="17" y="104"/>
                    </a:lnTo>
                    <a:lnTo>
                      <a:pt x="38" y="84"/>
                    </a:lnTo>
                    <a:lnTo>
                      <a:pt x="64" y="66"/>
                    </a:lnTo>
                    <a:lnTo>
                      <a:pt x="96" y="51"/>
                    </a:lnTo>
                    <a:lnTo>
                      <a:pt x="132" y="37"/>
                    </a:lnTo>
                    <a:lnTo>
                      <a:pt x="172" y="26"/>
                    </a:lnTo>
                    <a:lnTo>
                      <a:pt x="215" y="17"/>
                    </a:lnTo>
                    <a:lnTo>
                      <a:pt x="261" y="10"/>
                    </a:lnTo>
                    <a:lnTo>
                      <a:pt x="309" y="6"/>
                    </a:lnTo>
                    <a:lnTo>
                      <a:pt x="357" y="2"/>
                    </a:lnTo>
                    <a:lnTo>
                      <a:pt x="405" y="0"/>
                    </a:lnTo>
                    <a:lnTo>
                      <a:pt x="451" y="0"/>
                    </a:lnTo>
                    <a:lnTo>
                      <a:pt x="496" y="0"/>
                    </a:lnTo>
                    <a:lnTo>
                      <a:pt x="539" y="2"/>
                    </a:lnTo>
                    <a:lnTo>
                      <a:pt x="578" y="4"/>
                    </a:lnTo>
                    <a:lnTo>
                      <a:pt x="619" y="7"/>
                    </a:lnTo>
                    <a:lnTo>
                      <a:pt x="659" y="10"/>
                    </a:lnTo>
                    <a:lnTo>
                      <a:pt x="698" y="14"/>
                    </a:lnTo>
                    <a:lnTo>
                      <a:pt x="736" y="17"/>
                    </a:lnTo>
                    <a:lnTo>
                      <a:pt x="773" y="22"/>
                    </a:lnTo>
                    <a:lnTo>
                      <a:pt x="809" y="27"/>
                    </a:lnTo>
                    <a:lnTo>
                      <a:pt x="846" y="31"/>
                    </a:lnTo>
                    <a:lnTo>
                      <a:pt x="881" y="37"/>
                    </a:lnTo>
                    <a:lnTo>
                      <a:pt x="916" y="43"/>
                    </a:lnTo>
                    <a:lnTo>
                      <a:pt x="949" y="51"/>
                    </a:lnTo>
                    <a:lnTo>
                      <a:pt x="984" y="60"/>
                    </a:lnTo>
                    <a:lnTo>
                      <a:pt x="1017" y="69"/>
                    </a:lnTo>
                    <a:lnTo>
                      <a:pt x="1050" y="80"/>
                    </a:lnTo>
                    <a:lnTo>
                      <a:pt x="1082" y="92"/>
                    </a:lnTo>
                    <a:lnTo>
                      <a:pt x="1115" y="105"/>
                    </a:lnTo>
                    <a:lnTo>
                      <a:pt x="1147" y="120"/>
                    </a:lnTo>
                    <a:lnTo>
                      <a:pt x="1169" y="132"/>
                    </a:lnTo>
                    <a:lnTo>
                      <a:pt x="1189" y="148"/>
                    </a:lnTo>
                    <a:lnTo>
                      <a:pt x="1208" y="164"/>
                    </a:lnTo>
                    <a:lnTo>
                      <a:pt x="1227" y="183"/>
                    </a:lnTo>
                    <a:lnTo>
                      <a:pt x="1241" y="204"/>
                    </a:lnTo>
                    <a:lnTo>
                      <a:pt x="1252" y="225"/>
                    </a:lnTo>
                    <a:lnTo>
                      <a:pt x="1258" y="246"/>
                    </a:lnTo>
                    <a:lnTo>
                      <a:pt x="1259" y="269"/>
                    </a:lnTo>
                    <a:lnTo>
                      <a:pt x="1251" y="314"/>
                    </a:lnTo>
                    <a:lnTo>
                      <a:pt x="1234" y="352"/>
                    </a:lnTo>
                    <a:lnTo>
                      <a:pt x="1209" y="385"/>
                    </a:lnTo>
                    <a:lnTo>
                      <a:pt x="1178" y="413"/>
                    </a:lnTo>
                    <a:lnTo>
                      <a:pt x="1140" y="437"/>
                    </a:lnTo>
                    <a:lnTo>
                      <a:pt x="1099" y="456"/>
                    </a:lnTo>
                    <a:lnTo>
                      <a:pt x="1054" y="472"/>
                    </a:lnTo>
                    <a:lnTo>
                      <a:pt x="1006" y="484"/>
                    </a:lnTo>
                    <a:lnTo>
                      <a:pt x="956" y="495"/>
                    </a:lnTo>
                    <a:lnTo>
                      <a:pt x="907" y="501"/>
                    </a:lnTo>
                    <a:lnTo>
                      <a:pt x="857" y="506"/>
                    </a:lnTo>
                    <a:lnTo>
                      <a:pt x="809" y="508"/>
                    </a:lnTo>
                    <a:lnTo>
                      <a:pt x="764" y="509"/>
                    </a:lnTo>
                    <a:lnTo>
                      <a:pt x="723" y="509"/>
                    </a:lnTo>
                    <a:lnTo>
                      <a:pt x="685" y="509"/>
                    </a:lnTo>
                    <a:lnTo>
                      <a:pt x="654" y="508"/>
                    </a:lnTo>
                    <a:lnTo>
                      <a:pt x="617" y="506"/>
                    </a:lnTo>
                    <a:lnTo>
                      <a:pt x="574" y="502"/>
                    </a:lnTo>
                    <a:lnTo>
                      <a:pt x="528" y="497"/>
                    </a:lnTo>
                    <a:lnTo>
                      <a:pt x="477" y="490"/>
                    </a:lnTo>
                    <a:lnTo>
                      <a:pt x="424" y="480"/>
                    </a:lnTo>
                    <a:lnTo>
                      <a:pt x="369" y="468"/>
                    </a:lnTo>
                    <a:lnTo>
                      <a:pt x="314" y="453"/>
                    </a:lnTo>
                    <a:lnTo>
                      <a:pt x="260" y="436"/>
                    </a:lnTo>
                    <a:lnTo>
                      <a:pt x="208" y="415"/>
                    </a:lnTo>
                    <a:lnTo>
                      <a:pt x="161" y="390"/>
                    </a:lnTo>
                    <a:lnTo>
                      <a:pt x="116" y="362"/>
                    </a:lnTo>
                    <a:lnTo>
                      <a:pt x="77" y="330"/>
                    </a:lnTo>
                    <a:lnTo>
                      <a:pt x="45" y="294"/>
                    </a:lnTo>
                    <a:lnTo>
                      <a:pt x="20" y="252"/>
                    </a:lnTo>
                    <a:lnTo>
                      <a:pt x="5" y="206"/>
                    </a:lnTo>
                    <a:lnTo>
                      <a:pt x="0" y="155"/>
                    </a:lnTo>
                    <a:close/>
                  </a:path>
                </a:pathLst>
              </a:custGeom>
              <a:solidFill>
                <a:srgbClr val="8C9494"/>
              </a:solidFill>
              <a:ln w="9525">
                <a:noFill/>
                <a:round/>
                <a:headEnd/>
                <a:tailEnd/>
              </a:ln>
            </p:spPr>
            <p:txBody>
              <a:bodyPr/>
              <a:lstStyle/>
              <a:p>
                <a:endParaRPr lang="en-GB"/>
              </a:p>
            </p:txBody>
          </p:sp>
          <p:sp>
            <p:nvSpPr>
              <p:cNvPr id="292912" name="Freeform 48"/>
              <p:cNvSpPr>
                <a:spLocks/>
              </p:cNvSpPr>
              <p:nvPr/>
            </p:nvSpPr>
            <p:spPr bwMode="auto">
              <a:xfrm>
                <a:off x="3687" y="2434"/>
                <a:ext cx="122" cy="41"/>
              </a:xfrm>
              <a:custGeom>
                <a:avLst/>
                <a:gdLst/>
                <a:ahLst/>
                <a:cxnLst>
                  <a:cxn ang="0">
                    <a:pos x="5" y="118"/>
                  </a:cxn>
                  <a:cxn ang="0">
                    <a:pos x="37" y="77"/>
                  </a:cxn>
                  <a:cxn ang="0">
                    <a:pos x="94" y="46"/>
                  </a:cxn>
                  <a:cxn ang="0">
                    <a:pos x="169" y="23"/>
                  </a:cxn>
                  <a:cxn ang="0">
                    <a:pos x="255" y="9"/>
                  </a:cxn>
                  <a:cxn ang="0">
                    <a:pos x="348" y="1"/>
                  </a:cxn>
                  <a:cxn ang="0">
                    <a:pos x="438" y="0"/>
                  </a:cxn>
                  <a:cxn ang="0">
                    <a:pos x="523" y="2"/>
                  </a:cxn>
                  <a:cxn ang="0">
                    <a:pos x="600" y="7"/>
                  </a:cxn>
                  <a:cxn ang="0">
                    <a:pos x="677" y="13"/>
                  </a:cxn>
                  <a:cxn ang="0">
                    <a:pos x="751" y="21"/>
                  </a:cxn>
                  <a:cxn ang="0">
                    <a:pos x="821" y="30"/>
                  </a:cxn>
                  <a:cxn ang="0">
                    <a:pos x="891" y="41"/>
                  </a:cxn>
                  <a:cxn ang="0">
                    <a:pos x="957" y="57"/>
                  </a:cxn>
                  <a:cxn ang="0">
                    <a:pos x="1022" y="77"/>
                  </a:cxn>
                  <a:cxn ang="0">
                    <a:pos x="1085" y="101"/>
                  </a:cxn>
                  <a:cxn ang="0">
                    <a:pos x="1137" y="126"/>
                  </a:cxn>
                  <a:cxn ang="0">
                    <a:pos x="1175" y="155"/>
                  </a:cxn>
                  <a:cxn ang="0">
                    <a:pos x="1206" y="191"/>
                  </a:cxn>
                  <a:cxn ang="0">
                    <a:pos x="1223" y="231"/>
                  </a:cxn>
                  <a:cxn ang="0">
                    <a:pos x="1217" y="293"/>
                  </a:cxn>
                  <a:cxn ang="0">
                    <a:pos x="1176" y="360"/>
                  </a:cxn>
                  <a:cxn ang="0">
                    <a:pos x="1110" y="410"/>
                  </a:cxn>
                  <a:cxn ang="0">
                    <a:pos x="1026" y="444"/>
                  </a:cxn>
                  <a:cxn ang="0">
                    <a:pos x="932" y="466"/>
                  </a:cxn>
                  <a:cxn ang="0">
                    <a:pos x="835" y="478"/>
                  </a:cxn>
                  <a:cxn ang="0">
                    <a:pos x="744" y="482"/>
                  </a:cxn>
                  <a:cxn ang="0">
                    <a:pos x="666" y="483"/>
                  </a:cxn>
                  <a:cxn ang="0">
                    <a:pos x="597" y="480"/>
                  </a:cxn>
                  <a:cxn ang="0">
                    <a:pos x="508" y="470"/>
                  </a:cxn>
                  <a:cxn ang="0">
                    <a:pos x="407" y="452"/>
                  </a:cxn>
                  <a:cxn ang="0">
                    <a:pos x="301" y="426"/>
                  </a:cxn>
                  <a:cxn ang="0">
                    <a:pos x="198" y="388"/>
                  </a:cxn>
                  <a:cxn ang="0">
                    <a:pos x="109" y="337"/>
                  </a:cxn>
                  <a:cxn ang="0">
                    <a:pos x="42" y="272"/>
                  </a:cxn>
                  <a:cxn ang="0">
                    <a:pos x="4" y="190"/>
                  </a:cxn>
                </a:cxnLst>
                <a:rect l="0" t="0" r="r" b="b"/>
                <a:pathLst>
                  <a:path w="1225" h="483">
                    <a:moveTo>
                      <a:pt x="0" y="143"/>
                    </a:moveTo>
                    <a:lnTo>
                      <a:pt x="5" y="118"/>
                    </a:lnTo>
                    <a:lnTo>
                      <a:pt x="18" y="96"/>
                    </a:lnTo>
                    <a:lnTo>
                      <a:pt x="37" y="77"/>
                    </a:lnTo>
                    <a:lnTo>
                      <a:pt x="63" y="60"/>
                    </a:lnTo>
                    <a:lnTo>
                      <a:pt x="94" y="46"/>
                    </a:lnTo>
                    <a:lnTo>
                      <a:pt x="129" y="33"/>
                    </a:lnTo>
                    <a:lnTo>
                      <a:pt x="169" y="23"/>
                    </a:lnTo>
                    <a:lnTo>
                      <a:pt x="211" y="15"/>
                    </a:lnTo>
                    <a:lnTo>
                      <a:pt x="255" y="9"/>
                    </a:lnTo>
                    <a:lnTo>
                      <a:pt x="301" y="4"/>
                    </a:lnTo>
                    <a:lnTo>
                      <a:pt x="348" y="1"/>
                    </a:lnTo>
                    <a:lnTo>
                      <a:pt x="394" y="0"/>
                    </a:lnTo>
                    <a:lnTo>
                      <a:pt x="438" y="0"/>
                    </a:lnTo>
                    <a:lnTo>
                      <a:pt x="482" y="0"/>
                    </a:lnTo>
                    <a:lnTo>
                      <a:pt x="523" y="2"/>
                    </a:lnTo>
                    <a:lnTo>
                      <a:pt x="560" y="4"/>
                    </a:lnTo>
                    <a:lnTo>
                      <a:pt x="600" y="7"/>
                    </a:lnTo>
                    <a:lnTo>
                      <a:pt x="639" y="10"/>
                    </a:lnTo>
                    <a:lnTo>
                      <a:pt x="677" y="13"/>
                    </a:lnTo>
                    <a:lnTo>
                      <a:pt x="715" y="17"/>
                    </a:lnTo>
                    <a:lnTo>
                      <a:pt x="751" y="21"/>
                    </a:lnTo>
                    <a:lnTo>
                      <a:pt x="786" y="25"/>
                    </a:lnTo>
                    <a:lnTo>
                      <a:pt x="821" y="30"/>
                    </a:lnTo>
                    <a:lnTo>
                      <a:pt x="856" y="35"/>
                    </a:lnTo>
                    <a:lnTo>
                      <a:pt x="891" y="41"/>
                    </a:lnTo>
                    <a:lnTo>
                      <a:pt x="924" y="49"/>
                    </a:lnTo>
                    <a:lnTo>
                      <a:pt x="957" y="57"/>
                    </a:lnTo>
                    <a:lnTo>
                      <a:pt x="989" y="66"/>
                    </a:lnTo>
                    <a:lnTo>
                      <a:pt x="1022" y="77"/>
                    </a:lnTo>
                    <a:lnTo>
                      <a:pt x="1053" y="88"/>
                    </a:lnTo>
                    <a:lnTo>
                      <a:pt x="1085" y="101"/>
                    </a:lnTo>
                    <a:lnTo>
                      <a:pt x="1116" y="116"/>
                    </a:lnTo>
                    <a:lnTo>
                      <a:pt x="1137" y="126"/>
                    </a:lnTo>
                    <a:lnTo>
                      <a:pt x="1157" y="140"/>
                    </a:lnTo>
                    <a:lnTo>
                      <a:pt x="1175" y="155"/>
                    </a:lnTo>
                    <a:lnTo>
                      <a:pt x="1192" y="173"/>
                    </a:lnTo>
                    <a:lnTo>
                      <a:pt x="1206" y="191"/>
                    </a:lnTo>
                    <a:lnTo>
                      <a:pt x="1217" y="211"/>
                    </a:lnTo>
                    <a:lnTo>
                      <a:pt x="1223" y="231"/>
                    </a:lnTo>
                    <a:lnTo>
                      <a:pt x="1225" y="251"/>
                    </a:lnTo>
                    <a:lnTo>
                      <a:pt x="1217" y="293"/>
                    </a:lnTo>
                    <a:lnTo>
                      <a:pt x="1201" y="329"/>
                    </a:lnTo>
                    <a:lnTo>
                      <a:pt x="1176" y="360"/>
                    </a:lnTo>
                    <a:lnTo>
                      <a:pt x="1146" y="387"/>
                    </a:lnTo>
                    <a:lnTo>
                      <a:pt x="1110" y="410"/>
                    </a:lnTo>
                    <a:lnTo>
                      <a:pt x="1070" y="429"/>
                    </a:lnTo>
                    <a:lnTo>
                      <a:pt x="1026" y="444"/>
                    </a:lnTo>
                    <a:lnTo>
                      <a:pt x="980" y="456"/>
                    </a:lnTo>
                    <a:lnTo>
                      <a:pt x="932" y="466"/>
                    </a:lnTo>
                    <a:lnTo>
                      <a:pt x="883" y="473"/>
                    </a:lnTo>
                    <a:lnTo>
                      <a:pt x="835" y="478"/>
                    </a:lnTo>
                    <a:lnTo>
                      <a:pt x="788" y="481"/>
                    </a:lnTo>
                    <a:lnTo>
                      <a:pt x="744" y="482"/>
                    </a:lnTo>
                    <a:lnTo>
                      <a:pt x="703" y="483"/>
                    </a:lnTo>
                    <a:lnTo>
                      <a:pt x="666" y="483"/>
                    </a:lnTo>
                    <a:lnTo>
                      <a:pt x="633" y="482"/>
                    </a:lnTo>
                    <a:lnTo>
                      <a:pt x="597" y="480"/>
                    </a:lnTo>
                    <a:lnTo>
                      <a:pt x="555" y="476"/>
                    </a:lnTo>
                    <a:lnTo>
                      <a:pt x="508" y="470"/>
                    </a:lnTo>
                    <a:lnTo>
                      <a:pt x="460" y="463"/>
                    </a:lnTo>
                    <a:lnTo>
                      <a:pt x="407" y="452"/>
                    </a:lnTo>
                    <a:lnTo>
                      <a:pt x="354" y="441"/>
                    </a:lnTo>
                    <a:lnTo>
                      <a:pt x="301" y="426"/>
                    </a:lnTo>
                    <a:lnTo>
                      <a:pt x="248" y="409"/>
                    </a:lnTo>
                    <a:lnTo>
                      <a:pt x="198" y="388"/>
                    </a:lnTo>
                    <a:lnTo>
                      <a:pt x="152" y="365"/>
                    </a:lnTo>
                    <a:lnTo>
                      <a:pt x="109" y="337"/>
                    </a:lnTo>
                    <a:lnTo>
                      <a:pt x="72" y="307"/>
                    </a:lnTo>
                    <a:lnTo>
                      <a:pt x="42" y="272"/>
                    </a:lnTo>
                    <a:lnTo>
                      <a:pt x="19" y="234"/>
                    </a:lnTo>
                    <a:lnTo>
                      <a:pt x="4" y="190"/>
                    </a:lnTo>
                    <a:lnTo>
                      <a:pt x="0" y="143"/>
                    </a:lnTo>
                    <a:close/>
                  </a:path>
                </a:pathLst>
              </a:custGeom>
              <a:solidFill>
                <a:srgbClr val="8C9494"/>
              </a:solidFill>
              <a:ln w="9525">
                <a:noFill/>
                <a:round/>
                <a:headEnd/>
                <a:tailEnd/>
              </a:ln>
            </p:spPr>
            <p:txBody>
              <a:bodyPr/>
              <a:lstStyle/>
              <a:p>
                <a:endParaRPr lang="en-GB"/>
              </a:p>
            </p:txBody>
          </p:sp>
          <p:sp>
            <p:nvSpPr>
              <p:cNvPr id="292913" name="Freeform 49"/>
              <p:cNvSpPr>
                <a:spLocks/>
              </p:cNvSpPr>
              <p:nvPr/>
            </p:nvSpPr>
            <p:spPr bwMode="auto">
              <a:xfrm>
                <a:off x="3689" y="2435"/>
                <a:ext cx="118" cy="38"/>
              </a:xfrm>
              <a:custGeom>
                <a:avLst/>
                <a:gdLst/>
                <a:ahLst/>
                <a:cxnLst>
                  <a:cxn ang="0">
                    <a:pos x="5" y="112"/>
                  </a:cxn>
                  <a:cxn ang="0">
                    <a:pos x="36" y="72"/>
                  </a:cxn>
                  <a:cxn ang="0">
                    <a:pos x="91" y="43"/>
                  </a:cxn>
                  <a:cxn ang="0">
                    <a:pos x="164" y="23"/>
                  </a:cxn>
                  <a:cxn ang="0">
                    <a:pos x="248" y="9"/>
                  </a:cxn>
                  <a:cxn ang="0">
                    <a:pos x="337" y="2"/>
                  </a:cxn>
                  <a:cxn ang="0">
                    <a:pos x="425" y="0"/>
                  </a:cxn>
                  <a:cxn ang="0">
                    <a:pos x="506" y="1"/>
                  </a:cxn>
                  <a:cxn ang="0">
                    <a:pos x="579" y="6"/>
                  </a:cxn>
                  <a:cxn ang="0">
                    <a:pos x="654" y="12"/>
                  </a:cxn>
                  <a:cxn ang="0">
                    <a:pos x="726" y="20"/>
                  </a:cxn>
                  <a:cxn ang="0">
                    <a:pos x="794" y="29"/>
                  </a:cxn>
                  <a:cxn ang="0">
                    <a:pos x="862" y="40"/>
                  </a:cxn>
                  <a:cxn ang="0">
                    <a:pos x="928" y="56"/>
                  </a:cxn>
                  <a:cxn ang="0">
                    <a:pos x="993" y="73"/>
                  </a:cxn>
                  <a:cxn ang="0">
                    <a:pos x="1053" y="96"/>
                  </a:cxn>
                  <a:cxn ang="0">
                    <a:pos x="1103" y="120"/>
                  </a:cxn>
                  <a:cxn ang="0">
                    <a:pos x="1141" y="148"/>
                  </a:cxn>
                  <a:cxn ang="0">
                    <a:pos x="1170" y="181"/>
                  </a:cxn>
                  <a:cxn ang="0">
                    <a:pos x="1187" y="218"/>
                  </a:cxn>
                  <a:cxn ang="0">
                    <a:pos x="1180" y="276"/>
                  </a:cxn>
                  <a:cxn ang="0">
                    <a:pos x="1142" y="338"/>
                  </a:cxn>
                  <a:cxn ang="0">
                    <a:pos x="1079" y="385"/>
                  </a:cxn>
                  <a:cxn ang="0">
                    <a:pos x="998" y="417"/>
                  </a:cxn>
                  <a:cxn ang="0">
                    <a:pos x="906" y="438"/>
                  </a:cxn>
                  <a:cxn ang="0">
                    <a:pos x="812" y="450"/>
                  </a:cxn>
                  <a:cxn ang="0">
                    <a:pos x="723" y="454"/>
                  </a:cxn>
                  <a:cxn ang="0">
                    <a:pos x="644" y="454"/>
                  </a:cxn>
                  <a:cxn ang="0">
                    <a:pos x="576" y="451"/>
                  </a:cxn>
                  <a:cxn ang="0">
                    <a:pos x="489" y="442"/>
                  </a:cxn>
                  <a:cxn ang="0">
                    <a:pos x="390" y="426"/>
                  </a:cxn>
                  <a:cxn ang="0">
                    <a:pos x="286" y="401"/>
                  </a:cxn>
                  <a:cxn ang="0">
                    <a:pos x="187" y="364"/>
                  </a:cxn>
                  <a:cxn ang="0">
                    <a:pos x="101" y="317"/>
                  </a:cxn>
                  <a:cxn ang="0">
                    <a:pos x="36" y="256"/>
                  </a:cxn>
                  <a:cxn ang="0">
                    <a:pos x="3" y="179"/>
                  </a:cxn>
                </a:cxnLst>
                <a:rect l="0" t="0" r="r" b="b"/>
                <a:pathLst>
                  <a:path w="1187" h="455">
                    <a:moveTo>
                      <a:pt x="0" y="135"/>
                    </a:moveTo>
                    <a:lnTo>
                      <a:pt x="5" y="112"/>
                    </a:lnTo>
                    <a:lnTo>
                      <a:pt x="17" y="91"/>
                    </a:lnTo>
                    <a:lnTo>
                      <a:pt x="36" y="72"/>
                    </a:lnTo>
                    <a:lnTo>
                      <a:pt x="62" y="57"/>
                    </a:lnTo>
                    <a:lnTo>
                      <a:pt x="91" y="43"/>
                    </a:lnTo>
                    <a:lnTo>
                      <a:pt x="126" y="32"/>
                    </a:lnTo>
                    <a:lnTo>
                      <a:pt x="164" y="23"/>
                    </a:lnTo>
                    <a:lnTo>
                      <a:pt x="205" y="16"/>
                    </a:lnTo>
                    <a:lnTo>
                      <a:pt x="248" y="9"/>
                    </a:lnTo>
                    <a:lnTo>
                      <a:pt x="292" y="5"/>
                    </a:lnTo>
                    <a:lnTo>
                      <a:pt x="337" y="2"/>
                    </a:lnTo>
                    <a:lnTo>
                      <a:pt x="382" y="0"/>
                    </a:lnTo>
                    <a:lnTo>
                      <a:pt x="425" y="0"/>
                    </a:lnTo>
                    <a:lnTo>
                      <a:pt x="466" y="0"/>
                    </a:lnTo>
                    <a:lnTo>
                      <a:pt x="506" y="1"/>
                    </a:lnTo>
                    <a:lnTo>
                      <a:pt x="541" y="3"/>
                    </a:lnTo>
                    <a:lnTo>
                      <a:pt x="579" y="6"/>
                    </a:lnTo>
                    <a:lnTo>
                      <a:pt x="616" y="9"/>
                    </a:lnTo>
                    <a:lnTo>
                      <a:pt x="654" y="12"/>
                    </a:lnTo>
                    <a:lnTo>
                      <a:pt x="690" y="16"/>
                    </a:lnTo>
                    <a:lnTo>
                      <a:pt x="726" y="20"/>
                    </a:lnTo>
                    <a:lnTo>
                      <a:pt x="760" y="24"/>
                    </a:lnTo>
                    <a:lnTo>
                      <a:pt x="794" y="29"/>
                    </a:lnTo>
                    <a:lnTo>
                      <a:pt x="829" y="34"/>
                    </a:lnTo>
                    <a:lnTo>
                      <a:pt x="862" y="40"/>
                    </a:lnTo>
                    <a:lnTo>
                      <a:pt x="896" y="48"/>
                    </a:lnTo>
                    <a:lnTo>
                      <a:pt x="928" y="56"/>
                    </a:lnTo>
                    <a:lnTo>
                      <a:pt x="960" y="64"/>
                    </a:lnTo>
                    <a:lnTo>
                      <a:pt x="993" y="73"/>
                    </a:lnTo>
                    <a:lnTo>
                      <a:pt x="1023" y="85"/>
                    </a:lnTo>
                    <a:lnTo>
                      <a:pt x="1053" y="96"/>
                    </a:lnTo>
                    <a:lnTo>
                      <a:pt x="1084" y="110"/>
                    </a:lnTo>
                    <a:lnTo>
                      <a:pt x="1103" y="120"/>
                    </a:lnTo>
                    <a:lnTo>
                      <a:pt x="1123" y="132"/>
                    </a:lnTo>
                    <a:lnTo>
                      <a:pt x="1141" y="148"/>
                    </a:lnTo>
                    <a:lnTo>
                      <a:pt x="1157" y="164"/>
                    </a:lnTo>
                    <a:lnTo>
                      <a:pt x="1170" y="181"/>
                    </a:lnTo>
                    <a:lnTo>
                      <a:pt x="1181" y="200"/>
                    </a:lnTo>
                    <a:lnTo>
                      <a:pt x="1187" y="218"/>
                    </a:lnTo>
                    <a:lnTo>
                      <a:pt x="1187" y="238"/>
                    </a:lnTo>
                    <a:lnTo>
                      <a:pt x="1180" y="276"/>
                    </a:lnTo>
                    <a:lnTo>
                      <a:pt x="1164" y="309"/>
                    </a:lnTo>
                    <a:lnTo>
                      <a:pt x="1142" y="338"/>
                    </a:lnTo>
                    <a:lnTo>
                      <a:pt x="1112" y="363"/>
                    </a:lnTo>
                    <a:lnTo>
                      <a:pt x="1079" y="385"/>
                    </a:lnTo>
                    <a:lnTo>
                      <a:pt x="1040" y="403"/>
                    </a:lnTo>
                    <a:lnTo>
                      <a:pt x="998" y="417"/>
                    </a:lnTo>
                    <a:lnTo>
                      <a:pt x="953" y="430"/>
                    </a:lnTo>
                    <a:lnTo>
                      <a:pt x="906" y="438"/>
                    </a:lnTo>
                    <a:lnTo>
                      <a:pt x="859" y="445"/>
                    </a:lnTo>
                    <a:lnTo>
                      <a:pt x="812" y="450"/>
                    </a:lnTo>
                    <a:lnTo>
                      <a:pt x="766" y="453"/>
                    </a:lnTo>
                    <a:lnTo>
                      <a:pt x="723" y="454"/>
                    </a:lnTo>
                    <a:lnTo>
                      <a:pt x="682" y="455"/>
                    </a:lnTo>
                    <a:lnTo>
                      <a:pt x="644" y="454"/>
                    </a:lnTo>
                    <a:lnTo>
                      <a:pt x="611" y="453"/>
                    </a:lnTo>
                    <a:lnTo>
                      <a:pt x="576" y="451"/>
                    </a:lnTo>
                    <a:lnTo>
                      <a:pt x="534" y="448"/>
                    </a:lnTo>
                    <a:lnTo>
                      <a:pt x="489" y="442"/>
                    </a:lnTo>
                    <a:lnTo>
                      <a:pt x="441" y="436"/>
                    </a:lnTo>
                    <a:lnTo>
                      <a:pt x="390" y="426"/>
                    </a:lnTo>
                    <a:lnTo>
                      <a:pt x="338" y="414"/>
                    </a:lnTo>
                    <a:lnTo>
                      <a:pt x="286" y="401"/>
                    </a:lnTo>
                    <a:lnTo>
                      <a:pt x="235" y="384"/>
                    </a:lnTo>
                    <a:lnTo>
                      <a:pt x="187" y="364"/>
                    </a:lnTo>
                    <a:lnTo>
                      <a:pt x="142" y="343"/>
                    </a:lnTo>
                    <a:lnTo>
                      <a:pt x="101" y="317"/>
                    </a:lnTo>
                    <a:lnTo>
                      <a:pt x="66" y="288"/>
                    </a:lnTo>
                    <a:lnTo>
                      <a:pt x="36" y="256"/>
                    </a:lnTo>
                    <a:lnTo>
                      <a:pt x="15" y="219"/>
                    </a:lnTo>
                    <a:lnTo>
                      <a:pt x="3" y="179"/>
                    </a:lnTo>
                    <a:lnTo>
                      <a:pt x="0" y="135"/>
                    </a:lnTo>
                    <a:close/>
                  </a:path>
                </a:pathLst>
              </a:custGeom>
              <a:solidFill>
                <a:srgbClr val="919999"/>
              </a:solidFill>
              <a:ln w="9525">
                <a:noFill/>
                <a:round/>
                <a:headEnd/>
                <a:tailEnd/>
              </a:ln>
            </p:spPr>
            <p:txBody>
              <a:bodyPr/>
              <a:lstStyle/>
              <a:p>
                <a:endParaRPr lang="en-GB"/>
              </a:p>
            </p:txBody>
          </p:sp>
          <p:sp>
            <p:nvSpPr>
              <p:cNvPr id="292914" name="Freeform 50"/>
              <p:cNvSpPr>
                <a:spLocks/>
              </p:cNvSpPr>
              <p:nvPr/>
            </p:nvSpPr>
            <p:spPr bwMode="auto">
              <a:xfrm>
                <a:off x="3690" y="2435"/>
                <a:ext cx="116" cy="35"/>
              </a:xfrm>
              <a:custGeom>
                <a:avLst/>
                <a:gdLst/>
                <a:ahLst/>
                <a:cxnLst>
                  <a:cxn ang="0">
                    <a:pos x="6" y="104"/>
                  </a:cxn>
                  <a:cxn ang="0">
                    <a:pos x="38" y="67"/>
                  </a:cxn>
                  <a:cxn ang="0">
                    <a:pos x="93" y="39"/>
                  </a:cxn>
                  <a:cxn ang="0">
                    <a:pos x="164" y="21"/>
                  </a:cxn>
                  <a:cxn ang="0">
                    <a:pos x="246" y="8"/>
                  </a:cxn>
                  <a:cxn ang="0">
                    <a:pos x="332" y="2"/>
                  </a:cxn>
                  <a:cxn ang="0">
                    <a:pos x="417" y="0"/>
                  </a:cxn>
                  <a:cxn ang="0">
                    <a:pos x="495" y="2"/>
                  </a:cxn>
                  <a:cxn ang="0">
                    <a:pos x="566" y="6"/>
                  </a:cxn>
                  <a:cxn ang="0">
                    <a:pos x="637" y="12"/>
                  </a:cxn>
                  <a:cxn ang="0">
                    <a:pos x="707" y="19"/>
                  </a:cxn>
                  <a:cxn ang="0">
                    <a:pos x="774" y="27"/>
                  </a:cxn>
                  <a:cxn ang="0">
                    <a:pos x="841" y="38"/>
                  </a:cxn>
                  <a:cxn ang="0">
                    <a:pos x="905" y="52"/>
                  </a:cxn>
                  <a:cxn ang="0">
                    <a:pos x="967" y="69"/>
                  </a:cxn>
                  <a:cxn ang="0">
                    <a:pos x="1026" y="90"/>
                  </a:cxn>
                  <a:cxn ang="0">
                    <a:pos x="1074" y="112"/>
                  </a:cxn>
                  <a:cxn ang="0">
                    <a:pos x="1111" y="138"/>
                  </a:cxn>
                  <a:cxn ang="0">
                    <a:pos x="1139" y="170"/>
                  </a:cxn>
                  <a:cxn ang="0">
                    <a:pos x="1155" y="205"/>
                  </a:cxn>
                  <a:cxn ang="0">
                    <a:pos x="1150" y="258"/>
                  </a:cxn>
                  <a:cxn ang="0">
                    <a:pos x="1113" y="316"/>
                  </a:cxn>
                  <a:cxn ang="0">
                    <a:pos x="1052" y="359"/>
                  </a:cxn>
                  <a:cxn ang="0">
                    <a:pos x="973" y="390"/>
                  </a:cxn>
                  <a:cxn ang="0">
                    <a:pos x="886" y="411"/>
                  </a:cxn>
                  <a:cxn ang="0">
                    <a:pos x="795" y="422"/>
                  </a:cxn>
                  <a:cxn ang="0">
                    <a:pos x="707" y="428"/>
                  </a:cxn>
                  <a:cxn ang="0">
                    <a:pos x="630" y="428"/>
                  </a:cxn>
                  <a:cxn ang="0">
                    <a:pos x="562" y="424"/>
                  </a:cxn>
                  <a:cxn ang="0">
                    <a:pos x="475" y="415"/>
                  </a:cxn>
                  <a:cxn ang="0">
                    <a:pos x="378" y="400"/>
                  </a:cxn>
                  <a:cxn ang="0">
                    <a:pos x="276" y="375"/>
                  </a:cxn>
                  <a:cxn ang="0">
                    <a:pos x="180" y="340"/>
                  </a:cxn>
                  <a:cxn ang="0">
                    <a:pos x="96" y="295"/>
                  </a:cxn>
                  <a:cxn ang="0">
                    <a:pos x="34" y="237"/>
                  </a:cxn>
                  <a:cxn ang="0">
                    <a:pos x="2" y="166"/>
                  </a:cxn>
                </a:cxnLst>
                <a:rect l="0" t="0" r="r" b="b"/>
                <a:pathLst>
                  <a:path w="1157" h="429">
                    <a:moveTo>
                      <a:pt x="0" y="125"/>
                    </a:moveTo>
                    <a:lnTo>
                      <a:pt x="6" y="104"/>
                    </a:lnTo>
                    <a:lnTo>
                      <a:pt x="19" y="84"/>
                    </a:lnTo>
                    <a:lnTo>
                      <a:pt x="38" y="67"/>
                    </a:lnTo>
                    <a:lnTo>
                      <a:pt x="64" y="52"/>
                    </a:lnTo>
                    <a:lnTo>
                      <a:pt x="93" y="39"/>
                    </a:lnTo>
                    <a:lnTo>
                      <a:pt x="127" y="29"/>
                    </a:lnTo>
                    <a:lnTo>
                      <a:pt x="164" y="21"/>
                    </a:lnTo>
                    <a:lnTo>
                      <a:pt x="204" y="14"/>
                    </a:lnTo>
                    <a:lnTo>
                      <a:pt x="246" y="8"/>
                    </a:lnTo>
                    <a:lnTo>
                      <a:pt x="289" y="4"/>
                    </a:lnTo>
                    <a:lnTo>
                      <a:pt x="332" y="2"/>
                    </a:lnTo>
                    <a:lnTo>
                      <a:pt x="376" y="0"/>
                    </a:lnTo>
                    <a:lnTo>
                      <a:pt x="417" y="0"/>
                    </a:lnTo>
                    <a:lnTo>
                      <a:pt x="457" y="1"/>
                    </a:lnTo>
                    <a:lnTo>
                      <a:pt x="495" y="2"/>
                    </a:lnTo>
                    <a:lnTo>
                      <a:pt x="529" y="4"/>
                    </a:lnTo>
                    <a:lnTo>
                      <a:pt x="566" y="6"/>
                    </a:lnTo>
                    <a:lnTo>
                      <a:pt x="601" y="9"/>
                    </a:lnTo>
                    <a:lnTo>
                      <a:pt x="637" y="12"/>
                    </a:lnTo>
                    <a:lnTo>
                      <a:pt x="673" y="16"/>
                    </a:lnTo>
                    <a:lnTo>
                      <a:pt x="707" y="19"/>
                    </a:lnTo>
                    <a:lnTo>
                      <a:pt x="741" y="23"/>
                    </a:lnTo>
                    <a:lnTo>
                      <a:pt x="774" y="27"/>
                    </a:lnTo>
                    <a:lnTo>
                      <a:pt x="808" y="32"/>
                    </a:lnTo>
                    <a:lnTo>
                      <a:pt x="841" y="38"/>
                    </a:lnTo>
                    <a:lnTo>
                      <a:pt x="873" y="45"/>
                    </a:lnTo>
                    <a:lnTo>
                      <a:pt x="905" y="52"/>
                    </a:lnTo>
                    <a:lnTo>
                      <a:pt x="936" y="60"/>
                    </a:lnTo>
                    <a:lnTo>
                      <a:pt x="967" y="69"/>
                    </a:lnTo>
                    <a:lnTo>
                      <a:pt x="997" y="79"/>
                    </a:lnTo>
                    <a:lnTo>
                      <a:pt x="1026" y="90"/>
                    </a:lnTo>
                    <a:lnTo>
                      <a:pt x="1055" y="103"/>
                    </a:lnTo>
                    <a:lnTo>
                      <a:pt x="1074" y="112"/>
                    </a:lnTo>
                    <a:lnTo>
                      <a:pt x="1093" y="124"/>
                    </a:lnTo>
                    <a:lnTo>
                      <a:pt x="1111" y="138"/>
                    </a:lnTo>
                    <a:lnTo>
                      <a:pt x="1126" y="153"/>
                    </a:lnTo>
                    <a:lnTo>
                      <a:pt x="1139" y="170"/>
                    </a:lnTo>
                    <a:lnTo>
                      <a:pt x="1149" y="187"/>
                    </a:lnTo>
                    <a:lnTo>
                      <a:pt x="1155" y="205"/>
                    </a:lnTo>
                    <a:lnTo>
                      <a:pt x="1157" y="224"/>
                    </a:lnTo>
                    <a:lnTo>
                      <a:pt x="1150" y="258"/>
                    </a:lnTo>
                    <a:lnTo>
                      <a:pt x="1135" y="289"/>
                    </a:lnTo>
                    <a:lnTo>
                      <a:pt x="1113" y="316"/>
                    </a:lnTo>
                    <a:lnTo>
                      <a:pt x="1085" y="339"/>
                    </a:lnTo>
                    <a:lnTo>
                      <a:pt x="1052" y="359"/>
                    </a:lnTo>
                    <a:lnTo>
                      <a:pt x="1015" y="376"/>
                    </a:lnTo>
                    <a:lnTo>
                      <a:pt x="973" y="390"/>
                    </a:lnTo>
                    <a:lnTo>
                      <a:pt x="931" y="402"/>
                    </a:lnTo>
                    <a:lnTo>
                      <a:pt x="886" y="411"/>
                    </a:lnTo>
                    <a:lnTo>
                      <a:pt x="840" y="417"/>
                    </a:lnTo>
                    <a:lnTo>
                      <a:pt x="795" y="422"/>
                    </a:lnTo>
                    <a:lnTo>
                      <a:pt x="750" y="426"/>
                    </a:lnTo>
                    <a:lnTo>
                      <a:pt x="707" y="428"/>
                    </a:lnTo>
                    <a:lnTo>
                      <a:pt x="666" y="429"/>
                    </a:lnTo>
                    <a:lnTo>
                      <a:pt x="630" y="428"/>
                    </a:lnTo>
                    <a:lnTo>
                      <a:pt x="597" y="427"/>
                    </a:lnTo>
                    <a:lnTo>
                      <a:pt x="562" y="424"/>
                    </a:lnTo>
                    <a:lnTo>
                      <a:pt x="520" y="421"/>
                    </a:lnTo>
                    <a:lnTo>
                      <a:pt x="475" y="415"/>
                    </a:lnTo>
                    <a:lnTo>
                      <a:pt x="428" y="409"/>
                    </a:lnTo>
                    <a:lnTo>
                      <a:pt x="378" y="400"/>
                    </a:lnTo>
                    <a:lnTo>
                      <a:pt x="327" y="388"/>
                    </a:lnTo>
                    <a:lnTo>
                      <a:pt x="276" y="375"/>
                    </a:lnTo>
                    <a:lnTo>
                      <a:pt x="227" y="358"/>
                    </a:lnTo>
                    <a:lnTo>
                      <a:pt x="180" y="340"/>
                    </a:lnTo>
                    <a:lnTo>
                      <a:pt x="136" y="319"/>
                    </a:lnTo>
                    <a:lnTo>
                      <a:pt x="96" y="295"/>
                    </a:lnTo>
                    <a:lnTo>
                      <a:pt x="63" y="267"/>
                    </a:lnTo>
                    <a:lnTo>
                      <a:pt x="34" y="237"/>
                    </a:lnTo>
                    <a:lnTo>
                      <a:pt x="14" y="203"/>
                    </a:lnTo>
                    <a:lnTo>
                      <a:pt x="2" y="166"/>
                    </a:lnTo>
                    <a:lnTo>
                      <a:pt x="0" y="125"/>
                    </a:lnTo>
                    <a:close/>
                  </a:path>
                </a:pathLst>
              </a:custGeom>
              <a:solidFill>
                <a:srgbClr val="99A1A1"/>
              </a:solidFill>
              <a:ln w="9525">
                <a:noFill/>
                <a:round/>
                <a:headEnd/>
                <a:tailEnd/>
              </a:ln>
            </p:spPr>
            <p:txBody>
              <a:bodyPr/>
              <a:lstStyle/>
              <a:p>
                <a:endParaRPr lang="en-GB"/>
              </a:p>
            </p:txBody>
          </p:sp>
          <p:sp>
            <p:nvSpPr>
              <p:cNvPr id="292915" name="Freeform 51"/>
              <p:cNvSpPr>
                <a:spLocks/>
              </p:cNvSpPr>
              <p:nvPr/>
            </p:nvSpPr>
            <p:spPr bwMode="auto">
              <a:xfrm>
                <a:off x="3691" y="2435"/>
                <a:ext cx="113" cy="34"/>
              </a:xfrm>
              <a:custGeom>
                <a:avLst/>
                <a:gdLst/>
                <a:ahLst/>
                <a:cxnLst>
                  <a:cxn ang="0">
                    <a:pos x="6" y="94"/>
                  </a:cxn>
                  <a:cxn ang="0">
                    <a:pos x="39" y="62"/>
                  </a:cxn>
                  <a:cxn ang="0">
                    <a:pos x="92" y="37"/>
                  </a:cxn>
                  <a:cxn ang="0">
                    <a:pos x="162" y="20"/>
                  </a:cxn>
                  <a:cxn ang="0">
                    <a:pos x="241" y="8"/>
                  </a:cxn>
                  <a:cxn ang="0">
                    <a:pos x="324" y="2"/>
                  </a:cxn>
                  <a:cxn ang="0">
                    <a:pos x="405" y="0"/>
                  </a:cxn>
                  <a:cxn ang="0">
                    <a:pos x="480" y="1"/>
                  </a:cxn>
                  <a:cxn ang="0">
                    <a:pos x="547" y="5"/>
                  </a:cxn>
                  <a:cxn ang="0">
                    <a:pos x="616" y="11"/>
                  </a:cxn>
                  <a:cxn ang="0">
                    <a:pos x="684" y="18"/>
                  </a:cxn>
                  <a:cxn ang="0">
                    <a:pos x="750" y="26"/>
                  </a:cxn>
                  <a:cxn ang="0">
                    <a:pos x="815" y="36"/>
                  </a:cxn>
                  <a:cxn ang="0">
                    <a:pos x="878" y="50"/>
                  </a:cxn>
                  <a:cxn ang="0">
                    <a:pos x="939" y="66"/>
                  </a:cxn>
                  <a:cxn ang="0">
                    <a:pos x="996" y="86"/>
                  </a:cxn>
                  <a:cxn ang="0">
                    <a:pos x="1042" y="106"/>
                  </a:cxn>
                  <a:cxn ang="0">
                    <a:pos x="1077" y="131"/>
                  </a:cxn>
                  <a:cxn ang="0">
                    <a:pos x="1106" y="161"/>
                  </a:cxn>
                  <a:cxn ang="0">
                    <a:pos x="1121" y="195"/>
                  </a:cxn>
                  <a:cxn ang="0">
                    <a:pos x="1116" y="242"/>
                  </a:cxn>
                  <a:cxn ang="0">
                    <a:pos x="1080" y="294"/>
                  </a:cxn>
                  <a:cxn ang="0">
                    <a:pos x="1022" y="334"/>
                  </a:cxn>
                  <a:cxn ang="0">
                    <a:pos x="947" y="363"/>
                  </a:cxn>
                  <a:cxn ang="0">
                    <a:pos x="861" y="384"/>
                  </a:cxn>
                  <a:cxn ang="0">
                    <a:pos x="772" y="397"/>
                  </a:cxn>
                  <a:cxn ang="0">
                    <a:pos x="687" y="403"/>
                  </a:cxn>
                  <a:cxn ang="0">
                    <a:pos x="610" y="405"/>
                  </a:cxn>
                  <a:cxn ang="0">
                    <a:pos x="542" y="401"/>
                  </a:cxn>
                  <a:cxn ang="0">
                    <a:pos x="456" y="391"/>
                  </a:cxn>
                  <a:cxn ang="0">
                    <a:pos x="361" y="374"/>
                  </a:cxn>
                  <a:cxn ang="0">
                    <a:pos x="263" y="349"/>
                  </a:cxn>
                  <a:cxn ang="0">
                    <a:pos x="170" y="315"/>
                  </a:cxn>
                  <a:cxn ang="0">
                    <a:pos x="89" y="271"/>
                  </a:cxn>
                  <a:cxn ang="0">
                    <a:pos x="30" y="217"/>
                  </a:cxn>
                  <a:cxn ang="0">
                    <a:pos x="1" y="151"/>
                  </a:cxn>
                </a:cxnLst>
                <a:rect l="0" t="0" r="r" b="b"/>
                <a:pathLst>
                  <a:path w="1123" h="405">
                    <a:moveTo>
                      <a:pt x="0" y="114"/>
                    </a:moveTo>
                    <a:lnTo>
                      <a:pt x="6" y="94"/>
                    </a:lnTo>
                    <a:lnTo>
                      <a:pt x="19" y="77"/>
                    </a:lnTo>
                    <a:lnTo>
                      <a:pt x="39" y="62"/>
                    </a:lnTo>
                    <a:lnTo>
                      <a:pt x="63" y="49"/>
                    </a:lnTo>
                    <a:lnTo>
                      <a:pt x="92" y="37"/>
                    </a:lnTo>
                    <a:lnTo>
                      <a:pt x="125" y="27"/>
                    </a:lnTo>
                    <a:lnTo>
                      <a:pt x="162" y="20"/>
                    </a:lnTo>
                    <a:lnTo>
                      <a:pt x="200" y="14"/>
                    </a:lnTo>
                    <a:lnTo>
                      <a:pt x="241" y="8"/>
                    </a:lnTo>
                    <a:lnTo>
                      <a:pt x="283" y="4"/>
                    </a:lnTo>
                    <a:lnTo>
                      <a:pt x="324" y="2"/>
                    </a:lnTo>
                    <a:lnTo>
                      <a:pt x="366" y="0"/>
                    </a:lnTo>
                    <a:lnTo>
                      <a:pt x="405" y="0"/>
                    </a:lnTo>
                    <a:lnTo>
                      <a:pt x="444" y="0"/>
                    </a:lnTo>
                    <a:lnTo>
                      <a:pt x="480" y="1"/>
                    </a:lnTo>
                    <a:lnTo>
                      <a:pt x="512" y="3"/>
                    </a:lnTo>
                    <a:lnTo>
                      <a:pt x="547" y="5"/>
                    </a:lnTo>
                    <a:lnTo>
                      <a:pt x="581" y="8"/>
                    </a:lnTo>
                    <a:lnTo>
                      <a:pt x="616" y="11"/>
                    </a:lnTo>
                    <a:lnTo>
                      <a:pt x="649" y="15"/>
                    </a:lnTo>
                    <a:lnTo>
                      <a:pt x="684" y="18"/>
                    </a:lnTo>
                    <a:lnTo>
                      <a:pt x="718" y="22"/>
                    </a:lnTo>
                    <a:lnTo>
                      <a:pt x="750" y="26"/>
                    </a:lnTo>
                    <a:lnTo>
                      <a:pt x="783" y="31"/>
                    </a:lnTo>
                    <a:lnTo>
                      <a:pt x="815" y="36"/>
                    </a:lnTo>
                    <a:lnTo>
                      <a:pt x="847" y="43"/>
                    </a:lnTo>
                    <a:lnTo>
                      <a:pt x="878" y="50"/>
                    </a:lnTo>
                    <a:lnTo>
                      <a:pt x="909" y="57"/>
                    </a:lnTo>
                    <a:lnTo>
                      <a:pt x="939" y="66"/>
                    </a:lnTo>
                    <a:lnTo>
                      <a:pt x="968" y="76"/>
                    </a:lnTo>
                    <a:lnTo>
                      <a:pt x="996" y="86"/>
                    </a:lnTo>
                    <a:lnTo>
                      <a:pt x="1023" y="97"/>
                    </a:lnTo>
                    <a:lnTo>
                      <a:pt x="1042" y="106"/>
                    </a:lnTo>
                    <a:lnTo>
                      <a:pt x="1060" y="117"/>
                    </a:lnTo>
                    <a:lnTo>
                      <a:pt x="1077" y="131"/>
                    </a:lnTo>
                    <a:lnTo>
                      <a:pt x="1093" y="145"/>
                    </a:lnTo>
                    <a:lnTo>
                      <a:pt x="1106" y="161"/>
                    </a:lnTo>
                    <a:lnTo>
                      <a:pt x="1115" y="177"/>
                    </a:lnTo>
                    <a:lnTo>
                      <a:pt x="1121" y="195"/>
                    </a:lnTo>
                    <a:lnTo>
                      <a:pt x="1123" y="211"/>
                    </a:lnTo>
                    <a:lnTo>
                      <a:pt x="1116" y="242"/>
                    </a:lnTo>
                    <a:lnTo>
                      <a:pt x="1102" y="270"/>
                    </a:lnTo>
                    <a:lnTo>
                      <a:pt x="1080" y="294"/>
                    </a:lnTo>
                    <a:lnTo>
                      <a:pt x="1054" y="316"/>
                    </a:lnTo>
                    <a:lnTo>
                      <a:pt x="1022" y="334"/>
                    </a:lnTo>
                    <a:lnTo>
                      <a:pt x="986" y="350"/>
                    </a:lnTo>
                    <a:lnTo>
                      <a:pt x="947" y="363"/>
                    </a:lnTo>
                    <a:lnTo>
                      <a:pt x="905" y="375"/>
                    </a:lnTo>
                    <a:lnTo>
                      <a:pt x="861" y="384"/>
                    </a:lnTo>
                    <a:lnTo>
                      <a:pt x="817" y="391"/>
                    </a:lnTo>
                    <a:lnTo>
                      <a:pt x="772" y="397"/>
                    </a:lnTo>
                    <a:lnTo>
                      <a:pt x="728" y="401"/>
                    </a:lnTo>
                    <a:lnTo>
                      <a:pt x="687" y="403"/>
                    </a:lnTo>
                    <a:lnTo>
                      <a:pt x="646" y="404"/>
                    </a:lnTo>
                    <a:lnTo>
                      <a:pt x="610" y="405"/>
                    </a:lnTo>
                    <a:lnTo>
                      <a:pt x="577" y="404"/>
                    </a:lnTo>
                    <a:lnTo>
                      <a:pt x="542" y="401"/>
                    </a:lnTo>
                    <a:lnTo>
                      <a:pt x="501" y="397"/>
                    </a:lnTo>
                    <a:lnTo>
                      <a:pt x="456" y="391"/>
                    </a:lnTo>
                    <a:lnTo>
                      <a:pt x="410" y="383"/>
                    </a:lnTo>
                    <a:lnTo>
                      <a:pt x="361" y="374"/>
                    </a:lnTo>
                    <a:lnTo>
                      <a:pt x="312" y="362"/>
                    </a:lnTo>
                    <a:lnTo>
                      <a:pt x="263" y="349"/>
                    </a:lnTo>
                    <a:lnTo>
                      <a:pt x="215" y="333"/>
                    </a:lnTo>
                    <a:lnTo>
                      <a:pt x="170" y="315"/>
                    </a:lnTo>
                    <a:lnTo>
                      <a:pt x="127" y="294"/>
                    </a:lnTo>
                    <a:lnTo>
                      <a:pt x="89" y="271"/>
                    </a:lnTo>
                    <a:lnTo>
                      <a:pt x="57" y="245"/>
                    </a:lnTo>
                    <a:lnTo>
                      <a:pt x="30" y="217"/>
                    </a:lnTo>
                    <a:lnTo>
                      <a:pt x="12" y="185"/>
                    </a:lnTo>
                    <a:lnTo>
                      <a:pt x="1" y="151"/>
                    </a:lnTo>
                    <a:lnTo>
                      <a:pt x="0" y="114"/>
                    </a:lnTo>
                    <a:close/>
                  </a:path>
                </a:pathLst>
              </a:custGeom>
              <a:solidFill>
                <a:srgbClr val="9BA3A3"/>
              </a:solidFill>
              <a:ln w="9525">
                <a:noFill/>
                <a:round/>
                <a:headEnd/>
                <a:tailEnd/>
              </a:ln>
            </p:spPr>
            <p:txBody>
              <a:bodyPr/>
              <a:lstStyle/>
              <a:p>
                <a:endParaRPr lang="en-GB"/>
              </a:p>
            </p:txBody>
          </p:sp>
          <p:sp>
            <p:nvSpPr>
              <p:cNvPr id="292916" name="Freeform 52"/>
              <p:cNvSpPr>
                <a:spLocks/>
              </p:cNvSpPr>
              <p:nvPr/>
            </p:nvSpPr>
            <p:spPr bwMode="auto">
              <a:xfrm>
                <a:off x="3693" y="2435"/>
                <a:ext cx="109" cy="31"/>
              </a:xfrm>
              <a:custGeom>
                <a:avLst/>
                <a:gdLst/>
                <a:ahLst/>
                <a:cxnLst>
                  <a:cxn ang="0">
                    <a:pos x="7" y="86"/>
                  </a:cxn>
                  <a:cxn ang="0">
                    <a:pos x="39" y="56"/>
                  </a:cxn>
                  <a:cxn ang="0">
                    <a:pos x="92" y="33"/>
                  </a:cxn>
                  <a:cxn ang="0">
                    <a:pos x="160" y="18"/>
                  </a:cxn>
                  <a:cxn ang="0">
                    <a:pos x="237" y="7"/>
                  </a:cxn>
                  <a:cxn ang="0">
                    <a:pos x="317" y="2"/>
                  </a:cxn>
                  <a:cxn ang="0">
                    <a:pos x="396" y="0"/>
                  </a:cxn>
                  <a:cxn ang="0">
                    <a:pos x="467" y="2"/>
                  </a:cxn>
                  <a:cxn ang="0">
                    <a:pos x="531" y="5"/>
                  </a:cxn>
                  <a:cxn ang="0">
                    <a:pos x="598" y="11"/>
                  </a:cxn>
                  <a:cxn ang="0">
                    <a:pos x="664" y="16"/>
                  </a:cxn>
                  <a:cxn ang="0">
                    <a:pos x="728" y="24"/>
                  </a:cxn>
                  <a:cxn ang="0">
                    <a:pos x="792" y="33"/>
                  </a:cxn>
                  <a:cxn ang="0">
                    <a:pos x="854" y="46"/>
                  </a:cxn>
                  <a:cxn ang="0">
                    <a:pos x="913" y="61"/>
                  </a:cxn>
                  <a:cxn ang="0">
                    <a:pos x="968" y="80"/>
                  </a:cxn>
                  <a:cxn ang="0">
                    <a:pos x="1011" y="99"/>
                  </a:cxn>
                  <a:cxn ang="0">
                    <a:pos x="1045" y="121"/>
                  </a:cxn>
                  <a:cxn ang="0">
                    <a:pos x="1072" y="149"/>
                  </a:cxn>
                  <a:cxn ang="0">
                    <a:pos x="1088" y="179"/>
                  </a:cxn>
                  <a:cxn ang="0">
                    <a:pos x="1083" y="222"/>
                  </a:cxn>
                  <a:cxn ang="0">
                    <a:pos x="1049" y="270"/>
                  </a:cxn>
                  <a:cxn ang="0">
                    <a:pos x="993" y="308"/>
                  </a:cxn>
                  <a:cxn ang="0">
                    <a:pos x="921" y="336"/>
                  </a:cxn>
                  <a:cxn ang="0">
                    <a:pos x="839" y="355"/>
                  </a:cxn>
                  <a:cxn ang="0">
                    <a:pos x="752" y="368"/>
                  </a:cxn>
                  <a:cxn ang="0">
                    <a:pos x="668" y="375"/>
                  </a:cxn>
                  <a:cxn ang="0">
                    <a:pos x="592" y="376"/>
                  </a:cxn>
                  <a:cxn ang="0">
                    <a:pos x="523" y="373"/>
                  </a:cxn>
                  <a:cxn ang="0">
                    <a:pos x="439" y="365"/>
                  </a:cxn>
                  <a:cxn ang="0">
                    <a:pos x="346" y="348"/>
                  </a:cxn>
                  <a:cxn ang="0">
                    <a:pos x="250" y="324"/>
                  </a:cxn>
                  <a:cxn ang="0">
                    <a:pos x="160" y="291"/>
                  </a:cxn>
                  <a:cxn ang="0">
                    <a:pos x="84" y="250"/>
                  </a:cxn>
                  <a:cxn ang="0">
                    <a:pos x="28" y="199"/>
                  </a:cxn>
                  <a:cxn ang="0">
                    <a:pos x="0" y="139"/>
                  </a:cxn>
                </a:cxnLst>
                <a:rect l="0" t="0" r="r" b="b"/>
                <a:pathLst>
                  <a:path w="1090" h="376">
                    <a:moveTo>
                      <a:pt x="0" y="105"/>
                    </a:moveTo>
                    <a:lnTo>
                      <a:pt x="7" y="86"/>
                    </a:lnTo>
                    <a:lnTo>
                      <a:pt x="21" y="71"/>
                    </a:lnTo>
                    <a:lnTo>
                      <a:pt x="39" y="56"/>
                    </a:lnTo>
                    <a:lnTo>
                      <a:pt x="63" y="44"/>
                    </a:lnTo>
                    <a:lnTo>
                      <a:pt x="92" y="33"/>
                    </a:lnTo>
                    <a:lnTo>
                      <a:pt x="124" y="25"/>
                    </a:lnTo>
                    <a:lnTo>
                      <a:pt x="160" y="18"/>
                    </a:lnTo>
                    <a:lnTo>
                      <a:pt x="197" y="12"/>
                    </a:lnTo>
                    <a:lnTo>
                      <a:pt x="237" y="7"/>
                    </a:lnTo>
                    <a:lnTo>
                      <a:pt x="277" y="4"/>
                    </a:lnTo>
                    <a:lnTo>
                      <a:pt x="317" y="2"/>
                    </a:lnTo>
                    <a:lnTo>
                      <a:pt x="357" y="0"/>
                    </a:lnTo>
                    <a:lnTo>
                      <a:pt x="396" y="0"/>
                    </a:lnTo>
                    <a:lnTo>
                      <a:pt x="433" y="1"/>
                    </a:lnTo>
                    <a:lnTo>
                      <a:pt x="467" y="2"/>
                    </a:lnTo>
                    <a:lnTo>
                      <a:pt x="498" y="3"/>
                    </a:lnTo>
                    <a:lnTo>
                      <a:pt x="531" y="5"/>
                    </a:lnTo>
                    <a:lnTo>
                      <a:pt x="564" y="7"/>
                    </a:lnTo>
                    <a:lnTo>
                      <a:pt x="598" y="11"/>
                    </a:lnTo>
                    <a:lnTo>
                      <a:pt x="630" y="13"/>
                    </a:lnTo>
                    <a:lnTo>
                      <a:pt x="664" y="16"/>
                    </a:lnTo>
                    <a:lnTo>
                      <a:pt x="696" y="20"/>
                    </a:lnTo>
                    <a:lnTo>
                      <a:pt x="728" y="24"/>
                    </a:lnTo>
                    <a:lnTo>
                      <a:pt x="760" y="28"/>
                    </a:lnTo>
                    <a:lnTo>
                      <a:pt x="792" y="33"/>
                    </a:lnTo>
                    <a:lnTo>
                      <a:pt x="823" y="40"/>
                    </a:lnTo>
                    <a:lnTo>
                      <a:pt x="854" y="46"/>
                    </a:lnTo>
                    <a:lnTo>
                      <a:pt x="884" y="53"/>
                    </a:lnTo>
                    <a:lnTo>
                      <a:pt x="913" y="61"/>
                    </a:lnTo>
                    <a:lnTo>
                      <a:pt x="941" y="70"/>
                    </a:lnTo>
                    <a:lnTo>
                      <a:pt x="968" y="80"/>
                    </a:lnTo>
                    <a:lnTo>
                      <a:pt x="994" y="90"/>
                    </a:lnTo>
                    <a:lnTo>
                      <a:pt x="1011" y="99"/>
                    </a:lnTo>
                    <a:lnTo>
                      <a:pt x="1029" y="109"/>
                    </a:lnTo>
                    <a:lnTo>
                      <a:pt x="1045" y="121"/>
                    </a:lnTo>
                    <a:lnTo>
                      <a:pt x="1060" y="135"/>
                    </a:lnTo>
                    <a:lnTo>
                      <a:pt x="1072" y="149"/>
                    </a:lnTo>
                    <a:lnTo>
                      <a:pt x="1083" y="164"/>
                    </a:lnTo>
                    <a:lnTo>
                      <a:pt x="1088" y="179"/>
                    </a:lnTo>
                    <a:lnTo>
                      <a:pt x="1090" y="194"/>
                    </a:lnTo>
                    <a:lnTo>
                      <a:pt x="1083" y="222"/>
                    </a:lnTo>
                    <a:lnTo>
                      <a:pt x="1069" y="248"/>
                    </a:lnTo>
                    <a:lnTo>
                      <a:pt x="1049" y="270"/>
                    </a:lnTo>
                    <a:lnTo>
                      <a:pt x="1024" y="290"/>
                    </a:lnTo>
                    <a:lnTo>
                      <a:pt x="993" y="308"/>
                    </a:lnTo>
                    <a:lnTo>
                      <a:pt x="959" y="322"/>
                    </a:lnTo>
                    <a:lnTo>
                      <a:pt x="921" y="336"/>
                    </a:lnTo>
                    <a:lnTo>
                      <a:pt x="880" y="346"/>
                    </a:lnTo>
                    <a:lnTo>
                      <a:pt x="839" y="355"/>
                    </a:lnTo>
                    <a:lnTo>
                      <a:pt x="795" y="362"/>
                    </a:lnTo>
                    <a:lnTo>
                      <a:pt x="752" y="368"/>
                    </a:lnTo>
                    <a:lnTo>
                      <a:pt x="709" y="372"/>
                    </a:lnTo>
                    <a:lnTo>
                      <a:pt x="668" y="375"/>
                    </a:lnTo>
                    <a:lnTo>
                      <a:pt x="628" y="376"/>
                    </a:lnTo>
                    <a:lnTo>
                      <a:pt x="592" y="376"/>
                    </a:lnTo>
                    <a:lnTo>
                      <a:pt x="558" y="375"/>
                    </a:lnTo>
                    <a:lnTo>
                      <a:pt x="523" y="373"/>
                    </a:lnTo>
                    <a:lnTo>
                      <a:pt x="482" y="370"/>
                    </a:lnTo>
                    <a:lnTo>
                      <a:pt x="439" y="365"/>
                    </a:lnTo>
                    <a:lnTo>
                      <a:pt x="393" y="357"/>
                    </a:lnTo>
                    <a:lnTo>
                      <a:pt x="346" y="348"/>
                    </a:lnTo>
                    <a:lnTo>
                      <a:pt x="298" y="337"/>
                    </a:lnTo>
                    <a:lnTo>
                      <a:pt x="250" y="324"/>
                    </a:lnTo>
                    <a:lnTo>
                      <a:pt x="203" y="309"/>
                    </a:lnTo>
                    <a:lnTo>
                      <a:pt x="160" y="291"/>
                    </a:lnTo>
                    <a:lnTo>
                      <a:pt x="119" y="271"/>
                    </a:lnTo>
                    <a:lnTo>
                      <a:pt x="84" y="250"/>
                    </a:lnTo>
                    <a:lnTo>
                      <a:pt x="52" y="226"/>
                    </a:lnTo>
                    <a:lnTo>
                      <a:pt x="28" y="199"/>
                    </a:lnTo>
                    <a:lnTo>
                      <a:pt x="10" y="170"/>
                    </a:lnTo>
                    <a:lnTo>
                      <a:pt x="0" y="139"/>
                    </a:lnTo>
                    <a:lnTo>
                      <a:pt x="0" y="105"/>
                    </a:lnTo>
                    <a:close/>
                  </a:path>
                </a:pathLst>
              </a:custGeom>
              <a:solidFill>
                <a:srgbClr val="9EA6A6"/>
              </a:solidFill>
              <a:ln w="9525">
                <a:noFill/>
                <a:round/>
                <a:headEnd/>
                <a:tailEnd/>
              </a:ln>
            </p:spPr>
            <p:txBody>
              <a:bodyPr/>
              <a:lstStyle/>
              <a:p>
                <a:endParaRPr lang="en-GB"/>
              </a:p>
            </p:txBody>
          </p:sp>
          <p:sp>
            <p:nvSpPr>
              <p:cNvPr id="292917" name="Freeform 53"/>
              <p:cNvSpPr>
                <a:spLocks/>
              </p:cNvSpPr>
              <p:nvPr/>
            </p:nvSpPr>
            <p:spPr bwMode="auto">
              <a:xfrm>
                <a:off x="3694" y="2435"/>
                <a:ext cx="105" cy="29"/>
              </a:xfrm>
              <a:custGeom>
                <a:avLst/>
                <a:gdLst/>
                <a:ahLst/>
                <a:cxnLst>
                  <a:cxn ang="0">
                    <a:pos x="9" y="78"/>
                  </a:cxn>
                  <a:cxn ang="0">
                    <a:pos x="40" y="51"/>
                  </a:cxn>
                  <a:cxn ang="0">
                    <a:pos x="92" y="31"/>
                  </a:cxn>
                  <a:cxn ang="0">
                    <a:pos x="158" y="17"/>
                  </a:cxn>
                  <a:cxn ang="0">
                    <a:pos x="232" y="7"/>
                  </a:cxn>
                  <a:cxn ang="0">
                    <a:pos x="310" y="2"/>
                  </a:cxn>
                  <a:cxn ang="0">
                    <a:pos x="386" y="0"/>
                  </a:cxn>
                  <a:cxn ang="0">
                    <a:pos x="453" y="1"/>
                  </a:cxn>
                  <a:cxn ang="0">
                    <a:pos x="514" y="4"/>
                  </a:cxn>
                  <a:cxn ang="0">
                    <a:pos x="578" y="10"/>
                  </a:cxn>
                  <a:cxn ang="0">
                    <a:pos x="642" y="15"/>
                  </a:cxn>
                  <a:cxn ang="0">
                    <a:pos x="705" y="22"/>
                  </a:cxn>
                  <a:cxn ang="0">
                    <a:pos x="768" y="32"/>
                  </a:cxn>
                  <a:cxn ang="0">
                    <a:pos x="829" y="44"/>
                  </a:cxn>
                  <a:cxn ang="0">
                    <a:pos x="887" y="57"/>
                  </a:cxn>
                  <a:cxn ang="0">
                    <a:pos x="941" y="75"/>
                  </a:cxn>
                  <a:cxn ang="0">
                    <a:pos x="981" y="92"/>
                  </a:cxn>
                  <a:cxn ang="0">
                    <a:pos x="1014" y="113"/>
                  </a:cxn>
                  <a:cxn ang="0">
                    <a:pos x="1040" y="139"/>
                  </a:cxn>
                  <a:cxn ang="0">
                    <a:pos x="1053" y="166"/>
                  </a:cxn>
                  <a:cxn ang="0">
                    <a:pos x="1049" y="205"/>
                  </a:cxn>
                  <a:cxn ang="0">
                    <a:pos x="1018" y="248"/>
                  </a:cxn>
                  <a:cxn ang="0">
                    <a:pos x="965" y="283"/>
                  </a:cxn>
                  <a:cxn ang="0">
                    <a:pos x="897" y="309"/>
                  </a:cxn>
                  <a:cxn ang="0">
                    <a:pos x="818" y="328"/>
                  </a:cxn>
                  <a:cxn ang="0">
                    <a:pos x="733" y="341"/>
                  </a:cxn>
                  <a:cxn ang="0">
                    <a:pos x="652" y="348"/>
                  </a:cxn>
                  <a:cxn ang="0">
                    <a:pos x="577" y="350"/>
                  </a:cxn>
                  <a:cxn ang="0">
                    <a:pos x="508" y="347"/>
                  </a:cxn>
                  <a:cxn ang="0">
                    <a:pos x="424" y="338"/>
                  </a:cxn>
                  <a:cxn ang="0">
                    <a:pos x="332" y="321"/>
                  </a:cxn>
                  <a:cxn ang="0">
                    <a:pos x="239" y="297"/>
                  </a:cxn>
                  <a:cxn ang="0">
                    <a:pos x="152" y="266"/>
                  </a:cxn>
                  <a:cxn ang="0">
                    <a:pos x="79" y="227"/>
                  </a:cxn>
                  <a:cxn ang="0">
                    <a:pos x="26" y="179"/>
                  </a:cxn>
                  <a:cxn ang="0">
                    <a:pos x="0" y="124"/>
                  </a:cxn>
                </a:cxnLst>
                <a:rect l="0" t="0" r="r" b="b"/>
                <a:pathLst>
                  <a:path w="1054" h="350">
                    <a:moveTo>
                      <a:pt x="1" y="94"/>
                    </a:moveTo>
                    <a:lnTo>
                      <a:pt x="9" y="78"/>
                    </a:lnTo>
                    <a:lnTo>
                      <a:pt x="22" y="63"/>
                    </a:lnTo>
                    <a:lnTo>
                      <a:pt x="40" y="51"/>
                    </a:lnTo>
                    <a:lnTo>
                      <a:pt x="64" y="41"/>
                    </a:lnTo>
                    <a:lnTo>
                      <a:pt x="92" y="31"/>
                    </a:lnTo>
                    <a:lnTo>
                      <a:pt x="123" y="23"/>
                    </a:lnTo>
                    <a:lnTo>
                      <a:pt x="158" y="17"/>
                    </a:lnTo>
                    <a:lnTo>
                      <a:pt x="195" y="11"/>
                    </a:lnTo>
                    <a:lnTo>
                      <a:pt x="232" y="7"/>
                    </a:lnTo>
                    <a:lnTo>
                      <a:pt x="272" y="4"/>
                    </a:lnTo>
                    <a:lnTo>
                      <a:pt x="310" y="2"/>
                    </a:lnTo>
                    <a:lnTo>
                      <a:pt x="348" y="0"/>
                    </a:lnTo>
                    <a:lnTo>
                      <a:pt x="386" y="0"/>
                    </a:lnTo>
                    <a:lnTo>
                      <a:pt x="420" y="0"/>
                    </a:lnTo>
                    <a:lnTo>
                      <a:pt x="453" y="1"/>
                    </a:lnTo>
                    <a:lnTo>
                      <a:pt x="482" y="2"/>
                    </a:lnTo>
                    <a:lnTo>
                      <a:pt x="514" y="4"/>
                    </a:lnTo>
                    <a:lnTo>
                      <a:pt x="545" y="6"/>
                    </a:lnTo>
                    <a:lnTo>
                      <a:pt x="578" y="10"/>
                    </a:lnTo>
                    <a:lnTo>
                      <a:pt x="609" y="12"/>
                    </a:lnTo>
                    <a:lnTo>
                      <a:pt x="642" y="15"/>
                    </a:lnTo>
                    <a:lnTo>
                      <a:pt x="674" y="19"/>
                    </a:lnTo>
                    <a:lnTo>
                      <a:pt x="705" y="22"/>
                    </a:lnTo>
                    <a:lnTo>
                      <a:pt x="737" y="27"/>
                    </a:lnTo>
                    <a:lnTo>
                      <a:pt x="768" y="32"/>
                    </a:lnTo>
                    <a:lnTo>
                      <a:pt x="799" y="37"/>
                    </a:lnTo>
                    <a:lnTo>
                      <a:pt x="829" y="44"/>
                    </a:lnTo>
                    <a:lnTo>
                      <a:pt x="858" y="50"/>
                    </a:lnTo>
                    <a:lnTo>
                      <a:pt x="887" y="57"/>
                    </a:lnTo>
                    <a:lnTo>
                      <a:pt x="914" y="65"/>
                    </a:lnTo>
                    <a:lnTo>
                      <a:pt x="941" y="75"/>
                    </a:lnTo>
                    <a:lnTo>
                      <a:pt x="965" y="84"/>
                    </a:lnTo>
                    <a:lnTo>
                      <a:pt x="981" y="92"/>
                    </a:lnTo>
                    <a:lnTo>
                      <a:pt x="998" y="102"/>
                    </a:lnTo>
                    <a:lnTo>
                      <a:pt x="1014" y="113"/>
                    </a:lnTo>
                    <a:lnTo>
                      <a:pt x="1028" y="125"/>
                    </a:lnTo>
                    <a:lnTo>
                      <a:pt x="1040" y="139"/>
                    </a:lnTo>
                    <a:lnTo>
                      <a:pt x="1048" y="152"/>
                    </a:lnTo>
                    <a:lnTo>
                      <a:pt x="1053" y="166"/>
                    </a:lnTo>
                    <a:lnTo>
                      <a:pt x="1054" y="180"/>
                    </a:lnTo>
                    <a:lnTo>
                      <a:pt x="1049" y="205"/>
                    </a:lnTo>
                    <a:lnTo>
                      <a:pt x="1037" y="228"/>
                    </a:lnTo>
                    <a:lnTo>
                      <a:pt x="1018" y="248"/>
                    </a:lnTo>
                    <a:lnTo>
                      <a:pt x="994" y="266"/>
                    </a:lnTo>
                    <a:lnTo>
                      <a:pt x="965" y="283"/>
                    </a:lnTo>
                    <a:lnTo>
                      <a:pt x="932" y="296"/>
                    </a:lnTo>
                    <a:lnTo>
                      <a:pt x="897" y="309"/>
                    </a:lnTo>
                    <a:lnTo>
                      <a:pt x="858" y="319"/>
                    </a:lnTo>
                    <a:lnTo>
                      <a:pt x="818" y="328"/>
                    </a:lnTo>
                    <a:lnTo>
                      <a:pt x="776" y="336"/>
                    </a:lnTo>
                    <a:lnTo>
                      <a:pt x="733" y="341"/>
                    </a:lnTo>
                    <a:lnTo>
                      <a:pt x="693" y="345"/>
                    </a:lnTo>
                    <a:lnTo>
                      <a:pt x="652" y="348"/>
                    </a:lnTo>
                    <a:lnTo>
                      <a:pt x="613" y="350"/>
                    </a:lnTo>
                    <a:lnTo>
                      <a:pt x="577" y="350"/>
                    </a:lnTo>
                    <a:lnTo>
                      <a:pt x="543" y="349"/>
                    </a:lnTo>
                    <a:lnTo>
                      <a:pt x="508" y="347"/>
                    </a:lnTo>
                    <a:lnTo>
                      <a:pt x="467" y="344"/>
                    </a:lnTo>
                    <a:lnTo>
                      <a:pt x="424" y="338"/>
                    </a:lnTo>
                    <a:lnTo>
                      <a:pt x="378" y="330"/>
                    </a:lnTo>
                    <a:lnTo>
                      <a:pt x="332" y="321"/>
                    </a:lnTo>
                    <a:lnTo>
                      <a:pt x="285" y="311"/>
                    </a:lnTo>
                    <a:lnTo>
                      <a:pt x="239" y="297"/>
                    </a:lnTo>
                    <a:lnTo>
                      <a:pt x="195" y="283"/>
                    </a:lnTo>
                    <a:lnTo>
                      <a:pt x="152" y="266"/>
                    </a:lnTo>
                    <a:lnTo>
                      <a:pt x="113" y="248"/>
                    </a:lnTo>
                    <a:lnTo>
                      <a:pt x="79" y="227"/>
                    </a:lnTo>
                    <a:lnTo>
                      <a:pt x="49" y="204"/>
                    </a:lnTo>
                    <a:lnTo>
                      <a:pt x="26" y="179"/>
                    </a:lnTo>
                    <a:lnTo>
                      <a:pt x="10" y="153"/>
                    </a:lnTo>
                    <a:lnTo>
                      <a:pt x="0" y="124"/>
                    </a:lnTo>
                    <a:lnTo>
                      <a:pt x="1" y="94"/>
                    </a:lnTo>
                    <a:close/>
                  </a:path>
                </a:pathLst>
              </a:custGeom>
              <a:solidFill>
                <a:srgbClr val="A3ABAB"/>
              </a:solidFill>
              <a:ln w="9525">
                <a:noFill/>
                <a:round/>
                <a:headEnd/>
                <a:tailEnd/>
              </a:ln>
            </p:spPr>
            <p:txBody>
              <a:bodyPr/>
              <a:lstStyle/>
              <a:p>
                <a:endParaRPr lang="en-GB"/>
              </a:p>
            </p:txBody>
          </p:sp>
          <p:sp>
            <p:nvSpPr>
              <p:cNvPr id="292918" name="Freeform 54"/>
              <p:cNvSpPr>
                <a:spLocks/>
              </p:cNvSpPr>
              <p:nvPr/>
            </p:nvSpPr>
            <p:spPr bwMode="auto">
              <a:xfrm>
                <a:off x="3695" y="2435"/>
                <a:ext cx="103" cy="27"/>
              </a:xfrm>
              <a:custGeom>
                <a:avLst/>
                <a:gdLst/>
                <a:ahLst/>
                <a:cxnLst>
                  <a:cxn ang="0">
                    <a:pos x="10" y="68"/>
                  </a:cxn>
                  <a:cxn ang="0">
                    <a:pos x="42" y="44"/>
                  </a:cxn>
                  <a:cxn ang="0">
                    <a:pos x="92" y="25"/>
                  </a:cxn>
                  <a:cxn ang="0">
                    <a:pos x="156" y="13"/>
                  </a:cxn>
                  <a:cxn ang="0">
                    <a:pos x="228" y="4"/>
                  </a:cxn>
                  <a:cxn ang="0">
                    <a:pos x="303" y="0"/>
                  </a:cxn>
                  <a:cxn ang="0">
                    <a:pos x="374" y="0"/>
                  </a:cxn>
                  <a:cxn ang="0">
                    <a:pos x="438" y="1"/>
                  </a:cxn>
                  <a:cxn ang="0">
                    <a:pos x="495" y="4"/>
                  </a:cxn>
                  <a:cxn ang="0">
                    <a:pos x="557" y="9"/>
                  </a:cxn>
                  <a:cxn ang="0">
                    <a:pos x="620" y="15"/>
                  </a:cxn>
                  <a:cxn ang="0">
                    <a:pos x="682" y="22"/>
                  </a:cxn>
                  <a:cxn ang="0">
                    <a:pos x="744" y="30"/>
                  </a:cxn>
                  <a:cxn ang="0">
                    <a:pos x="803" y="42"/>
                  </a:cxn>
                  <a:cxn ang="0">
                    <a:pos x="858" y="55"/>
                  </a:cxn>
                  <a:cxn ang="0">
                    <a:pos x="909" y="71"/>
                  </a:cxn>
                  <a:cxn ang="0">
                    <a:pos x="949" y="86"/>
                  </a:cxn>
                  <a:cxn ang="0">
                    <a:pos x="980" y="105"/>
                  </a:cxn>
                  <a:cxn ang="0">
                    <a:pos x="1006" y="128"/>
                  </a:cxn>
                  <a:cxn ang="0">
                    <a:pos x="1021" y="153"/>
                  </a:cxn>
                  <a:cxn ang="0">
                    <a:pos x="1016" y="188"/>
                  </a:cxn>
                  <a:cxn ang="0">
                    <a:pos x="986" y="225"/>
                  </a:cxn>
                  <a:cxn ang="0">
                    <a:pos x="935" y="256"/>
                  </a:cxn>
                  <a:cxn ang="0">
                    <a:pos x="869" y="281"/>
                  </a:cxn>
                  <a:cxn ang="0">
                    <a:pos x="792" y="300"/>
                  </a:cxn>
                  <a:cxn ang="0">
                    <a:pos x="711" y="313"/>
                  </a:cxn>
                  <a:cxn ang="0">
                    <a:pos x="631" y="321"/>
                  </a:cxn>
                  <a:cxn ang="0">
                    <a:pos x="557" y="323"/>
                  </a:cxn>
                  <a:cxn ang="0">
                    <a:pos x="487" y="320"/>
                  </a:cxn>
                  <a:cxn ang="0">
                    <a:pos x="405" y="311"/>
                  </a:cxn>
                  <a:cxn ang="0">
                    <a:pos x="315" y="294"/>
                  </a:cxn>
                  <a:cxn ang="0">
                    <a:pos x="224" y="271"/>
                  </a:cxn>
                  <a:cxn ang="0">
                    <a:pos x="141" y="240"/>
                  </a:cxn>
                  <a:cxn ang="0">
                    <a:pos x="70" y="203"/>
                  </a:cxn>
                  <a:cxn ang="0">
                    <a:pos x="21" y="160"/>
                  </a:cxn>
                  <a:cxn ang="0">
                    <a:pos x="0" y="110"/>
                  </a:cxn>
                </a:cxnLst>
                <a:rect l="0" t="0" r="r" b="b"/>
                <a:pathLst>
                  <a:path w="1022" h="323">
                    <a:moveTo>
                      <a:pt x="2" y="82"/>
                    </a:moveTo>
                    <a:lnTo>
                      <a:pt x="10" y="68"/>
                    </a:lnTo>
                    <a:lnTo>
                      <a:pt x="23" y="55"/>
                    </a:lnTo>
                    <a:lnTo>
                      <a:pt x="42" y="44"/>
                    </a:lnTo>
                    <a:lnTo>
                      <a:pt x="66" y="33"/>
                    </a:lnTo>
                    <a:lnTo>
                      <a:pt x="92" y="25"/>
                    </a:lnTo>
                    <a:lnTo>
                      <a:pt x="123" y="19"/>
                    </a:lnTo>
                    <a:lnTo>
                      <a:pt x="156" y="13"/>
                    </a:lnTo>
                    <a:lnTo>
                      <a:pt x="192" y="9"/>
                    </a:lnTo>
                    <a:lnTo>
                      <a:pt x="228" y="4"/>
                    </a:lnTo>
                    <a:lnTo>
                      <a:pt x="265" y="2"/>
                    </a:lnTo>
                    <a:lnTo>
                      <a:pt x="303" y="0"/>
                    </a:lnTo>
                    <a:lnTo>
                      <a:pt x="339" y="0"/>
                    </a:lnTo>
                    <a:lnTo>
                      <a:pt x="374" y="0"/>
                    </a:lnTo>
                    <a:lnTo>
                      <a:pt x="407" y="0"/>
                    </a:lnTo>
                    <a:lnTo>
                      <a:pt x="438" y="1"/>
                    </a:lnTo>
                    <a:lnTo>
                      <a:pt x="465" y="3"/>
                    </a:lnTo>
                    <a:lnTo>
                      <a:pt x="495" y="4"/>
                    </a:lnTo>
                    <a:lnTo>
                      <a:pt x="526" y="6"/>
                    </a:lnTo>
                    <a:lnTo>
                      <a:pt x="557" y="9"/>
                    </a:lnTo>
                    <a:lnTo>
                      <a:pt x="588" y="12"/>
                    </a:lnTo>
                    <a:lnTo>
                      <a:pt x="620" y="15"/>
                    </a:lnTo>
                    <a:lnTo>
                      <a:pt x="651" y="18"/>
                    </a:lnTo>
                    <a:lnTo>
                      <a:pt x="682" y="22"/>
                    </a:lnTo>
                    <a:lnTo>
                      <a:pt x="713" y="26"/>
                    </a:lnTo>
                    <a:lnTo>
                      <a:pt x="744" y="30"/>
                    </a:lnTo>
                    <a:lnTo>
                      <a:pt x="774" y="35"/>
                    </a:lnTo>
                    <a:lnTo>
                      <a:pt x="803" y="42"/>
                    </a:lnTo>
                    <a:lnTo>
                      <a:pt x="831" y="48"/>
                    </a:lnTo>
                    <a:lnTo>
                      <a:pt x="858" y="55"/>
                    </a:lnTo>
                    <a:lnTo>
                      <a:pt x="885" y="62"/>
                    </a:lnTo>
                    <a:lnTo>
                      <a:pt x="909" y="71"/>
                    </a:lnTo>
                    <a:lnTo>
                      <a:pt x="933" y="80"/>
                    </a:lnTo>
                    <a:lnTo>
                      <a:pt x="949" y="86"/>
                    </a:lnTo>
                    <a:lnTo>
                      <a:pt x="964" y="94"/>
                    </a:lnTo>
                    <a:lnTo>
                      <a:pt x="980" y="105"/>
                    </a:lnTo>
                    <a:lnTo>
                      <a:pt x="995" y="115"/>
                    </a:lnTo>
                    <a:lnTo>
                      <a:pt x="1006" y="128"/>
                    </a:lnTo>
                    <a:lnTo>
                      <a:pt x="1015" y="140"/>
                    </a:lnTo>
                    <a:lnTo>
                      <a:pt x="1021" y="153"/>
                    </a:lnTo>
                    <a:lnTo>
                      <a:pt x="1022" y="166"/>
                    </a:lnTo>
                    <a:lnTo>
                      <a:pt x="1016" y="188"/>
                    </a:lnTo>
                    <a:lnTo>
                      <a:pt x="1004" y="207"/>
                    </a:lnTo>
                    <a:lnTo>
                      <a:pt x="986" y="225"/>
                    </a:lnTo>
                    <a:lnTo>
                      <a:pt x="963" y="241"/>
                    </a:lnTo>
                    <a:lnTo>
                      <a:pt x="935" y="256"/>
                    </a:lnTo>
                    <a:lnTo>
                      <a:pt x="903" y="269"/>
                    </a:lnTo>
                    <a:lnTo>
                      <a:pt x="869" y="281"/>
                    </a:lnTo>
                    <a:lnTo>
                      <a:pt x="831" y="291"/>
                    </a:lnTo>
                    <a:lnTo>
                      <a:pt x="792" y="300"/>
                    </a:lnTo>
                    <a:lnTo>
                      <a:pt x="752" y="308"/>
                    </a:lnTo>
                    <a:lnTo>
                      <a:pt x="711" y="313"/>
                    </a:lnTo>
                    <a:lnTo>
                      <a:pt x="671" y="318"/>
                    </a:lnTo>
                    <a:lnTo>
                      <a:pt x="631" y="321"/>
                    </a:lnTo>
                    <a:lnTo>
                      <a:pt x="593" y="322"/>
                    </a:lnTo>
                    <a:lnTo>
                      <a:pt x="557" y="323"/>
                    </a:lnTo>
                    <a:lnTo>
                      <a:pt x="523" y="322"/>
                    </a:lnTo>
                    <a:lnTo>
                      <a:pt x="487" y="320"/>
                    </a:lnTo>
                    <a:lnTo>
                      <a:pt x="448" y="317"/>
                    </a:lnTo>
                    <a:lnTo>
                      <a:pt x="405" y="311"/>
                    </a:lnTo>
                    <a:lnTo>
                      <a:pt x="360" y="304"/>
                    </a:lnTo>
                    <a:lnTo>
                      <a:pt x="315" y="294"/>
                    </a:lnTo>
                    <a:lnTo>
                      <a:pt x="269" y="284"/>
                    </a:lnTo>
                    <a:lnTo>
                      <a:pt x="224" y="271"/>
                    </a:lnTo>
                    <a:lnTo>
                      <a:pt x="182" y="257"/>
                    </a:lnTo>
                    <a:lnTo>
                      <a:pt x="141" y="240"/>
                    </a:lnTo>
                    <a:lnTo>
                      <a:pt x="103" y="223"/>
                    </a:lnTo>
                    <a:lnTo>
                      <a:pt x="70" y="203"/>
                    </a:lnTo>
                    <a:lnTo>
                      <a:pt x="42" y="182"/>
                    </a:lnTo>
                    <a:lnTo>
                      <a:pt x="21" y="160"/>
                    </a:lnTo>
                    <a:lnTo>
                      <a:pt x="6" y="136"/>
                    </a:lnTo>
                    <a:lnTo>
                      <a:pt x="0" y="110"/>
                    </a:lnTo>
                    <a:lnTo>
                      <a:pt x="2" y="82"/>
                    </a:lnTo>
                    <a:close/>
                  </a:path>
                </a:pathLst>
              </a:custGeom>
              <a:solidFill>
                <a:srgbClr val="A8B0B0"/>
              </a:solidFill>
              <a:ln w="9525">
                <a:noFill/>
                <a:round/>
                <a:headEnd/>
                <a:tailEnd/>
              </a:ln>
            </p:spPr>
            <p:txBody>
              <a:bodyPr/>
              <a:lstStyle/>
              <a:p>
                <a:endParaRPr lang="en-GB"/>
              </a:p>
            </p:txBody>
          </p:sp>
          <p:sp>
            <p:nvSpPr>
              <p:cNvPr id="292919" name="Freeform 55"/>
              <p:cNvSpPr>
                <a:spLocks/>
              </p:cNvSpPr>
              <p:nvPr/>
            </p:nvSpPr>
            <p:spPr bwMode="auto">
              <a:xfrm>
                <a:off x="3697" y="2435"/>
                <a:ext cx="99" cy="25"/>
              </a:xfrm>
              <a:custGeom>
                <a:avLst/>
                <a:gdLst/>
                <a:ahLst/>
                <a:cxnLst>
                  <a:cxn ang="0">
                    <a:pos x="11" y="62"/>
                  </a:cxn>
                  <a:cxn ang="0">
                    <a:pos x="43" y="41"/>
                  </a:cxn>
                  <a:cxn ang="0">
                    <a:pos x="91" y="25"/>
                  </a:cxn>
                  <a:cxn ang="0">
                    <a:pos x="153" y="14"/>
                  </a:cxn>
                  <a:cxn ang="0">
                    <a:pos x="222" y="5"/>
                  </a:cxn>
                  <a:cxn ang="0">
                    <a:pos x="295" y="2"/>
                  </a:cxn>
                  <a:cxn ang="0">
                    <a:pos x="363" y="0"/>
                  </a:cxn>
                  <a:cxn ang="0">
                    <a:pos x="424" y="2"/>
                  </a:cxn>
                  <a:cxn ang="0">
                    <a:pos x="478" y="4"/>
                  </a:cxn>
                  <a:cxn ang="0">
                    <a:pos x="537" y="9"/>
                  </a:cxn>
                  <a:cxn ang="0">
                    <a:pos x="596" y="14"/>
                  </a:cxn>
                  <a:cxn ang="0">
                    <a:pos x="658" y="21"/>
                  </a:cxn>
                  <a:cxn ang="0">
                    <a:pos x="717" y="29"/>
                  </a:cxn>
                  <a:cxn ang="0">
                    <a:pos x="776" y="40"/>
                  </a:cxn>
                  <a:cxn ang="0">
                    <a:pos x="831" y="52"/>
                  </a:cxn>
                  <a:cxn ang="0">
                    <a:pos x="881" y="67"/>
                  </a:cxn>
                  <a:cxn ang="0">
                    <a:pos x="918" y="80"/>
                  </a:cxn>
                  <a:cxn ang="0">
                    <a:pos x="946" y="97"/>
                  </a:cxn>
                  <a:cxn ang="0">
                    <a:pos x="972" y="117"/>
                  </a:cxn>
                  <a:cxn ang="0">
                    <a:pos x="987" y="141"/>
                  </a:cxn>
                  <a:cxn ang="0">
                    <a:pos x="983" y="171"/>
                  </a:cxn>
                  <a:cxn ang="0">
                    <a:pos x="954" y="204"/>
                  </a:cxn>
                  <a:cxn ang="0">
                    <a:pos x="905" y="232"/>
                  </a:cxn>
                  <a:cxn ang="0">
                    <a:pos x="842" y="255"/>
                  </a:cxn>
                  <a:cxn ang="0">
                    <a:pos x="768" y="274"/>
                  </a:cxn>
                  <a:cxn ang="0">
                    <a:pos x="689" y="287"/>
                  </a:cxn>
                  <a:cxn ang="0">
                    <a:pos x="611" y="295"/>
                  </a:cxn>
                  <a:cxn ang="0">
                    <a:pos x="537" y="299"/>
                  </a:cxn>
                  <a:cxn ang="0">
                    <a:pos x="467" y="297"/>
                  </a:cxn>
                  <a:cxn ang="0">
                    <a:pos x="387" y="287"/>
                  </a:cxn>
                  <a:cxn ang="0">
                    <a:pos x="300" y="270"/>
                  </a:cxn>
                  <a:cxn ang="0">
                    <a:pos x="212" y="247"/>
                  </a:cxn>
                  <a:cxn ang="0">
                    <a:pos x="131" y="217"/>
                  </a:cxn>
                  <a:cxn ang="0">
                    <a:pos x="64" y="182"/>
                  </a:cxn>
                  <a:cxn ang="0">
                    <a:pos x="18" y="142"/>
                  </a:cxn>
                  <a:cxn ang="0">
                    <a:pos x="0" y="99"/>
                  </a:cxn>
                </a:cxnLst>
                <a:rect l="0" t="0" r="r" b="b"/>
                <a:pathLst>
                  <a:path w="988" h="299">
                    <a:moveTo>
                      <a:pt x="3" y="75"/>
                    </a:moveTo>
                    <a:lnTo>
                      <a:pt x="11" y="62"/>
                    </a:lnTo>
                    <a:lnTo>
                      <a:pt x="24" y="51"/>
                    </a:lnTo>
                    <a:lnTo>
                      <a:pt x="43" y="41"/>
                    </a:lnTo>
                    <a:lnTo>
                      <a:pt x="65" y="32"/>
                    </a:lnTo>
                    <a:lnTo>
                      <a:pt x="91" y="25"/>
                    </a:lnTo>
                    <a:lnTo>
                      <a:pt x="121" y="19"/>
                    </a:lnTo>
                    <a:lnTo>
                      <a:pt x="153" y="14"/>
                    </a:lnTo>
                    <a:lnTo>
                      <a:pt x="187" y="10"/>
                    </a:lnTo>
                    <a:lnTo>
                      <a:pt x="222" y="5"/>
                    </a:lnTo>
                    <a:lnTo>
                      <a:pt x="258" y="3"/>
                    </a:lnTo>
                    <a:lnTo>
                      <a:pt x="295" y="2"/>
                    </a:lnTo>
                    <a:lnTo>
                      <a:pt x="329" y="1"/>
                    </a:lnTo>
                    <a:lnTo>
                      <a:pt x="363" y="0"/>
                    </a:lnTo>
                    <a:lnTo>
                      <a:pt x="395" y="1"/>
                    </a:lnTo>
                    <a:lnTo>
                      <a:pt x="424" y="2"/>
                    </a:lnTo>
                    <a:lnTo>
                      <a:pt x="450" y="3"/>
                    </a:lnTo>
                    <a:lnTo>
                      <a:pt x="478" y="4"/>
                    </a:lnTo>
                    <a:lnTo>
                      <a:pt x="507" y="6"/>
                    </a:lnTo>
                    <a:lnTo>
                      <a:pt x="537" y="9"/>
                    </a:lnTo>
                    <a:lnTo>
                      <a:pt x="566" y="12"/>
                    </a:lnTo>
                    <a:lnTo>
                      <a:pt x="596" y="14"/>
                    </a:lnTo>
                    <a:lnTo>
                      <a:pt x="627" y="18"/>
                    </a:lnTo>
                    <a:lnTo>
                      <a:pt x="658" y="21"/>
                    </a:lnTo>
                    <a:lnTo>
                      <a:pt x="688" y="25"/>
                    </a:lnTo>
                    <a:lnTo>
                      <a:pt x="717" y="29"/>
                    </a:lnTo>
                    <a:lnTo>
                      <a:pt x="748" y="34"/>
                    </a:lnTo>
                    <a:lnTo>
                      <a:pt x="776" y="40"/>
                    </a:lnTo>
                    <a:lnTo>
                      <a:pt x="805" y="46"/>
                    </a:lnTo>
                    <a:lnTo>
                      <a:pt x="831" y="52"/>
                    </a:lnTo>
                    <a:lnTo>
                      <a:pt x="857" y="59"/>
                    </a:lnTo>
                    <a:lnTo>
                      <a:pt x="881" y="67"/>
                    </a:lnTo>
                    <a:lnTo>
                      <a:pt x="903" y="75"/>
                    </a:lnTo>
                    <a:lnTo>
                      <a:pt x="918" y="80"/>
                    </a:lnTo>
                    <a:lnTo>
                      <a:pt x="932" y="88"/>
                    </a:lnTo>
                    <a:lnTo>
                      <a:pt x="946" y="97"/>
                    </a:lnTo>
                    <a:lnTo>
                      <a:pt x="960" y="107"/>
                    </a:lnTo>
                    <a:lnTo>
                      <a:pt x="972" y="117"/>
                    </a:lnTo>
                    <a:lnTo>
                      <a:pt x="981" y="130"/>
                    </a:lnTo>
                    <a:lnTo>
                      <a:pt x="987" y="141"/>
                    </a:lnTo>
                    <a:lnTo>
                      <a:pt x="988" y="153"/>
                    </a:lnTo>
                    <a:lnTo>
                      <a:pt x="983" y="171"/>
                    </a:lnTo>
                    <a:lnTo>
                      <a:pt x="972" y="189"/>
                    </a:lnTo>
                    <a:lnTo>
                      <a:pt x="954" y="204"/>
                    </a:lnTo>
                    <a:lnTo>
                      <a:pt x="932" y="219"/>
                    </a:lnTo>
                    <a:lnTo>
                      <a:pt x="905" y="232"/>
                    </a:lnTo>
                    <a:lnTo>
                      <a:pt x="876" y="245"/>
                    </a:lnTo>
                    <a:lnTo>
                      <a:pt x="842" y="255"/>
                    </a:lnTo>
                    <a:lnTo>
                      <a:pt x="806" y="265"/>
                    </a:lnTo>
                    <a:lnTo>
                      <a:pt x="768" y="274"/>
                    </a:lnTo>
                    <a:lnTo>
                      <a:pt x="730" y="281"/>
                    </a:lnTo>
                    <a:lnTo>
                      <a:pt x="689" y="287"/>
                    </a:lnTo>
                    <a:lnTo>
                      <a:pt x="650" y="292"/>
                    </a:lnTo>
                    <a:lnTo>
                      <a:pt x="611" y="295"/>
                    </a:lnTo>
                    <a:lnTo>
                      <a:pt x="573" y="298"/>
                    </a:lnTo>
                    <a:lnTo>
                      <a:pt x="537" y="299"/>
                    </a:lnTo>
                    <a:lnTo>
                      <a:pt x="503" y="299"/>
                    </a:lnTo>
                    <a:lnTo>
                      <a:pt x="467" y="297"/>
                    </a:lnTo>
                    <a:lnTo>
                      <a:pt x="429" y="293"/>
                    </a:lnTo>
                    <a:lnTo>
                      <a:pt x="387" y="287"/>
                    </a:lnTo>
                    <a:lnTo>
                      <a:pt x="344" y="280"/>
                    </a:lnTo>
                    <a:lnTo>
                      <a:pt x="300" y="270"/>
                    </a:lnTo>
                    <a:lnTo>
                      <a:pt x="256" y="259"/>
                    </a:lnTo>
                    <a:lnTo>
                      <a:pt x="212" y="247"/>
                    </a:lnTo>
                    <a:lnTo>
                      <a:pt x="171" y="232"/>
                    </a:lnTo>
                    <a:lnTo>
                      <a:pt x="131" y="217"/>
                    </a:lnTo>
                    <a:lnTo>
                      <a:pt x="95" y="200"/>
                    </a:lnTo>
                    <a:lnTo>
                      <a:pt x="64" y="182"/>
                    </a:lnTo>
                    <a:lnTo>
                      <a:pt x="37" y="163"/>
                    </a:lnTo>
                    <a:lnTo>
                      <a:pt x="18" y="142"/>
                    </a:lnTo>
                    <a:lnTo>
                      <a:pt x="5" y="121"/>
                    </a:lnTo>
                    <a:lnTo>
                      <a:pt x="0" y="99"/>
                    </a:lnTo>
                    <a:lnTo>
                      <a:pt x="3" y="75"/>
                    </a:lnTo>
                    <a:close/>
                  </a:path>
                </a:pathLst>
              </a:custGeom>
              <a:solidFill>
                <a:srgbClr val="ADB5B5"/>
              </a:solidFill>
              <a:ln w="9525">
                <a:noFill/>
                <a:round/>
                <a:headEnd/>
                <a:tailEnd/>
              </a:ln>
            </p:spPr>
            <p:txBody>
              <a:bodyPr/>
              <a:lstStyle/>
              <a:p>
                <a:endParaRPr lang="en-GB"/>
              </a:p>
            </p:txBody>
          </p:sp>
          <p:sp>
            <p:nvSpPr>
              <p:cNvPr id="292920" name="Freeform 56"/>
              <p:cNvSpPr>
                <a:spLocks/>
              </p:cNvSpPr>
              <p:nvPr/>
            </p:nvSpPr>
            <p:spPr bwMode="auto">
              <a:xfrm>
                <a:off x="3698" y="2436"/>
                <a:ext cx="96" cy="22"/>
              </a:xfrm>
              <a:custGeom>
                <a:avLst/>
                <a:gdLst/>
                <a:ahLst/>
                <a:cxnLst>
                  <a:cxn ang="0">
                    <a:pos x="13" y="53"/>
                  </a:cxn>
                  <a:cxn ang="0">
                    <a:pos x="44" y="35"/>
                  </a:cxn>
                  <a:cxn ang="0">
                    <a:pos x="93" y="21"/>
                  </a:cxn>
                  <a:cxn ang="0">
                    <a:pos x="152" y="11"/>
                  </a:cxn>
                  <a:cxn ang="0">
                    <a:pos x="219" y="5"/>
                  </a:cxn>
                  <a:cxn ang="0">
                    <a:pos x="288" y="1"/>
                  </a:cxn>
                  <a:cxn ang="0">
                    <a:pos x="354" y="0"/>
                  </a:cxn>
                  <a:cxn ang="0">
                    <a:pos x="412" y="1"/>
                  </a:cxn>
                  <a:cxn ang="0">
                    <a:pos x="464" y="3"/>
                  </a:cxn>
                  <a:cxn ang="0">
                    <a:pos x="519" y="7"/>
                  </a:cxn>
                  <a:cxn ang="0">
                    <a:pos x="577" y="12"/>
                  </a:cxn>
                  <a:cxn ang="0">
                    <a:pos x="637" y="18"/>
                  </a:cxn>
                  <a:cxn ang="0">
                    <a:pos x="696" y="26"/>
                  </a:cxn>
                  <a:cxn ang="0">
                    <a:pos x="753" y="36"/>
                  </a:cxn>
                  <a:cxn ang="0">
                    <a:pos x="806" y="47"/>
                  </a:cxn>
                  <a:cxn ang="0">
                    <a:pos x="853" y="59"/>
                  </a:cxn>
                  <a:cxn ang="0">
                    <a:pos x="887" y="72"/>
                  </a:cxn>
                  <a:cxn ang="0">
                    <a:pos x="916" y="87"/>
                  </a:cxn>
                  <a:cxn ang="0">
                    <a:pos x="940" y="107"/>
                  </a:cxn>
                  <a:cxn ang="0">
                    <a:pos x="954" y="128"/>
                  </a:cxn>
                  <a:cxn ang="0">
                    <a:pos x="951" y="153"/>
                  </a:cxn>
                  <a:cxn ang="0">
                    <a:pos x="925" y="180"/>
                  </a:cxn>
                  <a:cxn ang="0">
                    <a:pos x="879" y="205"/>
                  </a:cxn>
                  <a:cxn ang="0">
                    <a:pos x="818" y="226"/>
                  </a:cxn>
                  <a:cxn ang="0">
                    <a:pos x="748" y="245"/>
                  </a:cxn>
                  <a:cxn ang="0">
                    <a:pos x="672" y="258"/>
                  </a:cxn>
                  <a:cxn ang="0">
                    <a:pos x="596" y="267"/>
                  </a:cxn>
                  <a:cxn ang="0">
                    <a:pos x="521" y="272"/>
                  </a:cxn>
                  <a:cxn ang="0">
                    <a:pos x="452" y="270"/>
                  </a:cxn>
                  <a:cxn ang="0">
                    <a:pos x="372" y="259"/>
                  </a:cxn>
                  <a:cxn ang="0">
                    <a:pos x="287" y="243"/>
                  </a:cxn>
                  <a:cxn ang="0">
                    <a:pos x="201" y="220"/>
                  </a:cxn>
                  <a:cxn ang="0">
                    <a:pos x="123" y="192"/>
                  </a:cxn>
                  <a:cxn ang="0">
                    <a:pos x="59" y="160"/>
                  </a:cxn>
                  <a:cxn ang="0">
                    <a:pos x="16" y="124"/>
                  </a:cxn>
                  <a:cxn ang="0">
                    <a:pos x="0" y="84"/>
                  </a:cxn>
                </a:cxnLst>
                <a:rect l="0" t="0" r="r" b="b"/>
                <a:pathLst>
                  <a:path w="955" h="272">
                    <a:moveTo>
                      <a:pt x="5" y="65"/>
                    </a:moveTo>
                    <a:lnTo>
                      <a:pt x="13" y="53"/>
                    </a:lnTo>
                    <a:lnTo>
                      <a:pt x="27" y="43"/>
                    </a:lnTo>
                    <a:lnTo>
                      <a:pt x="44" y="35"/>
                    </a:lnTo>
                    <a:lnTo>
                      <a:pt x="66" y="27"/>
                    </a:lnTo>
                    <a:lnTo>
                      <a:pt x="93" y="21"/>
                    </a:lnTo>
                    <a:lnTo>
                      <a:pt x="121" y="15"/>
                    </a:lnTo>
                    <a:lnTo>
                      <a:pt x="152" y="11"/>
                    </a:lnTo>
                    <a:lnTo>
                      <a:pt x="185" y="8"/>
                    </a:lnTo>
                    <a:lnTo>
                      <a:pt x="219" y="5"/>
                    </a:lnTo>
                    <a:lnTo>
                      <a:pt x="253" y="2"/>
                    </a:lnTo>
                    <a:lnTo>
                      <a:pt x="288" y="1"/>
                    </a:lnTo>
                    <a:lnTo>
                      <a:pt x="321" y="1"/>
                    </a:lnTo>
                    <a:lnTo>
                      <a:pt x="354" y="0"/>
                    </a:lnTo>
                    <a:lnTo>
                      <a:pt x="384" y="1"/>
                    </a:lnTo>
                    <a:lnTo>
                      <a:pt x="412" y="1"/>
                    </a:lnTo>
                    <a:lnTo>
                      <a:pt x="437" y="2"/>
                    </a:lnTo>
                    <a:lnTo>
                      <a:pt x="464" y="3"/>
                    </a:lnTo>
                    <a:lnTo>
                      <a:pt x="491" y="6"/>
                    </a:lnTo>
                    <a:lnTo>
                      <a:pt x="519" y="7"/>
                    </a:lnTo>
                    <a:lnTo>
                      <a:pt x="548" y="9"/>
                    </a:lnTo>
                    <a:lnTo>
                      <a:pt x="577" y="12"/>
                    </a:lnTo>
                    <a:lnTo>
                      <a:pt x="608" y="15"/>
                    </a:lnTo>
                    <a:lnTo>
                      <a:pt x="637" y="18"/>
                    </a:lnTo>
                    <a:lnTo>
                      <a:pt x="667" y="22"/>
                    </a:lnTo>
                    <a:lnTo>
                      <a:pt x="696" y="26"/>
                    </a:lnTo>
                    <a:lnTo>
                      <a:pt x="725" y="30"/>
                    </a:lnTo>
                    <a:lnTo>
                      <a:pt x="753" y="36"/>
                    </a:lnTo>
                    <a:lnTo>
                      <a:pt x="780" y="41"/>
                    </a:lnTo>
                    <a:lnTo>
                      <a:pt x="806" y="47"/>
                    </a:lnTo>
                    <a:lnTo>
                      <a:pt x="829" y="53"/>
                    </a:lnTo>
                    <a:lnTo>
                      <a:pt x="853" y="59"/>
                    </a:lnTo>
                    <a:lnTo>
                      <a:pt x="873" y="67"/>
                    </a:lnTo>
                    <a:lnTo>
                      <a:pt x="887" y="72"/>
                    </a:lnTo>
                    <a:lnTo>
                      <a:pt x="902" y="79"/>
                    </a:lnTo>
                    <a:lnTo>
                      <a:pt x="916" y="87"/>
                    </a:lnTo>
                    <a:lnTo>
                      <a:pt x="929" y="97"/>
                    </a:lnTo>
                    <a:lnTo>
                      <a:pt x="940" y="107"/>
                    </a:lnTo>
                    <a:lnTo>
                      <a:pt x="949" y="117"/>
                    </a:lnTo>
                    <a:lnTo>
                      <a:pt x="954" y="128"/>
                    </a:lnTo>
                    <a:lnTo>
                      <a:pt x="955" y="138"/>
                    </a:lnTo>
                    <a:lnTo>
                      <a:pt x="951" y="153"/>
                    </a:lnTo>
                    <a:lnTo>
                      <a:pt x="940" y="167"/>
                    </a:lnTo>
                    <a:lnTo>
                      <a:pt x="925" y="180"/>
                    </a:lnTo>
                    <a:lnTo>
                      <a:pt x="904" y="193"/>
                    </a:lnTo>
                    <a:lnTo>
                      <a:pt x="879" y="205"/>
                    </a:lnTo>
                    <a:lnTo>
                      <a:pt x="850" y="216"/>
                    </a:lnTo>
                    <a:lnTo>
                      <a:pt x="818" y="226"/>
                    </a:lnTo>
                    <a:lnTo>
                      <a:pt x="784" y="235"/>
                    </a:lnTo>
                    <a:lnTo>
                      <a:pt x="748" y="245"/>
                    </a:lnTo>
                    <a:lnTo>
                      <a:pt x="711" y="252"/>
                    </a:lnTo>
                    <a:lnTo>
                      <a:pt x="672" y="258"/>
                    </a:lnTo>
                    <a:lnTo>
                      <a:pt x="634" y="263"/>
                    </a:lnTo>
                    <a:lnTo>
                      <a:pt x="596" y="267"/>
                    </a:lnTo>
                    <a:lnTo>
                      <a:pt x="558" y="270"/>
                    </a:lnTo>
                    <a:lnTo>
                      <a:pt x="521" y="272"/>
                    </a:lnTo>
                    <a:lnTo>
                      <a:pt x="488" y="272"/>
                    </a:lnTo>
                    <a:lnTo>
                      <a:pt x="452" y="270"/>
                    </a:lnTo>
                    <a:lnTo>
                      <a:pt x="414" y="265"/>
                    </a:lnTo>
                    <a:lnTo>
                      <a:pt x="372" y="259"/>
                    </a:lnTo>
                    <a:lnTo>
                      <a:pt x="329" y="252"/>
                    </a:lnTo>
                    <a:lnTo>
                      <a:pt x="287" y="243"/>
                    </a:lnTo>
                    <a:lnTo>
                      <a:pt x="243" y="231"/>
                    </a:lnTo>
                    <a:lnTo>
                      <a:pt x="201" y="220"/>
                    </a:lnTo>
                    <a:lnTo>
                      <a:pt x="161" y="206"/>
                    </a:lnTo>
                    <a:lnTo>
                      <a:pt x="123" y="192"/>
                    </a:lnTo>
                    <a:lnTo>
                      <a:pt x="90" y="176"/>
                    </a:lnTo>
                    <a:lnTo>
                      <a:pt x="59" y="160"/>
                    </a:lnTo>
                    <a:lnTo>
                      <a:pt x="35" y="142"/>
                    </a:lnTo>
                    <a:lnTo>
                      <a:pt x="16" y="124"/>
                    </a:lnTo>
                    <a:lnTo>
                      <a:pt x="4" y="104"/>
                    </a:lnTo>
                    <a:lnTo>
                      <a:pt x="0" y="84"/>
                    </a:lnTo>
                    <a:lnTo>
                      <a:pt x="5" y="65"/>
                    </a:lnTo>
                    <a:close/>
                  </a:path>
                </a:pathLst>
              </a:custGeom>
              <a:solidFill>
                <a:srgbClr val="B2BABA"/>
              </a:solidFill>
              <a:ln w="9525">
                <a:noFill/>
                <a:round/>
                <a:headEnd/>
                <a:tailEnd/>
              </a:ln>
            </p:spPr>
            <p:txBody>
              <a:bodyPr/>
              <a:lstStyle/>
              <a:p>
                <a:endParaRPr lang="en-GB"/>
              </a:p>
            </p:txBody>
          </p:sp>
          <p:sp>
            <p:nvSpPr>
              <p:cNvPr id="292921" name="Freeform 57"/>
              <p:cNvSpPr>
                <a:spLocks/>
              </p:cNvSpPr>
              <p:nvPr/>
            </p:nvSpPr>
            <p:spPr bwMode="auto">
              <a:xfrm>
                <a:off x="3700" y="2436"/>
                <a:ext cx="92" cy="20"/>
              </a:xfrm>
              <a:custGeom>
                <a:avLst/>
                <a:gdLst/>
                <a:ahLst/>
                <a:cxnLst>
                  <a:cxn ang="0">
                    <a:pos x="14" y="45"/>
                  </a:cxn>
                  <a:cxn ang="0">
                    <a:pos x="46" y="29"/>
                  </a:cxn>
                  <a:cxn ang="0">
                    <a:pos x="93" y="18"/>
                  </a:cxn>
                  <a:cxn ang="0">
                    <a:pos x="151" y="10"/>
                  </a:cxn>
                  <a:cxn ang="0">
                    <a:pos x="215" y="5"/>
                  </a:cxn>
                  <a:cxn ang="0">
                    <a:pos x="280" y="1"/>
                  </a:cxn>
                  <a:cxn ang="0">
                    <a:pos x="343" y="0"/>
                  </a:cxn>
                  <a:cxn ang="0">
                    <a:pos x="398" y="1"/>
                  </a:cxn>
                  <a:cxn ang="0">
                    <a:pos x="445" y="3"/>
                  </a:cxn>
                  <a:cxn ang="0">
                    <a:pos x="498" y="8"/>
                  </a:cxn>
                  <a:cxn ang="0">
                    <a:pos x="555" y="13"/>
                  </a:cxn>
                  <a:cxn ang="0">
                    <a:pos x="614" y="18"/>
                  </a:cxn>
                  <a:cxn ang="0">
                    <a:pos x="671" y="25"/>
                  </a:cxn>
                  <a:cxn ang="0">
                    <a:pos x="727" y="35"/>
                  </a:cxn>
                  <a:cxn ang="0">
                    <a:pos x="778" y="44"/>
                  </a:cxn>
                  <a:cxn ang="0">
                    <a:pos x="823" y="55"/>
                  </a:cxn>
                  <a:cxn ang="0">
                    <a:pos x="855" y="67"/>
                  </a:cxn>
                  <a:cxn ang="0">
                    <a:pos x="883" y="80"/>
                  </a:cxn>
                  <a:cxn ang="0">
                    <a:pos x="906" y="98"/>
                  </a:cxn>
                  <a:cxn ang="0">
                    <a:pos x="919" y="116"/>
                  </a:cxn>
                  <a:cxn ang="0">
                    <a:pos x="916" y="137"/>
                  </a:cxn>
                  <a:cxn ang="0">
                    <a:pos x="892" y="160"/>
                  </a:cxn>
                  <a:cxn ang="0">
                    <a:pos x="849" y="180"/>
                  </a:cxn>
                  <a:cxn ang="0">
                    <a:pos x="791" y="200"/>
                  </a:cxn>
                  <a:cxn ang="0">
                    <a:pos x="724" y="218"/>
                  </a:cxn>
                  <a:cxn ang="0">
                    <a:pos x="651" y="231"/>
                  </a:cxn>
                  <a:cxn ang="0">
                    <a:pos x="577" y="241"/>
                  </a:cxn>
                  <a:cxn ang="0">
                    <a:pos x="503" y="245"/>
                  </a:cxn>
                  <a:cxn ang="0">
                    <a:pos x="433" y="244"/>
                  </a:cxn>
                  <a:cxn ang="0">
                    <a:pos x="355" y="234"/>
                  </a:cxn>
                  <a:cxn ang="0">
                    <a:pos x="272" y="218"/>
                  </a:cxn>
                  <a:cxn ang="0">
                    <a:pos x="189" y="195"/>
                  </a:cxn>
                  <a:cxn ang="0">
                    <a:pos x="114" y="168"/>
                  </a:cxn>
                  <a:cxn ang="0">
                    <a:pos x="53" y="137"/>
                  </a:cxn>
                  <a:cxn ang="0">
                    <a:pos x="14" y="105"/>
                  </a:cxn>
                  <a:cxn ang="0">
                    <a:pos x="0" y="71"/>
                  </a:cxn>
                </a:cxnLst>
                <a:rect l="0" t="0" r="r" b="b"/>
                <a:pathLst>
                  <a:path w="920" h="245">
                    <a:moveTo>
                      <a:pt x="5" y="54"/>
                    </a:moveTo>
                    <a:lnTo>
                      <a:pt x="14" y="45"/>
                    </a:lnTo>
                    <a:lnTo>
                      <a:pt x="28" y="37"/>
                    </a:lnTo>
                    <a:lnTo>
                      <a:pt x="46" y="29"/>
                    </a:lnTo>
                    <a:lnTo>
                      <a:pt x="67" y="23"/>
                    </a:lnTo>
                    <a:lnTo>
                      <a:pt x="93" y="18"/>
                    </a:lnTo>
                    <a:lnTo>
                      <a:pt x="120" y="14"/>
                    </a:lnTo>
                    <a:lnTo>
                      <a:pt x="151" y="10"/>
                    </a:lnTo>
                    <a:lnTo>
                      <a:pt x="182" y="7"/>
                    </a:lnTo>
                    <a:lnTo>
                      <a:pt x="215" y="5"/>
                    </a:lnTo>
                    <a:lnTo>
                      <a:pt x="247" y="2"/>
                    </a:lnTo>
                    <a:lnTo>
                      <a:pt x="280" y="1"/>
                    </a:lnTo>
                    <a:lnTo>
                      <a:pt x="312" y="1"/>
                    </a:lnTo>
                    <a:lnTo>
                      <a:pt x="343" y="0"/>
                    </a:lnTo>
                    <a:lnTo>
                      <a:pt x="371" y="1"/>
                    </a:lnTo>
                    <a:lnTo>
                      <a:pt x="398" y="1"/>
                    </a:lnTo>
                    <a:lnTo>
                      <a:pt x="421" y="2"/>
                    </a:lnTo>
                    <a:lnTo>
                      <a:pt x="445" y="3"/>
                    </a:lnTo>
                    <a:lnTo>
                      <a:pt x="472" y="6"/>
                    </a:lnTo>
                    <a:lnTo>
                      <a:pt x="498" y="8"/>
                    </a:lnTo>
                    <a:lnTo>
                      <a:pt x="527" y="10"/>
                    </a:lnTo>
                    <a:lnTo>
                      <a:pt x="555" y="13"/>
                    </a:lnTo>
                    <a:lnTo>
                      <a:pt x="585" y="15"/>
                    </a:lnTo>
                    <a:lnTo>
                      <a:pt x="614" y="18"/>
                    </a:lnTo>
                    <a:lnTo>
                      <a:pt x="642" y="22"/>
                    </a:lnTo>
                    <a:lnTo>
                      <a:pt x="671" y="25"/>
                    </a:lnTo>
                    <a:lnTo>
                      <a:pt x="700" y="29"/>
                    </a:lnTo>
                    <a:lnTo>
                      <a:pt x="727" y="35"/>
                    </a:lnTo>
                    <a:lnTo>
                      <a:pt x="753" y="39"/>
                    </a:lnTo>
                    <a:lnTo>
                      <a:pt x="778" y="44"/>
                    </a:lnTo>
                    <a:lnTo>
                      <a:pt x="801" y="49"/>
                    </a:lnTo>
                    <a:lnTo>
                      <a:pt x="823" y="55"/>
                    </a:lnTo>
                    <a:lnTo>
                      <a:pt x="842" y="61"/>
                    </a:lnTo>
                    <a:lnTo>
                      <a:pt x="855" y="67"/>
                    </a:lnTo>
                    <a:lnTo>
                      <a:pt x="869" y="73"/>
                    </a:lnTo>
                    <a:lnTo>
                      <a:pt x="883" y="80"/>
                    </a:lnTo>
                    <a:lnTo>
                      <a:pt x="896" y="88"/>
                    </a:lnTo>
                    <a:lnTo>
                      <a:pt x="906" y="98"/>
                    </a:lnTo>
                    <a:lnTo>
                      <a:pt x="914" y="107"/>
                    </a:lnTo>
                    <a:lnTo>
                      <a:pt x="919" y="116"/>
                    </a:lnTo>
                    <a:lnTo>
                      <a:pt x="920" y="126"/>
                    </a:lnTo>
                    <a:lnTo>
                      <a:pt x="916" y="137"/>
                    </a:lnTo>
                    <a:lnTo>
                      <a:pt x="907" y="148"/>
                    </a:lnTo>
                    <a:lnTo>
                      <a:pt x="892" y="160"/>
                    </a:lnTo>
                    <a:lnTo>
                      <a:pt x="872" y="170"/>
                    </a:lnTo>
                    <a:lnTo>
                      <a:pt x="849" y="180"/>
                    </a:lnTo>
                    <a:lnTo>
                      <a:pt x="822" y="191"/>
                    </a:lnTo>
                    <a:lnTo>
                      <a:pt x="791" y="200"/>
                    </a:lnTo>
                    <a:lnTo>
                      <a:pt x="759" y="209"/>
                    </a:lnTo>
                    <a:lnTo>
                      <a:pt x="724" y="218"/>
                    </a:lnTo>
                    <a:lnTo>
                      <a:pt x="687" y="225"/>
                    </a:lnTo>
                    <a:lnTo>
                      <a:pt x="651" y="231"/>
                    </a:lnTo>
                    <a:lnTo>
                      <a:pt x="614" y="236"/>
                    </a:lnTo>
                    <a:lnTo>
                      <a:pt x="577" y="241"/>
                    </a:lnTo>
                    <a:lnTo>
                      <a:pt x="539" y="244"/>
                    </a:lnTo>
                    <a:lnTo>
                      <a:pt x="503" y="245"/>
                    </a:lnTo>
                    <a:lnTo>
                      <a:pt x="469" y="245"/>
                    </a:lnTo>
                    <a:lnTo>
                      <a:pt x="433" y="244"/>
                    </a:lnTo>
                    <a:lnTo>
                      <a:pt x="396" y="239"/>
                    </a:lnTo>
                    <a:lnTo>
                      <a:pt x="355" y="234"/>
                    </a:lnTo>
                    <a:lnTo>
                      <a:pt x="313" y="226"/>
                    </a:lnTo>
                    <a:lnTo>
                      <a:pt x="272" y="218"/>
                    </a:lnTo>
                    <a:lnTo>
                      <a:pt x="230" y="207"/>
                    </a:lnTo>
                    <a:lnTo>
                      <a:pt x="189" y="195"/>
                    </a:lnTo>
                    <a:lnTo>
                      <a:pt x="151" y="182"/>
                    </a:lnTo>
                    <a:lnTo>
                      <a:pt x="114" y="168"/>
                    </a:lnTo>
                    <a:lnTo>
                      <a:pt x="82" y="153"/>
                    </a:lnTo>
                    <a:lnTo>
                      <a:pt x="53" y="137"/>
                    </a:lnTo>
                    <a:lnTo>
                      <a:pt x="31" y="121"/>
                    </a:lnTo>
                    <a:lnTo>
                      <a:pt x="14" y="105"/>
                    </a:lnTo>
                    <a:lnTo>
                      <a:pt x="2" y="88"/>
                    </a:lnTo>
                    <a:lnTo>
                      <a:pt x="0" y="71"/>
                    </a:lnTo>
                    <a:lnTo>
                      <a:pt x="5" y="54"/>
                    </a:lnTo>
                    <a:close/>
                  </a:path>
                </a:pathLst>
              </a:custGeom>
              <a:solidFill>
                <a:srgbClr val="B5BDBD"/>
              </a:solidFill>
              <a:ln w="9525">
                <a:noFill/>
                <a:round/>
                <a:headEnd/>
                <a:tailEnd/>
              </a:ln>
            </p:spPr>
            <p:txBody>
              <a:bodyPr/>
              <a:lstStyle/>
              <a:p>
                <a:endParaRPr lang="en-GB"/>
              </a:p>
            </p:txBody>
          </p:sp>
          <p:sp>
            <p:nvSpPr>
              <p:cNvPr id="292922" name="Freeform 58"/>
              <p:cNvSpPr>
                <a:spLocks/>
              </p:cNvSpPr>
              <p:nvPr/>
            </p:nvSpPr>
            <p:spPr bwMode="auto">
              <a:xfrm>
                <a:off x="3701" y="2436"/>
                <a:ext cx="89" cy="18"/>
              </a:xfrm>
              <a:custGeom>
                <a:avLst/>
                <a:gdLst/>
                <a:ahLst/>
                <a:cxnLst>
                  <a:cxn ang="0">
                    <a:pos x="15" y="37"/>
                  </a:cxn>
                  <a:cxn ang="0">
                    <a:pos x="47" y="24"/>
                  </a:cxn>
                  <a:cxn ang="0">
                    <a:pos x="94" y="14"/>
                  </a:cxn>
                  <a:cxn ang="0">
                    <a:pos x="150" y="8"/>
                  </a:cxn>
                  <a:cxn ang="0">
                    <a:pos x="212" y="3"/>
                  </a:cxn>
                  <a:cxn ang="0">
                    <a:pos x="274" y="1"/>
                  </a:cxn>
                  <a:cxn ang="0">
                    <a:pos x="333" y="0"/>
                  </a:cxn>
                  <a:cxn ang="0">
                    <a:pos x="385" y="1"/>
                  </a:cxn>
                  <a:cxn ang="0">
                    <a:pos x="428" y="3"/>
                  </a:cxn>
                  <a:cxn ang="0">
                    <a:pos x="479" y="7"/>
                  </a:cxn>
                  <a:cxn ang="0">
                    <a:pos x="534" y="12"/>
                  </a:cxn>
                  <a:cxn ang="0">
                    <a:pos x="592" y="17"/>
                  </a:cxn>
                  <a:cxn ang="0">
                    <a:pos x="648" y="23"/>
                  </a:cxn>
                  <a:cxn ang="0">
                    <a:pos x="703" y="31"/>
                  </a:cxn>
                  <a:cxn ang="0">
                    <a:pos x="754" y="40"/>
                  </a:cxn>
                  <a:cxn ang="0">
                    <a:pos x="797" y="49"/>
                  </a:cxn>
                  <a:cxn ang="0">
                    <a:pos x="828" y="58"/>
                  </a:cxn>
                  <a:cxn ang="0">
                    <a:pos x="853" y="72"/>
                  </a:cxn>
                  <a:cxn ang="0">
                    <a:pos x="876" y="87"/>
                  </a:cxn>
                  <a:cxn ang="0">
                    <a:pos x="890" y="104"/>
                  </a:cxn>
                  <a:cxn ang="0">
                    <a:pos x="887" y="119"/>
                  </a:cxn>
                  <a:cxn ang="0">
                    <a:pos x="863" y="137"/>
                  </a:cxn>
                  <a:cxn ang="0">
                    <a:pos x="823" y="156"/>
                  </a:cxn>
                  <a:cxn ang="0">
                    <a:pos x="768" y="174"/>
                  </a:cxn>
                  <a:cxn ang="0">
                    <a:pos x="703" y="191"/>
                  </a:cxn>
                  <a:cxn ang="0">
                    <a:pos x="632" y="204"/>
                  </a:cxn>
                  <a:cxn ang="0">
                    <a:pos x="560" y="215"/>
                  </a:cxn>
                  <a:cxn ang="0">
                    <a:pos x="487" y="220"/>
                  </a:cxn>
                  <a:cxn ang="0">
                    <a:pos x="417" y="218"/>
                  </a:cxn>
                  <a:cxn ang="0">
                    <a:pos x="340" y="207"/>
                  </a:cxn>
                  <a:cxn ang="0">
                    <a:pos x="258" y="191"/>
                  </a:cxn>
                  <a:cxn ang="0">
                    <a:pos x="178" y="169"/>
                  </a:cxn>
                  <a:cxn ang="0">
                    <a:pos x="106" y="143"/>
                  </a:cxn>
                  <a:cxn ang="0">
                    <a:pos x="48" y="115"/>
                  </a:cxn>
                  <a:cxn ang="0">
                    <a:pos x="11" y="86"/>
                  </a:cxn>
                  <a:cxn ang="0">
                    <a:pos x="0" y="58"/>
                  </a:cxn>
                </a:cxnLst>
                <a:rect l="0" t="0" r="r" b="b"/>
                <a:pathLst>
                  <a:path w="891" h="220">
                    <a:moveTo>
                      <a:pt x="6" y="45"/>
                    </a:moveTo>
                    <a:lnTo>
                      <a:pt x="15" y="37"/>
                    </a:lnTo>
                    <a:lnTo>
                      <a:pt x="29" y="30"/>
                    </a:lnTo>
                    <a:lnTo>
                      <a:pt x="47" y="24"/>
                    </a:lnTo>
                    <a:lnTo>
                      <a:pt x="69" y="19"/>
                    </a:lnTo>
                    <a:lnTo>
                      <a:pt x="94" y="14"/>
                    </a:lnTo>
                    <a:lnTo>
                      <a:pt x="120" y="11"/>
                    </a:lnTo>
                    <a:lnTo>
                      <a:pt x="150" y="8"/>
                    </a:lnTo>
                    <a:lnTo>
                      <a:pt x="180" y="5"/>
                    </a:lnTo>
                    <a:lnTo>
                      <a:pt x="212" y="3"/>
                    </a:lnTo>
                    <a:lnTo>
                      <a:pt x="243" y="1"/>
                    </a:lnTo>
                    <a:lnTo>
                      <a:pt x="274" y="1"/>
                    </a:lnTo>
                    <a:lnTo>
                      <a:pt x="304" y="0"/>
                    </a:lnTo>
                    <a:lnTo>
                      <a:pt x="333" y="0"/>
                    </a:lnTo>
                    <a:lnTo>
                      <a:pt x="360" y="1"/>
                    </a:lnTo>
                    <a:lnTo>
                      <a:pt x="385" y="1"/>
                    </a:lnTo>
                    <a:lnTo>
                      <a:pt x="406" y="2"/>
                    </a:lnTo>
                    <a:lnTo>
                      <a:pt x="428" y="3"/>
                    </a:lnTo>
                    <a:lnTo>
                      <a:pt x="454" y="6"/>
                    </a:lnTo>
                    <a:lnTo>
                      <a:pt x="479" y="7"/>
                    </a:lnTo>
                    <a:lnTo>
                      <a:pt x="507" y="9"/>
                    </a:lnTo>
                    <a:lnTo>
                      <a:pt x="534" y="12"/>
                    </a:lnTo>
                    <a:lnTo>
                      <a:pt x="563" y="14"/>
                    </a:lnTo>
                    <a:lnTo>
                      <a:pt x="592" y="17"/>
                    </a:lnTo>
                    <a:lnTo>
                      <a:pt x="620" y="20"/>
                    </a:lnTo>
                    <a:lnTo>
                      <a:pt x="648" y="23"/>
                    </a:lnTo>
                    <a:lnTo>
                      <a:pt x="676" y="27"/>
                    </a:lnTo>
                    <a:lnTo>
                      <a:pt x="703" y="31"/>
                    </a:lnTo>
                    <a:lnTo>
                      <a:pt x="729" y="36"/>
                    </a:lnTo>
                    <a:lnTo>
                      <a:pt x="754" y="40"/>
                    </a:lnTo>
                    <a:lnTo>
                      <a:pt x="776" y="45"/>
                    </a:lnTo>
                    <a:lnTo>
                      <a:pt x="797" y="49"/>
                    </a:lnTo>
                    <a:lnTo>
                      <a:pt x="816" y="54"/>
                    </a:lnTo>
                    <a:lnTo>
                      <a:pt x="828" y="58"/>
                    </a:lnTo>
                    <a:lnTo>
                      <a:pt x="840" y="65"/>
                    </a:lnTo>
                    <a:lnTo>
                      <a:pt x="853" y="72"/>
                    </a:lnTo>
                    <a:lnTo>
                      <a:pt x="865" y="79"/>
                    </a:lnTo>
                    <a:lnTo>
                      <a:pt x="876" y="87"/>
                    </a:lnTo>
                    <a:lnTo>
                      <a:pt x="884" y="96"/>
                    </a:lnTo>
                    <a:lnTo>
                      <a:pt x="890" y="104"/>
                    </a:lnTo>
                    <a:lnTo>
                      <a:pt x="891" y="111"/>
                    </a:lnTo>
                    <a:lnTo>
                      <a:pt x="887" y="119"/>
                    </a:lnTo>
                    <a:lnTo>
                      <a:pt x="878" y="128"/>
                    </a:lnTo>
                    <a:lnTo>
                      <a:pt x="863" y="137"/>
                    </a:lnTo>
                    <a:lnTo>
                      <a:pt x="845" y="146"/>
                    </a:lnTo>
                    <a:lnTo>
                      <a:pt x="823" y="156"/>
                    </a:lnTo>
                    <a:lnTo>
                      <a:pt x="797" y="165"/>
                    </a:lnTo>
                    <a:lnTo>
                      <a:pt x="768" y="174"/>
                    </a:lnTo>
                    <a:lnTo>
                      <a:pt x="736" y="183"/>
                    </a:lnTo>
                    <a:lnTo>
                      <a:pt x="703" y="191"/>
                    </a:lnTo>
                    <a:lnTo>
                      <a:pt x="668" y="198"/>
                    </a:lnTo>
                    <a:lnTo>
                      <a:pt x="632" y="204"/>
                    </a:lnTo>
                    <a:lnTo>
                      <a:pt x="596" y="211"/>
                    </a:lnTo>
                    <a:lnTo>
                      <a:pt x="560" y="215"/>
                    </a:lnTo>
                    <a:lnTo>
                      <a:pt x="523" y="218"/>
                    </a:lnTo>
                    <a:lnTo>
                      <a:pt x="487" y="220"/>
                    </a:lnTo>
                    <a:lnTo>
                      <a:pt x="453" y="220"/>
                    </a:lnTo>
                    <a:lnTo>
                      <a:pt x="417" y="218"/>
                    </a:lnTo>
                    <a:lnTo>
                      <a:pt x="380" y="214"/>
                    </a:lnTo>
                    <a:lnTo>
                      <a:pt x="340" y="207"/>
                    </a:lnTo>
                    <a:lnTo>
                      <a:pt x="299" y="200"/>
                    </a:lnTo>
                    <a:lnTo>
                      <a:pt x="258" y="191"/>
                    </a:lnTo>
                    <a:lnTo>
                      <a:pt x="217" y="180"/>
                    </a:lnTo>
                    <a:lnTo>
                      <a:pt x="178" y="169"/>
                    </a:lnTo>
                    <a:lnTo>
                      <a:pt x="141" y="157"/>
                    </a:lnTo>
                    <a:lnTo>
                      <a:pt x="106" y="143"/>
                    </a:lnTo>
                    <a:lnTo>
                      <a:pt x="75" y="130"/>
                    </a:lnTo>
                    <a:lnTo>
                      <a:pt x="48" y="115"/>
                    </a:lnTo>
                    <a:lnTo>
                      <a:pt x="27" y="101"/>
                    </a:lnTo>
                    <a:lnTo>
                      <a:pt x="11" y="86"/>
                    </a:lnTo>
                    <a:lnTo>
                      <a:pt x="2" y="72"/>
                    </a:lnTo>
                    <a:lnTo>
                      <a:pt x="0" y="58"/>
                    </a:lnTo>
                    <a:lnTo>
                      <a:pt x="6" y="45"/>
                    </a:lnTo>
                    <a:close/>
                  </a:path>
                </a:pathLst>
              </a:custGeom>
              <a:solidFill>
                <a:srgbClr val="BAC2C2"/>
              </a:solidFill>
              <a:ln w="9525">
                <a:noFill/>
                <a:round/>
                <a:headEnd/>
                <a:tailEnd/>
              </a:ln>
            </p:spPr>
            <p:txBody>
              <a:bodyPr/>
              <a:lstStyle/>
              <a:p>
                <a:endParaRPr lang="en-GB"/>
              </a:p>
            </p:txBody>
          </p:sp>
          <p:sp>
            <p:nvSpPr>
              <p:cNvPr id="292923" name="Freeform 59"/>
              <p:cNvSpPr>
                <a:spLocks/>
              </p:cNvSpPr>
              <p:nvPr/>
            </p:nvSpPr>
            <p:spPr bwMode="auto">
              <a:xfrm>
                <a:off x="3677" y="2475"/>
                <a:ext cx="142" cy="19"/>
              </a:xfrm>
              <a:custGeom>
                <a:avLst/>
                <a:gdLst/>
                <a:ahLst/>
                <a:cxnLst>
                  <a:cxn ang="0">
                    <a:pos x="81" y="167"/>
                  </a:cxn>
                  <a:cxn ang="0">
                    <a:pos x="166" y="183"/>
                  </a:cxn>
                  <a:cxn ang="0">
                    <a:pos x="255" y="195"/>
                  </a:cxn>
                  <a:cxn ang="0">
                    <a:pos x="346" y="206"/>
                  </a:cxn>
                  <a:cxn ang="0">
                    <a:pos x="438" y="213"/>
                  </a:cxn>
                  <a:cxn ang="0">
                    <a:pos x="530" y="217"/>
                  </a:cxn>
                  <a:cxn ang="0">
                    <a:pos x="623" y="219"/>
                  </a:cxn>
                  <a:cxn ang="0">
                    <a:pos x="713" y="218"/>
                  </a:cxn>
                  <a:cxn ang="0">
                    <a:pos x="801" y="215"/>
                  </a:cxn>
                  <a:cxn ang="0">
                    <a:pos x="885" y="210"/>
                  </a:cxn>
                  <a:cxn ang="0">
                    <a:pos x="966" y="201"/>
                  </a:cxn>
                  <a:cxn ang="0">
                    <a:pos x="1042" y="191"/>
                  </a:cxn>
                  <a:cxn ang="0">
                    <a:pos x="1114" y="178"/>
                  </a:cxn>
                  <a:cxn ang="0">
                    <a:pos x="1178" y="162"/>
                  </a:cxn>
                  <a:cxn ang="0">
                    <a:pos x="1233" y="145"/>
                  </a:cxn>
                  <a:cxn ang="0">
                    <a:pos x="1282" y="125"/>
                  </a:cxn>
                  <a:cxn ang="0">
                    <a:pos x="1321" y="103"/>
                  </a:cxn>
                  <a:cxn ang="0">
                    <a:pos x="1356" y="79"/>
                  </a:cxn>
                  <a:cxn ang="0">
                    <a:pos x="1388" y="49"/>
                  </a:cxn>
                  <a:cxn ang="0">
                    <a:pos x="1412" y="17"/>
                  </a:cxn>
                  <a:cxn ang="0">
                    <a:pos x="1407" y="15"/>
                  </a:cxn>
                  <a:cxn ang="0">
                    <a:pos x="1378" y="42"/>
                  </a:cxn>
                  <a:cxn ang="0">
                    <a:pos x="1344" y="64"/>
                  </a:cxn>
                  <a:cxn ang="0">
                    <a:pos x="1308" y="80"/>
                  </a:cxn>
                  <a:cxn ang="0">
                    <a:pos x="1254" y="96"/>
                  </a:cxn>
                  <a:cxn ang="0">
                    <a:pos x="1179" y="112"/>
                  </a:cxn>
                  <a:cxn ang="0">
                    <a:pos x="1098" y="126"/>
                  </a:cxn>
                  <a:cxn ang="0">
                    <a:pos x="1013" y="137"/>
                  </a:cxn>
                  <a:cxn ang="0">
                    <a:pos x="923" y="146"/>
                  </a:cxn>
                  <a:cxn ang="0">
                    <a:pos x="832" y="152"/>
                  </a:cxn>
                  <a:cxn ang="0">
                    <a:pos x="740" y="155"/>
                  </a:cxn>
                  <a:cxn ang="0">
                    <a:pos x="645" y="156"/>
                  </a:cxn>
                  <a:cxn ang="0">
                    <a:pos x="553" y="156"/>
                  </a:cxn>
                  <a:cxn ang="0">
                    <a:pos x="462" y="152"/>
                  </a:cxn>
                  <a:cxn ang="0">
                    <a:pos x="374" y="147"/>
                  </a:cxn>
                  <a:cxn ang="0">
                    <a:pos x="290" y="139"/>
                  </a:cxn>
                  <a:cxn ang="0">
                    <a:pos x="213" y="130"/>
                  </a:cxn>
                  <a:cxn ang="0">
                    <a:pos x="141" y="119"/>
                  </a:cxn>
                  <a:cxn ang="0">
                    <a:pos x="78" y="105"/>
                  </a:cxn>
                  <a:cxn ang="0">
                    <a:pos x="23" y="90"/>
                  </a:cxn>
                  <a:cxn ang="0">
                    <a:pos x="2" y="90"/>
                  </a:cxn>
                  <a:cxn ang="0">
                    <a:pos x="9" y="112"/>
                  </a:cxn>
                  <a:cxn ang="0">
                    <a:pos x="19" y="136"/>
                  </a:cxn>
                  <a:cxn ang="0">
                    <a:pos x="32" y="154"/>
                  </a:cxn>
                </a:cxnLst>
                <a:rect l="0" t="0" r="r" b="b"/>
                <a:pathLst>
                  <a:path w="1419" h="219">
                    <a:moveTo>
                      <a:pt x="39" y="158"/>
                    </a:moveTo>
                    <a:lnTo>
                      <a:pt x="81" y="167"/>
                    </a:lnTo>
                    <a:lnTo>
                      <a:pt x="124" y="175"/>
                    </a:lnTo>
                    <a:lnTo>
                      <a:pt x="166" y="183"/>
                    </a:lnTo>
                    <a:lnTo>
                      <a:pt x="211" y="189"/>
                    </a:lnTo>
                    <a:lnTo>
                      <a:pt x="255" y="195"/>
                    </a:lnTo>
                    <a:lnTo>
                      <a:pt x="300" y="200"/>
                    </a:lnTo>
                    <a:lnTo>
                      <a:pt x="346" y="206"/>
                    </a:lnTo>
                    <a:lnTo>
                      <a:pt x="392" y="210"/>
                    </a:lnTo>
                    <a:lnTo>
                      <a:pt x="438" y="213"/>
                    </a:lnTo>
                    <a:lnTo>
                      <a:pt x="484" y="215"/>
                    </a:lnTo>
                    <a:lnTo>
                      <a:pt x="530" y="217"/>
                    </a:lnTo>
                    <a:lnTo>
                      <a:pt x="577" y="218"/>
                    </a:lnTo>
                    <a:lnTo>
                      <a:pt x="623" y="219"/>
                    </a:lnTo>
                    <a:lnTo>
                      <a:pt x="667" y="219"/>
                    </a:lnTo>
                    <a:lnTo>
                      <a:pt x="713" y="218"/>
                    </a:lnTo>
                    <a:lnTo>
                      <a:pt x="757" y="217"/>
                    </a:lnTo>
                    <a:lnTo>
                      <a:pt x="801" y="215"/>
                    </a:lnTo>
                    <a:lnTo>
                      <a:pt x="844" y="213"/>
                    </a:lnTo>
                    <a:lnTo>
                      <a:pt x="885" y="210"/>
                    </a:lnTo>
                    <a:lnTo>
                      <a:pt x="927" y="206"/>
                    </a:lnTo>
                    <a:lnTo>
                      <a:pt x="966" y="201"/>
                    </a:lnTo>
                    <a:lnTo>
                      <a:pt x="1005" y="196"/>
                    </a:lnTo>
                    <a:lnTo>
                      <a:pt x="1042" y="191"/>
                    </a:lnTo>
                    <a:lnTo>
                      <a:pt x="1079" y="185"/>
                    </a:lnTo>
                    <a:lnTo>
                      <a:pt x="1114" y="178"/>
                    </a:lnTo>
                    <a:lnTo>
                      <a:pt x="1146" y="170"/>
                    </a:lnTo>
                    <a:lnTo>
                      <a:pt x="1178" y="162"/>
                    </a:lnTo>
                    <a:lnTo>
                      <a:pt x="1206" y="154"/>
                    </a:lnTo>
                    <a:lnTo>
                      <a:pt x="1233" y="145"/>
                    </a:lnTo>
                    <a:lnTo>
                      <a:pt x="1259" y="134"/>
                    </a:lnTo>
                    <a:lnTo>
                      <a:pt x="1282" y="125"/>
                    </a:lnTo>
                    <a:lnTo>
                      <a:pt x="1303" y="114"/>
                    </a:lnTo>
                    <a:lnTo>
                      <a:pt x="1321" y="103"/>
                    </a:lnTo>
                    <a:lnTo>
                      <a:pt x="1338" y="92"/>
                    </a:lnTo>
                    <a:lnTo>
                      <a:pt x="1356" y="79"/>
                    </a:lnTo>
                    <a:lnTo>
                      <a:pt x="1373" y="65"/>
                    </a:lnTo>
                    <a:lnTo>
                      <a:pt x="1388" y="49"/>
                    </a:lnTo>
                    <a:lnTo>
                      <a:pt x="1401" y="34"/>
                    </a:lnTo>
                    <a:lnTo>
                      <a:pt x="1412" y="17"/>
                    </a:lnTo>
                    <a:lnTo>
                      <a:pt x="1419" y="0"/>
                    </a:lnTo>
                    <a:lnTo>
                      <a:pt x="1407" y="15"/>
                    </a:lnTo>
                    <a:lnTo>
                      <a:pt x="1393" y="29"/>
                    </a:lnTo>
                    <a:lnTo>
                      <a:pt x="1378" y="42"/>
                    </a:lnTo>
                    <a:lnTo>
                      <a:pt x="1362" y="53"/>
                    </a:lnTo>
                    <a:lnTo>
                      <a:pt x="1344" y="64"/>
                    </a:lnTo>
                    <a:lnTo>
                      <a:pt x="1326" y="72"/>
                    </a:lnTo>
                    <a:lnTo>
                      <a:pt x="1308" y="80"/>
                    </a:lnTo>
                    <a:lnTo>
                      <a:pt x="1288" y="87"/>
                    </a:lnTo>
                    <a:lnTo>
                      <a:pt x="1254" y="96"/>
                    </a:lnTo>
                    <a:lnTo>
                      <a:pt x="1217" y="104"/>
                    </a:lnTo>
                    <a:lnTo>
                      <a:pt x="1179" y="112"/>
                    </a:lnTo>
                    <a:lnTo>
                      <a:pt x="1139" y="120"/>
                    </a:lnTo>
                    <a:lnTo>
                      <a:pt x="1098" y="126"/>
                    </a:lnTo>
                    <a:lnTo>
                      <a:pt x="1056" y="131"/>
                    </a:lnTo>
                    <a:lnTo>
                      <a:pt x="1013" y="137"/>
                    </a:lnTo>
                    <a:lnTo>
                      <a:pt x="968" y="141"/>
                    </a:lnTo>
                    <a:lnTo>
                      <a:pt x="923" y="146"/>
                    </a:lnTo>
                    <a:lnTo>
                      <a:pt x="878" y="149"/>
                    </a:lnTo>
                    <a:lnTo>
                      <a:pt x="832" y="152"/>
                    </a:lnTo>
                    <a:lnTo>
                      <a:pt x="786" y="154"/>
                    </a:lnTo>
                    <a:lnTo>
                      <a:pt x="740" y="155"/>
                    </a:lnTo>
                    <a:lnTo>
                      <a:pt x="692" y="156"/>
                    </a:lnTo>
                    <a:lnTo>
                      <a:pt x="645" y="156"/>
                    </a:lnTo>
                    <a:lnTo>
                      <a:pt x="599" y="156"/>
                    </a:lnTo>
                    <a:lnTo>
                      <a:pt x="553" y="156"/>
                    </a:lnTo>
                    <a:lnTo>
                      <a:pt x="507" y="154"/>
                    </a:lnTo>
                    <a:lnTo>
                      <a:pt x="462" y="152"/>
                    </a:lnTo>
                    <a:lnTo>
                      <a:pt x="417" y="150"/>
                    </a:lnTo>
                    <a:lnTo>
                      <a:pt x="374" y="147"/>
                    </a:lnTo>
                    <a:lnTo>
                      <a:pt x="332" y="144"/>
                    </a:lnTo>
                    <a:lnTo>
                      <a:pt x="290" y="139"/>
                    </a:lnTo>
                    <a:lnTo>
                      <a:pt x="251" y="135"/>
                    </a:lnTo>
                    <a:lnTo>
                      <a:pt x="213" y="130"/>
                    </a:lnTo>
                    <a:lnTo>
                      <a:pt x="176" y="125"/>
                    </a:lnTo>
                    <a:lnTo>
                      <a:pt x="141" y="119"/>
                    </a:lnTo>
                    <a:lnTo>
                      <a:pt x="108" y="111"/>
                    </a:lnTo>
                    <a:lnTo>
                      <a:pt x="78" y="105"/>
                    </a:lnTo>
                    <a:lnTo>
                      <a:pt x="49" y="98"/>
                    </a:lnTo>
                    <a:lnTo>
                      <a:pt x="23" y="90"/>
                    </a:lnTo>
                    <a:lnTo>
                      <a:pt x="0" y="81"/>
                    </a:lnTo>
                    <a:lnTo>
                      <a:pt x="2" y="90"/>
                    </a:lnTo>
                    <a:lnTo>
                      <a:pt x="5" y="101"/>
                    </a:lnTo>
                    <a:lnTo>
                      <a:pt x="9" y="112"/>
                    </a:lnTo>
                    <a:lnTo>
                      <a:pt x="14" y="125"/>
                    </a:lnTo>
                    <a:lnTo>
                      <a:pt x="19" y="136"/>
                    </a:lnTo>
                    <a:lnTo>
                      <a:pt x="25" y="147"/>
                    </a:lnTo>
                    <a:lnTo>
                      <a:pt x="32" y="154"/>
                    </a:lnTo>
                    <a:lnTo>
                      <a:pt x="39" y="158"/>
                    </a:lnTo>
                    <a:close/>
                  </a:path>
                </a:pathLst>
              </a:custGeom>
              <a:solidFill>
                <a:srgbClr val="878F8F"/>
              </a:solidFill>
              <a:ln w="9525">
                <a:noFill/>
                <a:round/>
                <a:headEnd/>
                <a:tailEnd/>
              </a:ln>
            </p:spPr>
            <p:txBody>
              <a:bodyPr/>
              <a:lstStyle/>
              <a:p>
                <a:endParaRPr lang="en-GB"/>
              </a:p>
            </p:txBody>
          </p:sp>
          <p:sp>
            <p:nvSpPr>
              <p:cNvPr id="292924" name="Freeform 60"/>
              <p:cNvSpPr>
                <a:spLocks/>
              </p:cNvSpPr>
              <p:nvPr/>
            </p:nvSpPr>
            <p:spPr bwMode="auto">
              <a:xfrm>
                <a:off x="3778" y="2470"/>
                <a:ext cx="26" cy="5"/>
              </a:xfrm>
              <a:custGeom>
                <a:avLst/>
                <a:gdLst/>
                <a:ahLst/>
                <a:cxnLst>
                  <a:cxn ang="0">
                    <a:pos x="22" y="0"/>
                  </a:cxn>
                  <a:cxn ang="0">
                    <a:pos x="229" y="8"/>
                  </a:cxn>
                  <a:cxn ang="0">
                    <a:pos x="238" y="10"/>
                  </a:cxn>
                  <a:cxn ang="0">
                    <a:pos x="246" y="15"/>
                  </a:cxn>
                  <a:cxn ang="0">
                    <a:pos x="251" y="22"/>
                  </a:cxn>
                  <a:cxn ang="0">
                    <a:pos x="253" y="32"/>
                  </a:cxn>
                  <a:cxn ang="0">
                    <a:pos x="253" y="45"/>
                  </a:cxn>
                  <a:cxn ang="0">
                    <a:pos x="251" y="53"/>
                  </a:cxn>
                  <a:cxn ang="0">
                    <a:pos x="247" y="60"/>
                  </a:cxn>
                  <a:cxn ang="0">
                    <a:pos x="240" y="66"/>
                  </a:cxn>
                  <a:cxn ang="0">
                    <a:pos x="231" y="68"/>
                  </a:cxn>
                  <a:cxn ang="0">
                    <a:pos x="24" y="62"/>
                  </a:cxn>
                  <a:cxn ang="0">
                    <a:pos x="14" y="60"/>
                  </a:cxn>
                  <a:cxn ang="0">
                    <a:pos x="7" y="54"/>
                  </a:cxn>
                  <a:cxn ang="0">
                    <a:pos x="2" y="46"/>
                  </a:cxn>
                  <a:cxn ang="0">
                    <a:pos x="0" y="35"/>
                  </a:cxn>
                  <a:cxn ang="0">
                    <a:pos x="0" y="25"/>
                  </a:cxn>
                  <a:cxn ang="0">
                    <a:pos x="2" y="15"/>
                  </a:cxn>
                  <a:cxn ang="0">
                    <a:pos x="7" y="8"/>
                  </a:cxn>
                  <a:cxn ang="0">
                    <a:pos x="14" y="2"/>
                  </a:cxn>
                  <a:cxn ang="0">
                    <a:pos x="22" y="0"/>
                  </a:cxn>
                </a:cxnLst>
                <a:rect l="0" t="0" r="r" b="b"/>
                <a:pathLst>
                  <a:path w="253" h="68">
                    <a:moveTo>
                      <a:pt x="22" y="0"/>
                    </a:moveTo>
                    <a:lnTo>
                      <a:pt x="229" y="8"/>
                    </a:lnTo>
                    <a:lnTo>
                      <a:pt x="238" y="10"/>
                    </a:lnTo>
                    <a:lnTo>
                      <a:pt x="246" y="15"/>
                    </a:lnTo>
                    <a:lnTo>
                      <a:pt x="251" y="22"/>
                    </a:lnTo>
                    <a:lnTo>
                      <a:pt x="253" y="32"/>
                    </a:lnTo>
                    <a:lnTo>
                      <a:pt x="253" y="45"/>
                    </a:lnTo>
                    <a:lnTo>
                      <a:pt x="251" y="53"/>
                    </a:lnTo>
                    <a:lnTo>
                      <a:pt x="247" y="60"/>
                    </a:lnTo>
                    <a:lnTo>
                      <a:pt x="240" y="66"/>
                    </a:lnTo>
                    <a:lnTo>
                      <a:pt x="231" y="68"/>
                    </a:lnTo>
                    <a:lnTo>
                      <a:pt x="24" y="62"/>
                    </a:lnTo>
                    <a:lnTo>
                      <a:pt x="14" y="60"/>
                    </a:lnTo>
                    <a:lnTo>
                      <a:pt x="7" y="54"/>
                    </a:lnTo>
                    <a:lnTo>
                      <a:pt x="2" y="46"/>
                    </a:lnTo>
                    <a:lnTo>
                      <a:pt x="0" y="35"/>
                    </a:lnTo>
                    <a:lnTo>
                      <a:pt x="0" y="25"/>
                    </a:lnTo>
                    <a:lnTo>
                      <a:pt x="2" y="15"/>
                    </a:lnTo>
                    <a:lnTo>
                      <a:pt x="7" y="8"/>
                    </a:lnTo>
                    <a:lnTo>
                      <a:pt x="14" y="2"/>
                    </a:lnTo>
                    <a:lnTo>
                      <a:pt x="22" y="0"/>
                    </a:lnTo>
                    <a:close/>
                  </a:path>
                </a:pathLst>
              </a:custGeom>
              <a:solidFill>
                <a:srgbClr val="EDF5F5"/>
              </a:solidFill>
              <a:ln w="9525">
                <a:noFill/>
                <a:round/>
                <a:headEnd/>
                <a:tailEnd/>
              </a:ln>
            </p:spPr>
            <p:txBody>
              <a:bodyPr/>
              <a:lstStyle/>
              <a:p>
                <a:endParaRPr lang="en-GB"/>
              </a:p>
            </p:txBody>
          </p:sp>
          <p:sp>
            <p:nvSpPr>
              <p:cNvPr id="292925" name="Freeform 61"/>
              <p:cNvSpPr>
                <a:spLocks/>
              </p:cNvSpPr>
              <p:nvPr/>
            </p:nvSpPr>
            <p:spPr bwMode="auto">
              <a:xfrm>
                <a:off x="3713" y="2106"/>
                <a:ext cx="25" cy="6"/>
              </a:xfrm>
              <a:custGeom>
                <a:avLst/>
                <a:gdLst/>
                <a:ahLst/>
                <a:cxnLst>
                  <a:cxn ang="0">
                    <a:pos x="22" y="0"/>
                  </a:cxn>
                  <a:cxn ang="0">
                    <a:pos x="228" y="15"/>
                  </a:cxn>
                  <a:cxn ang="0">
                    <a:pos x="238" y="18"/>
                  </a:cxn>
                  <a:cxn ang="0">
                    <a:pos x="246" y="24"/>
                  </a:cxn>
                  <a:cxn ang="0">
                    <a:pos x="250" y="32"/>
                  </a:cxn>
                  <a:cxn ang="0">
                    <a:pos x="252" y="43"/>
                  </a:cxn>
                  <a:cxn ang="0">
                    <a:pos x="252" y="55"/>
                  </a:cxn>
                  <a:cxn ang="0">
                    <a:pos x="250" y="63"/>
                  </a:cxn>
                  <a:cxn ang="0">
                    <a:pos x="246" y="71"/>
                  </a:cxn>
                  <a:cxn ang="0">
                    <a:pos x="239" y="75"/>
                  </a:cxn>
                  <a:cxn ang="0">
                    <a:pos x="231" y="77"/>
                  </a:cxn>
                  <a:cxn ang="0">
                    <a:pos x="25" y="62"/>
                  </a:cxn>
                  <a:cxn ang="0">
                    <a:pos x="15" y="59"/>
                  </a:cxn>
                  <a:cxn ang="0">
                    <a:pos x="7" y="53"/>
                  </a:cxn>
                  <a:cxn ang="0">
                    <a:pos x="2" y="45"/>
                  </a:cxn>
                  <a:cxn ang="0">
                    <a:pos x="0" y="34"/>
                  </a:cxn>
                  <a:cxn ang="0">
                    <a:pos x="0" y="22"/>
                  </a:cxn>
                  <a:cxn ang="0">
                    <a:pos x="2" y="14"/>
                  </a:cxn>
                  <a:cxn ang="0">
                    <a:pos x="7" y="7"/>
                  </a:cxn>
                  <a:cxn ang="0">
                    <a:pos x="14" y="2"/>
                  </a:cxn>
                  <a:cxn ang="0">
                    <a:pos x="22" y="0"/>
                  </a:cxn>
                </a:cxnLst>
                <a:rect l="0" t="0" r="r" b="b"/>
                <a:pathLst>
                  <a:path w="252" h="77">
                    <a:moveTo>
                      <a:pt x="22" y="0"/>
                    </a:moveTo>
                    <a:lnTo>
                      <a:pt x="228" y="15"/>
                    </a:lnTo>
                    <a:lnTo>
                      <a:pt x="238" y="18"/>
                    </a:lnTo>
                    <a:lnTo>
                      <a:pt x="246" y="24"/>
                    </a:lnTo>
                    <a:lnTo>
                      <a:pt x="250" y="32"/>
                    </a:lnTo>
                    <a:lnTo>
                      <a:pt x="252" y="43"/>
                    </a:lnTo>
                    <a:lnTo>
                      <a:pt x="252" y="55"/>
                    </a:lnTo>
                    <a:lnTo>
                      <a:pt x="250" y="63"/>
                    </a:lnTo>
                    <a:lnTo>
                      <a:pt x="246" y="71"/>
                    </a:lnTo>
                    <a:lnTo>
                      <a:pt x="239" y="75"/>
                    </a:lnTo>
                    <a:lnTo>
                      <a:pt x="231" y="77"/>
                    </a:lnTo>
                    <a:lnTo>
                      <a:pt x="25" y="62"/>
                    </a:lnTo>
                    <a:lnTo>
                      <a:pt x="15" y="59"/>
                    </a:lnTo>
                    <a:lnTo>
                      <a:pt x="7" y="53"/>
                    </a:lnTo>
                    <a:lnTo>
                      <a:pt x="2" y="45"/>
                    </a:lnTo>
                    <a:lnTo>
                      <a:pt x="0" y="34"/>
                    </a:lnTo>
                    <a:lnTo>
                      <a:pt x="0" y="22"/>
                    </a:lnTo>
                    <a:lnTo>
                      <a:pt x="2" y="14"/>
                    </a:lnTo>
                    <a:lnTo>
                      <a:pt x="7" y="7"/>
                    </a:lnTo>
                    <a:lnTo>
                      <a:pt x="14" y="2"/>
                    </a:lnTo>
                    <a:lnTo>
                      <a:pt x="22" y="0"/>
                    </a:lnTo>
                    <a:close/>
                  </a:path>
                </a:pathLst>
              </a:custGeom>
              <a:solidFill>
                <a:srgbClr val="EDF5F5"/>
              </a:solidFill>
              <a:ln w="9525">
                <a:noFill/>
                <a:round/>
                <a:headEnd/>
                <a:tailEnd/>
              </a:ln>
            </p:spPr>
            <p:txBody>
              <a:bodyPr/>
              <a:lstStyle/>
              <a:p>
                <a:endParaRPr lang="en-GB"/>
              </a:p>
            </p:txBody>
          </p:sp>
          <p:sp>
            <p:nvSpPr>
              <p:cNvPr id="292926" name="Freeform 62"/>
              <p:cNvSpPr>
                <a:spLocks/>
              </p:cNvSpPr>
              <p:nvPr/>
            </p:nvSpPr>
            <p:spPr bwMode="auto">
              <a:xfrm>
                <a:off x="3713" y="2116"/>
                <a:ext cx="25" cy="6"/>
              </a:xfrm>
              <a:custGeom>
                <a:avLst/>
                <a:gdLst/>
                <a:ahLst/>
                <a:cxnLst>
                  <a:cxn ang="0">
                    <a:pos x="23" y="0"/>
                  </a:cxn>
                  <a:cxn ang="0">
                    <a:pos x="229" y="16"/>
                  </a:cxn>
                  <a:cxn ang="0">
                    <a:pos x="239" y="19"/>
                  </a:cxn>
                  <a:cxn ang="0">
                    <a:pos x="246" y="24"/>
                  </a:cxn>
                  <a:cxn ang="0">
                    <a:pos x="251" y="32"/>
                  </a:cxn>
                  <a:cxn ang="0">
                    <a:pos x="254" y="43"/>
                  </a:cxn>
                  <a:cxn ang="0">
                    <a:pos x="254" y="55"/>
                  </a:cxn>
                  <a:cxn ang="0">
                    <a:pos x="251" y="63"/>
                  </a:cxn>
                  <a:cxn ang="0">
                    <a:pos x="247" y="71"/>
                  </a:cxn>
                  <a:cxn ang="0">
                    <a:pos x="240" y="75"/>
                  </a:cxn>
                  <a:cxn ang="0">
                    <a:pos x="231" y="77"/>
                  </a:cxn>
                  <a:cxn ang="0">
                    <a:pos x="25" y="62"/>
                  </a:cxn>
                  <a:cxn ang="0">
                    <a:pos x="15" y="59"/>
                  </a:cxn>
                  <a:cxn ang="0">
                    <a:pos x="8" y="53"/>
                  </a:cxn>
                  <a:cxn ang="0">
                    <a:pos x="2" y="46"/>
                  </a:cxn>
                  <a:cxn ang="0">
                    <a:pos x="0" y="35"/>
                  </a:cxn>
                  <a:cxn ang="0">
                    <a:pos x="0" y="23"/>
                  </a:cxn>
                  <a:cxn ang="0">
                    <a:pos x="2" y="14"/>
                  </a:cxn>
                  <a:cxn ang="0">
                    <a:pos x="8" y="6"/>
                  </a:cxn>
                  <a:cxn ang="0">
                    <a:pos x="15" y="2"/>
                  </a:cxn>
                  <a:cxn ang="0">
                    <a:pos x="23" y="0"/>
                  </a:cxn>
                </a:cxnLst>
                <a:rect l="0" t="0" r="r" b="b"/>
                <a:pathLst>
                  <a:path w="254" h="77">
                    <a:moveTo>
                      <a:pt x="23" y="0"/>
                    </a:moveTo>
                    <a:lnTo>
                      <a:pt x="229" y="16"/>
                    </a:lnTo>
                    <a:lnTo>
                      <a:pt x="239" y="19"/>
                    </a:lnTo>
                    <a:lnTo>
                      <a:pt x="246" y="24"/>
                    </a:lnTo>
                    <a:lnTo>
                      <a:pt x="251" y="32"/>
                    </a:lnTo>
                    <a:lnTo>
                      <a:pt x="254" y="43"/>
                    </a:lnTo>
                    <a:lnTo>
                      <a:pt x="254" y="55"/>
                    </a:lnTo>
                    <a:lnTo>
                      <a:pt x="251" y="63"/>
                    </a:lnTo>
                    <a:lnTo>
                      <a:pt x="247" y="71"/>
                    </a:lnTo>
                    <a:lnTo>
                      <a:pt x="240" y="75"/>
                    </a:lnTo>
                    <a:lnTo>
                      <a:pt x="231" y="77"/>
                    </a:lnTo>
                    <a:lnTo>
                      <a:pt x="25" y="62"/>
                    </a:lnTo>
                    <a:lnTo>
                      <a:pt x="15" y="59"/>
                    </a:lnTo>
                    <a:lnTo>
                      <a:pt x="8" y="53"/>
                    </a:lnTo>
                    <a:lnTo>
                      <a:pt x="2" y="46"/>
                    </a:lnTo>
                    <a:lnTo>
                      <a:pt x="0" y="35"/>
                    </a:lnTo>
                    <a:lnTo>
                      <a:pt x="0" y="23"/>
                    </a:lnTo>
                    <a:lnTo>
                      <a:pt x="2" y="14"/>
                    </a:lnTo>
                    <a:lnTo>
                      <a:pt x="8" y="6"/>
                    </a:lnTo>
                    <a:lnTo>
                      <a:pt x="15" y="2"/>
                    </a:lnTo>
                    <a:lnTo>
                      <a:pt x="23" y="0"/>
                    </a:lnTo>
                    <a:close/>
                  </a:path>
                </a:pathLst>
              </a:custGeom>
              <a:solidFill>
                <a:srgbClr val="EDF5F5"/>
              </a:solidFill>
              <a:ln w="9525">
                <a:noFill/>
                <a:round/>
                <a:headEnd/>
                <a:tailEnd/>
              </a:ln>
            </p:spPr>
            <p:txBody>
              <a:bodyPr/>
              <a:lstStyle/>
              <a:p>
                <a:endParaRPr lang="en-GB"/>
              </a:p>
            </p:txBody>
          </p:sp>
          <p:sp>
            <p:nvSpPr>
              <p:cNvPr id="292927" name="Freeform 63"/>
              <p:cNvSpPr>
                <a:spLocks/>
              </p:cNvSpPr>
              <p:nvPr/>
            </p:nvSpPr>
            <p:spPr bwMode="auto">
              <a:xfrm>
                <a:off x="3713" y="2126"/>
                <a:ext cx="25" cy="6"/>
              </a:xfrm>
              <a:custGeom>
                <a:avLst/>
                <a:gdLst/>
                <a:ahLst/>
                <a:cxnLst>
                  <a:cxn ang="0">
                    <a:pos x="22" y="0"/>
                  </a:cxn>
                  <a:cxn ang="0">
                    <a:pos x="228" y="15"/>
                  </a:cxn>
                  <a:cxn ang="0">
                    <a:pos x="238" y="18"/>
                  </a:cxn>
                  <a:cxn ang="0">
                    <a:pos x="246" y="24"/>
                  </a:cxn>
                  <a:cxn ang="0">
                    <a:pos x="251" y="31"/>
                  </a:cxn>
                  <a:cxn ang="0">
                    <a:pos x="253" y="42"/>
                  </a:cxn>
                  <a:cxn ang="0">
                    <a:pos x="253" y="54"/>
                  </a:cxn>
                  <a:cxn ang="0">
                    <a:pos x="251" y="62"/>
                  </a:cxn>
                  <a:cxn ang="0">
                    <a:pos x="246" y="70"/>
                  </a:cxn>
                  <a:cxn ang="0">
                    <a:pos x="239" y="75"/>
                  </a:cxn>
                  <a:cxn ang="0">
                    <a:pos x="231" y="77"/>
                  </a:cxn>
                  <a:cxn ang="0">
                    <a:pos x="25" y="62"/>
                  </a:cxn>
                  <a:cxn ang="0">
                    <a:pos x="15" y="59"/>
                  </a:cxn>
                  <a:cxn ang="0">
                    <a:pos x="7" y="53"/>
                  </a:cxn>
                  <a:cxn ang="0">
                    <a:pos x="3" y="45"/>
                  </a:cxn>
                  <a:cxn ang="0">
                    <a:pos x="0" y="34"/>
                  </a:cxn>
                  <a:cxn ang="0">
                    <a:pos x="0" y="22"/>
                  </a:cxn>
                  <a:cxn ang="0">
                    <a:pos x="3" y="14"/>
                  </a:cxn>
                  <a:cxn ang="0">
                    <a:pos x="7" y="6"/>
                  </a:cxn>
                  <a:cxn ang="0">
                    <a:pos x="14" y="2"/>
                  </a:cxn>
                  <a:cxn ang="0">
                    <a:pos x="22" y="0"/>
                  </a:cxn>
                </a:cxnLst>
                <a:rect l="0" t="0" r="r" b="b"/>
                <a:pathLst>
                  <a:path w="253" h="77">
                    <a:moveTo>
                      <a:pt x="22" y="0"/>
                    </a:moveTo>
                    <a:lnTo>
                      <a:pt x="228" y="15"/>
                    </a:lnTo>
                    <a:lnTo>
                      <a:pt x="238" y="18"/>
                    </a:lnTo>
                    <a:lnTo>
                      <a:pt x="246" y="24"/>
                    </a:lnTo>
                    <a:lnTo>
                      <a:pt x="251" y="31"/>
                    </a:lnTo>
                    <a:lnTo>
                      <a:pt x="253" y="42"/>
                    </a:lnTo>
                    <a:lnTo>
                      <a:pt x="253" y="54"/>
                    </a:lnTo>
                    <a:lnTo>
                      <a:pt x="251" y="62"/>
                    </a:lnTo>
                    <a:lnTo>
                      <a:pt x="246" y="70"/>
                    </a:lnTo>
                    <a:lnTo>
                      <a:pt x="239" y="75"/>
                    </a:lnTo>
                    <a:lnTo>
                      <a:pt x="231" y="77"/>
                    </a:lnTo>
                    <a:lnTo>
                      <a:pt x="25" y="62"/>
                    </a:lnTo>
                    <a:lnTo>
                      <a:pt x="15" y="59"/>
                    </a:lnTo>
                    <a:lnTo>
                      <a:pt x="7" y="53"/>
                    </a:lnTo>
                    <a:lnTo>
                      <a:pt x="3" y="45"/>
                    </a:lnTo>
                    <a:lnTo>
                      <a:pt x="0" y="34"/>
                    </a:lnTo>
                    <a:lnTo>
                      <a:pt x="0" y="22"/>
                    </a:lnTo>
                    <a:lnTo>
                      <a:pt x="3" y="14"/>
                    </a:lnTo>
                    <a:lnTo>
                      <a:pt x="7" y="6"/>
                    </a:lnTo>
                    <a:lnTo>
                      <a:pt x="14" y="2"/>
                    </a:lnTo>
                    <a:lnTo>
                      <a:pt x="22" y="0"/>
                    </a:lnTo>
                    <a:close/>
                  </a:path>
                </a:pathLst>
              </a:custGeom>
              <a:solidFill>
                <a:srgbClr val="EDF5F5"/>
              </a:solidFill>
              <a:ln w="9525">
                <a:noFill/>
                <a:round/>
                <a:headEnd/>
                <a:tailEnd/>
              </a:ln>
            </p:spPr>
            <p:txBody>
              <a:bodyPr/>
              <a:lstStyle/>
              <a:p>
                <a:endParaRPr lang="en-GB"/>
              </a:p>
            </p:txBody>
          </p:sp>
          <p:sp>
            <p:nvSpPr>
              <p:cNvPr id="292928" name="Freeform 64"/>
              <p:cNvSpPr>
                <a:spLocks/>
              </p:cNvSpPr>
              <p:nvPr/>
            </p:nvSpPr>
            <p:spPr bwMode="auto">
              <a:xfrm>
                <a:off x="3677" y="2476"/>
                <a:ext cx="142" cy="18"/>
              </a:xfrm>
              <a:custGeom>
                <a:avLst/>
                <a:gdLst/>
                <a:ahLst/>
                <a:cxnLst>
                  <a:cxn ang="0">
                    <a:pos x="76" y="167"/>
                  </a:cxn>
                  <a:cxn ang="0">
                    <a:pos x="161" y="183"/>
                  </a:cxn>
                  <a:cxn ang="0">
                    <a:pos x="250" y="195"/>
                  </a:cxn>
                  <a:cxn ang="0">
                    <a:pos x="341" y="206"/>
                  </a:cxn>
                  <a:cxn ang="0">
                    <a:pos x="433" y="213"/>
                  </a:cxn>
                  <a:cxn ang="0">
                    <a:pos x="525" y="218"/>
                  </a:cxn>
                  <a:cxn ang="0">
                    <a:pos x="618" y="220"/>
                  </a:cxn>
                  <a:cxn ang="0">
                    <a:pos x="708" y="219"/>
                  </a:cxn>
                  <a:cxn ang="0">
                    <a:pos x="796" y="216"/>
                  </a:cxn>
                  <a:cxn ang="0">
                    <a:pos x="880" y="210"/>
                  </a:cxn>
                  <a:cxn ang="0">
                    <a:pos x="961" y="202"/>
                  </a:cxn>
                  <a:cxn ang="0">
                    <a:pos x="1037" y="191"/>
                  </a:cxn>
                  <a:cxn ang="0">
                    <a:pos x="1109" y="178"/>
                  </a:cxn>
                  <a:cxn ang="0">
                    <a:pos x="1173" y="162"/>
                  </a:cxn>
                  <a:cxn ang="0">
                    <a:pos x="1228" y="145"/>
                  </a:cxn>
                  <a:cxn ang="0">
                    <a:pos x="1277" y="125"/>
                  </a:cxn>
                  <a:cxn ang="0">
                    <a:pos x="1316" y="103"/>
                  </a:cxn>
                  <a:cxn ang="0">
                    <a:pos x="1352" y="78"/>
                  </a:cxn>
                  <a:cxn ang="0">
                    <a:pos x="1384" y="49"/>
                  </a:cxn>
                  <a:cxn ang="0">
                    <a:pos x="1407" y="17"/>
                  </a:cxn>
                  <a:cxn ang="0">
                    <a:pos x="1402" y="15"/>
                  </a:cxn>
                  <a:cxn ang="0">
                    <a:pos x="1373" y="43"/>
                  </a:cxn>
                  <a:cxn ang="0">
                    <a:pos x="1340" y="66"/>
                  </a:cxn>
                  <a:cxn ang="0">
                    <a:pos x="1305" y="85"/>
                  </a:cxn>
                  <a:cxn ang="0">
                    <a:pos x="1253" y="101"/>
                  </a:cxn>
                  <a:cxn ang="0">
                    <a:pos x="1182" y="119"/>
                  </a:cxn>
                  <a:cxn ang="0">
                    <a:pos x="1103" y="133"/>
                  </a:cxn>
                  <a:cxn ang="0">
                    <a:pos x="1019" y="146"/>
                  </a:cxn>
                  <a:cxn ang="0">
                    <a:pos x="931" y="155"/>
                  </a:cxn>
                  <a:cxn ang="0">
                    <a:pos x="840" y="161"/>
                  </a:cxn>
                  <a:cxn ang="0">
                    <a:pos x="747" y="165"/>
                  </a:cxn>
                  <a:cxn ang="0">
                    <a:pos x="652" y="166"/>
                  </a:cxn>
                  <a:cxn ang="0">
                    <a:pos x="559" y="166"/>
                  </a:cxn>
                  <a:cxn ang="0">
                    <a:pos x="467" y="163"/>
                  </a:cxn>
                  <a:cxn ang="0">
                    <a:pos x="379" y="158"/>
                  </a:cxn>
                  <a:cxn ang="0">
                    <a:pos x="293" y="150"/>
                  </a:cxn>
                  <a:cxn ang="0">
                    <a:pos x="215" y="140"/>
                  </a:cxn>
                  <a:cxn ang="0">
                    <a:pos x="143" y="129"/>
                  </a:cxn>
                  <a:cxn ang="0">
                    <a:pos x="78" y="116"/>
                  </a:cxn>
                  <a:cxn ang="0">
                    <a:pos x="23" y="100"/>
                  </a:cxn>
                  <a:cxn ang="0">
                    <a:pos x="2" y="100"/>
                  </a:cxn>
                  <a:cxn ang="0">
                    <a:pos x="7" y="121"/>
                  </a:cxn>
                  <a:cxn ang="0">
                    <a:pos x="15" y="140"/>
                  </a:cxn>
                  <a:cxn ang="0">
                    <a:pos x="26" y="155"/>
                  </a:cxn>
                </a:cxnLst>
                <a:rect l="0" t="0" r="r" b="b"/>
                <a:pathLst>
                  <a:path w="1414" h="220">
                    <a:moveTo>
                      <a:pt x="34" y="158"/>
                    </a:moveTo>
                    <a:lnTo>
                      <a:pt x="76" y="167"/>
                    </a:lnTo>
                    <a:lnTo>
                      <a:pt x="119" y="176"/>
                    </a:lnTo>
                    <a:lnTo>
                      <a:pt x="161" y="183"/>
                    </a:lnTo>
                    <a:lnTo>
                      <a:pt x="206" y="189"/>
                    </a:lnTo>
                    <a:lnTo>
                      <a:pt x="250" y="195"/>
                    </a:lnTo>
                    <a:lnTo>
                      <a:pt x="295" y="202"/>
                    </a:lnTo>
                    <a:lnTo>
                      <a:pt x="341" y="206"/>
                    </a:lnTo>
                    <a:lnTo>
                      <a:pt x="387" y="210"/>
                    </a:lnTo>
                    <a:lnTo>
                      <a:pt x="433" y="213"/>
                    </a:lnTo>
                    <a:lnTo>
                      <a:pt x="479" y="216"/>
                    </a:lnTo>
                    <a:lnTo>
                      <a:pt x="525" y="218"/>
                    </a:lnTo>
                    <a:lnTo>
                      <a:pt x="572" y="219"/>
                    </a:lnTo>
                    <a:lnTo>
                      <a:pt x="618" y="220"/>
                    </a:lnTo>
                    <a:lnTo>
                      <a:pt x="662" y="220"/>
                    </a:lnTo>
                    <a:lnTo>
                      <a:pt x="708" y="219"/>
                    </a:lnTo>
                    <a:lnTo>
                      <a:pt x="752" y="218"/>
                    </a:lnTo>
                    <a:lnTo>
                      <a:pt x="796" y="216"/>
                    </a:lnTo>
                    <a:lnTo>
                      <a:pt x="839" y="213"/>
                    </a:lnTo>
                    <a:lnTo>
                      <a:pt x="880" y="210"/>
                    </a:lnTo>
                    <a:lnTo>
                      <a:pt x="922" y="206"/>
                    </a:lnTo>
                    <a:lnTo>
                      <a:pt x="961" y="202"/>
                    </a:lnTo>
                    <a:lnTo>
                      <a:pt x="1000" y="196"/>
                    </a:lnTo>
                    <a:lnTo>
                      <a:pt x="1037" y="191"/>
                    </a:lnTo>
                    <a:lnTo>
                      <a:pt x="1074" y="185"/>
                    </a:lnTo>
                    <a:lnTo>
                      <a:pt x="1109" y="178"/>
                    </a:lnTo>
                    <a:lnTo>
                      <a:pt x="1141" y="171"/>
                    </a:lnTo>
                    <a:lnTo>
                      <a:pt x="1173" y="162"/>
                    </a:lnTo>
                    <a:lnTo>
                      <a:pt x="1201" y="154"/>
                    </a:lnTo>
                    <a:lnTo>
                      <a:pt x="1228" y="145"/>
                    </a:lnTo>
                    <a:lnTo>
                      <a:pt x="1254" y="134"/>
                    </a:lnTo>
                    <a:lnTo>
                      <a:pt x="1277" y="125"/>
                    </a:lnTo>
                    <a:lnTo>
                      <a:pt x="1298" y="114"/>
                    </a:lnTo>
                    <a:lnTo>
                      <a:pt x="1316" y="103"/>
                    </a:lnTo>
                    <a:lnTo>
                      <a:pt x="1334" y="91"/>
                    </a:lnTo>
                    <a:lnTo>
                      <a:pt x="1352" y="78"/>
                    </a:lnTo>
                    <a:lnTo>
                      <a:pt x="1369" y="64"/>
                    </a:lnTo>
                    <a:lnTo>
                      <a:pt x="1384" y="49"/>
                    </a:lnTo>
                    <a:lnTo>
                      <a:pt x="1396" y="34"/>
                    </a:lnTo>
                    <a:lnTo>
                      <a:pt x="1407" y="17"/>
                    </a:lnTo>
                    <a:lnTo>
                      <a:pt x="1414" y="0"/>
                    </a:lnTo>
                    <a:lnTo>
                      <a:pt x="1402" y="15"/>
                    </a:lnTo>
                    <a:lnTo>
                      <a:pt x="1388" y="30"/>
                    </a:lnTo>
                    <a:lnTo>
                      <a:pt x="1373" y="43"/>
                    </a:lnTo>
                    <a:lnTo>
                      <a:pt x="1358" y="55"/>
                    </a:lnTo>
                    <a:lnTo>
                      <a:pt x="1340" y="66"/>
                    </a:lnTo>
                    <a:lnTo>
                      <a:pt x="1323" y="76"/>
                    </a:lnTo>
                    <a:lnTo>
                      <a:pt x="1305" y="85"/>
                    </a:lnTo>
                    <a:lnTo>
                      <a:pt x="1285" y="92"/>
                    </a:lnTo>
                    <a:lnTo>
                      <a:pt x="1253" y="101"/>
                    </a:lnTo>
                    <a:lnTo>
                      <a:pt x="1218" y="110"/>
                    </a:lnTo>
                    <a:lnTo>
                      <a:pt x="1182" y="119"/>
                    </a:lnTo>
                    <a:lnTo>
                      <a:pt x="1143" y="127"/>
                    </a:lnTo>
                    <a:lnTo>
                      <a:pt x="1103" y="133"/>
                    </a:lnTo>
                    <a:lnTo>
                      <a:pt x="1062" y="140"/>
                    </a:lnTo>
                    <a:lnTo>
                      <a:pt x="1019" y="146"/>
                    </a:lnTo>
                    <a:lnTo>
                      <a:pt x="975" y="151"/>
                    </a:lnTo>
                    <a:lnTo>
                      <a:pt x="931" y="155"/>
                    </a:lnTo>
                    <a:lnTo>
                      <a:pt x="885" y="158"/>
                    </a:lnTo>
                    <a:lnTo>
                      <a:pt x="840" y="161"/>
                    </a:lnTo>
                    <a:lnTo>
                      <a:pt x="793" y="163"/>
                    </a:lnTo>
                    <a:lnTo>
                      <a:pt x="747" y="165"/>
                    </a:lnTo>
                    <a:lnTo>
                      <a:pt x="700" y="166"/>
                    </a:lnTo>
                    <a:lnTo>
                      <a:pt x="652" y="166"/>
                    </a:lnTo>
                    <a:lnTo>
                      <a:pt x="605" y="166"/>
                    </a:lnTo>
                    <a:lnTo>
                      <a:pt x="559" y="166"/>
                    </a:lnTo>
                    <a:lnTo>
                      <a:pt x="513" y="164"/>
                    </a:lnTo>
                    <a:lnTo>
                      <a:pt x="467" y="163"/>
                    </a:lnTo>
                    <a:lnTo>
                      <a:pt x="422" y="160"/>
                    </a:lnTo>
                    <a:lnTo>
                      <a:pt x="379" y="158"/>
                    </a:lnTo>
                    <a:lnTo>
                      <a:pt x="335" y="154"/>
                    </a:lnTo>
                    <a:lnTo>
                      <a:pt x="293" y="150"/>
                    </a:lnTo>
                    <a:lnTo>
                      <a:pt x="254" y="146"/>
                    </a:lnTo>
                    <a:lnTo>
                      <a:pt x="215" y="140"/>
                    </a:lnTo>
                    <a:lnTo>
                      <a:pt x="178" y="135"/>
                    </a:lnTo>
                    <a:lnTo>
                      <a:pt x="143" y="129"/>
                    </a:lnTo>
                    <a:lnTo>
                      <a:pt x="109" y="123"/>
                    </a:lnTo>
                    <a:lnTo>
                      <a:pt x="78" y="116"/>
                    </a:lnTo>
                    <a:lnTo>
                      <a:pt x="49" y="108"/>
                    </a:lnTo>
                    <a:lnTo>
                      <a:pt x="23" y="100"/>
                    </a:lnTo>
                    <a:lnTo>
                      <a:pt x="0" y="92"/>
                    </a:lnTo>
                    <a:lnTo>
                      <a:pt x="2" y="100"/>
                    </a:lnTo>
                    <a:lnTo>
                      <a:pt x="4" y="109"/>
                    </a:lnTo>
                    <a:lnTo>
                      <a:pt x="7" y="121"/>
                    </a:lnTo>
                    <a:lnTo>
                      <a:pt x="11" y="131"/>
                    </a:lnTo>
                    <a:lnTo>
                      <a:pt x="15" y="140"/>
                    </a:lnTo>
                    <a:lnTo>
                      <a:pt x="20" y="149"/>
                    </a:lnTo>
                    <a:lnTo>
                      <a:pt x="26" y="155"/>
                    </a:lnTo>
                    <a:lnTo>
                      <a:pt x="34" y="158"/>
                    </a:lnTo>
                    <a:close/>
                  </a:path>
                </a:pathLst>
              </a:custGeom>
              <a:solidFill>
                <a:srgbClr val="7A8282"/>
              </a:solidFill>
              <a:ln w="9525">
                <a:noFill/>
                <a:round/>
                <a:headEnd/>
                <a:tailEnd/>
              </a:ln>
            </p:spPr>
            <p:txBody>
              <a:bodyPr/>
              <a:lstStyle/>
              <a:p>
                <a:endParaRPr lang="en-GB"/>
              </a:p>
            </p:txBody>
          </p:sp>
          <p:sp>
            <p:nvSpPr>
              <p:cNvPr id="292929" name="Freeform 65"/>
              <p:cNvSpPr>
                <a:spLocks/>
              </p:cNvSpPr>
              <p:nvPr/>
            </p:nvSpPr>
            <p:spPr bwMode="auto">
              <a:xfrm>
                <a:off x="3677" y="2476"/>
                <a:ext cx="142" cy="18"/>
              </a:xfrm>
              <a:custGeom>
                <a:avLst/>
                <a:gdLst/>
                <a:ahLst/>
                <a:cxnLst>
                  <a:cxn ang="0">
                    <a:pos x="73" y="167"/>
                  </a:cxn>
                  <a:cxn ang="0">
                    <a:pos x="158" y="183"/>
                  </a:cxn>
                  <a:cxn ang="0">
                    <a:pos x="247" y="195"/>
                  </a:cxn>
                  <a:cxn ang="0">
                    <a:pos x="338" y="206"/>
                  </a:cxn>
                  <a:cxn ang="0">
                    <a:pos x="430" y="213"/>
                  </a:cxn>
                  <a:cxn ang="0">
                    <a:pos x="522" y="218"/>
                  </a:cxn>
                  <a:cxn ang="0">
                    <a:pos x="615" y="220"/>
                  </a:cxn>
                  <a:cxn ang="0">
                    <a:pos x="705" y="219"/>
                  </a:cxn>
                  <a:cxn ang="0">
                    <a:pos x="793" y="216"/>
                  </a:cxn>
                  <a:cxn ang="0">
                    <a:pos x="877" y="210"/>
                  </a:cxn>
                  <a:cxn ang="0">
                    <a:pos x="958" y="202"/>
                  </a:cxn>
                  <a:cxn ang="0">
                    <a:pos x="1034" y="191"/>
                  </a:cxn>
                  <a:cxn ang="0">
                    <a:pos x="1106" y="178"/>
                  </a:cxn>
                  <a:cxn ang="0">
                    <a:pos x="1170" y="162"/>
                  </a:cxn>
                  <a:cxn ang="0">
                    <a:pos x="1225" y="145"/>
                  </a:cxn>
                  <a:cxn ang="0">
                    <a:pos x="1274" y="125"/>
                  </a:cxn>
                  <a:cxn ang="0">
                    <a:pos x="1313" y="103"/>
                  </a:cxn>
                  <a:cxn ang="0">
                    <a:pos x="1349" y="78"/>
                  </a:cxn>
                  <a:cxn ang="0">
                    <a:pos x="1381" y="49"/>
                  </a:cxn>
                  <a:cxn ang="0">
                    <a:pos x="1404" y="17"/>
                  </a:cxn>
                  <a:cxn ang="0">
                    <a:pos x="1399" y="15"/>
                  </a:cxn>
                  <a:cxn ang="0">
                    <a:pos x="1371" y="43"/>
                  </a:cxn>
                  <a:cxn ang="0">
                    <a:pos x="1339" y="67"/>
                  </a:cxn>
                  <a:cxn ang="0">
                    <a:pos x="1304" y="86"/>
                  </a:cxn>
                  <a:cxn ang="0">
                    <a:pos x="1255" y="104"/>
                  </a:cxn>
                  <a:cxn ang="0">
                    <a:pos x="1186" y="123"/>
                  </a:cxn>
                  <a:cxn ang="0">
                    <a:pos x="1111" y="138"/>
                  </a:cxn>
                  <a:cxn ang="0">
                    <a:pos x="1027" y="152"/>
                  </a:cxn>
                  <a:cxn ang="0">
                    <a:pos x="940" y="161"/>
                  </a:cxn>
                  <a:cxn ang="0">
                    <a:pos x="849" y="168"/>
                  </a:cxn>
                  <a:cxn ang="0">
                    <a:pos x="756" y="174"/>
                  </a:cxn>
                  <a:cxn ang="0">
                    <a:pos x="661" y="176"/>
                  </a:cxn>
                  <a:cxn ang="0">
                    <a:pos x="567" y="175"/>
                  </a:cxn>
                  <a:cxn ang="0">
                    <a:pos x="473" y="173"/>
                  </a:cxn>
                  <a:cxn ang="0">
                    <a:pos x="384" y="167"/>
                  </a:cxn>
                  <a:cxn ang="0">
                    <a:pos x="298" y="160"/>
                  </a:cxn>
                  <a:cxn ang="0">
                    <a:pos x="217" y="150"/>
                  </a:cxn>
                  <a:cxn ang="0">
                    <a:pos x="144" y="138"/>
                  </a:cxn>
                  <a:cxn ang="0">
                    <a:pos x="79" y="125"/>
                  </a:cxn>
                  <a:cxn ang="0">
                    <a:pos x="23" y="109"/>
                  </a:cxn>
                  <a:cxn ang="0">
                    <a:pos x="2" y="109"/>
                  </a:cxn>
                  <a:cxn ang="0">
                    <a:pos x="7" y="127"/>
                  </a:cxn>
                  <a:cxn ang="0">
                    <a:pos x="13" y="144"/>
                  </a:cxn>
                  <a:cxn ang="0">
                    <a:pos x="24" y="155"/>
                  </a:cxn>
                </a:cxnLst>
                <a:rect l="0" t="0" r="r" b="b"/>
                <a:pathLst>
                  <a:path w="1411" h="220">
                    <a:moveTo>
                      <a:pt x="31" y="158"/>
                    </a:moveTo>
                    <a:lnTo>
                      <a:pt x="73" y="167"/>
                    </a:lnTo>
                    <a:lnTo>
                      <a:pt x="116" y="176"/>
                    </a:lnTo>
                    <a:lnTo>
                      <a:pt x="158" y="183"/>
                    </a:lnTo>
                    <a:lnTo>
                      <a:pt x="203" y="189"/>
                    </a:lnTo>
                    <a:lnTo>
                      <a:pt x="247" y="195"/>
                    </a:lnTo>
                    <a:lnTo>
                      <a:pt x="292" y="202"/>
                    </a:lnTo>
                    <a:lnTo>
                      <a:pt x="338" y="206"/>
                    </a:lnTo>
                    <a:lnTo>
                      <a:pt x="384" y="210"/>
                    </a:lnTo>
                    <a:lnTo>
                      <a:pt x="430" y="213"/>
                    </a:lnTo>
                    <a:lnTo>
                      <a:pt x="476" y="216"/>
                    </a:lnTo>
                    <a:lnTo>
                      <a:pt x="522" y="218"/>
                    </a:lnTo>
                    <a:lnTo>
                      <a:pt x="569" y="219"/>
                    </a:lnTo>
                    <a:lnTo>
                      <a:pt x="615" y="220"/>
                    </a:lnTo>
                    <a:lnTo>
                      <a:pt x="659" y="220"/>
                    </a:lnTo>
                    <a:lnTo>
                      <a:pt x="705" y="219"/>
                    </a:lnTo>
                    <a:lnTo>
                      <a:pt x="749" y="218"/>
                    </a:lnTo>
                    <a:lnTo>
                      <a:pt x="793" y="216"/>
                    </a:lnTo>
                    <a:lnTo>
                      <a:pt x="836" y="213"/>
                    </a:lnTo>
                    <a:lnTo>
                      <a:pt x="877" y="210"/>
                    </a:lnTo>
                    <a:lnTo>
                      <a:pt x="919" y="206"/>
                    </a:lnTo>
                    <a:lnTo>
                      <a:pt x="958" y="202"/>
                    </a:lnTo>
                    <a:lnTo>
                      <a:pt x="997" y="196"/>
                    </a:lnTo>
                    <a:lnTo>
                      <a:pt x="1034" y="191"/>
                    </a:lnTo>
                    <a:lnTo>
                      <a:pt x="1071" y="185"/>
                    </a:lnTo>
                    <a:lnTo>
                      <a:pt x="1106" y="178"/>
                    </a:lnTo>
                    <a:lnTo>
                      <a:pt x="1138" y="171"/>
                    </a:lnTo>
                    <a:lnTo>
                      <a:pt x="1170" y="162"/>
                    </a:lnTo>
                    <a:lnTo>
                      <a:pt x="1198" y="154"/>
                    </a:lnTo>
                    <a:lnTo>
                      <a:pt x="1225" y="145"/>
                    </a:lnTo>
                    <a:lnTo>
                      <a:pt x="1251" y="134"/>
                    </a:lnTo>
                    <a:lnTo>
                      <a:pt x="1274" y="125"/>
                    </a:lnTo>
                    <a:lnTo>
                      <a:pt x="1295" y="114"/>
                    </a:lnTo>
                    <a:lnTo>
                      <a:pt x="1313" y="103"/>
                    </a:lnTo>
                    <a:lnTo>
                      <a:pt x="1331" y="91"/>
                    </a:lnTo>
                    <a:lnTo>
                      <a:pt x="1349" y="78"/>
                    </a:lnTo>
                    <a:lnTo>
                      <a:pt x="1366" y="64"/>
                    </a:lnTo>
                    <a:lnTo>
                      <a:pt x="1381" y="49"/>
                    </a:lnTo>
                    <a:lnTo>
                      <a:pt x="1393" y="34"/>
                    </a:lnTo>
                    <a:lnTo>
                      <a:pt x="1404" y="17"/>
                    </a:lnTo>
                    <a:lnTo>
                      <a:pt x="1411" y="0"/>
                    </a:lnTo>
                    <a:lnTo>
                      <a:pt x="1399" y="15"/>
                    </a:lnTo>
                    <a:lnTo>
                      <a:pt x="1386" y="30"/>
                    </a:lnTo>
                    <a:lnTo>
                      <a:pt x="1371" y="43"/>
                    </a:lnTo>
                    <a:lnTo>
                      <a:pt x="1356" y="56"/>
                    </a:lnTo>
                    <a:lnTo>
                      <a:pt x="1339" y="67"/>
                    </a:lnTo>
                    <a:lnTo>
                      <a:pt x="1322" y="77"/>
                    </a:lnTo>
                    <a:lnTo>
                      <a:pt x="1304" y="86"/>
                    </a:lnTo>
                    <a:lnTo>
                      <a:pt x="1285" y="94"/>
                    </a:lnTo>
                    <a:lnTo>
                      <a:pt x="1255" y="104"/>
                    </a:lnTo>
                    <a:lnTo>
                      <a:pt x="1221" y="115"/>
                    </a:lnTo>
                    <a:lnTo>
                      <a:pt x="1186" y="123"/>
                    </a:lnTo>
                    <a:lnTo>
                      <a:pt x="1149" y="131"/>
                    </a:lnTo>
                    <a:lnTo>
                      <a:pt x="1111" y="138"/>
                    </a:lnTo>
                    <a:lnTo>
                      <a:pt x="1070" y="146"/>
                    </a:lnTo>
                    <a:lnTo>
                      <a:pt x="1027" y="152"/>
                    </a:lnTo>
                    <a:lnTo>
                      <a:pt x="985" y="157"/>
                    </a:lnTo>
                    <a:lnTo>
                      <a:pt x="940" y="161"/>
                    </a:lnTo>
                    <a:lnTo>
                      <a:pt x="895" y="165"/>
                    </a:lnTo>
                    <a:lnTo>
                      <a:pt x="849" y="168"/>
                    </a:lnTo>
                    <a:lnTo>
                      <a:pt x="803" y="172"/>
                    </a:lnTo>
                    <a:lnTo>
                      <a:pt x="756" y="174"/>
                    </a:lnTo>
                    <a:lnTo>
                      <a:pt x="708" y="175"/>
                    </a:lnTo>
                    <a:lnTo>
                      <a:pt x="661" y="176"/>
                    </a:lnTo>
                    <a:lnTo>
                      <a:pt x="614" y="176"/>
                    </a:lnTo>
                    <a:lnTo>
                      <a:pt x="567" y="175"/>
                    </a:lnTo>
                    <a:lnTo>
                      <a:pt x="520" y="174"/>
                    </a:lnTo>
                    <a:lnTo>
                      <a:pt x="473" y="173"/>
                    </a:lnTo>
                    <a:lnTo>
                      <a:pt x="428" y="169"/>
                    </a:lnTo>
                    <a:lnTo>
                      <a:pt x="384" y="167"/>
                    </a:lnTo>
                    <a:lnTo>
                      <a:pt x="340" y="163"/>
                    </a:lnTo>
                    <a:lnTo>
                      <a:pt x="298" y="160"/>
                    </a:lnTo>
                    <a:lnTo>
                      <a:pt x="257" y="155"/>
                    </a:lnTo>
                    <a:lnTo>
                      <a:pt x="217" y="150"/>
                    </a:lnTo>
                    <a:lnTo>
                      <a:pt x="180" y="145"/>
                    </a:lnTo>
                    <a:lnTo>
                      <a:pt x="144" y="138"/>
                    </a:lnTo>
                    <a:lnTo>
                      <a:pt x="111" y="132"/>
                    </a:lnTo>
                    <a:lnTo>
                      <a:pt x="79" y="125"/>
                    </a:lnTo>
                    <a:lnTo>
                      <a:pt x="50" y="118"/>
                    </a:lnTo>
                    <a:lnTo>
                      <a:pt x="23" y="109"/>
                    </a:lnTo>
                    <a:lnTo>
                      <a:pt x="0" y="101"/>
                    </a:lnTo>
                    <a:lnTo>
                      <a:pt x="2" y="109"/>
                    </a:lnTo>
                    <a:lnTo>
                      <a:pt x="5" y="118"/>
                    </a:lnTo>
                    <a:lnTo>
                      <a:pt x="7" y="127"/>
                    </a:lnTo>
                    <a:lnTo>
                      <a:pt x="10" y="135"/>
                    </a:lnTo>
                    <a:lnTo>
                      <a:pt x="13" y="144"/>
                    </a:lnTo>
                    <a:lnTo>
                      <a:pt x="18" y="151"/>
                    </a:lnTo>
                    <a:lnTo>
                      <a:pt x="24" y="155"/>
                    </a:lnTo>
                    <a:lnTo>
                      <a:pt x="31" y="158"/>
                    </a:lnTo>
                    <a:close/>
                  </a:path>
                </a:pathLst>
              </a:custGeom>
              <a:solidFill>
                <a:srgbClr val="6B7373"/>
              </a:solidFill>
              <a:ln w="9525">
                <a:noFill/>
                <a:round/>
                <a:headEnd/>
                <a:tailEnd/>
              </a:ln>
            </p:spPr>
            <p:txBody>
              <a:bodyPr/>
              <a:lstStyle/>
              <a:p>
                <a:endParaRPr lang="en-GB"/>
              </a:p>
            </p:txBody>
          </p:sp>
          <p:sp>
            <p:nvSpPr>
              <p:cNvPr id="292930" name="Freeform 66"/>
              <p:cNvSpPr>
                <a:spLocks/>
              </p:cNvSpPr>
              <p:nvPr/>
            </p:nvSpPr>
            <p:spPr bwMode="auto">
              <a:xfrm>
                <a:off x="3678" y="2476"/>
                <a:ext cx="141" cy="18"/>
              </a:xfrm>
              <a:custGeom>
                <a:avLst/>
                <a:gdLst/>
                <a:ahLst/>
                <a:cxnLst>
                  <a:cxn ang="0">
                    <a:pos x="69" y="167"/>
                  </a:cxn>
                  <a:cxn ang="0">
                    <a:pos x="154" y="183"/>
                  </a:cxn>
                  <a:cxn ang="0">
                    <a:pos x="243" y="195"/>
                  </a:cxn>
                  <a:cxn ang="0">
                    <a:pos x="334" y="206"/>
                  </a:cxn>
                  <a:cxn ang="0">
                    <a:pos x="426" y="213"/>
                  </a:cxn>
                  <a:cxn ang="0">
                    <a:pos x="518" y="218"/>
                  </a:cxn>
                  <a:cxn ang="0">
                    <a:pos x="611" y="220"/>
                  </a:cxn>
                  <a:cxn ang="0">
                    <a:pos x="701" y="219"/>
                  </a:cxn>
                  <a:cxn ang="0">
                    <a:pos x="789" y="216"/>
                  </a:cxn>
                  <a:cxn ang="0">
                    <a:pos x="873" y="210"/>
                  </a:cxn>
                  <a:cxn ang="0">
                    <a:pos x="954" y="202"/>
                  </a:cxn>
                  <a:cxn ang="0">
                    <a:pos x="1030" y="191"/>
                  </a:cxn>
                  <a:cxn ang="0">
                    <a:pos x="1102" y="178"/>
                  </a:cxn>
                  <a:cxn ang="0">
                    <a:pos x="1166" y="162"/>
                  </a:cxn>
                  <a:cxn ang="0">
                    <a:pos x="1221" y="145"/>
                  </a:cxn>
                  <a:cxn ang="0">
                    <a:pos x="1270" y="125"/>
                  </a:cxn>
                  <a:cxn ang="0">
                    <a:pos x="1309" y="103"/>
                  </a:cxn>
                  <a:cxn ang="0">
                    <a:pos x="1345" y="78"/>
                  </a:cxn>
                  <a:cxn ang="0">
                    <a:pos x="1377" y="49"/>
                  </a:cxn>
                  <a:cxn ang="0">
                    <a:pos x="1400" y="17"/>
                  </a:cxn>
                  <a:cxn ang="0">
                    <a:pos x="1395" y="15"/>
                  </a:cxn>
                  <a:cxn ang="0">
                    <a:pos x="1367" y="44"/>
                  </a:cxn>
                  <a:cxn ang="0">
                    <a:pos x="1336" y="69"/>
                  </a:cxn>
                  <a:cxn ang="0">
                    <a:pos x="1302" y="91"/>
                  </a:cxn>
                  <a:cxn ang="0">
                    <a:pos x="1255" y="110"/>
                  </a:cxn>
                  <a:cxn ang="0">
                    <a:pos x="1190" y="130"/>
                  </a:cxn>
                  <a:cxn ang="0">
                    <a:pos x="1116" y="147"/>
                  </a:cxn>
                  <a:cxn ang="0">
                    <a:pos x="1034" y="160"/>
                  </a:cxn>
                  <a:cxn ang="0">
                    <a:pos x="948" y="171"/>
                  </a:cxn>
                  <a:cxn ang="0">
                    <a:pos x="858" y="179"/>
                  </a:cxn>
                  <a:cxn ang="0">
                    <a:pos x="764" y="183"/>
                  </a:cxn>
                  <a:cxn ang="0">
                    <a:pos x="669" y="185"/>
                  </a:cxn>
                  <a:cxn ang="0">
                    <a:pos x="573" y="185"/>
                  </a:cxn>
                  <a:cxn ang="0">
                    <a:pos x="480" y="182"/>
                  </a:cxn>
                  <a:cxn ang="0">
                    <a:pos x="388" y="177"/>
                  </a:cxn>
                  <a:cxn ang="0">
                    <a:pos x="301" y="169"/>
                  </a:cxn>
                  <a:cxn ang="0">
                    <a:pos x="219" y="160"/>
                  </a:cxn>
                  <a:cxn ang="0">
                    <a:pos x="145" y="149"/>
                  </a:cxn>
                  <a:cxn ang="0">
                    <a:pos x="79" y="135"/>
                  </a:cxn>
                  <a:cxn ang="0">
                    <a:pos x="23" y="120"/>
                  </a:cxn>
                  <a:cxn ang="0">
                    <a:pos x="4" y="126"/>
                  </a:cxn>
                  <a:cxn ang="0">
                    <a:pos x="14" y="152"/>
                  </a:cxn>
                </a:cxnLst>
                <a:rect l="0" t="0" r="r" b="b"/>
                <a:pathLst>
                  <a:path w="1407" h="220">
                    <a:moveTo>
                      <a:pt x="27" y="158"/>
                    </a:moveTo>
                    <a:lnTo>
                      <a:pt x="69" y="167"/>
                    </a:lnTo>
                    <a:lnTo>
                      <a:pt x="112" y="176"/>
                    </a:lnTo>
                    <a:lnTo>
                      <a:pt x="154" y="183"/>
                    </a:lnTo>
                    <a:lnTo>
                      <a:pt x="199" y="189"/>
                    </a:lnTo>
                    <a:lnTo>
                      <a:pt x="243" y="195"/>
                    </a:lnTo>
                    <a:lnTo>
                      <a:pt x="288" y="202"/>
                    </a:lnTo>
                    <a:lnTo>
                      <a:pt x="334" y="206"/>
                    </a:lnTo>
                    <a:lnTo>
                      <a:pt x="380" y="210"/>
                    </a:lnTo>
                    <a:lnTo>
                      <a:pt x="426" y="213"/>
                    </a:lnTo>
                    <a:lnTo>
                      <a:pt x="472" y="216"/>
                    </a:lnTo>
                    <a:lnTo>
                      <a:pt x="518" y="218"/>
                    </a:lnTo>
                    <a:lnTo>
                      <a:pt x="565" y="219"/>
                    </a:lnTo>
                    <a:lnTo>
                      <a:pt x="611" y="220"/>
                    </a:lnTo>
                    <a:lnTo>
                      <a:pt x="655" y="220"/>
                    </a:lnTo>
                    <a:lnTo>
                      <a:pt x="701" y="219"/>
                    </a:lnTo>
                    <a:lnTo>
                      <a:pt x="745" y="218"/>
                    </a:lnTo>
                    <a:lnTo>
                      <a:pt x="789" y="216"/>
                    </a:lnTo>
                    <a:lnTo>
                      <a:pt x="832" y="213"/>
                    </a:lnTo>
                    <a:lnTo>
                      <a:pt x="873" y="210"/>
                    </a:lnTo>
                    <a:lnTo>
                      <a:pt x="915" y="206"/>
                    </a:lnTo>
                    <a:lnTo>
                      <a:pt x="954" y="202"/>
                    </a:lnTo>
                    <a:lnTo>
                      <a:pt x="993" y="196"/>
                    </a:lnTo>
                    <a:lnTo>
                      <a:pt x="1030" y="191"/>
                    </a:lnTo>
                    <a:lnTo>
                      <a:pt x="1067" y="185"/>
                    </a:lnTo>
                    <a:lnTo>
                      <a:pt x="1102" y="178"/>
                    </a:lnTo>
                    <a:lnTo>
                      <a:pt x="1134" y="171"/>
                    </a:lnTo>
                    <a:lnTo>
                      <a:pt x="1166" y="162"/>
                    </a:lnTo>
                    <a:lnTo>
                      <a:pt x="1194" y="154"/>
                    </a:lnTo>
                    <a:lnTo>
                      <a:pt x="1221" y="145"/>
                    </a:lnTo>
                    <a:lnTo>
                      <a:pt x="1247" y="134"/>
                    </a:lnTo>
                    <a:lnTo>
                      <a:pt x="1270" y="125"/>
                    </a:lnTo>
                    <a:lnTo>
                      <a:pt x="1291" y="114"/>
                    </a:lnTo>
                    <a:lnTo>
                      <a:pt x="1309" y="103"/>
                    </a:lnTo>
                    <a:lnTo>
                      <a:pt x="1327" y="91"/>
                    </a:lnTo>
                    <a:lnTo>
                      <a:pt x="1345" y="78"/>
                    </a:lnTo>
                    <a:lnTo>
                      <a:pt x="1362" y="64"/>
                    </a:lnTo>
                    <a:lnTo>
                      <a:pt x="1377" y="49"/>
                    </a:lnTo>
                    <a:lnTo>
                      <a:pt x="1389" y="34"/>
                    </a:lnTo>
                    <a:lnTo>
                      <a:pt x="1400" y="17"/>
                    </a:lnTo>
                    <a:lnTo>
                      <a:pt x="1407" y="0"/>
                    </a:lnTo>
                    <a:lnTo>
                      <a:pt x="1395" y="15"/>
                    </a:lnTo>
                    <a:lnTo>
                      <a:pt x="1382" y="30"/>
                    </a:lnTo>
                    <a:lnTo>
                      <a:pt x="1367" y="44"/>
                    </a:lnTo>
                    <a:lnTo>
                      <a:pt x="1352" y="57"/>
                    </a:lnTo>
                    <a:lnTo>
                      <a:pt x="1336" y="69"/>
                    </a:lnTo>
                    <a:lnTo>
                      <a:pt x="1319" y="80"/>
                    </a:lnTo>
                    <a:lnTo>
                      <a:pt x="1302" y="91"/>
                    </a:lnTo>
                    <a:lnTo>
                      <a:pt x="1283" y="99"/>
                    </a:lnTo>
                    <a:lnTo>
                      <a:pt x="1255" y="110"/>
                    </a:lnTo>
                    <a:lnTo>
                      <a:pt x="1224" y="121"/>
                    </a:lnTo>
                    <a:lnTo>
                      <a:pt x="1190" y="130"/>
                    </a:lnTo>
                    <a:lnTo>
                      <a:pt x="1153" y="138"/>
                    </a:lnTo>
                    <a:lnTo>
                      <a:pt x="1116" y="147"/>
                    </a:lnTo>
                    <a:lnTo>
                      <a:pt x="1076" y="154"/>
                    </a:lnTo>
                    <a:lnTo>
                      <a:pt x="1034" y="160"/>
                    </a:lnTo>
                    <a:lnTo>
                      <a:pt x="992" y="165"/>
                    </a:lnTo>
                    <a:lnTo>
                      <a:pt x="948" y="171"/>
                    </a:lnTo>
                    <a:lnTo>
                      <a:pt x="903" y="175"/>
                    </a:lnTo>
                    <a:lnTo>
                      <a:pt x="858" y="179"/>
                    </a:lnTo>
                    <a:lnTo>
                      <a:pt x="812" y="181"/>
                    </a:lnTo>
                    <a:lnTo>
                      <a:pt x="764" y="183"/>
                    </a:lnTo>
                    <a:lnTo>
                      <a:pt x="716" y="185"/>
                    </a:lnTo>
                    <a:lnTo>
                      <a:pt x="669" y="185"/>
                    </a:lnTo>
                    <a:lnTo>
                      <a:pt x="621" y="186"/>
                    </a:lnTo>
                    <a:lnTo>
                      <a:pt x="573" y="185"/>
                    </a:lnTo>
                    <a:lnTo>
                      <a:pt x="526" y="184"/>
                    </a:lnTo>
                    <a:lnTo>
                      <a:pt x="480" y="182"/>
                    </a:lnTo>
                    <a:lnTo>
                      <a:pt x="434" y="180"/>
                    </a:lnTo>
                    <a:lnTo>
                      <a:pt x="388" y="177"/>
                    </a:lnTo>
                    <a:lnTo>
                      <a:pt x="344" y="174"/>
                    </a:lnTo>
                    <a:lnTo>
                      <a:pt x="301" y="169"/>
                    </a:lnTo>
                    <a:lnTo>
                      <a:pt x="260" y="165"/>
                    </a:lnTo>
                    <a:lnTo>
                      <a:pt x="219" y="160"/>
                    </a:lnTo>
                    <a:lnTo>
                      <a:pt x="182" y="155"/>
                    </a:lnTo>
                    <a:lnTo>
                      <a:pt x="145" y="149"/>
                    </a:lnTo>
                    <a:lnTo>
                      <a:pt x="112" y="143"/>
                    </a:lnTo>
                    <a:lnTo>
                      <a:pt x="79" y="135"/>
                    </a:lnTo>
                    <a:lnTo>
                      <a:pt x="51" y="128"/>
                    </a:lnTo>
                    <a:lnTo>
                      <a:pt x="23" y="120"/>
                    </a:lnTo>
                    <a:lnTo>
                      <a:pt x="0" y="112"/>
                    </a:lnTo>
                    <a:lnTo>
                      <a:pt x="4" y="126"/>
                    </a:lnTo>
                    <a:lnTo>
                      <a:pt x="8" y="140"/>
                    </a:lnTo>
                    <a:lnTo>
                      <a:pt x="14" y="152"/>
                    </a:lnTo>
                    <a:lnTo>
                      <a:pt x="27" y="158"/>
                    </a:lnTo>
                    <a:close/>
                  </a:path>
                </a:pathLst>
              </a:custGeom>
              <a:solidFill>
                <a:srgbClr val="616666"/>
              </a:solidFill>
              <a:ln w="9525">
                <a:noFill/>
                <a:round/>
                <a:headEnd/>
                <a:tailEnd/>
              </a:ln>
            </p:spPr>
            <p:txBody>
              <a:bodyPr/>
              <a:lstStyle/>
              <a:p>
                <a:endParaRPr lang="en-GB"/>
              </a:p>
            </p:txBody>
          </p:sp>
          <p:sp>
            <p:nvSpPr>
              <p:cNvPr id="292931" name="Freeform 67"/>
              <p:cNvSpPr>
                <a:spLocks/>
              </p:cNvSpPr>
              <p:nvPr/>
            </p:nvSpPr>
            <p:spPr bwMode="auto">
              <a:xfrm>
                <a:off x="3678" y="2475"/>
                <a:ext cx="141" cy="19"/>
              </a:xfrm>
              <a:custGeom>
                <a:avLst/>
                <a:gdLst/>
                <a:ahLst/>
                <a:cxnLst>
                  <a:cxn ang="0">
                    <a:pos x="66" y="167"/>
                  </a:cxn>
                  <a:cxn ang="0">
                    <a:pos x="151" y="183"/>
                  </a:cxn>
                  <a:cxn ang="0">
                    <a:pos x="240" y="195"/>
                  </a:cxn>
                  <a:cxn ang="0">
                    <a:pos x="331" y="206"/>
                  </a:cxn>
                  <a:cxn ang="0">
                    <a:pos x="423" y="213"/>
                  </a:cxn>
                  <a:cxn ang="0">
                    <a:pos x="515" y="217"/>
                  </a:cxn>
                  <a:cxn ang="0">
                    <a:pos x="608" y="219"/>
                  </a:cxn>
                  <a:cxn ang="0">
                    <a:pos x="698" y="218"/>
                  </a:cxn>
                  <a:cxn ang="0">
                    <a:pos x="786" y="215"/>
                  </a:cxn>
                  <a:cxn ang="0">
                    <a:pos x="870" y="210"/>
                  </a:cxn>
                  <a:cxn ang="0">
                    <a:pos x="951" y="201"/>
                  </a:cxn>
                  <a:cxn ang="0">
                    <a:pos x="1027" y="191"/>
                  </a:cxn>
                  <a:cxn ang="0">
                    <a:pos x="1099" y="178"/>
                  </a:cxn>
                  <a:cxn ang="0">
                    <a:pos x="1163" y="162"/>
                  </a:cxn>
                  <a:cxn ang="0">
                    <a:pos x="1218" y="145"/>
                  </a:cxn>
                  <a:cxn ang="0">
                    <a:pos x="1267" y="125"/>
                  </a:cxn>
                  <a:cxn ang="0">
                    <a:pos x="1306" y="103"/>
                  </a:cxn>
                  <a:cxn ang="0">
                    <a:pos x="1341" y="79"/>
                  </a:cxn>
                  <a:cxn ang="0">
                    <a:pos x="1373" y="49"/>
                  </a:cxn>
                  <a:cxn ang="0">
                    <a:pos x="1397" y="17"/>
                  </a:cxn>
                  <a:cxn ang="0">
                    <a:pos x="1392" y="15"/>
                  </a:cxn>
                  <a:cxn ang="0">
                    <a:pos x="1365" y="44"/>
                  </a:cxn>
                  <a:cxn ang="0">
                    <a:pos x="1334" y="71"/>
                  </a:cxn>
                  <a:cxn ang="0">
                    <a:pos x="1301" y="92"/>
                  </a:cxn>
                  <a:cxn ang="0">
                    <a:pos x="1256" y="114"/>
                  </a:cxn>
                  <a:cxn ang="0">
                    <a:pos x="1194" y="134"/>
                  </a:cxn>
                  <a:cxn ang="0">
                    <a:pos x="1122" y="153"/>
                  </a:cxn>
                  <a:cxn ang="0">
                    <a:pos x="1043" y="167"/>
                  </a:cxn>
                  <a:cxn ang="0">
                    <a:pos x="957" y="179"/>
                  </a:cxn>
                  <a:cxn ang="0">
                    <a:pos x="867" y="187"/>
                  </a:cxn>
                  <a:cxn ang="0">
                    <a:pos x="773" y="192"/>
                  </a:cxn>
                  <a:cxn ang="0">
                    <a:pos x="678" y="195"/>
                  </a:cxn>
                  <a:cxn ang="0">
                    <a:pos x="581" y="194"/>
                  </a:cxn>
                  <a:cxn ang="0">
                    <a:pos x="486" y="192"/>
                  </a:cxn>
                  <a:cxn ang="0">
                    <a:pos x="393" y="187"/>
                  </a:cxn>
                  <a:cxn ang="0">
                    <a:pos x="305" y="180"/>
                  </a:cxn>
                  <a:cxn ang="0">
                    <a:pos x="222" y="169"/>
                  </a:cxn>
                  <a:cxn ang="0">
                    <a:pos x="146" y="158"/>
                  </a:cxn>
                  <a:cxn ang="0">
                    <a:pos x="80" y="145"/>
                  </a:cxn>
                  <a:cxn ang="0">
                    <a:pos x="23" y="129"/>
                  </a:cxn>
                  <a:cxn ang="0">
                    <a:pos x="4" y="134"/>
                  </a:cxn>
                  <a:cxn ang="0">
                    <a:pos x="13" y="153"/>
                  </a:cxn>
                </a:cxnLst>
                <a:rect l="0" t="0" r="r" b="b"/>
                <a:pathLst>
                  <a:path w="1404" h="219">
                    <a:moveTo>
                      <a:pt x="24" y="158"/>
                    </a:moveTo>
                    <a:lnTo>
                      <a:pt x="66" y="167"/>
                    </a:lnTo>
                    <a:lnTo>
                      <a:pt x="109" y="175"/>
                    </a:lnTo>
                    <a:lnTo>
                      <a:pt x="151" y="183"/>
                    </a:lnTo>
                    <a:lnTo>
                      <a:pt x="196" y="189"/>
                    </a:lnTo>
                    <a:lnTo>
                      <a:pt x="240" y="195"/>
                    </a:lnTo>
                    <a:lnTo>
                      <a:pt x="285" y="200"/>
                    </a:lnTo>
                    <a:lnTo>
                      <a:pt x="331" y="206"/>
                    </a:lnTo>
                    <a:lnTo>
                      <a:pt x="377" y="210"/>
                    </a:lnTo>
                    <a:lnTo>
                      <a:pt x="423" y="213"/>
                    </a:lnTo>
                    <a:lnTo>
                      <a:pt x="469" y="215"/>
                    </a:lnTo>
                    <a:lnTo>
                      <a:pt x="515" y="217"/>
                    </a:lnTo>
                    <a:lnTo>
                      <a:pt x="562" y="218"/>
                    </a:lnTo>
                    <a:lnTo>
                      <a:pt x="608" y="219"/>
                    </a:lnTo>
                    <a:lnTo>
                      <a:pt x="652" y="219"/>
                    </a:lnTo>
                    <a:lnTo>
                      <a:pt x="698" y="218"/>
                    </a:lnTo>
                    <a:lnTo>
                      <a:pt x="742" y="217"/>
                    </a:lnTo>
                    <a:lnTo>
                      <a:pt x="786" y="215"/>
                    </a:lnTo>
                    <a:lnTo>
                      <a:pt x="829" y="213"/>
                    </a:lnTo>
                    <a:lnTo>
                      <a:pt x="870" y="210"/>
                    </a:lnTo>
                    <a:lnTo>
                      <a:pt x="912" y="206"/>
                    </a:lnTo>
                    <a:lnTo>
                      <a:pt x="951" y="201"/>
                    </a:lnTo>
                    <a:lnTo>
                      <a:pt x="990" y="196"/>
                    </a:lnTo>
                    <a:lnTo>
                      <a:pt x="1027" y="191"/>
                    </a:lnTo>
                    <a:lnTo>
                      <a:pt x="1064" y="185"/>
                    </a:lnTo>
                    <a:lnTo>
                      <a:pt x="1099" y="178"/>
                    </a:lnTo>
                    <a:lnTo>
                      <a:pt x="1131" y="170"/>
                    </a:lnTo>
                    <a:lnTo>
                      <a:pt x="1163" y="162"/>
                    </a:lnTo>
                    <a:lnTo>
                      <a:pt x="1191" y="154"/>
                    </a:lnTo>
                    <a:lnTo>
                      <a:pt x="1218" y="145"/>
                    </a:lnTo>
                    <a:lnTo>
                      <a:pt x="1244" y="134"/>
                    </a:lnTo>
                    <a:lnTo>
                      <a:pt x="1267" y="125"/>
                    </a:lnTo>
                    <a:lnTo>
                      <a:pt x="1288" y="114"/>
                    </a:lnTo>
                    <a:lnTo>
                      <a:pt x="1306" y="103"/>
                    </a:lnTo>
                    <a:lnTo>
                      <a:pt x="1323" y="92"/>
                    </a:lnTo>
                    <a:lnTo>
                      <a:pt x="1341" y="79"/>
                    </a:lnTo>
                    <a:lnTo>
                      <a:pt x="1358" y="65"/>
                    </a:lnTo>
                    <a:lnTo>
                      <a:pt x="1373" y="49"/>
                    </a:lnTo>
                    <a:lnTo>
                      <a:pt x="1386" y="34"/>
                    </a:lnTo>
                    <a:lnTo>
                      <a:pt x="1397" y="17"/>
                    </a:lnTo>
                    <a:lnTo>
                      <a:pt x="1404" y="0"/>
                    </a:lnTo>
                    <a:lnTo>
                      <a:pt x="1392" y="15"/>
                    </a:lnTo>
                    <a:lnTo>
                      <a:pt x="1379" y="31"/>
                    </a:lnTo>
                    <a:lnTo>
                      <a:pt x="1365" y="44"/>
                    </a:lnTo>
                    <a:lnTo>
                      <a:pt x="1350" y="58"/>
                    </a:lnTo>
                    <a:lnTo>
                      <a:pt x="1334" y="71"/>
                    </a:lnTo>
                    <a:lnTo>
                      <a:pt x="1318" y="82"/>
                    </a:lnTo>
                    <a:lnTo>
                      <a:pt x="1301" y="92"/>
                    </a:lnTo>
                    <a:lnTo>
                      <a:pt x="1282" y="101"/>
                    </a:lnTo>
                    <a:lnTo>
                      <a:pt x="1256" y="114"/>
                    </a:lnTo>
                    <a:lnTo>
                      <a:pt x="1226" y="124"/>
                    </a:lnTo>
                    <a:lnTo>
                      <a:pt x="1194" y="134"/>
                    </a:lnTo>
                    <a:lnTo>
                      <a:pt x="1160" y="144"/>
                    </a:lnTo>
                    <a:lnTo>
                      <a:pt x="1122" y="153"/>
                    </a:lnTo>
                    <a:lnTo>
                      <a:pt x="1083" y="160"/>
                    </a:lnTo>
                    <a:lnTo>
                      <a:pt x="1043" y="167"/>
                    </a:lnTo>
                    <a:lnTo>
                      <a:pt x="1001" y="174"/>
                    </a:lnTo>
                    <a:lnTo>
                      <a:pt x="957" y="179"/>
                    </a:lnTo>
                    <a:lnTo>
                      <a:pt x="913" y="183"/>
                    </a:lnTo>
                    <a:lnTo>
                      <a:pt x="867" y="187"/>
                    </a:lnTo>
                    <a:lnTo>
                      <a:pt x="821" y="190"/>
                    </a:lnTo>
                    <a:lnTo>
                      <a:pt x="773" y="192"/>
                    </a:lnTo>
                    <a:lnTo>
                      <a:pt x="726" y="194"/>
                    </a:lnTo>
                    <a:lnTo>
                      <a:pt x="678" y="195"/>
                    </a:lnTo>
                    <a:lnTo>
                      <a:pt x="629" y="195"/>
                    </a:lnTo>
                    <a:lnTo>
                      <a:pt x="581" y="194"/>
                    </a:lnTo>
                    <a:lnTo>
                      <a:pt x="533" y="193"/>
                    </a:lnTo>
                    <a:lnTo>
                      <a:pt x="486" y="192"/>
                    </a:lnTo>
                    <a:lnTo>
                      <a:pt x="439" y="190"/>
                    </a:lnTo>
                    <a:lnTo>
                      <a:pt x="393" y="187"/>
                    </a:lnTo>
                    <a:lnTo>
                      <a:pt x="348" y="184"/>
                    </a:lnTo>
                    <a:lnTo>
                      <a:pt x="305" y="180"/>
                    </a:lnTo>
                    <a:lnTo>
                      <a:pt x="263" y="175"/>
                    </a:lnTo>
                    <a:lnTo>
                      <a:pt x="222" y="169"/>
                    </a:lnTo>
                    <a:lnTo>
                      <a:pt x="184" y="164"/>
                    </a:lnTo>
                    <a:lnTo>
                      <a:pt x="146" y="158"/>
                    </a:lnTo>
                    <a:lnTo>
                      <a:pt x="113" y="152"/>
                    </a:lnTo>
                    <a:lnTo>
                      <a:pt x="80" y="145"/>
                    </a:lnTo>
                    <a:lnTo>
                      <a:pt x="51" y="137"/>
                    </a:lnTo>
                    <a:lnTo>
                      <a:pt x="23" y="129"/>
                    </a:lnTo>
                    <a:lnTo>
                      <a:pt x="0" y="121"/>
                    </a:lnTo>
                    <a:lnTo>
                      <a:pt x="4" y="134"/>
                    </a:lnTo>
                    <a:lnTo>
                      <a:pt x="7" y="145"/>
                    </a:lnTo>
                    <a:lnTo>
                      <a:pt x="13" y="153"/>
                    </a:lnTo>
                    <a:lnTo>
                      <a:pt x="24" y="158"/>
                    </a:lnTo>
                    <a:close/>
                  </a:path>
                </a:pathLst>
              </a:custGeom>
              <a:solidFill>
                <a:srgbClr val="545959"/>
              </a:solidFill>
              <a:ln w="9525">
                <a:noFill/>
                <a:round/>
                <a:headEnd/>
                <a:tailEnd/>
              </a:ln>
            </p:spPr>
            <p:txBody>
              <a:bodyPr/>
              <a:lstStyle/>
              <a:p>
                <a:endParaRPr lang="en-GB"/>
              </a:p>
            </p:txBody>
          </p:sp>
          <p:sp>
            <p:nvSpPr>
              <p:cNvPr id="292932" name="Freeform 68"/>
              <p:cNvSpPr>
                <a:spLocks/>
              </p:cNvSpPr>
              <p:nvPr/>
            </p:nvSpPr>
            <p:spPr bwMode="auto">
              <a:xfrm>
                <a:off x="3777" y="2469"/>
                <a:ext cx="26" cy="6"/>
              </a:xfrm>
              <a:custGeom>
                <a:avLst/>
                <a:gdLst/>
                <a:ahLst/>
                <a:cxnLst>
                  <a:cxn ang="0">
                    <a:pos x="21" y="0"/>
                  </a:cxn>
                  <a:cxn ang="0">
                    <a:pos x="233" y="7"/>
                  </a:cxn>
                  <a:cxn ang="0">
                    <a:pos x="242" y="9"/>
                  </a:cxn>
                  <a:cxn ang="0">
                    <a:pos x="249" y="15"/>
                  </a:cxn>
                  <a:cxn ang="0">
                    <a:pos x="253" y="24"/>
                  </a:cxn>
                  <a:cxn ang="0">
                    <a:pos x="255" y="35"/>
                  </a:cxn>
                  <a:cxn ang="0">
                    <a:pos x="255" y="47"/>
                  </a:cxn>
                  <a:cxn ang="0">
                    <a:pos x="254" y="58"/>
                  </a:cxn>
                  <a:cxn ang="0">
                    <a:pos x="250" y="66"/>
                  </a:cxn>
                  <a:cxn ang="0">
                    <a:pos x="243" y="71"/>
                  </a:cxn>
                  <a:cxn ang="0">
                    <a:pos x="233" y="72"/>
                  </a:cxn>
                  <a:cxn ang="0">
                    <a:pos x="24" y="67"/>
                  </a:cxn>
                  <a:cxn ang="0">
                    <a:pos x="14" y="64"/>
                  </a:cxn>
                  <a:cxn ang="0">
                    <a:pos x="6" y="58"/>
                  </a:cxn>
                  <a:cxn ang="0">
                    <a:pos x="2" y="50"/>
                  </a:cxn>
                  <a:cxn ang="0">
                    <a:pos x="0" y="39"/>
                  </a:cxn>
                  <a:cxn ang="0">
                    <a:pos x="0" y="25"/>
                  </a:cxn>
                  <a:cxn ang="0">
                    <a:pos x="2" y="14"/>
                  </a:cxn>
                  <a:cxn ang="0">
                    <a:pos x="6" y="7"/>
                  </a:cxn>
                  <a:cxn ang="0">
                    <a:pos x="13" y="2"/>
                  </a:cxn>
                  <a:cxn ang="0">
                    <a:pos x="21" y="0"/>
                  </a:cxn>
                </a:cxnLst>
                <a:rect l="0" t="0" r="r" b="b"/>
                <a:pathLst>
                  <a:path w="255" h="72">
                    <a:moveTo>
                      <a:pt x="21" y="0"/>
                    </a:moveTo>
                    <a:lnTo>
                      <a:pt x="233" y="7"/>
                    </a:lnTo>
                    <a:lnTo>
                      <a:pt x="242" y="9"/>
                    </a:lnTo>
                    <a:lnTo>
                      <a:pt x="249" y="15"/>
                    </a:lnTo>
                    <a:lnTo>
                      <a:pt x="253" y="24"/>
                    </a:lnTo>
                    <a:lnTo>
                      <a:pt x="255" y="35"/>
                    </a:lnTo>
                    <a:lnTo>
                      <a:pt x="255" y="47"/>
                    </a:lnTo>
                    <a:lnTo>
                      <a:pt x="254" y="58"/>
                    </a:lnTo>
                    <a:lnTo>
                      <a:pt x="250" y="66"/>
                    </a:lnTo>
                    <a:lnTo>
                      <a:pt x="243" y="71"/>
                    </a:lnTo>
                    <a:lnTo>
                      <a:pt x="233" y="72"/>
                    </a:lnTo>
                    <a:lnTo>
                      <a:pt x="24" y="67"/>
                    </a:lnTo>
                    <a:lnTo>
                      <a:pt x="14" y="64"/>
                    </a:lnTo>
                    <a:lnTo>
                      <a:pt x="6" y="58"/>
                    </a:lnTo>
                    <a:lnTo>
                      <a:pt x="2" y="50"/>
                    </a:lnTo>
                    <a:lnTo>
                      <a:pt x="0" y="39"/>
                    </a:lnTo>
                    <a:lnTo>
                      <a:pt x="0" y="25"/>
                    </a:lnTo>
                    <a:lnTo>
                      <a:pt x="2" y="14"/>
                    </a:lnTo>
                    <a:lnTo>
                      <a:pt x="6" y="7"/>
                    </a:lnTo>
                    <a:lnTo>
                      <a:pt x="13" y="2"/>
                    </a:lnTo>
                    <a:lnTo>
                      <a:pt x="21" y="0"/>
                    </a:lnTo>
                    <a:close/>
                  </a:path>
                </a:pathLst>
              </a:custGeom>
              <a:solidFill>
                <a:srgbClr val="111919"/>
              </a:solidFill>
              <a:ln w="9525">
                <a:noFill/>
                <a:round/>
                <a:headEnd/>
                <a:tailEnd/>
              </a:ln>
            </p:spPr>
            <p:txBody>
              <a:bodyPr/>
              <a:lstStyle/>
              <a:p>
                <a:endParaRPr lang="en-GB"/>
              </a:p>
            </p:txBody>
          </p:sp>
          <p:sp>
            <p:nvSpPr>
              <p:cNvPr id="292933" name="Freeform 69"/>
              <p:cNvSpPr>
                <a:spLocks/>
              </p:cNvSpPr>
              <p:nvPr/>
            </p:nvSpPr>
            <p:spPr bwMode="auto">
              <a:xfrm>
                <a:off x="3712" y="2105"/>
                <a:ext cx="25" cy="7"/>
              </a:xfrm>
              <a:custGeom>
                <a:avLst/>
                <a:gdLst/>
                <a:ahLst/>
                <a:cxnLst>
                  <a:cxn ang="0">
                    <a:pos x="23" y="0"/>
                  </a:cxn>
                  <a:cxn ang="0">
                    <a:pos x="234" y="15"/>
                  </a:cxn>
                  <a:cxn ang="0">
                    <a:pos x="242" y="19"/>
                  </a:cxn>
                  <a:cxn ang="0">
                    <a:pos x="249" y="25"/>
                  </a:cxn>
                  <a:cxn ang="0">
                    <a:pos x="253" y="34"/>
                  </a:cxn>
                  <a:cxn ang="0">
                    <a:pos x="255" y="44"/>
                  </a:cxn>
                  <a:cxn ang="0">
                    <a:pos x="255" y="57"/>
                  </a:cxn>
                  <a:cxn ang="0">
                    <a:pos x="255" y="67"/>
                  </a:cxn>
                  <a:cxn ang="0">
                    <a:pos x="251" y="76"/>
                  </a:cxn>
                  <a:cxn ang="0">
                    <a:pos x="244" y="80"/>
                  </a:cxn>
                  <a:cxn ang="0">
                    <a:pos x="234" y="82"/>
                  </a:cxn>
                  <a:cxn ang="0">
                    <a:pos x="25" y="67"/>
                  </a:cxn>
                  <a:cxn ang="0">
                    <a:pos x="14" y="64"/>
                  </a:cxn>
                  <a:cxn ang="0">
                    <a:pos x="7" y="57"/>
                  </a:cxn>
                  <a:cxn ang="0">
                    <a:pos x="2" y="49"/>
                  </a:cxn>
                  <a:cxn ang="0">
                    <a:pos x="0" y="37"/>
                  </a:cxn>
                  <a:cxn ang="0">
                    <a:pos x="0" y="25"/>
                  </a:cxn>
                  <a:cxn ang="0">
                    <a:pos x="2" y="14"/>
                  </a:cxn>
                  <a:cxn ang="0">
                    <a:pos x="7" y="7"/>
                  </a:cxn>
                  <a:cxn ang="0">
                    <a:pos x="14" y="2"/>
                  </a:cxn>
                  <a:cxn ang="0">
                    <a:pos x="23" y="0"/>
                  </a:cxn>
                </a:cxnLst>
                <a:rect l="0" t="0" r="r" b="b"/>
                <a:pathLst>
                  <a:path w="255" h="82">
                    <a:moveTo>
                      <a:pt x="23" y="0"/>
                    </a:moveTo>
                    <a:lnTo>
                      <a:pt x="234" y="15"/>
                    </a:lnTo>
                    <a:lnTo>
                      <a:pt x="242" y="19"/>
                    </a:lnTo>
                    <a:lnTo>
                      <a:pt x="249" y="25"/>
                    </a:lnTo>
                    <a:lnTo>
                      <a:pt x="253" y="34"/>
                    </a:lnTo>
                    <a:lnTo>
                      <a:pt x="255" y="44"/>
                    </a:lnTo>
                    <a:lnTo>
                      <a:pt x="255" y="57"/>
                    </a:lnTo>
                    <a:lnTo>
                      <a:pt x="255" y="67"/>
                    </a:lnTo>
                    <a:lnTo>
                      <a:pt x="251" y="76"/>
                    </a:lnTo>
                    <a:lnTo>
                      <a:pt x="244" y="80"/>
                    </a:lnTo>
                    <a:lnTo>
                      <a:pt x="234" y="82"/>
                    </a:lnTo>
                    <a:lnTo>
                      <a:pt x="25" y="67"/>
                    </a:lnTo>
                    <a:lnTo>
                      <a:pt x="14" y="64"/>
                    </a:lnTo>
                    <a:lnTo>
                      <a:pt x="7" y="57"/>
                    </a:lnTo>
                    <a:lnTo>
                      <a:pt x="2" y="49"/>
                    </a:lnTo>
                    <a:lnTo>
                      <a:pt x="0" y="37"/>
                    </a:lnTo>
                    <a:lnTo>
                      <a:pt x="0" y="25"/>
                    </a:lnTo>
                    <a:lnTo>
                      <a:pt x="2" y="14"/>
                    </a:lnTo>
                    <a:lnTo>
                      <a:pt x="7" y="7"/>
                    </a:lnTo>
                    <a:lnTo>
                      <a:pt x="14" y="2"/>
                    </a:lnTo>
                    <a:lnTo>
                      <a:pt x="23" y="0"/>
                    </a:lnTo>
                    <a:close/>
                  </a:path>
                </a:pathLst>
              </a:custGeom>
              <a:solidFill>
                <a:srgbClr val="111919"/>
              </a:solidFill>
              <a:ln w="9525">
                <a:noFill/>
                <a:round/>
                <a:headEnd/>
                <a:tailEnd/>
              </a:ln>
            </p:spPr>
            <p:txBody>
              <a:bodyPr/>
              <a:lstStyle/>
              <a:p>
                <a:endParaRPr lang="en-GB"/>
              </a:p>
            </p:txBody>
          </p:sp>
          <p:sp>
            <p:nvSpPr>
              <p:cNvPr id="292934" name="Freeform 70"/>
              <p:cNvSpPr>
                <a:spLocks/>
              </p:cNvSpPr>
              <p:nvPr/>
            </p:nvSpPr>
            <p:spPr bwMode="auto">
              <a:xfrm>
                <a:off x="3712" y="2115"/>
                <a:ext cx="25" cy="7"/>
              </a:xfrm>
              <a:custGeom>
                <a:avLst/>
                <a:gdLst/>
                <a:ahLst/>
                <a:cxnLst>
                  <a:cxn ang="0">
                    <a:pos x="22" y="0"/>
                  </a:cxn>
                  <a:cxn ang="0">
                    <a:pos x="233" y="14"/>
                  </a:cxn>
                  <a:cxn ang="0">
                    <a:pos x="242" y="18"/>
                  </a:cxn>
                  <a:cxn ang="0">
                    <a:pos x="249" y="25"/>
                  </a:cxn>
                  <a:cxn ang="0">
                    <a:pos x="253" y="33"/>
                  </a:cxn>
                  <a:cxn ang="0">
                    <a:pos x="255" y="44"/>
                  </a:cxn>
                  <a:cxn ang="0">
                    <a:pos x="255" y="57"/>
                  </a:cxn>
                  <a:cxn ang="0">
                    <a:pos x="254" y="67"/>
                  </a:cxn>
                  <a:cxn ang="0">
                    <a:pos x="250" y="74"/>
                  </a:cxn>
                  <a:cxn ang="0">
                    <a:pos x="243" y="80"/>
                  </a:cxn>
                  <a:cxn ang="0">
                    <a:pos x="233" y="82"/>
                  </a:cxn>
                  <a:cxn ang="0">
                    <a:pos x="25" y="66"/>
                  </a:cxn>
                  <a:cxn ang="0">
                    <a:pos x="15" y="63"/>
                  </a:cxn>
                  <a:cxn ang="0">
                    <a:pos x="6" y="56"/>
                  </a:cxn>
                  <a:cxn ang="0">
                    <a:pos x="2" y="48"/>
                  </a:cxn>
                  <a:cxn ang="0">
                    <a:pos x="0" y="37"/>
                  </a:cxn>
                  <a:cxn ang="0">
                    <a:pos x="0" y="25"/>
                  </a:cxn>
                  <a:cxn ang="0">
                    <a:pos x="2" y="14"/>
                  </a:cxn>
                  <a:cxn ang="0">
                    <a:pos x="6" y="6"/>
                  </a:cxn>
                  <a:cxn ang="0">
                    <a:pos x="14" y="2"/>
                  </a:cxn>
                  <a:cxn ang="0">
                    <a:pos x="22" y="0"/>
                  </a:cxn>
                </a:cxnLst>
                <a:rect l="0" t="0" r="r" b="b"/>
                <a:pathLst>
                  <a:path w="255" h="82">
                    <a:moveTo>
                      <a:pt x="22" y="0"/>
                    </a:moveTo>
                    <a:lnTo>
                      <a:pt x="233" y="14"/>
                    </a:lnTo>
                    <a:lnTo>
                      <a:pt x="242" y="18"/>
                    </a:lnTo>
                    <a:lnTo>
                      <a:pt x="249" y="25"/>
                    </a:lnTo>
                    <a:lnTo>
                      <a:pt x="253" y="33"/>
                    </a:lnTo>
                    <a:lnTo>
                      <a:pt x="255" y="44"/>
                    </a:lnTo>
                    <a:lnTo>
                      <a:pt x="255" y="57"/>
                    </a:lnTo>
                    <a:lnTo>
                      <a:pt x="254" y="67"/>
                    </a:lnTo>
                    <a:lnTo>
                      <a:pt x="250" y="74"/>
                    </a:lnTo>
                    <a:lnTo>
                      <a:pt x="243" y="80"/>
                    </a:lnTo>
                    <a:lnTo>
                      <a:pt x="233" y="82"/>
                    </a:lnTo>
                    <a:lnTo>
                      <a:pt x="25" y="66"/>
                    </a:lnTo>
                    <a:lnTo>
                      <a:pt x="15" y="63"/>
                    </a:lnTo>
                    <a:lnTo>
                      <a:pt x="6" y="56"/>
                    </a:lnTo>
                    <a:lnTo>
                      <a:pt x="2" y="48"/>
                    </a:lnTo>
                    <a:lnTo>
                      <a:pt x="0" y="37"/>
                    </a:lnTo>
                    <a:lnTo>
                      <a:pt x="0" y="25"/>
                    </a:lnTo>
                    <a:lnTo>
                      <a:pt x="2" y="14"/>
                    </a:lnTo>
                    <a:lnTo>
                      <a:pt x="6" y="6"/>
                    </a:lnTo>
                    <a:lnTo>
                      <a:pt x="14" y="2"/>
                    </a:lnTo>
                    <a:lnTo>
                      <a:pt x="22" y="0"/>
                    </a:lnTo>
                    <a:close/>
                  </a:path>
                </a:pathLst>
              </a:custGeom>
              <a:solidFill>
                <a:srgbClr val="111919"/>
              </a:solidFill>
              <a:ln w="9525">
                <a:noFill/>
                <a:round/>
                <a:headEnd/>
                <a:tailEnd/>
              </a:ln>
            </p:spPr>
            <p:txBody>
              <a:bodyPr/>
              <a:lstStyle/>
              <a:p>
                <a:endParaRPr lang="en-GB"/>
              </a:p>
            </p:txBody>
          </p:sp>
          <p:sp>
            <p:nvSpPr>
              <p:cNvPr id="292935" name="Freeform 71"/>
              <p:cNvSpPr>
                <a:spLocks/>
              </p:cNvSpPr>
              <p:nvPr/>
            </p:nvSpPr>
            <p:spPr bwMode="auto">
              <a:xfrm>
                <a:off x="3712" y="2125"/>
                <a:ext cx="26" cy="7"/>
              </a:xfrm>
              <a:custGeom>
                <a:avLst/>
                <a:gdLst/>
                <a:ahLst/>
                <a:cxnLst>
                  <a:cxn ang="0">
                    <a:pos x="23" y="0"/>
                  </a:cxn>
                  <a:cxn ang="0">
                    <a:pos x="233" y="15"/>
                  </a:cxn>
                  <a:cxn ang="0">
                    <a:pos x="242" y="19"/>
                  </a:cxn>
                  <a:cxn ang="0">
                    <a:pos x="249" y="25"/>
                  </a:cxn>
                  <a:cxn ang="0">
                    <a:pos x="253" y="34"/>
                  </a:cxn>
                  <a:cxn ang="0">
                    <a:pos x="255" y="44"/>
                  </a:cxn>
                  <a:cxn ang="0">
                    <a:pos x="255" y="57"/>
                  </a:cxn>
                  <a:cxn ang="0">
                    <a:pos x="255" y="67"/>
                  </a:cxn>
                  <a:cxn ang="0">
                    <a:pos x="250" y="75"/>
                  </a:cxn>
                  <a:cxn ang="0">
                    <a:pos x="243" y="80"/>
                  </a:cxn>
                  <a:cxn ang="0">
                    <a:pos x="233" y="82"/>
                  </a:cxn>
                  <a:cxn ang="0">
                    <a:pos x="25" y="67"/>
                  </a:cxn>
                  <a:cxn ang="0">
                    <a:pos x="15" y="63"/>
                  </a:cxn>
                  <a:cxn ang="0">
                    <a:pos x="7" y="57"/>
                  </a:cxn>
                  <a:cxn ang="0">
                    <a:pos x="2" y="48"/>
                  </a:cxn>
                  <a:cxn ang="0">
                    <a:pos x="0" y="37"/>
                  </a:cxn>
                  <a:cxn ang="0">
                    <a:pos x="0" y="25"/>
                  </a:cxn>
                  <a:cxn ang="0">
                    <a:pos x="2" y="14"/>
                  </a:cxn>
                  <a:cxn ang="0">
                    <a:pos x="7" y="7"/>
                  </a:cxn>
                  <a:cxn ang="0">
                    <a:pos x="15" y="2"/>
                  </a:cxn>
                  <a:cxn ang="0">
                    <a:pos x="23" y="0"/>
                  </a:cxn>
                </a:cxnLst>
                <a:rect l="0" t="0" r="r" b="b"/>
                <a:pathLst>
                  <a:path w="255" h="82">
                    <a:moveTo>
                      <a:pt x="23" y="0"/>
                    </a:moveTo>
                    <a:lnTo>
                      <a:pt x="233" y="15"/>
                    </a:lnTo>
                    <a:lnTo>
                      <a:pt x="242" y="19"/>
                    </a:lnTo>
                    <a:lnTo>
                      <a:pt x="249" y="25"/>
                    </a:lnTo>
                    <a:lnTo>
                      <a:pt x="253" y="34"/>
                    </a:lnTo>
                    <a:lnTo>
                      <a:pt x="255" y="44"/>
                    </a:lnTo>
                    <a:lnTo>
                      <a:pt x="255" y="57"/>
                    </a:lnTo>
                    <a:lnTo>
                      <a:pt x="255" y="67"/>
                    </a:lnTo>
                    <a:lnTo>
                      <a:pt x="250" y="75"/>
                    </a:lnTo>
                    <a:lnTo>
                      <a:pt x="243" y="80"/>
                    </a:lnTo>
                    <a:lnTo>
                      <a:pt x="233" y="82"/>
                    </a:lnTo>
                    <a:lnTo>
                      <a:pt x="25" y="67"/>
                    </a:lnTo>
                    <a:lnTo>
                      <a:pt x="15" y="63"/>
                    </a:lnTo>
                    <a:lnTo>
                      <a:pt x="7" y="57"/>
                    </a:lnTo>
                    <a:lnTo>
                      <a:pt x="2" y="48"/>
                    </a:lnTo>
                    <a:lnTo>
                      <a:pt x="0" y="37"/>
                    </a:lnTo>
                    <a:lnTo>
                      <a:pt x="0" y="25"/>
                    </a:lnTo>
                    <a:lnTo>
                      <a:pt x="2" y="14"/>
                    </a:lnTo>
                    <a:lnTo>
                      <a:pt x="7" y="7"/>
                    </a:lnTo>
                    <a:lnTo>
                      <a:pt x="15" y="2"/>
                    </a:lnTo>
                    <a:lnTo>
                      <a:pt x="23" y="0"/>
                    </a:lnTo>
                    <a:close/>
                  </a:path>
                </a:pathLst>
              </a:custGeom>
              <a:solidFill>
                <a:srgbClr val="111919"/>
              </a:solidFill>
              <a:ln w="9525">
                <a:noFill/>
                <a:round/>
                <a:headEnd/>
                <a:tailEnd/>
              </a:ln>
            </p:spPr>
            <p:txBody>
              <a:bodyPr/>
              <a:lstStyle/>
              <a:p>
                <a:endParaRPr lang="en-GB"/>
              </a:p>
            </p:txBody>
          </p:sp>
          <p:sp>
            <p:nvSpPr>
              <p:cNvPr id="292936" name="Freeform 72"/>
              <p:cNvSpPr>
                <a:spLocks/>
              </p:cNvSpPr>
              <p:nvPr/>
            </p:nvSpPr>
            <p:spPr bwMode="auto">
              <a:xfrm>
                <a:off x="3779" y="2470"/>
                <a:ext cx="23" cy="4"/>
              </a:xfrm>
              <a:custGeom>
                <a:avLst/>
                <a:gdLst/>
                <a:ahLst/>
                <a:cxnLst>
                  <a:cxn ang="0">
                    <a:pos x="20" y="0"/>
                  </a:cxn>
                  <a:cxn ang="0">
                    <a:pos x="206" y="5"/>
                  </a:cxn>
                  <a:cxn ang="0">
                    <a:pos x="216" y="6"/>
                  </a:cxn>
                  <a:cxn ang="0">
                    <a:pos x="223" y="10"/>
                  </a:cxn>
                  <a:cxn ang="0">
                    <a:pos x="227" y="16"/>
                  </a:cxn>
                  <a:cxn ang="0">
                    <a:pos x="229" y="24"/>
                  </a:cxn>
                  <a:cxn ang="0">
                    <a:pos x="229" y="32"/>
                  </a:cxn>
                  <a:cxn ang="0">
                    <a:pos x="228" y="40"/>
                  </a:cxn>
                  <a:cxn ang="0">
                    <a:pos x="224" y="45"/>
                  </a:cxn>
                  <a:cxn ang="0">
                    <a:pos x="218" y="49"/>
                  </a:cxn>
                  <a:cxn ang="0">
                    <a:pos x="209" y="49"/>
                  </a:cxn>
                  <a:cxn ang="0">
                    <a:pos x="20" y="47"/>
                  </a:cxn>
                  <a:cxn ang="0">
                    <a:pos x="13" y="44"/>
                  </a:cxn>
                  <a:cxn ang="0">
                    <a:pos x="6" y="40"/>
                  </a:cxn>
                  <a:cxn ang="0">
                    <a:pos x="2" y="34"/>
                  </a:cxn>
                  <a:cxn ang="0">
                    <a:pos x="0" y="27"/>
                  </a:cxn>
                  <a:cxn ang="0">
                    <a:pos x="0" y="17"/>
                  </a:cxn>
                  <a:cxn ang="0">
                    <a:pos x="1" y="11"/>
                  </a:cxn>
                  <a:cxn ang="0">
                    <a:pos x="6" y="6"/>
                  </a:cxn>
                  <a:cxn ang="0">
                    <a:pos x="12" y="1"/>
                  </a:cxn>
                  <a:cxn ang="0">
                    <a:pos x="20" y="0"/>
                  </a:cxn>
                </a:cxnLst>
                <a:rect l="0" t="0" r="r" b="b"/>
                <a:pathLst>
                  <a:path w="229" h="49">
                    <a:moveTo>
                      <a:pt x="20" y="0"/>
                    </a:moveTo>
                    <a:lnTo>
                      <a:pt x="206" y="5"/>
                    </a:lnTo>
                    <a:lnTo>
                      <a:pt x="216" y="6"/>
                    </a:lnTo>
                    <a:lnTo>
                      <a:pt x="223" y="10"/>
                    </a:lnTo>
                    <a:lnTo>
                      <a:pt x="227" y="16"/>
                    </a:lnTo>
                    <a:lnTo>
                      <a:pt x="229" y="24"/>
                    </a:lnTo>
                    <a:lnTo>
                      <a:pt x="229" y="32"/>
                    </a:lnTo>
                    <a:lnTo>
                      <a:pt x="228" y="40"/>
                    </a:lnTo>
                    <a:lnTo>
                      <a:pt x="224" y="45"/>
                    </a:lnTo>
                    <a:lnTo>
                      <a:pt x="218" y="49"/>
                    </a:lnTo>
                    <a:lnTo>
                      <a:pt x="209" y="49"/>
                    </a:lnTo>
                    <a:lnTo>
                      <a:pt x="20" y="47"/>
                    </a:lnTo>
                    <a:lnTo>
                      <a:pt x="13" y="44"/>
                    </a:lnTo>
                    <a:lnTo>
                      <a:pt x="6" y="40"/>
                    </a:lnTo>
                    <a:lnTo>
                      <a:pt x="2" y="34"/>
                    </a:lnTo>
                    <a:lnTo>
                      <a:pt x="0" y="27"/>
                    </a:lnTo>
                    <a:lnTo>
                      <a:pt x="0" y="17"/>
                    </a:lnTo>
                    <a:lnTo>
                      <a:pt x="1" y="11"/>
                    </a:lnTo>
                    <a:lnTo>
                      <a:pt x="6" y="6"/>
                    </a:lnTo>
                    <a:lnTo>
                      <a:pt x="12" y="1"/>
                    </a:lnTo>
                    <a:lnTo>
                      <a:pt x="20" y="0"/>
                    </a:lnTo>
                    <a:close/>
                  </a:path>
                </a:pathLst>
              </a:custGeom>
              <a:solidFill>
                <a:srgbClr val="6B7373"/>
              </a:solidFill>
              <a:ln w="9525">
                <a:noFill/>
                <a:round/>
                <a:headEnd/>
                <a:tailEnd/>
              </a:ln>
            </p:spPr>
            <p:txBody>
              <a:bodyPr/>
              <a:lstStyle/>
              <a:p>
                <a:endParaRPr lang="en-GB"/>
              </a:p>
            </p:txBody>
          </p:sp>
          <p:sp>
            <p:nvSpPr>
              <p:cNvPr id="292937" name="Freeform 73"/>
              <p:cNvSpPr>
                <a:spLocks/>
              </p:cNvSpPr>
              <p:nvPr/>
            </p:nvSpPr>
            <p:spPr bwMode="auto">
              <a:xfrm>
                <a:off x="3713" y="2107"/>
                <a:ext cx="23" cy="4"/>
              </a:xfrm>
              <a:custGeom>
                <a:avLst/>
                <a:gdLst/>
                <a:ahLst/>
                <a:cxnLst>
                  <a:cxn ang="0">
                    <a:pos x="19" y="0"/>
                  </a:cxn>
                  <a:cxn ang="0">
                    <a:pos x="206" y="13"/>
                  </a:cxn>
                  <a:cxn ang="0">
                    <a:pos x="215" y="15"/>
                  </a:cxn>
                  <a:cxn ang="0">
                    <a:pos x="222" y="19"/>
                  </a:cxn>
                  <a:cxn ang="0">
                    <a:pos x="226" y="25"/>
                  </a:cxn>
                  <a:cxn ang="0">
                    <a:pos x="228" y="33"/>
                  </a:cxn>
                  <a:cxn ang="0">
                    <a:pos x="228" y="42"/>
                  </a:cxn>
                  <a:cxn ang="0">
                    <a:pos x="227" y="49"/>
                  </a:cxn>
                  <a:cxn ang="0">
                    <a:pos x="223" y="54"/>
                  </a:cxn>
                  <a:cxn ang="0">
                    <a:pos x="216" y="58"/>
                  </a:cxn>
                  <a:cxn ang="0">
                    <a:pos x="208" y="59"/>
                  </a:cxn>
                  <a:cxn ang="0">
                    <a:pos x="19" y="47"/>
                  </a:cxn>
                  <a:cxn ang="0">
                    <a:pos x="12" y="45"/>
                  </a:cxn>
                  <a:cxn ang="0">
                    <a:pos x="6" y="40"/>
                  </a:cxn>
                  <a:cxn ang="0">
                    <a:pos x="2" y="35"/>
                  </a:cxn>
                  <a:cxn ang="0">
                    <a:pos x="0" y="27"/>
                  </a:cxn>
                  <a:cxn ang="0">
                    <a:pos x="0" y="17"/>
                  </a:cxn>
                  <a:cxn ang="0">
                    <a:pos x="1" y="11"/>
                  </a:cxn>
                  <a:cxn ang="0">
                    <a:pos x="5" y="6"/>
                  </a:cxn>
                  <a:cxn ang="0">
                    <a:pos x="11" y="2"/>
                  </a:cxn>
                  <a:cxn ang="0">
                    <a:pos x="19" y="0"/>
                  </a:cxn>
                </a:cxnLst>
                <a:rect l="0" t="0" r="r" b="b"/>
                <a:pathLst>
                  <a:path w="228" h="59">
                    <a:moveTo>
                      <a:pt x="19" y="0"/>
                    </a:moveTo>
                    <a:lnTo>
                      <a:pt x="206" y="13"/>
                    </a:lnTo>
                    <a:lnTo>
                      <a:pt x="215" y="15"/>
                    </a:lnTo>
                    <a:lnTo>
                      <a:pt x="222" y="19"/>
                    </a:lnTo>
                    <a:lnTo>
                      <a:pt x="226" y="25"/>
                    </a:lnTo>
                    <a:lnTo>
                      <a:pt x="228" y="33"/>
                    </a:lnTo>
                    <a:lnTo>
                      <a:pt x="228" y="42"/>
                    </a:lnTo>
                    <a:lnTo>
                      <a:pt x="227" y="49"/>
                    </a:lnTo>
                    <a:lnTo>
                      <a:pt x="223" y="54"/>
                    </a:lnTo>
                    <a:lnTo>
                      <a:pt x="216" y="58"/>
                    </a:lnTo>
                    <a:lnTo>
                      <a:pt x="208" y="59"/>
                    </a:lnTo>
                    <a:lnTo>
                      <a:pt x="19" y="47"/>
                    </a:lnTo>
                    <a:lnTo>
                      <a:pt x="12" y="45"/>
                    </a:lnTo>
                    <a:lnTo>
                      <a:pt x="6" y="40"/>
                    </a:lnTo>
                    <a:lnTo>
                      <a:pt x="2" y="35"/>
                    </a:lnTo>
                    <a:lnTo>
                      <a:pt x="0" y="27"/>
                    </a:lnTo>
                    <a:lnTo>
                      <a:pt x="0" y="17"/>
                    </a:lnTo>
                    <a:lnTo>
                      <a:pt x="1" y="11"/>
                    </a:lnTo>
                    <a:lnTo>
                      <a:pt x="5" y="6"/>
                    </a:lnTo>
                    <a:lnTo>
                      <a:pt x="11" y="2"/>
                    </a:lnTo>
                    <a:lnTo>
                      <a:pt x="19" y="0"/>
                    </a:lnTo>
                    <a:close/>
                  </a:path>
                </a:pathLst>
              </a:custGeom>
              <a:solidFill>
                <a:srgbClr val="2B3333"/>
              </a:solidFill>
              <a:ln w="9525">
                <a:noFill/>
                <a:round/>
                <a:headEnd/>
                <a:tailEnd/>
              </a:ln>
            </p:spPr>
            <p:txBody>
              <a:bodyPr/>
              <a:lstStyle/>
              <a:p>
                <a:endParaRPr lang="en-GB"/>
              </a:p>
            </p:txBody>
          </p:sp>
          <p:sp>
            <p:nvSpPr>
              <p:cNvPr id="292938" name="Freeform 74"/>
              <p:cNvSpPr>
                <a:spLocks/>
              </p:cNvSpPr>
              <p:nvPr/>
            </p:nvSpPr>
            <p:spPr bwMode="auto">
              <a:xfrm>
                <a:off x="3714" y="2116"/>
                <a:ext cx="22" cy="5"/>
              </a:xfrm>
              <a:custGeom>
                <a:avLst/>
                <a:gdLst/>
                <a:ahLst/>
                <a:cxnLst>
                  <a:cxn ang="0">
                    <a:pos x="20" y="0"/>
                  </a:cxn>
                  <a:cxn ang="0">
                    <a:pos x="206" y="13"/>
                  </a:cxn>
                  <a:cxn ang="0">
                    <a:pos x="215" y="15"/>
                  </a:cxn>
                  <a:cxn ang="0">
                    <a:pos x="222" y="19"/>
                  </a:cxn>
                  <a:cxn ang="0">
                    <a:pos x="226" y="25"/>
                  </a:cxn>
                  <a:cxn ang="0">
                    <a:pos x="228" y="32"/>
                  </a:cxn>
                  <a:cxn ang="0">
                    <a:pos x="228" y="43"/>
                  </a:cxn>
                  <a:cxn ang="0">
                    <a:pos x="227" y="49"/>
                  </a:cxn>
                  <a:cxn ang="0">
                    <a:pos x="223" y="54"/>
                  </a:cxn>
                  <a:cxn ang="0">
                    <a:pos x="217" y="58"/>
                  </a:cxn>
                  <a:cxn ang="0">
                    <a:pos x="209" y="59"/>
                  </a:cxn>
                  <a:cxn ang="0">
                    <a:pos x="20" y="47"/>
                  </a:cxn>
                  <a:cxn ang="0">
                    <a:pos x="13" y="45"/>
                  </a:cxn>
                  <a:cxn ang="0">
                    <a:pos x="6" y="40"/>
                  </a:cxn>
                  <a:cxn ang="0">
                    <a:pos x="2" y="35"/>
                  </a:cxn>
                  <a:cxn ang="0">
                    <a:pos x="0" y="27"/>
                  </a:cxn>
                  <a:cxn ang="0">
                    <a:pos x="0" y="18"/>
                  </a:cxn>
                  <a:cxn ang="0">
                    <a:pos x="1" y="11"/>
                  </a:cxn>
                  <a:cxn ang="0">
                    <a:pos x="6" y="6"/>
                  </a:cxn>
                  <a:cxn ang="0">
                    <a:pos x="12" y="1"/>
                  </a:cxn>
                  <a:cxn ang="0">
                    <a:pos x="20" y="0"/>
                  </a:cxn>
                </a:cxnLst>
                <a:rect l="0" t="0" r="r" b="b"/>
                <a:pathLst>
                  <a:path w="228" h="59">
                    <a:moveTo>
                      <a:pt x="20" y="0"/>
                    </a:moveTo>
                    <a:lnTo>
                      <a:pt x="206" y="13"/>
                    </a:lnTo>
                    <a:lnTo>
                      <a:pt x="215" y="15"/>
                    </a:lnTo>
                    <a:lnTo>
                      <a:pt x="222" y="19"/>
                    </a:lnTo>
                    <a:lnTo>
                      <a:pt x="226" y="25"/>
                    </a:lnTo>
                    <a:lnTo>
                      <a:pt x="228" y="32"/>
                    </a:lnTo>
                    <a:lnTo>
                      <a:pt x="228" y="43"/>
                    </a:lnTo>
                    <a:lnTo>
                      <a:pt x="227" y="49"/>
                    </a:lnTo>
                    <a:lnTo>
                      <a:pt x="223" y="54"/>
                    </a:lnTo>
                    <a:lnTo>
                      <a:pt x="217" y="58"/>
                    </a:lnTo>
                    <a:lnTo>
                      <a:pt x="209" y="59"/>
                    </a:lnTo>
                    <a:lnTo>
                      <a:pt x="20" y="47"/>
                    </a:lnTo>
                    <a:lnTo>
                      <a:pt x="13" y="45"/>
                    </a:lnTo>
                    <a:lnTo>
                      <a:pt x="6" y="40"/>
                    </a:lnTo>
                    <a:lnTo>
                      <a:pt x="2" y="35"/>
                    </a:lnTo>
                    <a:lnTo>
                      <a:pt x="0" y="27"/>
                    </a:lnTo>
                    <a:lnTo>
                      <a:pt x="0" y="18"/>
                    </a:lnTo>
                    <a:lnTo>
                      <a:pt x="1" y="11"/>
                    </a:lnTo>
                    <a:lnTo>
                      <a:pt x="6" y="6"/>
                    </a:lnTo>
                    <a:lnTo>
                      <a:pt x="12" y="1"/>
                    </a:lnTo>
                    <a:lnTo>
                      <a:pt x="20" y="0"/>
                    </a:lnTo>
                    <a:close/>
                  </a:path>
                </a:pathLst>
              </a:custGeom>
              <a:solidFill>
                <a:srgbClr val="2B3333"/>
              </a:solidFill>
              <a:ln w="9525">
                <a:noFill/>
                <a:round/>
                <a:headEnd/>
                <a:tailEnd/>
              </a:ln>
            </p:spPr>
            <p:txBody>
              <a:bodyPr/>
              <a:lstStyle/>
              <a:p>
                <a:endParaRPr lang="en-GB"/>
              </a:p>
            </p:txBody>
          </p:sp>
          <p:sp>
            <p:nvSpPr>
              <p:cNvPr id="292939" name="Freeform 75"/>
              <p:cNvSpPr>
                <a:spLocks/>
              </p:cNvSpPr>
              <p:nvPr/>
            </p:nvSpPr>
            <p:spPr bwMode="auto">
              <a:xfrm>
                <a:off x="3714" y="2126"/>
                <a:ext cx="23" cy="5"/>
              </a:xfrm>
              <a:custGeom>
                <a:avLst/>
                <a:gdLst/>
                <a:ahLst/>
                <a:cxnLst>
                  <a:cxn ang="0">
                    <a:pos x="19" y="0"/>
                  </a:cxn>
                  <a:cxn ang="0">
                    <a:pos x="206" y="13"/>
                  </a:cxn>
                  <a:cxn ang="0">
                    <a:pos x="214" y="15"/>
                  </a:cxn>
                  <a:cxn ang="0">
                    <a:pos x="221" y="19"/>
                  </a:cxn>
                  <a:cxn ang="0">
                    <a:pos x="225" y="25"/>
                  </a:cxn>
                  <a:cxn ang="0">
                    <a:pos x="227" y="33"/>
                  </a:cxn>
                  <a:cxn ang="0">
                    <a:pos x="227" y="42"/>
                  </a:cxn>
                  <a:cxn ang="0">
                    <a:pos x="226" y="49"/>
                  </a:cxn>
                  <a:cxn ang="0">
                    <a:pos x="222" y="54"/>
                  </a:cxn>
                  <a:cxn ang="0">
                    <a:pos x="216" y="58"/>
                  </a:cxn>
                  <a:cxn ang="0">
                    <a:pos x="208" y="59"/>
                  </a:cxn>
                  <a:cxn ang="0">
                    <a:pos x="19" y="47"/>
                  </a:cxn>
                  <a:cxn ang="0">
                    <a:pos x="12" y="44"/>
                  </a:cxn>
                  <a:cxn ang="0">
                    <a:pos x="6" y="40"/>
                  </a:cxn>
                  <a:cxn ang="0">
                    <a:pos x="2" y="34"/>
                  </a:cxn>
                  <a:cxn ang="0">
                    <a:pos x="0" y="27"/>
                  </a:cxn>
                  <a:cxn ang="0">
                    <a:pos x="0" y="17"/>
                  </a:cxn>
                  <a:cxn ang="0">
                    <a:pos x="1" y="11"/>
                  </a:cxn>
                  <a:cxn ang="0">
                    <a:pos x="5" y="6"/>
                  </a:cxn>
                  <a:cxn ang="0">
                    <a:pos x="11" y="1"/>
                  </a:cxn>
                  <a:cxn ang="0">
                    <a:pos x="19" y="0"/>
                  </a:cxn>
                </a:cxnLst>
                <a:rect l="0" t="0" r="r" b="b"/>
                <a:pathLst>
                  <a:path w="227" h="59">
                    <a:moveTo>
                      <a:pt x="19" y="0"/>
                    </a:moveTo>
                    <a:lnTo>
                      <a:pt x="206" y="13"/>
                    </a:lnTo>
                    <a:lnTo>
                      <a:pt x="214" y="15"/>
                    </a:lnTo>
                    <a:lnTo>
                      <a:pt x="221" y="19"/>
                    </a:lnTo>
                    <a:lnTo>
                      <a:pt x="225" y="25"/>
                    </a:lnTo>
                    <a:lnTo>
                      <a:pt x="227" y="33"/>
                    </a:lnTo>
                    <a:lnTo>
                      <a:pt x="227" y="42"/>
                    </a:lnTo>
                    <a:lnTo>
                      <a:pt x="226" y="49"/>
                    </a:lnTo>
                    <a:lnTo>
                      <a:pt x="222" y="54"/>
                    </a:lnTo>
                    <a:lnTo>
                      <a:pt x="216" y="58"/>
                    </a:lnTo>
                    <a:lnTo>
                      <a:pt x="208" y="59"/>
                    </a:lnTo>
                    <a:lnTo>
                      <a:pt x="19" y="47"/>
                    </a:lnTo>
                    <a:lnTo>
                      <a:pt x="12" y="44"/>
                    </a:lnTo>
                    <a:lnTo>
                      <a:pt x="6" y="40"/>
                    </a:lnTo>
                    <a:lnTo>
                      <a:pt x="2" y="34"/>
                    </a:lnTo>
                    <a:lnTo>
                      <a:pt x="0" y="27"/>
                    </a:lnTo>
                    <a:lnTo>
                      <a:pt x="0" y="17"/>
                    </a:lnTo>
                    <a:lnTo>
                      <a:pt x="1" y="11"/>
                    </a:lnTo>
                    <a:lnTo>
                      <a:pt x="5" y="6"/>
                    </a:lnTo>
                    <a:lnTo>
                      <a:pt x="11" y="1"/>
                    </a:lnTo>
                    <a:lnTo>
                      <a:pt x="19" y="0"/>
                    </a:lnTo>
                    <a:close/>
                  </a:path>
                </a:pathLst>
              </a:custGeom>
              <a:solidFill>
                <a:srgbClr val="2B3333"/>
              </a:solidFill>
              <a:ln w="9525">
                <a:noFill/>
                <a:round/>
                <a:headEnd/>
                <a:tailEnd/>
              </a:ln>
            </p:spPr>
            <p:txBody>
              <a:bodyPr/>
              <a:lstStyle/>
              <a:p>
                <a:endParaRPr lang="en-GB"/>
              </a:p>
            </p:txBody>
          </p:sp>
          <p:sp>
            <p:nvSpPr>
              <p:cNvPr id="292940" name="Freeform 76"/>
              <p:cNvSpPr>
                <a:spLocks/>
              </p:cNvSpPr>
              <p:nvPr/>
            </p:nvSpPr>
            <p:spPr bwMode="auto">
              <a:xfrm>
                <a:off x="3794" y="2471"/>
                <a:ext cx="7" cy="3"/>
              </a:xfrm>
              <a:custGeom>
                <a:avLst/>
                <a:gdLst/>
                <a:ahLst/>
                <a:cxnLst>
                  <a:cxn ang="0">
                    <a:pos x="64" y="34"/>
                  </a:cxn>
                  <a:cxn ang="0">
                    <a:pos x="1" y="32"/>
                  </a:cxn>
                  <a:cxn ang="0">
                    <a:pos x="0" y="0"/>
                  </a:cxn>
                  <a:cxn ang="0">
                    <a:pos x="63" y="2"/>
                  </a:cxn>
                  <a:cxn ang="0">
                    <a:pos x="64" y="34"/>
                  </a:cxn>
                </a:cxnLst>
                <a:rect l="0" t="0" r="r" b="b"/>
                <a:pathLst>
                  <a:path w="64" h="34">
                    <a:moveTo>
                      <a:pt x="64" y="34"/>
                    </a:moveTo>
                    <a:lnTo>
                      <a:pt x="1" y="32"/>
                    </a:lnTo>
                    <a:lnTo>
                      <a:pt x="0" y="0"/>
                    </a:lnTo>
                    <a:lnTo>
                      <a:pt x="63" y="2"/>
                    </a:lnTo>
                    <a:lnTo>
                      <a:pt x="64" y="34"/>
                    </a:lnTo>
                    <a:close/>
                  </a:path>
                </a:pathLst>
              </a:custGeom>
              <a:solidFill>
                <a:srgbClr val="191919"/>
              </a:solidFill>
              <a:ln w="9525">
                <a:noFill/>
                <a:round/>
                <a:headEnd/>
                <a:tailEnd/>
              </a:ln>
            </p:spPr>
            <p:txBody>
              <a:bodyPr/>
              <a:lstStyle/>
              <a:p>
                <a:endParaRPr lang="en-GB"/>
              </a:p>
            </p:txBody>
          </p:sp>
          <p:sp>
            <p:nvSpPr>
              <p:cNvPr id="292941" name="Freeform 77"/>
              <p:cNvSpPr>
                <a:spLocks/>
              </p:cNvSpPr>
              <p:nvPr/>
            </p:nvSpPr>
            <p:spPr bwMode="auto">
              <a:xfrm>
                <a:off x="3678" y="2412"/>
                <a:ext cx="131" cy="22"/>
              </a:xfrm>
              <a:custGeom>
                <a:avLst/>
                <a:gdLst/>
                <a:ahLst/>
                <a:cxnLst>
                  <a:cxn ang="0">
                    <a:pos x="114" y="0"/>
                  </a:cxn>
                  <a:cxn ang="0">
                    <a:pos x="1198" y="41"/>
                  </a:cxn>
                  <a:cxn ang="0">
                    <a:pos x="1226" y="45"/>
                  </a:cxn>
                  <a:cxn ang="0">
                    <a:pos x="1249" y="52"/>
                  </a:cxn>
                  <a:cxn ang="0">
                    <a:pos x="1269" y="65"/>
                  </a:cxn>
                  <a:cxn ang="0">
                    <a:pos x="1286" y="80"/>
                  </a:cxn>
                  <a:cxn ang="0">
                    <a:pos x="1300" y="98"/>
                  </a:cxn>
                  <a:cxn ang="0">
                    <a:pos x="1309" y="118"/>
                  </a:cxn>
                  <a:cxn ang="0">
                    <a:pos x="1315" y="138"/>
                  </a:cxn>
                  <a:cxn ang="0">
                    <a:pos x="1317" y="160"/>
                  </a:cxn>
                  <a:cxn ang="0">
                    <a:pos x="1316" y="182"/>
                  </a:cxn>
                  <a:cxn ang="0">
                    <a:pos x="1311" y="202"/>
                  </a:cxn>
                  <a:cxn ang="0">
                    <a:pos x="1302" y="221"/>
                  </a:cxn>
                  <a:cxn ang="0">
                    <a:pos x="1290" y="238"/>
                  </a:cxn>
                  <a:cxn ang="0">
                    <a:pos x="1273" y="251"/>
                  </a:cxn>
                  <a:cxn ang="0">
                    <a:pos x="1254" y="262"/>
                  </a:cxn>
                  <a:cxn ang="0">
                    <a:pos x="1231" y="268"/>
                  </a:cxn>
                  <a:cxn ang="0">
                    <a:pos x="1203" y="269"/>
                  </a:cxn>
                  <a:cxn ang="0">
                    <a:pos x="119" y="226"/>
                  </a:cxn>
                  <a:cxn ang="0">
                    <a:pos x="91" y="223"/>
                  </a:cxn>
                  <a:cxn ang="0">
                    <a:pos x="68" y="215"/>
                  </a:cxn>
                  <a:cxn ang="0">
                    <a:pos x="48" y="204"/>
                  </a:cxn>
                  <a:cxn ang="0">
                    <a:pos x="30" y="188"/>
                  </a:cxn>
                  <a:cxn ang="0">
                    <a:pos x="17" y="170"/>
                  </a:cxn>
                  <a:cxn ang="0">
                    <a:pos x="8" y="151"/>
                  </a:cxn>
                  <a:cxn ang="0">
                    <a:pos x="2" y="130"/>
                  </a:cxn>
                  <a:cxn ang="0">
                    <a:pos x="0" y="108"/>
                  </a:cxn>
                  <a:cxn ang="0">
                    <a:pos x="1" y="88"/>
                  </a:cxn>
                  <a:cxn ang="0">
                    <a:pos x="6" y="67"/>
                  </a:cxn>
                  <a:cxn ang="0">
                    <a:pos x="15" y="48"/>
                  </a:cxn>
                  <a:cxn ang="0">
                    <a:pos x="27" y="32"/>
                  </a:cxn>
                  <a:cxn ang="0">
                    <a:pos x="43" y="17"/>
                  </a:cxn>
                  <a:cxn ang="0">
                    <a:pos x="63" y="7"/>
                  </a:cxn>
                  <a:cxn ang="0">
                    <a:pos x="86" y="1"/>
                  </a:cxn>
                  <a:cxn ang="0">
                    <a:pos x="114" y="0"/>
                  </a:cxn>
                </a:cxnLst>
                <a:rect l="0" t="0" r="r" b="b"/>
                <a:pathLst>
                  <a:path w="1317" h="269">
                    <a:moveTo>
                      <a:pt x="114" y="0"/>
                    </a:moveTo>
                    <a:lnTo>
                      <a:pt x="1198" y="41"/>
                    </a:lnTo>
                    <a:lnTo>
                      <a:pt x="1226" y="45"/>
                    </a:lnTo>
                    <a:lnTo>
                      <a:pt x="1249" y="52"/>
                    </a:lnTo>
                    <a:lnTo>
                      <a:pt x="1269" y="65"/>
                    </a:lnTo>
                    <a:lnTo>
                      <a:pt x="1286" y="80"/>
                    </a:lnTo>
                    <a:lnTo>
                      <a:pt x="1300" y="98"/>
                    </a:lnTo>
                    <a:lnTo>
                      <a:pt x="1309" y="118"/>
                    </a:lnTo>
                    <a:lnTo>
                      <a:pt x="1315" y="138"/>
                    </a:lnTo>
                    <a:lnTo>
                      <a:pt x="1317" y="160"/>
                    </a:lnTo>
                    <a:lnTo>
                      <a:pt x="1316" y="182"/>
                    </a:lnTo>
                    <a:lnTo>
                      <a:pt x="1311" y="202"/>
                    </a:lnTo>
                    <a:lnTo>
                      <a:pt x="1302" y="221"/>
                    </a:lnTo>
                    <a:lnTo>
                      <a:pt x="1290" y="238"/>
                    </a:lnTo>
                    <a:lnTo>
                      <a:pt x="1273" y="251"/>
                    </a:lnTo>
                    <a:lnTo>
                      <a:pt x="1254" y="262"/>
                    </a:lnTo>
                    <a:lnTo>
                      <a:pt x="1231" y="268"/>
                    </a:lnTo>
                    <a:lnTo>
                      <a:pt x="1203" y="269"/>
                    </a:lnTo>
                    <a:lnTo>
                      <a:pt x="119" y="226"/>
                    </a:lnTo>
                    <a:lnTo>
                      <a:pt x="91" y="223"/>
                    </a:lnTo>
                    <a:lnTo>
                      <a:pt x="68" y="215"/>
                    </a:lnTo>
                    <a:lnTo>
                      <a:pt x="48" y="204"/>
                    </a:lnTo>
                    <a:lnTo>
                      <a:pt x="30" y="188"/>
                    </a:lnTo>
                    <a:lnTo>
                      <a:pt x="17" y="170"/>
                    </a:lnTo>
                    <a:lnTo>
                      <a:pt x="8" y="151"/>
                    </a:lnTo>
                    <a:lnTo>
                      <a:pt x="2" y="130"/>
                    </a:lnTo>
                    <a:lnTo>
                      <a:pt x="0" y="108"/>
                    </a:lnTo>
                    <a:lnTo>
                      <a:pt x="1" y="88"/>
                    </a:lnTo>
                    <a:lnTo>
                      <a:pt x="6" y="67"/>
                    </a:lnTo>
                    <a:lnTo>
                      <a:pt x="15" y="48"/>
                    </a:lnTo>
                    <a:lnTo>
                      <a:pt x="27" y="32"/>
                    </a:lnTo>
                    <a:lnTo>
                      <a:pt x="43" y="17"/>
                    </a:lnTo>
                    <a:lnTo>
                      <a:pt x="63" y="7"/>
                    </a:lnTo>
                    <a:lnTo>
                      <a:pt x="86" y="1"/>
                    </a:lnTo>
                    <a:lnTo>
                      <a:pt x="114" y="0"/>
                    </a:lnTo>
                    <a:close/>
                  </a:path>
                </a:pathLst>
              </a:custGeom>
              <a:solidFill>
                <a:srgbClr val="E0E8E8"/>
              </a:solidFill>
              <a:ln w="9525">
                <a:noFill/>
                <a:round/>
                <a:headEnd/>
                <a:tailEnd/>
              </a:ln>
            </p:spPr>
            <p:txBody>
              <a:bodyPr/>
              <a:lstStyle/>
              <a:p>
                <a:endParaRPr lang="en-GB"/>
              </a:p>
            </p:txBody>
          </p:sp>
          <p:sp>
            <p:nvSpPr>
              <p:cNvPr id="292942" name="Freeform 78"/>
              <p:cNvSpPr>
                <a:spLocks/>
              </p:cNvSpPr>
              <p:nvPr/>
            </p:nvSpPr>
            <p:spPr bwMode="auto">
              <a:xfrm>
                <a:off x="3677" y="2411"/>
                <a:ext cx="132" cy="22"/>
              </a:xfrm>
              <a:custGeom>
                <a:avLst/>
                <a:gdLst/>
                <a:ahLst/>
                <a:cxnLst>
                  <a:cxn ang="0">
                    <a:pos x="114" y="0"/>
                  </a:cxn>
                  <a:cxn ang="0">
                    <a:pos x="1198" y="43"/>
                  </a:cxn>
                  <a:cxn ang="0">
                    <a:pos x="1225" y="46"/>
                  </a:cxn>
                  <a:cxn ang="0">
                    <a:pos x="1250" y="54"/>
                  </a:cxn>
                  <a:cxn ang="0">
                    <a:pos x="1270" y="67"/>
                  </a:cxn>
                  <a:cxn ang="0">
                    <a:pos x="1286" y="82"/>
                  </a:cxn>
                  <a:cxn ang="0">
                    <a:pos x="1300" y="100"/>
                  </a:cxn>
                  <a:cxn ang="0">
                    <a:pos x="1310" y="119"/>
                  </a:cxn>
                  <a:cxn ang="0">
                    <a:pos x="1315" y="140"/>
                  </a:cxn>
                  <a:cxn ang="0">
                    <a:pos x="1317" y="162"/>
                  </a:cxn>
                  <a:cxn ang="0">
                    <a:pos x="1316" y="183"/>
                  </a:cxn>
                  <a:cxn ang="0">
                    <a:pos x="1312" y="203"/>
                  </a:cxn>
                  <a:cxn ang="0">
                    <a:pos x="1304" y="222"/>
                  </a:cxn>
                  <a:cxn ang="0">
                    <a:pos x="1291" y="238"/>
                  </a:cxn>
                  <a:cxn ang="0">
                    <a:pos x="1275" y="252"/>
                  </a:cxn>
                  <a:cxn ang="0">
                    <a:pos x="1255" y="262"/>
                  </a:cxn>
                  <a:cxn ang="0">
                    <a:pos x="1232" y="268"/>
                  </a:cxn>
                  <a:cxn ang="0">
                    <a:pos x="1203" y="271"/>
                  </a:cxn>
                  <a:cxn ang="0">
                    <a:pos x="122" y="228"/>
                  </a:cxn>
                  <a:cxn ang="0">
                    <a:pos x="93" y="224"/>
                  </a:cxn>
                  <a:cxn ang="0">
                    <a:pos x="69" y="216"/>
                  </a:cxn>
                  <a:cxn ang="0">
                    <a:pos x="48" y="203"/>
                  </a:cxn>
                  <a:cxn ang="0">
                    <a:pos x="32" y="188"/>
                  </a:cxn>
                  <a:cxn ang="0">
                    <a:pos x="18" y="170"/>
                  </a:cxn>
                  <a:cxn ang="0">
                    <a:pos x="9" y="150"/>
                  </a:cxn>
                  <a:cxn ang="0">
                    <a:pos x="3" y="131"/>
                  </a:cxn>
                  <a:cxn ang="0">
                    <a:pos x="0" y="109"/>
                  </a:cxn>
                  <a:cxn ang="0">
                    <a:pos x="2" y="88"/>
                  </a:cxn>
                  <a:cxn ang="0">
                    <a:pos x="7" y="68"/>
                  </a:cxn>
                  <a:cxn ang="0">
                    <a:pos x="15" y="49"/>
                  </a:cxn>
                  <a:cxn ang="0">
                    <a:pos x="28" y="32"/>
                  </a:cxn>
                  <a:cxn ang="0">
                    <a:pos x="43" y="18"/>
                  </a:cxn>
                  <a:cxn ang="0">
                    <a:pos x="63" y="8"/>
                  </a:cxn>
                  <a:cxn ang="0">
                    <a:pos x="86" y="1"/>
                  </a:cxn>
                  <a:cxn ang="0">
                    <a:pos x="114" y="0"/>
                  </a:cxn>
                </a:cxnLst>
                <a:rect l="0" t="0" r="r" b="b"/>
                <a:pathLst>
                  <a:path w="1317" h="271">
                    <a:moveTo>
                      <a:pt x="114" y="0"/>
                    </a:moveTo>
                    <a:lnTo>
                      <a:pt x="1198" y="43"/>
                    </a:lnTo>
                    <a:lnTo>
                      <a:pt x="1225" y="46"/>
                    </a:lnTo>
                    <a:lnTo>
                      <a:pt x="1250" y="54"/>
                    </a:lnTo>
                    <a:lnTo>
                      <a:pt x="1270" y="67"/>
                    </a:lnTo>
                    <a:lnTo>
                      <a:pt x="1286" y="82"/>
                    </a:lnTo>
                    <a:lnTo>
                      <a:pt x="1300" y="100"/>
                    </a:lnTo>
                    <a:lnTo>
                      <a:pt x="1310" y="119"/>
                    </a:lnTo>
                    <a:lnTo>
                      <a:pt x="1315" y="140"/>
                    </a:lnTo>
                    <a:lnTo>
                      <a:pt x="1317" y="162"/>
                    </a:lnTo>
                    <a:lnTo>
                      <a:pt x="1316" y="183"/>
                    </a:lnTo>
                    <a:lnTo>
                      <a:pt x="1312" y="203"/>
                    </a:lnTo>
                    <a:lnTo>
                      <a:pt x="1304" y="222"/>
                    </a:lnTo>
                    <a:lnTo>
                      <a:pt x="1291" y="238"/>
                    </a:lnTo>
                    <a:lnTo>
                      <a:pt x="1275" y="252"/>
                    </a:lnTo>
                    <a:lnTo>
                      <a:pt x="1255" y="262"/>
                    </a:lnTo>
                    <a:lnTo>
                      <a:pt x="1232" y="268"/>
                    </a:lnTo>
                    <a:lnTo>
                      <a:pt x="1203" y="271"/>
                    </a:lnTo>
                    <a:lnTo>
                      <a:pt x="122" y="228"/>
                    </a:lnTo>
                    <a:lnTo>
                      <a:pt x="93" y="224"/>
                    </a:lnTo>
                    <a:lnTo>
                      <a:pt x="69" y="216"/>
                    </a:lnTo>
                    <a:lnTo>
                      <a:pt x="48" y="203"/>
                    </a:lnTo>
                    <a:lnTo>
                      <a:pt x="32" y="188"/>
                    </a:lnTo>
                    <a:lnTo>
                      <a:pt x="18" y="170"/>
                    </a:lnTo>
                    <a:lnTo>
                      <a:pt x="9" y="150"/>
                    </a:lnTo>
                    <a:lnTo>
                      <a:pt x="3" y="131"/>
                    </a:lnTo>
                    <a:lnTo>
                      <a:pt x="0" y="109"/>
                    </a:lnTo>
                    <a:lnTo>
                      <a:pt x="2" y="88"/>
                    </a:lnTo>
                    <a:lnTo>
                      <a:pt x="7" y="68"/>
                    </a:lnTo>
                    <a:lnTo>
                      <a:pt x="15" y="49"/>
                    </a:lnTo>
                    <a:lnTo>
                      <a:pt x="28" y="32"/>
                    </a:lnTo>
                    <a:lnTo>
                      <a:pt x="43" y="18"/>
                    </a:lnTo>
                    <a:lnTo>
                      <a:pt x="63" y="8"/>
                    </a:lnTo>
                    <a:lnTo>
                      <a:pt x="86" y="1"/>
                    </a:lnTo>
                    <a:lnTo>
                      <a:pt x="114" y="0"/>
                    </a:lnTo>
                    <a:close/>
                  </a:path>
                </a:pathLst>
              </a:custGeom>
              <a:solidFill>
                <a:srgbClr val="2B3333"/>
              </a:solidFill>
              <a:ln w="9525">
                <a:noFill/>
                <a:round/>
                <a:headEnd/>
                <a:tailEnd/>
              </a:ln>
            </p:spPr>
            <p:txBody>
              <a:bodyPr/>
              <a:lstStyle/>
              <a:p>
                <a:endParaRPr lang="en-GB"/>
              </a:p>
            </p:txBody>
          </p:sp>
          <p:sp>
            <p:nvSpPr>
              <p:cNvPr id="292943" name="Freeform 79"/>
              <p:cNvSpPr>
                <a:spLocks/>
              </p:cNvSpPr>
              <p:nvPr/>
            </p:nvSpPr>
            <p:spPr bwMode="auto">
              <a:xfrm>
                <a:off x="3678" y="2412"/>
                <a:ext cx="131" cy="21"/>
              </a:xfrm>
              <a:custGeom>
                <a:avLst/>
                <a:gdLst/>
                <a:ahLst/>
                <a:cxnLst>
                  <a:cxn ang="0">
                    <a:pos x="142" y="1"/>
                  </a:cxn>
                  <a:cxn ang="0">
                    <a:pos x="200" y="3"/>
                  </a:cxn>
                  <a:cxn ang="0">
                    <a:pos x="249" y="5"/>
                  </a:cxn>
                  <a:cxn ang="0">
                    <a:pos x="293" y="6"/>
                  </a:cxn>
                  <a:cxn ang="0">
                    <a:pos x="332" y="7"/>
                  </a:cxn>
                  <a:cxn ang="0">
                    <a:pos x="370" y="9"/>
                  </a:cxn>
                  <a:cxn ang="0">
                    <a:pos x="408" y="10"/>
                  </a:cxn>
                  <a:cxn ang="0">
                    <a:pos x="449" y="11"/>
                  </a:cxn>
                  <a:cxn ang="0">
                    <a:pos x="494" y="13"/>
                  </a:cxn>
                  <a:cxn ang="0">
                    <a:pos x="546" y="15"/>
                  </a:cxn>
                  <a:cxn ang="0">
                    <a:pos x="607" y="17"/>
                  </a:cxn>
                  <a:cxn ang="0">
                    <a:pos x="678" y="20"/>
                  </a:cxn>
                  <a:cxn ang="0">
                    <a:pos x="762" y="25"/>
                  </a:cxn>
                  <a:cxn ang="0">
                    <a:pos x="861" y="29"/>
                  </a:cxn>
                  <a:cxn ang="0">
                    <a:pos x="979" y="33"/>
                  </a:cxn>
                  <a:cxn ang="0">
                    <a:pos x="1115" y="39"/>
                  </a:cxn>
                  <a:cxn ang="0">
                    <a:pos x="1219" y="45"/>
                  </a:cxn>
                  <a:cxn ang="0">
                    <a:pos x="1262" y="65"/>
                  </a:cxn>
                  <a:cxn ang="0">
                    <a:pos x="1291" y="96"/>
                  </a:cxn>
                  <a:cxn ang="0">
                    <a:pos x="1305" y="134"/>
                  </a:cxn>
                  <a:cxn ang="0">
                    <a:pos x="1307" y="176"/>
                  </a:cxn>
                  <a:cxn ang="0">
                    <a:pos x="1294" y="214"/>
                  </a:cxn>
                  <a:cxn ang="0">
                    <a:pos x="1265" y="242"/>
                  </a:cxn>
                  <a:cxn ang="0">
                    <a:pos x="1222" y="257"/>
                  </a:cxn>
                  <a:cxn ang="0">
                    <a:pos x="1164" y="259"/>
                  </a:cxn>
                  <a:cxn ang="0">
                    <a:pos x="1106" y="255"/>
                  </a:cxn>
                  <a:cxn ang="0">
                    <a:pos x="1056" y="253"/>
                  </a:cxn>
                  <a:cxn ang="0">
                    <a:pos x="1013" y="251"/>
                  </a:cxn>
                  <a:cxn ang="0">
                    <a:pos x="973" y="250"/>
                  </a:cxn>
                  <a:cxn ang="0">
                    <a:pos x="935" y="248"/>
                  </a:cxn>
                  <a:cxn ang="0">
                    <a:pos x="897" y="246"/>
                  </a:cxn>
                  <a:cxn ang="0">
                    <a:pos x="857" y="245"/>
                  </a:cxn>
                  <a:cxn ang="0">
                    <a:pos x="813" y="243"/>
                  </a:cxn>
                  <a:cxn ang="0">
                    <a:pos x="761" y="241"/>
                  </a:cxn>
                  <a:cxn ang="0">
                    <a:pos x="700" y="239"/>
                  </a:cxn>
                  <a:cxn ang="0">
                    <a:pos x="629" y="236"/>
                  </a:cxn>
                  <a:cxn ang="0">
                    <a:pos x="544" y="233"/>
                  </a:cxn>
                  <a:cxn ang="0">
                    <a:pos x="444" y="228"/>
                  </a:cxn>
                  <a:cxn ang="0">
                    <a:pos x="327" y="224"/>
                  </a:cxn>
                  <a:cxn ang="0">
                    <a:pos x="191" y="220"/>
                  </a:cxn>
                  <a:cxn ang="0">
                    <a:pos x="88" y="214"/>
                  </a:cxn>
                  <a:cxn ang="0">
                    <a:pos x="47" y="194"/>
                  </a:cxn>
                  <a:cxn ang="0">
                    <a:pos x="17" y="162"/>
                  </a:cxn>
                  <a:cxn ang="0">
                    <a:pos x="2" y="123"/>
                  </a:cxn>
                  <a:cxn ang="0">
                    <a:pos x="1" y="82"/>
                  </a:cxn>
                  <a:cxn ang="0">
                    <a:pos x="14" y="45"/>
                  </a:cxn>
                  <a:cxn ang="0">
                    <a:pos x="42" y="17"/>
                  </a:cxn>
                  <a:cxn ang="0">
                    <a:pos x="84" y="2"/>
                  </a:cxn>
                </a:cxnLst>
                <a:rect l="0" t="0" r="r" b="b"/>
                <a:pathLst>
                  <a:path w="1308" h="260">
                    <a:moveTo>
                      <a:pt x="110" y="0"/>
                    </a:moveTo>
                    <a:lnTo>
                      <a:pt x="142" y="1"/>
                    </a:lnTo>
                    <a:lnTo>
                      <a:pt x="173" y="2"/>
                    </a:lnTo>
                    <a:lnTo>
                      <a:pt x="200" y="3"/>
                    </a:lnTo>
                    <a:lnTo>
                      <a:pt x="225" y="4"/>
                    </a:lnTo>
                    <a:lnTo>
                      <a:pt x="249" y="5"/>
                    </a:lnTo>
                    <a:lnTo>
                      <a:pt x="271" y="5"/>
                    </a:lnTo>
                    <a:lnTo>
                      <a:pt x="293" y="6"/>
                    </a:lnTo>
                    <a:lnTo>
                      <a:pt x="313" y="7"/>
                    </a:lnTo>
                    <a:lnTo>
                      <a:pt x="332" y="7"/>
                    </a:lnTo>
                    <a:lnTo>
                      <a:pt x="351" y="8"/>
                    </a:lnTo>
                    <a:lnTo>
                      <a:pt x="370" y="9"/>
                    </a:lnTo>
                    <a:lnTo>
                      <a:pt x="389" y="9"/>
                    </a:lnTo>
                    <a:lnTo>
                      <a:pt x="408" y="10"/>
                    </a:lnTo>
                    <a:lnTo>
                      <a:pt x="428" y="11"/>
                    </a:lnTo>
                    <a:lnTo>
                      <a:pt x="449" y="11"/>
                    </a:lnTo>
                    <a:lnTo>
                      <a:pt x="470" y="12"/>
                    </a:lnTo>
                    <a:lnTo>
                      <a:pt x="494" y="13"/>
                    </a:lnTo>
                    <a:lnTo>
                      <a:pt x="519" y="14"/>
                    </a:lnTo>
                    <a:lnTo>
                      <a:pt x="546" y="15"/>
                    </a:lnTo>
                    <a:lnTo>
                      <a:pt x="575" y="16"/>
                    </a:lnTo>
                    <a:lnTo>
                      <a:pt x="607" y="17"/>
                    </a:lnTo>
                    <a:lnTo>
                      <a:pt x="640" y="19"/>
                    </a:lnTo>
                    <a:lnTo>
                      <a:pt x="678" y="20"/>
                    </a:lnTo>
                    <a:lnTo>
                      <a:pt x="718" y="23"/>
                    </a:lnTo>
                    <a:lnTo>
                      <a:pt x="762" y="25"/>
                    </a:lnTo>
                    <a:lnTo>
                      <a:pt x="810" y="27"/>
                    </a:lnTo>
                    <a:lnTo>
                      <a:pt x="861" y="29"/>
                    </a:lnTo>
                    <a:lnTo>
                      <a:pt x="918" y="31"/>
                    </a:lnTo>
                    <a:lnTo>
                      <a:pt x="979" y="33"/>
                    </a:lnTo>
                    <a:lnTo>
                      <a:pt x="1044" y="36"/>
                    </a:lnTo>
                    <a:lnTo>
                      <a:pt x="1115" y="39"/>
                    </a:lnTo>
                    <a:lnTo>
                      <a:pt x="1191" y="42"/>
                    </a:lnTo>
                    <a:lnTo>
                      <a:pt x="1219" y="45"/>
                    </a:lnTo>
                    <a:lnTo>
                      <a:pt x="1243" y="54"/>
                    </a:lnTo>
                    <a:lnTo>
                      <a:pt x="1262" y="65"/>
                    </a:lnTo>
                    <a:lnTo>
                      <a:pt x="1278" y="79"/>
                    </a:lnTo>
                    <a:lnTo>
                      <a:pt x="1291" y="96"/>
                    </a:lnTo>
                    <a:lnTo>
                      <a:pt x="1300" y="115"/>
                    </a:lnTo>
                    <a:lnTo>
                      <a:pt x="1305" y="134"/>
                    </a:lnTo>
                    <a:lnTo>
                      <a:pt x="1308" y="155"/>
                    </a:lnTo>
                    <a:lnTo>
                      <a:pt x="1307" y="176"/>
                    </a:lnTo>
                    <a:lnTo>
                      <a:pt x="1302" y="195"/>
                    </a:lnTo>
                    <a:lnTo>
                      <a:pt x="1294" y="214"/>
                    </a:lnTo>
                    <a:lnTo>
                      <a:pt x="1281" y="230"/>
                    </a:lnTo>
                    <a:lnTo>
                      <a:pt x="1265" y="242"/>
                    </a:lnTo>
                    <a:lnTo>
                      <a:pt x="1246" y="252"/>
                    </a:lnTo>
                    <a:lnTo>
                      <a:pt x="1222" y="257"/>
                    </a:lnTo>
                    <a:lnTo>
                      <a:pt x="1196" y="260"/>
                    </a:lnTo>
                    <a:lnTo>
                      <a:pt x="1164" y="259"/>
                    </a:lnTo>
                    <a:lnTo>
                      <a:pt x="1133" y="256"/>
                    </a:lnTo>
                    <a:lnTo>
                      <a:pt x="1106" y="255"/>
                    </a:lnTo>
                    <a:lnTo>
                      <a:pt x="1080" y="254"/>
                    </a:lnTo>
                    <a:lnTo>
                      <a:pt x="1056" y="253"/>
                    </a:lnTo>
                    <a:lnTo>
                      <a:pt x="1033" y="252"/>
                    </a:lnTo>
                    <a:lnTo>
                      <a:pt x="1013" y="251"/>
                    </a:lnTo>
                    <a:lnTo>
                      <a:pt x="993" y="250"/>
                    </a:lnTo>
                    <a:lnTo>
                      <a:pt x="973" y="250"/>
                    </a:lnTo>
                    <a:lnTo>
                      <a:pt x="954" y="249"/>
                    </a:lnTo>
                    <a:lnTo>
                      <a:pt x="935" y="248"/>
                    </a:lnTo>
                    <a:lnTo>
                      <a:pt x="917" y="247"/>
                    </a:lnTo>
                    <a:lnTo>
                      <a:pt x="897" y="246"/>
                    </a:lnTo>
                    <a:lnTo>
                      <a:pt x="877" y="245"/>
                    </a:lnTo>
                    <a:lnTo>
                      <a:pt x="857" y="245"/>
                    </a:lnTo>
                    <a:lnTo>
                      <a:pt x="836" y="244"/>
                    </a:lnTo>
                    <a:lnTo>
                      <a:pt x="813" y="243"/>
                    </a:lnTo>
                    <a:lnTo>
                      <a:pt x="787" y="242"/>
                    </a:lnTo>
                    <a:lnTo>
                      <a:pt x="761" y="241"/>
                    </a:lnTo>
                    <a:lnTo>
                      <a:pt x="732" y="240"/>
                    </a:lnTo>
                    <a:lnTo>
                      <a:pt x="700" y="239"/>
                    </a:lnTo>
                    <a:lnTo>
                      <a:pt x="666" y="237"/>
                    </a:lnTo>
                    <a:lnTo>
                      <a:pt x="629" y="236"/>
                    </a:lnTo>
                    <a:lnTo>
                      <a:pt x="588" y="235"/>
                    </a:lnTo>
                    <a:lnTo>
                      <a:pt x="544" y="233"/>
                    </a:lnTo>
                    <a:lnTo>
                      <a:pt x="496" y="231"/>
                    </a:lnTo>
                    <a:lnTo>
                      <a:pt x="444" y="228"/>
                    </a:lnTo>
                    <a:lnTo>
                      <a:pt x="388" y="226"/>
                    </a:lnTo>
                    <a:lnTo>
                      <a:pt x="327" y="224"/>
                    </a:lnTo>
                    <a:lnTo>
                      <a:pt x="261" y="222"/>
                    </a:lnTo>
                    <a:lnTo>
                      <a:pt x="191" y="220"/>
                    </a:lnTo>
                    <a:lnTo>
                      <a:pt x="115" y="217"/>
                    </a:lnTo>
                    <a:lnTo>
                      <a:pt x="88" y="214"/>
                    </a:lnTo>
                    <a:lnTo>
                      <a:pt x="66" y="206"/>
                    </a:lnTo>
                    <a:lnTo>
                      <a:pt x="47" y="194"/>
                    </a:lnTo>
                    <a:lnTo>
                      <a:pt x="30" y="180"/>
                    </a:lnTo>
                    <a:lnTo>
                      <a:pt x="17" y="162"/>
                    </a:lnTo>
                    <a:lnTo>
                      <a:pt x="8" y="143"/>
                    </a:lnTo>
                    <a:lnTo>
                      <a:pt x="2" y="123"/>
                    </a:lnTo>
                    <a:lnTo>
                      <a:pt x="0" y="101"/>
                    </a:lnTo>
                    <a:lnTo>
                      <a:pt x="1" y="82"/>
                    </a:lnTo>
                    <a:lnTo>
                      <a:pt x="6" y="63"/>
                    </a:lnTo>
                    <a:lnTo>
                      <a:pt x="14" y="45"/>
                    </a:lnTo>
                    <a:lnTo>
                      <a:pt x="26" y="30"/>
                    </a:lnTo>
                    <a:lnTo>
                      <a:pt x="42" y="17"/>
                    </a:lnTo>
                    <a:lnTo>
                      <a:pt x="61" y="7"/>
                    </a:lnTo>
                    <a:lnTo>
                      <a:pt x="84" y="2"/>
                    </a:lnTo>
                    <a:lnTo>
                      <a:pt x="110" y="0"/>
                    </a:lnTo>
                    <a:close/>
                  </a:path>
                </a:pathLst>
              </a:custGeom>
              <a:solidFill>
                <a:srgbClr val="3D4545"/>
              </a:solidFill>
              <a:ln w="9525">
                <a:noFill/>
                <a:round/>
                <a:headEnd/>
                <a:tailEnd/>
              </a:ln>
            </p:spPr>
            <p:txBody>
              <a:bodyPr/>
              <a:lstStyle/>
              <a:p>
                <a:endParaRPr lang="en-GB"/>
              </a:p>
            </p:txBody>
          </p:sp>
          <p:sp>
            <p:nvSpPr>
              <p:cNvPr id="292944" name="Freeform 80"/>
              <p:cNvSpPr>
                <a:spLocks/>
              </p:cNvSpPr>
              <p:nvPr/>
            </p:nvSpPr>
            <p:spPr bwMode="auto">
              <a:xfrm>
                <a:off x="3678" y="2413"/>
                <a:ext cx="130" cy="20"/>
              </a:xfrm>
              <a:custGeom>
                <a:avLst/>
                <a:gdLst/>
                <a:ahLst/>
                <a:cxnLst>
                  <a:cxn ang="0">
                    <a:pos x="137" y="1"/>
                  </a:cxn>
                  <a:cxn ang="0">
                    <a:pos x="195" y="3"/>
                  </a:cxn>
                  <a:cxn ang="0">
                    <a:pos x="244" y="5"/>
                  </a:cxn>
                  <a:cxn ang="0">
                    <a:pos x="288" y="6"/>
                  </a:cxn>
                  <a:cxn ang="0">
                    <a:pos x="327" y="7"/>
                  </a:cxn>
                  <a:cxn ang="0">
                    <a:pos x="365" y="9"/>
                  </a:cxn>
                  <a:cxn ang="0">
                    <a:pos x="403" y="11"/>
                  </a:cxn>
                  <a:cxn ang="0">
                    <a:pos x="444" y="12"/>
                  </a:cxn>
                  <a:cxn ang="0">
                    <a:pos x="489" y="14"/>
                  </a:cxn>
                  <a:cxn ang="0">
                    <a:pos x="541" y="16"/>
                  </a:cxn>
                  <a:cxn ang="0">
                    <a:pos x="602" y="18"/>
                  </a:cxn>
                  <a:cxn ang="0">
                    <a:pos x="673" y="21"/>
                  </a:cxn>
                  <a:cxn ang="0">
                    <a:pos x="757" y="24"/>
                  </a:cxn>
                  <a:cxn ang="0">
                    <a:pos x="856" y="28"/>
                  </a:cxn>
                  <a:cxn ang="0">
                    <a:pos x="974" y="33"/>
                  </a:cxn>
                  <a:cxn ang="0">
                    <a:pos x="1110" y="38"/>
                  </a:cxn>
                  <a:cxn ang="0">
                    <a:pos x="1213" y="45"/>
                  </a:cxn>
                  <a:cxn ang="0">
                    <a:pos x="1256" y="63"/>
                  </a:cxn>
                  <a:cxn ang="0">
                    <a:pos x="1283" y="94"/>
                  </a:cxn>
                  <a:cxn ang="0">
                    <a:pos x="1296" y="132"/>
                  </a:cxn>
                  <a:cxn ang="0">
                    <a:pos x="1297" y="171"/>
                  </a:cxn>
                  <a:cxn ang="0">
                    <a:pos x="1284" y="206"/>
                  </a:cxn>
                  <a:cxn ang="0">
                    <a:pos x="1256" y="232"/>
                  </a:cxn>
                  <a:cxn ang="0">
                    <a:pos x="1215" y="247"/>
                  </a:cxn>
                  <a:cxn ang="0">
                    <a:pos x="1159" y="247"/>
                  </a:cxn>
                  <a:cxn ang="0">
                    <a:pos x="1101" y="243"/>
                  </a:cxn>
                  <a:cxn ang="0">
                    <a:pos x="1051" y="241"/>
                  </a:cxn>
                  <a:cxn ang="0">
                    <a:pos x="1008" y="239"/>
                  </a:cxn>
                  <a:cxn ang="0">
                    <a:pos x="968" y="238"/>
                  </a:cxn>
                  <a:cxn ang="0">
                    <a:pos x="930" y="236"/>
                  </a:cxn>
                  <a:cxn ang="0">
                    <a:pos x="892" y="234"/>
                  </a:cxn>
                  <a:cxn ang="0">
                    <a:pos x="852" y="233"/>
                  </a:cxn>
                  <a:cxn ang="0">
                    <a:pos x="808" y="231"/>
                  </a:cxn>
                  <a:cxn ang="0">
                    <a:pos x="756" y="229"/>
                  </a:cxn>
                  <a:cxn ang="0">
                    <a:pos x="695" y="227"/>
                  </a:cxn>
                  <a:cxn ang="0">
                    <a:pos x="624" y="224"/>
                  </a:cxn>
                  <a:cxn ang="0">
                    <a:pos x="539" y="221"/>
                  </a:cxn>
                  <a:cxn ang="0">
                    <a:pos x="439" y="216"/>
                  </a:cxn>
                  <a:cxn ang="0">
                    <a:pos x="322" y="212"/>
                  </a:cxn>
                  <a:cxn ang="0">
                    <a:pos x="186" y="208"/>
                  </a:cxn>
                  <a:cxn ang="0">
                    <a:pos x="85" y="202"/>
                  </a:cxn>
                  <a:cxn ang="0">
                    <a:pos x="46" y="184"/>
                  </a:cxn>
                  <a:cxn ang="0">
                    <a:pos x="17" y="153"/>
                  </a:cxn>
                  <a:cxn ang="0">
                    <a:pos x="2" y="115"/>
                  </a:cxn>
                  <a:cxn ang="0">
                    <a:pos x="2" y="75"/>
                  </a:cxn>
                  <a:cxn ang="0">
                    <a:pos x="15" y="39"/>
                  </a:cxn>
                  <a:cxn ang="0">
                    <a:pos x="42" y="14"/>
                  </a:cxn>
                  <a:cxn ang="0">
                    <a:pos x="80" y="0"/>
                  </a:cxn>
                </a:cxnLst>
                <a:rect l="0" t="0" r="r" b="b"/>
                <a:pathLst>
                  <a:path w="1298" h="248">
                    <a:moveTo>
                      <a:pt x="105" y="0"/>
                    </a:moveTo>
                    <a:lnTo>
                      <a:pt x="137" y="1"/>
                    </a:lnTo>
                    <a:lnTo>
                      <a:pt x="168" y="2"/>
                    </a:lnTo>
                    <a:lnTo>
                      <a:pt x="195" y="3"/>
                    </a:lnTo>
                    <a:lnTo>
                      <a:pt x="220" y="4"/>
                    </a:lnTo>
                    <a:lnTo>
                      <a:pt x="244" y="5"/>
                    </a:lnTo>
                    <a:lnTo>
                      <a:pt x="266" y="5"/>
                    </a:lnTo>
                    <a:lnTo>
                      <a:pt x="288" y="6"/>
                    </a:lnTo>
                    <a:lnTo>
                      <a:pt x="308" y="7"/>
                    </a:lnTo>
                    <a:lnTo>
                      <a:pt x="327" y="7"/>
                    </a:lnTo>
                    <a:lnTo>
                      <a:pt x="346" y="8"/>
                    </a:lnTo>
                    <a:lnTo>
                      <a:pt x="365" y="9"/>
                    </a:lnTo>
                    <a:lnTo>
                      <a:pt x="384" y="9"/>
                    </a:lnTo>
                    <a:lnTo>
                      <a:pt x="403" y="11"/>
                    </a:lnTo>
                    <a:lnTo>
                      <a:pt x="423" y="12"/>
                    </a:lnTo>
                    <a:lnTo>
                      <a:pt x="444" y="12"/>
                    </a:lnTo>
                    <a:lnTo>
                      <a:pt x="465" y="13"/>
                    </a:lnTo>
                    <a:lnTo>
                      <a:pt x="489" y="14"/>
                    </a:lnTo>
                    <a:lnTo>
                      <a:pt x="514" y="15"/>
                    </a:lnTo>
                    <a:lnTo>
                      <a:pt x="541" y="16"/>
                    </a:lnTo>
                    <a:lnTo>
                      <a:pt x="570" y="17"/>
                    </a:lnTo>
                    <a:lnTo>
                      <a:pt x="602" y="18"/>
                    </a:lnTo>
                    <a:lnTo>
                      <a:pt x="635" y="20"/>
                    </a:lnTo>
                    <a:lnTo>
                      <a:pt x="673" y="21"/>
                    </a:lnTo>
                    <a:lnTo>
                      <a:pt x="713" y="23"/>
                    </a:lnTo>
                    <a:lnTo>
                      <a:pt x="757" y="24"/>
                    </a:lnTo>
                    <a:lnTo>
                      <a:pt x="805" y="26"/>
                    </a:lnTo>
                    <a:lnTo>
                      <a:pt x="856" y="28"/>
                    </a:lnTo>
                    <a:lnTo>
                      <a:pt x="913" y="30"/>
                    </a:lnTo>
                    <a:lnTo>
                      <a:pt x="974" y="33"/>
                    </a:lnTo>
                    <a:lnTo>
                      <a:pt x="1039" y="35"/>
                    </a:lnTo>
                    <a:lnTo>
                      <a:pt x="1110" y="38"/>
                    </a:lnTo>
                    <a:lnTo>
                      <a:pt x="1186" y="42"/>
                    </a:lnTo>
                    <a:lnTo>
                      <a:pt x="1213" y="45"/>
                    </a:lnTo>
                    <a:lnTo>
                      <a:pt x="1237" y="53"/>
                    </a:lnTo>
                    <a:lnTo>
                      <a:pt x="1256" y="63"/>
                    </a:lnTo>
                    <a:lnTo>
                      <a:pt x="1271" y="78"/>
                    </a:lnTo>
                    <a:lnTo>
                      <a:pt x="1283" y="94"/>
                    </a:lnTo>
                    <a:lnTo>
                      <a:pt x="1291" y="112"/>
                    </a:lnTo>
                    <a:lnTo>
                      <a:pt x="1296" y="132"/>
                    </a:lnTo>
                    <a:lnTo>
                      <a:pt x="1298" y="151"/>
                    </a:lnTo>
                    <a:lnTo>
                      <a:pt x="1297" y="171"/>
                    </a:lnTo>
                    <a:lnTo>
                      <a:pt x="1292" y="190"/>
                    </a:lnTo>
                    <a:lnTo>
                      <a:pt x="1284" y="206"/>
                    </a:lnTo>
                    <a:lnTo>
                      <a:pt x="1271" y="221"/>
                    </a:lnTo>
                    <a:lnTo>
                      <a:pt x="1256" y="232"/>
                    </a:lnTo>
                    <a:lnTo>
                      <a:pt x="1238" y="241"/>
                    </a:lnTo>
                    <a:lnTo>
                      <a:pt x="1215" y="247"/>
                    </a:lnTo>
                    <a:lnTo>
                      <a:pt x="1191" y="248"/>
                    </a:lnTo>
                    <a:lnTo>
                      <a:pt x="1159" y="247"/>
                    </a:lnTo>
                    <a:lnTo>
                      <a:pt x="1128" y="244"/>
                    </a:lnTo>
                    <a:lnTo>
                      <a:pt x="1101" y="243"/>
                    </a:lnTo>
                    <a:lnTo>
                      <a:pt x="1075" y="242"/>
                    </a:lnTo>
                    <a:lnTo>
                      <a:pt x="1051" y="241"/>
                    </a:lnTo>
                    <a:lnTo>
                      <a:pt x="1028" y="240"/>
                    </a:lnTo>
                    <a:lnTo>
                      <a:pt x="1008" y="239"/>
                    </a:lnTo>
                    <a:lnTo>
                      <a:pt x="988" y="238"/>
                    </a:lnTo>
                    <a:lnTo>
                      <a:pt x="968" y="238"/>
                    </a:lnTo>
                    <a:lnTo>
                      <a:pt x="949" y="237"/>
                    </a:lnTo>
                    <a:lnTo>
                      <a:pt x="930" y="236"/>
                    </a:lnTo>
                    <a:lnTo>
                      <a:pt x="912" y="235"/>
                    </a:lnTo>
                    <a:lnTo>
                      <a:pt x="892" y="234"/>
                    </a:lnTo>
                    <a:lnTo>
                      <a:pt x="872" y="233"/>
                    </a:lnTo>
                    <a:lnTo>
                      <a:pt x="852" y="233"/>
                    </a:lnTo>
                    <a:lnTo>
                      <a:pt x="831" y="232"/>
                    </a:lnTo>
                    <a:lnTo>
                      <a:pt x="808" y="231"/>
                    </a:lnTo>
                    <a:lnTo>
                      <a:pt x="782" y="230"/>
                    </a:lnTo>
                    <a:lnTo>
                      <a:pt x="756" y="229"/>
                    </a:lnTo>
                    <a:lnTo>
                      <a:pt x="727" y="228"/>
                    </a:lnTo>
                    <a:lnTo>
                      <a:pt x="695" y="227"/>
                    </a:lnTo>
                    <a:lnTo>
                      <a:pt x="661" y="225"/>
                    </a:lnTo>
                    <a:lnTo>
                      <a:pt x="624" y="224"/>
                    </a:lnTo>
                    <a:lnTo>
                      <a:pt x="583" y="223"/>
                    </a:lnTo>
                    <a:lnTo>
                      <a:pt x="539" y="221"/>
                    </a:lnTo>
                    <a:lnTo>
                      <a:pt x="491" y="219"/>
                    </a:lnTo>
                    <a:lnTo>
                      <a:pt x="439" y="216"/>
                    </a:lnTo>
                    <a:lnTo>
                      <a:pt x="383" y="214"/>
                    </a:lnTo>
                    <a:lnTo>
                      <a:pt x="322" y="212"/>
                    </a:lnTo>
                    <a:lnTo>
                      <a:pt x="256" y="210"/>
                    </a:lnTo>
                    <a:lnTo>
                      <a:pt x="186" y="208"/>
                    </a:lnTo>
                    <a:lnTo>
                      <a:pt x="110" y="205"/>
                    </a:lnTo>
                    <a:lnTo>
                      <a:pt x="85" y="202"/>
                    </a:lnTo>
                    <a:lnTo>
                      <a:pt x="64" y="195"/>
                    </a:lnTo>
                    <a:lnTo>
                      <a:pt x="46" y="184"/>
                    </a:lnTo>
                    <a:lnTo>
                      <a:pt x="30" y="170"/>
                    </a:lnTo>
                    <a:lnTo>
                      <a:pt x="17" y="153"/>
                    </a:lnTo>
                    <a:lnTo>
                      <a:pt x="8" y="136"/>
                    </a:lnTo>
                    <a:lnTo>
                      <a:pt x="2" y="115"/>
                    </a:lnTo>
                    <a:lnTo>
                      <a:pt x="0" y="94"/>
                    </a:lnTo>
                    <a:lnTo>
                      <a:pt x="2" y="75"/>
                    </a:lnTo>
                    <a:lnTo>
                      <a:pt x="7" y="57"/>
                    </a:lnTo>
                    <a:lnTo>
                      <a:pt x="15" y="39"/>
                    </a:lnTo>
                    <a:lnTo>
                      <a:pt x="26" y="25"/>
                    </a:lnTo>
                    <a:lnTo>
                      <a:pt x="42" y="14"/>
                    </a:lnTo>
                    <a:lnTo>
                      <a:pt x="60" y="5"/>
                    </a:lnTo>
                    <a:lnTo>
                      <a:pt x="80" y="0"/>
                    </a:lnTo>
                    <a:lnTo>
                      <a:pt x="105" y="0"/>
                    </a:lnTo>
                    <a:close/>
                  </a:path>
                </a:pathLst>
              </a:custGeom>
              <a:solidFill>
                <a:srgbClr val="4D5252"/>
              </a:solidFill>
              <a:ln w="9525">
                <a:noFill/>
                <a:round/>
                <a:headEnd/>
                <a:tailEnd/>
              </a:ln>
            </p:spPr>
            <p:txBody>
              <a:bodyPr/>
              <a:lstStyle/>
              <a:p>
                <a:endParaRPr lang="en-GB"/>
              </a:p>
            </p:txBody>
          </p:sp>
          <p:sp>
            <p:nvSpPr>
              <p:cNvPr id="292945" name="Freeform 81"/>
              <p:cNvSpPr>
                <a:spLocks/>
              </p:cNvSpPr>
              <p:nvPr/>
            </p:nvSpPr>
            <p:spPr bwMode="auto">
              <a:xfrm>
                <a:off x="3679" y="2414"/>
                <a:ext cx="129" cy="19"/>
              </a:xfrm>
              <a:custGeom>
                <a:avLst/>
                <a:gdLst/>
                <a:ahLst/>
                <a:cxnLst>
                  <a:cxn ang="0">
                    <a:pos x="130" y="2"/>
                  </a:cxn>
                  <a:cxn ang="0">
                    <a:pos x="188" y="4"/>
                  </a:cxn>
                  <a:cxn ang="0">
                    <a:pos x="238" y="6"/>
                  </a:cxn>
                  <a:cxn ang="0">
                    <a:pos x="282" y="7"/>
                  </a:cxn>
                  <a:cxn ang="0">
                    <a:pos x="321" y="9"/>
                  </a:cxn>
                  <a:cxn ang="0">
                    <a:pos x="359" y="10"/>
                  </a:cxn>
                  <a:cxn ang="0">
                    <a:pos x="397" y="11"/>
                  </a:cxn>
                  <a:cxn ang="0">
                    <a:pos x="438" y="13"/>
                  </a:cxn>
                  <a:cxn ang="0">
                    <a:pos x="483" y="15"/>
                  </a:cxn>
                  <a:cxn ang="0">
                    <a:pos x="535" y="17"/>
                  </a:cxn>
                  <a:cxn ang="0">
                    <a:pos x="596" y="19"/>
                  </a:cxn>
                  <a:cxn ang="0">
                    <a:pos x="667" y="22"/>
                  </a:cxn>
                  <a:cxn ang="0">
                    <a:pos x="751" y="25"/>
                  </a:cxn>
                  <a:cxn ang="0">
                    <a:pos x="850" y="29"/>
                  </a:cxn>
                  <a:cxn ang="0">
                    <a:pos x="967" y="35"/>
                  </a:cxn>
                  <a:cxn ang="0">
                    <a:pos x="1103" y="40"/>
                  </a:cxn>
                  <a:cxn ang="0">
                    <a:pos x="1206" y="46"/>
                  </a:cxn>
                  <a:cxn ang="0">
                    <a:pos x="1247" y="64"/>
                  </a:cxn>
                  <a:cxn ang="0">
                    <a:pos x="1272" y="93"/>
                  </a:cxn>
                  <a:cxn ang="0">
                    <a:pos x="1284" y="127"/>
                  </a:cxn>
                  <a:cxn ang="0">
                    <a:pos x="1286" y="165"/>
                  </a:cxn>
                  <a:cxn ang="0">
                    <a:pos x="1272" y="199"/>
                  </a:cxn>
                  <a:cxn ang="0">
                    <a:pos x="1246" y="225"/>
                  </a:cxn>
                  <a:cxn ang="0">
                    <a:pos x="1207" y="238"/>
                  </a:cxn>
                  <a:cxn ang="0">
                    <a:pos x="1152" y="238"/>
                  </a:cxn>
                  <a:cxn ang="0">
                    <a:pos x="1094" y="234"/>
                  </a:cxn>
                  <a:cxn ang="0">
                    <a:pos x="1044" y="232"/>
                  </a:cxn>
                  <a:cxn ang="0">
                    <a:pos x="1001" y="230"/>
                  </a:cxn>
                  <a:cxn ang="0">
                    <a:pos x="961" y="229"/>
                  </a:cxn>
                  <a:cxn ang="0">
                    <a:pos x="923" y="227"/>
                  </a:cxn>
                  <a:cxn ang="0">
                    <a:pos x="885" y="225"/>
                  </a:cxn>
                  <a:cxn ang="0">
                    <a:pos x="845" y="224"/>
                  </a:cxn>
                  <a:cxn ang="0">
                    <a:pos x="801" y="222"/>
                  </a:cxn>
                  <a:cxn ang="0">
                    <a:pos x="749" y="220"/>
                  </a:cxn>
                  <a:cxn ang="0">
                    <a:pos x="688" y="218"/>
                  </a:cxn>
                  <a:cxn ang="0">
                    <a:pos x="617" y="215"/>
                  </a:cxn>
                  <a:cxn ang="0">
                    <a:pos x="532" y="212"/>
                  </a:cxn>
                  <a:cxn ang="0">
                    <a:pos x="432" y="207"/>
                  </a:cxn>
                  <a:cxn ang="0">
                    <a:pos x="315" y="203"/>
                  </a:cxn>
                  <a:cxn ang="0">
                    <a:pos x="179" y="199"/>
                  </a:cxn>
                  <a:cxn ang="0">
                    <a:pos x="80" y="193"/>
                  </a:cxn>
                  <a:cxn ang="0">
                    <a:pos x="44" y="175"/>
                  </a:cxn>
                  <a:cxn ang="0">
                    <a:pos x="16" y="146"/>
                  </a:cxn>
                  <a:cxn ang="0">
                    <a:pos x="2" y="108"/>
                  </a:cxn>
                  <a:cxn ang="0">
                    <a:pos x="2" y="70"/>
                  </a:cxn>
                  <a:cxn ang="0">
                    <a:pos x="15" y="39"/>
                  </a:cxn>
                  <a:cxn ang="0">
                    <a:pos x="40" y="15"/>
                  </a:cxn>
                  <a:cxn ang="0">
                    <a:pos x="76" y="2"/>
                  </a:cxn>
                </a:cxnLst>
                <a:rect l="0" t="0" r="r" b="b"/>
                <a:pathLst>
                  <a:path w="1286" h="239">
                    <a:moveTo>
                      <a:pt x="98" y="0"/>
                    </a:moveTo>
                    <a:lnTo>
                      <a:pt x="130" y="2"/>
                    </a:lnTo>
                    <a:lnTo>
                      <a:pt x="161" y="3"/>
                    </a:lnTo>
                    <a:lnTo>
                      <a:pt x="188" y="4"/>
                    </a:lnTo>
                    <a:lnTo>
                      <a:pt x="213" y="5"/>
                    </a:lnTo>
                    <a:lnTo>
                      <a:pt x="238" y="6"/>
                    </a:lnTo>
                    <a:lnTo>
                      <a:pt x="260" y="6"/>
                    </a:lnTo>
                    <a:lnTo>
                      <a:pt x="282" y="7"/>
                    </a:lnTo>
                    <a:lnTo>
                      <a:pt x="301" y="8"/>
                    </a:lnTo>
                    <a:lnTo>
                      <a:pt x="321" y="9"/>
                    </a:lnTo>
                    <a:lnTo>
                      <a:pt x="339" y="9"/>
                    </a:lnTo>
                    <a:lnTo>
                      <a:pt x="359" y="10"/>
                    </a:lnTo>
                    <a:lnTo>
                      <a:pt x="378" y="11"/>
                    </a:lnTo>
                    <a:lnTo>
                      <a:pt x="397" y="11"/>
                    </a:lnTo>
                    <a:lnTo>
                      <a:pt x="417" y="12"/>
                    </a:lnTo>
                    <a:lnTo>
                      <a:pt x="438" y="13"/>
                    </a:lnTo>
                    <a:lnTo>
                      <a:pt x="459" y="14"/>
                    </a:lnTo>
                    <a:lnTo>
                      <a:pt x="483" y="15"/>
                    </a:lnTo>
                    <a:lnTo>
                      <a:pt x="508" y="15"/>
                    </a:lnTo>
                    <a:lnTo>
                      <a:pt x="535" y="17"/>
                    </a:lnTo>
                    <a:lnTo>
                      <a:pt x="564" y="18"/>
                    </a:lnTo>
                    <a:lnTo>
                      <a:pt x="596" y="19"/>
                    </a:lnTo>
                    <a:lnTo>
                      <a:pt x="630" y="20"/>
                    </a:lnTo>
                    <a:lnTo>
                      <a:pt x="667" y="22"/>
                    </a:lnTo>
                    <a:lnTo>
                      <a:pt x="707" y="23"/>
                    </a:lnTo>
                    <a:lnTo>
                      <a:pt x="751" y="25"/>
                    </a:lnTo>
                    <a:lnTo>
                      <a:pt x="799" y="27"/>
                    </a:lnTo>
                    <a:lnTo>
                      <a:pt x="850" y="29"/>
                    </a:lnTo>
                    <a:lnTo>
                      <a:pt x="907" y="32"/>
                    </a:lnTo>
                    <a:lnTo>
                      <a:pt x="967" y="35"/>
                    </a:lnTo>
                    <a:lnTo>
                      <a:pt x="1033" y="37"/>
                    </a:lnTo>
                    <a:lnTo>
                      <a:pt x="1103" y="40"/>
                    </a:lnTo>
                    <a:lnTo>
                      <a:pt x="1179" y="43"/>
                    </a:lnTo>
                    <a:lnTo>
                      <a:pt x="1206" y="46"/>
                    </a:lnTo>
                    <a:lnTo>
                      <a:pt x="1229" y="53"/>
                    </a:lnTo>
                    <a:lnTo>
                      <a:pt x="1247" y="64"/>
                    </a:lnTo>
                    <a:lnTo>
                      <a:pt x="1261" y="77"/>
                    </a:lnTo>
                    <a:lnTo>
                      <a:pt x="1272" y="93"/>
                    </a:lnTo>
                    <a:lnTo>
                      <a:pt x="1280" y="109"/>
                    </a:lnTo>
                    <a:lnTo>
                      <a:pt x="1284" y="127"/>
                    </a:lnTo>
                    <a:lnTo>
                      <a:pt x="1286" y="144"/>
                    </a:lnTo>
                    <a:lnTo>
                      <a:pt x="1286" y="165"/>
                    </a:lnTo>
                    <a:lnTo>
                      <a:pt x="1281" y="184"/>
                    </a:lnTo>
                    <a:lnTo>
                      <a:pt x="1272" y="199"/>
                    </a:lnTo>
                    <a:lnTo>
                      <a:pt x="1261" y="214"/>
                    </a:lnTo>
                    <a:lnTo>
                      <a:pt x="1246" y="225"/>
                    </a:lnTo>
                    <a:lnTo>
                      <a:pt x="1228" y="232"/>
                    </a:lnTo>
                    <a:lnTo>
                      <a:pt x="1207" y="238"/>
                    </a:lnTo>
                    <a:lnTo>
                      <a:pt x="1184" y="239"/>
                    </a:lnTo>
                    <a:lnTo>
                      <a:pt x="1152" y="238"/>
                    </a:lnTo>
                    <a:lnTo>
                      <a:pt x="1121" y="235"/>
                    </a:lnTo>
                    <a:lnTo>
                      <a:pt x="1094" y="234"/>
                    </a:lnTo>
                    <a:lnTo>
                      <a:pt x="1068" y="233"/>
                    </a:lnTo>
                    <a:lnTo>
                      <a:pt x="1044" y="232"/>
                    </a:lnTo>
                    <a:lnTo>
                      <a:pt x="1021" y="231"/>
                    </a:lnTo>
                    <a:lnTo>
                      <a:pt x="1001" y="230"/>
                    </a:lnTo>
                    <a:lnTo>
                      <a:pt x="981" y="229"/>
                    </a:lnTo>
                    <a:lnTo>
                      <a:pt x="961" y="229"/>
                    </a:lnTo>
                    <a:lnTo>
                      <a:pt x="942" y="228"/>
                    </a:lnTo>
                    <a:lnTo>
                      <a:pt x="923" y="227"/>
                    </a:lnTo>
                    <a:lnTo>
                      <a:pt x="905" y="226"/>
                    </a:lnTo>
                    <a:lnTo>
                      <a:pt x="885" y="225"/>
                    </a:lnTo>
                    <a:lnTo>
                      <a:pt x="865" y="224"/>
                    </a:lnTo>
                    <a:lnTo>
                      <a:pt x="845" y="224"/>
                    </a:lnTo>
                    <a:lnTo>
                      <a:pt x="824" y="223"/>
                    </a:lnTo>
                    <a:lnTo>
                      <a:pt x="801" y="222"/>
                    </a:lnTo>
                    <a:lnTo>
                      <a:pt x="775" y="221"/>
                    </a:lnTo>
                    <a:lnTo>
                      <a:pt x="749" y="220"/>
                    </a:lnTo>
                    <a:lnTo>
                      <a:pt x="720" y="219"/>
                    </a:lnTo>
                    <a:lnTo>
                      <a:pt x="688" y="218"/>
                    </a:lnTo>
                    <a:lnTo>
                      <a:pt x="654" y="216"/>
                    </a:lnTo>
                    <a:lnTo>
                      <a:pt x="617" y="215"/>
                    </a:lnTo>
                    <a:lnTo>
                      <a:pt x="576" y="214"/>
                    </a:lnTo>
                    <a:lnTo>
                      <a:pt x="532" y="212"/>
                    </a:lnTo>
                    <a:lnTo>
                      <a:pt x="484" y="210"/>
                    </a:lnTo>
                    <a:lnTo>
                      <a:pt x="432" y="207"/>
                    </a:lnTo>
                    <a:lnTo>
                      <a:pt x="376" y="205"/>
                    </a:lnTo>
                    <a:lnTo>
                      <a:pt x="315" y="203"/>
                    </a:lnTo>
                    <a:lnTo>
                      <a:pt x="249" y="201"/>
                    </a:lnTo>
                    <a:lnTo>
                      <a:pt x="179" y="199"/>
                    </a:lnTo>
                    <a:lnTo>
                      <a:pt x="103" y="196"/>
                    </a:lnTo>
                    <a:lnTo>
                      <a:pt x="80" y="193"/>
                    </a:lnTo>
                    <a:lnTo>
                      <a:pt x="61" y="186"/>
                    </a:lnTo>
                    <a:lnTo>
                      <a:pt x="44" y="175"/>
                    </a:lnTo>
                    <a:lnTo>
                      <a:pt x="28" y="162"/>
                    </a:lnTo>
                    <a:lnTo>
                      <a:pt x="16" y="146"/>
                    </a:lnTo>
                    <a:lnTo>
                      <a:pt x="7" y="128"/>
                    </a:lnTo>
                    <a:lnTo>
                      <a:pt x="2" y="108"/>
                    </a:lnTo>
                    <a:lnTo>
                      <a:pt x="0" y="87"/>
                    </a:lnTo>
                    <a:lnTo>
                      <a:pt x="2" y="70"/>
                    </a:lnTo>
                    <a:lnTo>
                      <a:pt x="7" y="54"/>
                    </a:lnTo>
                    <a:lnTo>
                      <a:pt x="15" y="39"/>
                    </a:lnTo>
                    <a:lnTo>
                      <a:pt x="26" y="25"/>
                    </a:lnTo>
                    <a:lnTo>
                      <a:pt x="40" y="15"/>
                    </a:lnTo>
                    <a:lnTo>
                      <a:pt x="57" y="7"/>
                    </a:lnTo>
                    <a:lnTo>
                      <a:pt x="76" y="2"/>
                    </a:lnTo>
                    <a:lnTo>
                      <a:pt x="98" y="0"/>
                    </a:lnTo>
                    <a:close/>
                  </a:path>
                </a:pathLst>
              </a:custGeom>
              <a:solidFill>
                <a:srgbClr val="596161"/>
              </a:solidFill>
              <a:ln w="9525">
                <a:noFill/>
                <a:round/>
                <a:headEnd/>
                <a:tailEnd/>
              </a:ln>
            </p:spPr>
            <p:txBody>
              <a:bodyPr/>
              <a:lstStyle/>
              <a:p>
                <a:endParaRPr lang="en-GB"/>
              </a:p>
            </p:txBody>
          </p:sp>
          <p:sp>
            <p:nvSpPr>
              <p:cNvPr id="292946" name="Freeform 82"/>
              <p:cNvSpPr>
                <a:spLocks/>
              </p:cNvSpPr>
              <p:nvPr/>
            </p:nvSpPr>
            <p:spPr bwMode="auto">
              <a:xfrm>
                <a:off x="3680" y="2415"/>
                <a:ext cx="127" cy="18"/>
              </a:xfrm>
              <a:custGeom>
                <a:avLst/>
                <a:gdLst/>
                <a:ahLst/>
                <a:cxnLst>
                  <a:cxn ang="0">
                    <a:pos x="125" y="1"/>
                  </a:cxn>
                  <a:cxn ang="0">
                    <a:pos x="183" y="3"/>
                  </a:cxn>
                  <a:cxn ang="0">
                    <a:pos x="233" y="5"/>
                  </a:cxn>
                  <a:cxn ang="0">
                    <a:pos x="277" y="6"/>
                  </a:cxn>
                  <a:cxn ang="0">
                    <a:pos x="316" y="8"/>
                  </a:cxn>
                  <a:cxn ang="0">
                    <a:pos x="354" y="9"/>
                  </a:cxn>
                  <a:cxn ang="0">
                    <a:pos x="392" y="10"/>
                  </a:cxn>
                  <a:cxn ang="0">
                    <a:pos x="433" y="12"/>
                  </a:cxn>
                  <a:cxn ang="0">
                    <a:pos x="478" y="14"/>
                  </a:cxn>
                  <a:cxn ang="0">
                    <a:pos x="530" y="16"/>
                  </a:cxn>
                  <a:cxn ang="0">
                    <a:pos x="591" y="19"/>
                  </a:cxn>
                  <a:cxn ang="0">
                    <a:pos x="662" y="22"/>
                  </a:cxn>
                  <a:cxn ang="0">
                    <a:pos x="746" y="25"/>
                  </a:cxn>
                  <a:cxn ang="0">
                    <a:pos x="845" y="29"/>
                  </a:cxn>
                  <a:cxn ang="0">
                    <a:pos x="962" y="34"/>
                  </a:cxn>
                  <a:cxn ang="0">
                    <a:pos x="1098" y="39"/>
                  </a:cxn>
                  <a:cxn ang="0">
                    <a:pos x="1201" y="45"/>
                  </a:cxn>
                  <a:cxn ang="0">
                    <a:pos x="1241" y="62"/>
                  </a:cxn>
                  <a:cxn ang="0">
                    <a:pos x="1264" y="89"/>
                  </a:cxn>
                  <a:cxn ang="0">
                    <a:pos x="1275" y="122"/>
                  </a:cxn>
                  <a:cxn ang="0">
                    <a:pos x="1277" y="158"/>
                  </a:cxn>
                  <a:cxn ang="0">
                    <a:pos x="1265" y="190"/>
                  </a:cxn>
                  <a:cxn ang="0">
                    <a:pos x="1239" y="213"/>
                  </a:cxn>
                  <a:cxn ang="0">
                    <a:pos x="1201" y="225"/>
                  </a:cxn>
                  <a:cxn ang="0">
                    <a:pos x="1147" y="225"/>
                  </a:cxn>
                  <a:cxn ang="0">
                    <a:pos x="1089" y="221"/>
                  </a:cxn>
                  <a:cxn ang="0">
                    <a:pos x="1039" y="219"/>
                  </a:cxn>
                  <a:cxn ang="0">
                    <a:pos x="996" y="217"/>
                  </a:cxn>
                  <a:cxn ang="0">
                    <a:pos x="956" y="216"/>
                  </a:cxn>
                  <a:cxn ang="0">
                    <a:pos x="918" y="214"/>
                  </a:cxn>
                  <a:cxn ang="0">
                    <a:pos x="880" y="212"/>
                  </a:cxn>
                  <a:cxn ang="0">
                    <a:pos x="840" y="211"/>
                  </a:cxn>
                  <a:cxn ang="0">
                    <a:pos x="796" y="209"/>
                  </a:cxn>
                  <a:cxn ang="0">
                    <a:pos x="744" y="207"/>
                  </a:cxn>
                  <a:cxn ang="0">
                    <a:pos x="683" y="205"/>
                  </a:cxn>
                  <a:cxn ang="0">
                    <a:pos x="612" y="202"/>
                  </a:cxn>
                  <a:cxn ang="0">
                    <a:pos x="527" y="199"/>
                  </a:cxn>
                  <a:cxn ang="0">
                    <a:pos x="427" y="194"/>
                  </a:cxn>
                  <a:cxn ang="0">
                    <a:pos x="310" y="190"/>
                  </a:cxn>
                  <a:cxn ang="0">
                    <a:pos x="174" y="186"/>
                  </a:cxn>
                  <a:cxn ang="0">
                    <a:pos x="77" y="180"/>
                  </a:cxn>
                  <a:cxn ang="0">
                    <a:pos x="43" y="164"/>
                  </a:cxn>
                  <a:cxn ang="0">
                    <a:pos x="17" y="137"/>
                  </a:cxn>
                  <a:cxn ang="0">
                    <a:pos x="2" y="100"/>
                  </a:cxn>
                  <a:cxn ang="0">
                    <a:pos x="2" y="63"/>
                  </a:cxn>
                  <a:cxn ang="0">
                    <a:pos x="14" y="34"/>
                  </a:cxn>
                  <a:cxn ang="0">
                    <a:pos x="39" y="12"/>
                  </a:cxn>
                  <a:cxn ang="0">
                    <a:pos x="72" y="1"/>
                  </a:cxn>
                </a:cxnLst>
                <a:rect l="0" t="0" r="r" b="b"/>
                <a:pathLst>
                  <a:path w="1277" h="226">
                    <a:moveTo>
                      <a:pt x="93" y="0"/>
                    </a:moveTo>
                    <a:lnTo>
                      <a:pt x="125" y="1"/>
                    </a:lnTo>
                    <a:lnTo>
                      <a:pt x="156" y="2"/>
                    </a:lnTo>
                    <a:lnTo>
                      <a:pt x="183" y="3"/>
                    </a:lnTo>
                    <a:lnTo>
                      <a:pt x="208" y="4"/>
                    </a:lnTo>
                    <a:lnTo>
                      <a:pt x="233" y="5"/>
                    </a:lnTo>
                    <a:lnTo>
                      <a:pt x="255" y="5"/>
                    </a:lnTo>
                    <a:lnTo>
                      <a:pt x="277" y="6"/>
                    </a:lnTo>
                    <a:lnTo>
                      <a:pt x="296" y="7"/>
                    </a:lnTo>
                    <a:lnTo>
                      <a:pt x="316" y="8"/>
                    </a:lnTo>
                    <a:lnTo>
                      <a:pt x="334" y="8"/>
                    </a:lnTo>
                    <a:lnTo>
                      <a:pt x="354" y="9"/>
                    </a:lnTo>
                    <a:lnTo>
                      <a:pt x="373" y="10"/>
                    </a:lnTo>
                    <a:lnTo>
                      <a:pt x="392" y="10"/>
                    </a:lnTo>
                    <a:lnTo>
                      <a:pt x="412" y="11"/>
                    </a:lnTo>
                    <a:lnTo>
                      <a:pt x="433" y="12"/>
                    </a:lnTo>
                    <a:lnTo>
                      <a:pt x="454" y="13"/>
                    </a:lnTo>
                    <a:lnTo>
                      <a:pt x="478" y="14"/>
                    </a:lnTo>
                    <a:lnTo>
                      <a:pt x="503" y="14"/>
                    </a:lnTo>
                    <a:lnTo>
                      <a:pt x="530" y="16"/>
                    </a:lnTo>
                    <a:lnTo>
                      <a:pt x="559" y="17"/>
                    </a:lnTo>
                    <a:lnTo>
                      <a:pt x="591" y="19"/>
                    </a:lnTo>
                    <a:lnTo>
                      <a:pt x="625" y="20"/>
                    </a:lnTo>
                    <a:lnTo>
                      <a:pt x="662" y="22"/>
                    </a:lnTo>
                    <a:lnTo>
                      <a:pt x="702" y="23"/>
                    </a:lnTo>
                    <a:lnTo>
                      <a:pt x="746" y="25"/>
                    </a:lnTo>
                    <a:lnTo>
                      <a:pt x="794" y="27"/>
                    </a:lnTo>
                    <a:lnTo>
                      <a:pt x="845" y="29"/>
                    </a:lnTo>
                    <a:lnTo>
                      <a:pt x="902" y="31"/>
                    </a:lnTo>
                    <a:lnTo>
                      <a:pt x="962" y="34"/>
                    </a:lnTo>
                    <a:lnTo>
                      <a:pt x="1028" y="36"/>
                    </a:lnTo>
                    <a:lnTo>
                      <a:pt x="1098" y="39"/>
                    </a:lnTo>
                    <a:lnTo>
                      <a:pt x="1174" y="42"/>
                    </a:lnTo>
                    <a:lnTo>
                      <a:pt x="1201" y="45"/>
                    </a:lnTo>
                    <a:lnTo>
                      <a:pt x="1224" y="52"/>
                    </a:lnTo>
                    <a:lnTo>
                      <a:pt x="1241" y="62"/>
                    </a:lnTo>
                    <a:lnTo>
                      <a:pt x="1254" y="74"/>
                    </a:lnTo>
                    <a:lnTo>
                      <a:pt x="1264" y="89"/>
                    </a:lnTo>
                    <a:lnTo>
                      <a:pt x="1271" y="105"/>
                    </a:lnTo>
                    <a:lnTo>
                      <a:pt x="1275" y="122"/>
                    </a:lnTo>
                    <a:lnTo>
                      <a:pt x="1277" y="139"/>
                    </a:lnTo>
                    <a:lnTo>
                      <a:pt x="1277" y="158"/>
                    </a:lnTo>
                    <a:lnTo>
                      <a:pt x="1274" y="176"/>
                    </a:lnTo>
                    <a:lnTo>
                      <a:pt x="1265" y="190"/>
                    </a:lnTo>
                    <a:lnTo>
                      <a:pt x="1254" y="204"/>
                    </a:lnTo>
                    <a:lnTo>
                      <a:pt x="1239" y="213"/>
                    </a:lnTo>
                    <a:lnTo>
                      <a:pt x="1222" y="220"/>
                    </a:lnTo>
                    <a:lnTo>
                      <a:pt x="1201" y="225"/>
                    </a:lnTo>
                    <a:lnTo>
                      <a:pt x="1179" y="226"/>
                    </a:lnTo>
                    <a:lnTo>
                      <a:pt x="1147" y="225"/>
                    </a:lnTo>
                    <a:lnTo>
                      <a:pt x="1116" y="222"/>
                    </a:lnTo>
                    <a:lnTo>
                      <a:pt x="1089" y="221"/>
                    </a:lnTo>
                    <a:lnTo>
                      <a:pt x="1063" y="220"/>
                    </a:lnTo>
                    <a:lnTo>
                      <a:pt x="1039" y="219"/>
                    </a:lnTo>
                    <a:lnTo>
                      <a:pt x="1016" y="218"/>
                    </a:lnTo>
                    <a:lnTo>
                      <a:pt x="996" y="217"/>
                    </a:lnTo>
                    <a:lnTo>
                      <a:pt x="976" y="216"/>
                    </a:lnTo>
                    <a:lnTo>
                      <a:pt x="956" y="216"/>
                    </a:lnTo>
                    <a:lnTo>
                      <a:pt x="937" y="215"/>
                    </a:lnTo>
                    <a:lnTo>
                      <a:pt x="918" y="214"/>
                    </a:lnTo>
                    <a:lnTo>
                      <a:pt x="900" y="213"/>
                    </a:lnTo>
                    <a:lnTo>
                      <a:pt x="880" y="212"/>
                    </a:lnTo>
                    <a:lnTo>
                      <a:pt x="860" y="211"/>
                    </a:lnTo>
                    <a:lnTo>
                      <a:pt x="840" y="211"/>
                    </a:lnTo>
                    <a:lnTo>
                      <a:pt x="819" y="210"/>
                    </a:lnTo>
                    <a:lnTo>
                      <a:pt x="796" y="209"/>
                    </a:lnTo>
                    <a:lnTo>
                      <a:pt x="770" y="208"/>
                    </a:lnTo>
                    <a:lnTo>
                      <a:pt x="744" y="207"/>
                    </a:lnTo>
                    <a:lnTo>
                      <a:pt x="715" y="206"/>
                    </a:lnTo>
                    <a:lnTo>
                      <a:pt x="683" y="205"/>
                    </a:lnTo>
                    <a:lnTo>
                      <a:pt x="649" y="203"/>
                    </a:lnTo>
                    <a:lnTo>
                      <a:pt x="612" y="202"/>
                    </a:lnTo>
                    <a:lnTo>
                      <a:pt x="571" y="201"/>
                    </a:lnTo>
                    <a:lnTo>
                      <a:pt x="527" y="199"/>
                    </a:lnTo>
                    <a:lnTo>
                      <a:pt x="479" y="197"/>
                    </a:lnTo>
                    <a:lnTo>
                      <a:pt x="427" y="194"/>
                    </a:lnTo>
                    <a:lnTo>
                      <a:pt x="371" y="192"/>
                    </a:lnTo>
                    <a:lnTo>
                      <a:pt x="310" y="190"/>
                    </a:lnTo>
                    <a:lnTo>
                      <a:pt x="244" y="188"/>
                    </a:lnTo>
                    <a:lnTo>
                      <a:pt x="174" y="186"/>
                    </a:lnTo>
                    <a:lnTo>
                      <a:pt x="98" y="183"/>
                    </a:lnTo>
                    <a:lnTo>
                      <a:pt x="77" y="180"/>
                    </a:lnTo>
                    <a:lnTo>
                      <a:pt x="59" y="174"/>
                    </a:lnTo>
                    <a:lnTo>
                      <a:pt x="43" y="164"/>
                    </a:lnTo>
                    <a:lnTo>
                      <a:pt x="29" y="152"/>
                    </a:lnTo>
                    <a:lnTo>
                      <a:pt x="17" y="137"/>
                    </a:lnTo>
                    <a:lnTo>
                      <a:pt x="8" y="120"/>
                    </a:lnTo>
                    <a:lnTo>
                      <a:pt x="2" y="100"/>
                    </a:lnTo>
                    <a:lnTo>
                      <a:pt x="0" y="80"/>
                    </a:lnTo>
                    <a:lnTo>
                      <a:pt x="2" y="63"/>
                    </a:lnTo>
                    <a:lnTo>
                      <a:pt x="6" y="49"/>
                    </a:lnTo>
                    <a:lnTo>
                      <a:pt x="14" y="34"/>
                    </a:lnTo>
                    <a:lnTo>
                      <a:pt x="25" y="23"/>
                    </a:lnTo>
                    <a:lnTo>
                      <a:pt x="39" y="12"/>
                    </a:lnTo>
                    <a:lnTo>
                      <a:pt x="55" y="5"/>
                    </a:lnTo>
                    <a:lnTo>
                      <a:pt x="72" y="1"/>
                    </a:lnTo>
                    <a:lnTo>
                      <a:pt x="93" y="0"/>
                    </a:lnTo>
                    <a:close/>
                  </a:path>
                </a:pathLst>
              </a:custGeom>
              <a:solidFill>
                <a:srgbClr val="696E6E"/>
              </a:solidFill>
              <a:ln w="9525">
                <a:noFill/>
                <a:round/>
                <a:headEnd/>
                <a:tailEnd/>
              </a:ln>
            </p:spPr>
            <p:txBody>
              <a:bodyPr/>
              <a:lstStyle/>
              <a:p>
                <a:endParaRPr lang="en-GB"/>
              </a:p>
            </p:txBody>
          </p:sp>
          <p:sp>
            <p:nvSpPr>
              <p:cNvPr id="292947" name="Freeform 83"/>
              <p:cNvSpPr>
                <a:spLocks/>
              </p:cNvSpPr>
              <p:nvPr/>
            </p:nvSpPr>
            <p:spPr bwMode="auto">
              <a:xfrm>
                <a:off x="3680" y="2416"/>
                <a:ext cx="127" cy="17"/>
              </a:xfrm>
              <a:custGeom>
                <a:avLst/>
                <a:gdLst/>
                <a:ahLst/>
                <a:cxnLst>
                  <a:cxn ang="0">
                    <a:pos x="118" y="1"/>
                  </a:cxn>
                  <a:cxn ang="0">
                    <a:pos x="176" y="3"/>
                  </a:cxn>
                  <a:cxn ang="0">
                    <a:pos x="226" y="5"/>
                  </a:cxn>
                  <a:cxn ang="0">
                    <a:pos x="270" y="6"/>
                  </a:cxn>
                  <a:cxn ang="0">
                    <a:pos x="309" y="7"/>
                  </a:cxn>
                  <a:cxn ang="0">
                    <a:pos x="347" y="10"/>
                  </a:cxn>
                  <a:cxn ang="0">
                    <a:pos x="385" y="11"/>
                  </a:cxn>
                  <a:cxn ang="0">
                    <a:pos x="426" y="12"/>
                  </a:cxn>
                  <a:cxn ang="0">
                    <a:pos x="472" y="14"/>
                  </a:cxn>
                  <a:cxn ang="0">
                    <a:pos x="524" y="16"/>
                  </a:cxn>
                  <a:cxn ang="0">
                    <a:pos x="585" y="18"/>
                  </a:cxn>
                  <a:cxn ang="0">
                    <a:pos x="656" y="21"/>
                  </a:cxn>
                  <a:cxn ang="0">
                    <a:pos x="741" y="25"/>
                  </a:cxn>
                  <a:cxn ang="0">
                    <a:pos x="840" y="29"/>
                  </a:cxn>
                  <a:cxn ang="0">
                    <a:pos x="958" y="33"/>
                  </a:cxn>
                  <a:cxn ang="0">
                    <a:pos x="1094" y="40"/>
                  </a:cxn>
                  <a:cxn ang="0">
                    <a:pos x="1196" y="46"/>
                  </a:cxn>
                  <a:cxn ang="0">
                    <a:pos x="1233" y="62"/>
                  </a:cxn>
                  <a:cxn ang="0">
                    <a:pos x="1254" y="87"/>
                  </a:cxn>
                  <a:cxn ang="0">
                    <a:pos x="1265" y="118"/>
                  </a:cxn>
                  <a:cxn ang="0">
                    <a:pos x="1267" y="153"/>
                  </a:cxn>
                  <a:cxn ang="0">
                    <a:pos x="1255" y="186"/>
                  </a:cxn>
                  <a:cxn ang="0">
                    <a:pos x="1229" y="205"/>
                  </a:cxn>
                  <a:cxn ang="0">
                    <a:pos x="1193" y="215"/>
                  </a:cxn>
                  <a:cxn ang="0">
                    <a:pos x="1140" y="215"/>
                  </a:cxn>
                  <a:cxn ang="0">
                    <a:pos x="1082" y="211"/>
                  </a:cxn>
                  <a:cxn ang="0">
                    <a:pos x="1032" y="209"/>
                  </a:cxn>
                  <a:cxn ang="0">
                    <a:pos x="989" y="207"/>
                  </a:cxn>
                  <a:cxn ang="0">
                    <a:pos x="949" y="206"/>
                  </a:cxn>
                  <a:cxn ang="0">
                    <a:pos x="911" y="204"/>
                  </a:cxn>
                  <a:cxn ang="0">
                    <a:pos x="873" y="202"/>
                  </a:cxn>
                  <a:cxn ang="0">
                    <a:pos x="833" y="201"/>
                  </a:cxn>
                  <a:cxn ang="0">
                    <a:pos x="789" y="199"/>
                  </a:cxn>
                  <a:cxn ang="0">
                    <a:pos x="737" y="197"/>
                  </a:cxn>
                  <a:cxn ang="0">
                    <a:pos x="676" y="195"/>
                  </a:cxn>
                  <a:cxn ang="0">
                    <a:pos x="605" y="192"/>
                  </a:cxn>
                  <a:cxn ang="0">
                    <a:pos x="520" y="189"/>
                  </a:cxn>
                  <a:cxn ang="0">
                    <a:pos x="420" y="184"/>
                  </a:cxn>
                  <a:cxn ang="0">
                    <a:pos x="303" y="180"/>
                  </a:cxn>
                  <a:cxn ang="0">
                    <a:pos x="167" y="176"/>
                  </a:cxn>
                  <a:cxn ang="0">
                    <a:pos x="72" y="170"/>
                  </a:cxn>
                  <a:cxn ang="0">
                    <a:pos x="41" y="156"/>
                  </a:cxn>
                  <a:cxn ang="0">
                    <a:pos x="16" y="129"/>
                  </a:cxn>
                  <a:cxn ang="0">
                    <a:pos x="2" y="92"/>
                  </a:cxn>
                  <a:cxn ang="0">
                    <a:pos x="1" y="56"/>
                  </a:cxn>
                  <a:cxn ang="0">
                    <a:pos x="13" y="30"/>
                  </a:cxn>
                  <a:cxn ang="0">
                    <a:pos x="37" y="11"/>
                  </a:cxn>
                  <a:cxn ang="0">
                    <a:pos x="68" y="1"/>
                  </a:cxn>
                </a:cxnLst>
                <a:rect l="0" t="0" r="r" b="b"/>
                <a:pathLst>
                  <a:path w="1267" h="216">
                    <a:moveTo>
                      <a:pt x="86" y="0"/>
                    </a:moveTo>
                    <a:lnTo>
                      <a:pt x="118" y="1"/>
                    </a:lnTo>
                    <a:lnTo>
                      <a:pt x="149" y="2"/>
                    </a:lnTo>
                    <a:lnTo>
                      <a:pt x="176" y="3"/>
                    </a:lnTo>
                    <a:lnTo>
                      <a:pt x="201" y="4"/>
                    </a:lnTo>
                    <a:lnTo>
                      <a:pt x="226" y="5"/>
                    </a:lnTo>
                    <a:lnTo>
                      <a:pt x="248" y="5"/>
                    </a:lnTo>
                    <a:lnTo>
                      <a:pt x="270" y="6"/>
                    </a:lnTo>
                    <a:lnTo>
                      <a:pt x="289" y="7"/>
                    </a:lnTo>
                    <a:lnTo>
                      <a:pt x="309" y="7"/>
                    </a:lnTo>
                    <a:lnTo>
                      <a:pt x="327" y="9"/>
                    </a:lnTo>
                    <a:lnTo>
                      <a:pt x="347" y="10"/>
                    </a:lnTo>
                    <a:lnTo>
                      <a:pt x="366" y="10"/>
                    </a:lnTo>
                    <a:lnTo>
                      <a:pt x="385" y="11"/>
                    </a:lnTo>
                    <a:lnTo>
                      <a:pt x="405" y="12"/>
                    </a:lnTo>
                    <a:lnTo>
                      <a:pt x="426" y="12"/>
                    </a:lnTo>
                    <a:lnTo>
                      <a:pt x="448" y="13"/>
                    </a:lnTo>
                    <a:lnTo>
                      <a:pt x="472" y="14"/>
                    </a:lnTo>
                    <a:lnTo>
                      <a:pt x="496" y="15"/>
                    </a:lnTo>
                    <a:lnTo>
                      <a:pt x="524" y="16"/>
                    </a:lnTo>
                    <a:lnTo>
                      <a:pt x="553" y="17"/>
                    </a:lnTo>
                    <a:lnTo>
                      <a:pt x="585" y="18"/>
                    </a:lnTo>
                    <a:lnTo>
                      <a:pt x="619" y="20"/>
                    </a:lnTo>
                    <a:lnTo>
                      <a:pt x="656" y="21"/>
                    </a:lnTo>
                    <a:lnTo>
                      <a:pt x="696" y="23"/>
                    </a:lnTo>
                    <a:lnTo>
                      <a:pt x="741" y="25"/>
                    </a:lnTo>
                    <a:lnTo>
                      <a:pt x="789" y="27"/>
                    </a:lnTo>
                    <a:lnTo>
                      <a:pt x="840" y="29"/>
                    </a:lnTo>
                    <a:lnTo>
                      <a:pt x="897" y="31"/>
                    </a:lnTo>
                    <a:lnTo>
                      <a:pt x="958" y="33"/>
                    </a:lnTo>
                    <a:lnTo>
                      <a:pt x="1023" y="36"/>
                    </a:lnTo>
                    <a:lnTo>
                      <a:pt x="1094" y="40"/>
                    </a:lnTo>
                    <a:lnTo>
                      <a:pt x="1170" y="43"/>
                    </a:lnTo>
                    <a:lnTo>
                      <a:pt x="1196" y="46"/>
                    </a:lnTo>
                    <a:lnTo>
                      <a:pt x="1217" y="53"/>
                    </a:lnTo>
                    <a:lnTo>
                      <a:pt x="1233" y="62"/>
                    </a:lnTo>
                    <a:lnTo>
                      <a:pt x="1245" y="74"/>
                    </a:lnTo>
                    <a:lnTo>
                      <a:pt x="1254" y="87"/>
                    </a:lnTo>
                    <a:lnTo>
                      <a:pt x="1260" y="103"/>
                    </a:lnTo>
                    <a:lnTo>
                      <a:pt x="1265" y="118"/>
                    </a:lnTo>
                    <a:lnTo>
                      <a:pt x="1267" y="134"/>
                    </a:lnTo>
                    <a:lnTo>
                      <a:pt x="1267" y="153"/>
                    </a:lnTo>
                    <a:lnTo>
                      <a:pt x="1263" y="171"/>
                    </a:lnTo>
                    <a:lnTo>
                      <a:pt x="1255" y="186"/>
                    </a:lnTo>
                    <a:lnTo>
                      <a:pt x="1244" y="197"/>
                    </a:lnTo>
                    <a:lnTo>
                      <a:pt x="1229" y="205"/>
                    </a:lnTo>
                    <a:lnTo>
                      <a:pt x="1213" y="211"/>
                    </a:lnTo>
                    <a:lnTo>
                      <a:pt x="1193" y="215"/>
                    </a:lnTo>
                    <a:lnTo>
                      <a:pt x="1172" y="216"/>
                    </a:lnTo>
                    <a:lnTo>
                      <a:pt x="1140" y="215"/>
                    </a:lnTo>
                    <a:lnTo>
                      <a:pt x="1109" y="212"/>
                    </a:lnTo>
                    <a:lnTo>
                      <a:pt x="1082" y="211"/>
                    </a:lnTo>
                    <a:lnTo>
                      <a:pt x="1056" y="210"/>
                    </a:lnTo>
                    <a:lnTo>
                      <a:pt x="1032" y="209"/>
                    </a:lnTo>
                    <a:lnTo>
                      <a:pt x="1009" y="208"/>
                    </a:lnTo>
                    <a:lnTo>
                      <a:pt x="989" y="207"/>
                    </a:lnTo>
                    <a:lnTo>
                      <a:pt x="969" y="206"/>
                    </a:lnTo>
                    <a:lnTo>
                      <a:pt x="949" y="206"/>
                    </a:lnTo>
                    <a:lnTo>
                      <a:pt x="930" y="205"/>
                    </a:lnTo>
                    <a:lnTo>
                      <a:pt x="911" y="204"/>
                    </a:lnTo>
                    <a:lnTo>
                      <a:pt x="893" y="203"/>
                    </a:lnTo>
                    <a:lnTo>
                      <a:pt x="873" y="202"/>
                    </a:lnTo>
                    <a:lnTo>
                      <a:pt x="853" y="201"/>
                    </a:lnTo>
                    <a:lnTo>
                      <a:pt x="833" y="201"/>
                    </a:lnTo>
                    <a:lnTo>
                      <a:pt x="812" y="200"/>
                    </a:lnTo>
                    <a:lnTo>
                      <a:pt x="789" y="199"/>
                    </a:lnTo>
                    <a:lnTo>
                      <a:pt x="763" y="198"/>
                    </a:lnTo>
                    <a:lnTo>
                      <a:pt x="737" y="197"/>
                    </a:lnTo>
                    <a:lnTo>
                      <a:pt x="708" y="196"/>
                    </a:lnTo>
                    <a:lnTo>
                      <a:pt x="676" y="195"/>
                    </a:lnTo>
                    <a:lnTo>
                      <a:pt x="642" y="193"/>
                    </a:lnTo>
                    <a:lnTo>
                      <a:pt x="605" y="192"/>
                    </a:lnTo>
                    <a:lnTo>
                      <a:pt x="564" y="191"/>
                    </a:lnTo>
                    <a:lnTo>
                      <a:pt x="520" y="189"/>
                    </a:lnTo>
                    <a:lnTo>
                      <a:pt x="472" y="187"/>
                    </a:lnTo>
                    <a:lnTo>
                      <a:pt x="420" y="184"/>
                    </a:lnTo>
                    <a:lnTo>
                      <a:pt x="364" y="182"/>
                    </a:lnTo>
                    <a:lnTo>
                      <a:pt x="303" y="180"/>
                    </a:lnTo>
                    <a:lnTo>
                      <a:pt x="237" y="178"/>
                    </a:lnTo>
                    <a:lnTo>
                      <a:pt x="167" y="176"/>
                    </a:lnTo>
                    <a:lnTo>
                      <a:pt x="91" y="173"/>
                    </a:lnTo>
                    <a:lnTo>
                      <a:pt x="72" y="170"/>
                    </a:lnTo>
                    <a:lnTo>
                      <a:pt x="56" y="165"/>
                    </a:lnTo>
                    <a:lnTo>
                      <a:pt x="41" y="156"/>
                    </a:lnTo>
                    <a:lnTo>
                      <a:pt x="28" y="143"/>
                    </a:lnTo>
                    <a:lnTo>
                      <a:pt x="16" y="129"/>
                    </a:lnTo>
                    <a:lnTo>
                      <a:pt x="7" y="111"/>
                    </a:lnTo>
                    <a:lnTo>
                      <a:pt x="2" y="92"/>
                    </a:lnTo>
                    <a:lnTo>
                      <a:pt x="0" y="72"/>
                    </a:lnTo>
                    <a:lnTo>
                      <a:pt x="1" y="56"/>
                    </a:lnTo>
                    <a:lnTo>
                      <a:pt x="6" y="43"/>
                    </a:lnTo>
                    <a:lnTo>
                      <a:pt x="13" y="30"/>
                    </a:lnTo>
                    <a:lnTo>
                      <a:pt x="24" y="20"/>
                    </a:lnTo>
                    <a:lnTo>
                      <a:pt x="37" y="11"/>
                    </a:lnTo>
                    <a:lnTo>
                      <a:pt x="51" y="4"/>
                    </a:lnTo>
                    <a:lnTo>
                      <a:pt x="68" y="1"/>
                    </a:lnTo>
                    <a:lnTo>
                      <a:pt x="86" y="0"/>
                    </a:lnTo>
                    <a:close/>
                  </a:path>
                </a:pathLst>
              </a:custGeom>
              <a:solidFill>
                <a:srgbClr val="757D7D"/>
              </a:solidFill>
              <a:ln w="9525">
                <a:noFill/>
                <a:round/>
                <a:headEnd/>
                <a:tailEnd/>
              </a:ln>
            </p:spPr>
            <p:txBody>
              <a:bodyPr/>
              <a:lstStyle/>
              <a:p>
                <a:endParaRPr lang="en-GB"/>
              </a:p>
            </p:txBody>
          </p:sp>
          <p:sp>
            <p:nvSpPr>
              <p:cNvPr id="292948" name="Freeform 84"/>
              <p:cNvSpPr>
                <a:spLocks/>
              </p:cNvSpPr>
              <p:nvPr/>
            </p:nvSpPr>
            <p:spPr bwMode="auto">
              <a:xfrm>
                <a:off x="3681" y="2417"/>
                <a:ext cx="126" cy="16"/>
              </a:xfrm>
              <a:custGeom>
                <a:avLst/>
                <a:gdLst/>
                <a:ahLst/>
                <a:cxnLst>
                  <a:cxn ang="0">
                    <a:pos x="81" y="0"/>
                  </a:cxn>
                  <a:cxn ang="0">
                    <a:pos x="1165" y="41"/>
                  </a:cxn>
                  <a:cxn ang="0">
                    <a:pos x="1190" y="44"/>
                  </a:cxn>
                  <a:cxn ang="0">
                    <a:pos x="1211" y="50"/>
                  </a:cxn>
                  <a:cxn ang="0">
                    <a:pos x="1226" y="59"/>
                  </a:cxn>
                  <a:cxn ang="0">
                    <a:pos x="1237" y="69"/>
                  </a:cxn>
                  <a:cxn ang="0">
                    <a:pos x="1244" y="82"/>
                  </a:cxn>
                  <a:cxn ang="0">
                    <a:pos x="1250" y="96"/>
                  </a:cxn>
                  <a:cxn ang="0">
                    <a:pos x="1253" y="110"/>
                  </a:cxn>
                  <a:cxn ang="0">
                    <a:pos x="1256" y="126"/>
                  </a:cxn>
                  <a:cxn ang="0">
                    <a:pos x="1258" y="146"/>
                  </a:cxn>
                  <a:cxn ang="0">
                    <a:pos x="1254" y="162"/>
                  </a:cxn>
                  <a:cxn ang="0">
                    <a:pos x="1247" y="176"/>
                  </a:cxn>
                  <a:cxn ang="0">
                    <a:pos x="1236" y="186"/>
                  </a:cxn>
                  <a:cxn ang="0">
                    <a:pos x="1222" y="194"/>
                  </a:cxn>
                  <a:cxn ang="0">
                    <a:pos x="1206" y="199"/>
                  </a:cxn>
                  <a:cxn ang="0">
                    <a:pos x="1186" y="203"/>
                  </a:cxn>
                  <a:cxn ang="0">
                    <a:pos x="1167" y="203"/>
                  </a:cxn>
                  <a:cxn ang="0">
                    <a:pos x="86" y="160"/>
                  </a:cxn>
                  <a:cxn ang="0">
                    <a:pos x="70" y="158"/>
                  </a:cxn>
                  <a:cxn ang="0">
                    <a:pos x="55" y="152"/>
                  </a:cxn>
                  <a:cxn ang="0">
                    <a:pos x="41" y="144"/>
                  </a:cxn>
                  <a:cxn ang="0">
                    <a:pos x="28" y="132"/>
                  </a:cxn>
                  <a:cxn ang="0">
                    <a:pos x="18" y="118"/>
                  </a:cxn>
                  <a:cxn ang="0">
                    <a:pos x="8" y="102"/>
                  </a:cxn>
                  <a:cxn ang="0">
                    <a:pos x="3" y="84"/>
                  </a:cxn>
                  <a:cxn ang="0">
                    <a:pos x="0" y="64"/>
                  </a:cxn>
                  <a:cxn ang="0">
                    <a:pos x="2" y="49"/>
                  </a:cxn>
                  <a:cxn ang="0">
                    <a:pos x="6" y="37"/>
                  </a:cxn>
                  <a:cxn ang="0">
                    <a:pos x="15" y="26"/>
                  </a:cxn>
                  <a:cxn ang="0">
                    <a:pos x="24" y="16"/>
                  </a:cxn>
                  <a:cxn ang="0">
                    <a:pos x="36" y="8"/>
                  </a:cxn>
                  <a:cxn ang="0">
                    <a:pos x="50" y="3"/>
                  </a:cxn>
                  <a:cxn ang="0">
                    <a:pos x="64" y="0"/>
                  </a:cxn>
                  <a:cxn ang="0">
                    <a:pos x="81" y="0"/>
                  </a:cxn>
                </a:cxnLst>
                <a:rect l="0" t="0" r="r" b="b"/>
                <a:pathLst>
                  <a:path w="1258" h="203">
                    <a:moveTo>
                      <a:pt x="81" y="0"/>
                    </a:moveTo>
                    <a:lnTo>
                      <a:pt x="1165" y="41"/>
                    </a:lnTo>
                    <a:lnTo>
                      <a:pt x="1190" y="44"/>
                    </a:lnTo>
                    <a:lnTo>
                      <a:pt x="1211" y="50"/>
                    </a:lnTo>
                    <a:lnTo>
                      <a:pt x="1226" y="59"/>
                    </a:lnTo>
                    <a:lnTo>
                      <a:pt x="1237" y="69"/>
                    </a:lnTo>
                    <a:lnTo>
                      <a:pt x="1244" y="82"/>
                    </a:lnTo>
                    <a:lnTo>
                      <a:pt x="1250" y="96"/>
                    </a:lnTo>
                    <a:lnTo>
                      <a:pt x="1253" y="110"/>
                    </a:lnTo>
                    <a:lnTo>
                      <a:pt x="1256" y="126"/>
                    </a:lnTo>
                    <a:lnTo>
                      <a:pt x="1258" y="146"/>
                    </a:lnTo>
                    <a:lnTo>
                      <a:pt x="1254" y="162"/>
                    </a:lnTo>
                    <a:lnTo>
                      <a:pt x="1247" y="176"/>
                    </a:lnTo>
                    <a:lnTo>
                      <a:pt x="1236" y="186"/>
                    </a:lnTo>
                    <a:lnTo>
                      <a:pt x="1222" y="194"/>
                    </a:lnTo>
                    <a:lnTo>
                      <a:pt x="1206" y="199"/>
                    </a:lnTo>
                    <a:lnTo>
                      <a:pt x="1186" y="203"/>
                    </a:lnTo>
                    <a:lnTo>
                      <a:pt x="1167" y="203"/>
                    </a:lnTo>
                    <a:lnTo>
                      <a:pt x="86" y="160"/>
                    </a:lnTo>
                    <a:lnTo>
                      <a:pt x="70" y="158"/>
                    </a:lnTo>
                    <a:lnTo>
                      <a:pt x="55" y="152"/>
                    </a:lnTo>
                    <a:lnTo>
                      <a:pt x="41" y="144"/>
                    </a:lnTo>
                    <a:lnTo>
                      <a:pt x="28" y="132"/>
                    </a:lnTo>
                    <a:lnTo>
                      <a:pt x="18" y="118"/>
                    </a:lnTo>
                    <a:lnTo>
                      <a:pt x="8" y="102"/>
                    </a:lnTo>
                    <a:lnTo>
                      <a:pt x="3" y="84"/>
                    </a:lnTo>
                    <a:lnTo>
                      <a:pt x="0" y="64"/>
                    </a:lnTo>
                    <a:lnTo>
                      <a:pt x="2" y="49"/>
                    </a:lnTo>
                    <a:lnTo>
                      <a:pt x="6" y="37"/>
                    </a:lnTo>
                    <a:lnTo>
                      <a:pt x="15" y="26"/>
                    </a:lnTo>
                    <a:lnTo>
                      <a:pt x="24" y="16"/>
                    </a:lnTo>
                    <a:lnTo>
                      <a:pt x="36" y="8"/>
                    </a:lnTo>
                    <a:lnTo>
                      <a:pt x="50" y="3"/>
                    </a:lnTo>
                    <a:lnTo>
                      <a:pt x="64" y="0"/>
                    </a:lnTo>
                    <a:lnTo>
                      <a:pt x="81" y="0"/>
                    </a:lnTo>
                    <a:close/>
                  </a:path>
                </a:pathLst>
              </a:custGeom>
              <a:solidFill>
                <a:srgbClr val="878F8F"/>
              </a:solidFill>
              <a:ln w="9525">
                <a:noFill/>
                <a:round/>
                <a:headEnd/>
                <a:tailEnd/>
              </a:ln>
            </p:spPr>
            <p:txBody>
              <a:bodyPr/>
              <a:lstStyle/>
              <a:p>
                <a:endParaRPr lang="en-GB"/>
              </a:p>
            </p:txBody>
          </p:sp>
          <p:sp>
            <p:nvSpPr>
              <p:cNvPr id="292949" name="Freeform 85"/>
              <p:cNvSpPr>
                <a:spLocks/>
              </p:cNvSpPr>
              <p:nvPr/>
            </p:nvSpPr>
            <p:spPr bwMode="auto">
              <a:xfrm>
                <a:off x="3682" y="2414"/>
                <a:ext cx="37" cy="15"/>
              </a:xfrm>
              <a:custGeom>
                <a:avLst/>
                <a:gdLst/>
                <a:ahLst/>
                <a:cxnLst>
                  <a:cxn ang="0">
                    <a:pos x="357" y="176"/>
                  </a:cxn>
                  <a:cxn ang="0">
                    <a:pos x="364" y="175"/>
                  </a:cxn>
                  <a:cxn ang="0">
                    <a:pos x="370" y="170"/>
                  </a:cxn>
                  <a:cxn ang="0">
                    <a:pos x="374" y="164"/>
                  </a:cxn>
                  <a:cxn ang="0">
                    <a:pos x="376" y="156"/>
                  </a:cxn>
                  <a:cxn ang="0">
                    <a:pos x="374" y="32"/>
                  </a:cxn>
                  <a:cxn ang="0">
                    <a:pos x="372" y="23"/>
                  </a:cxn>
                  <a:cxn ang="0">
                    <a:pos x="368" y="17"/>
                  </a:cxn>
                  <a:cxn ang="0">
                    <a:pos x="361" y="13"/>
                  </a:cxn>
                  <a:cxn ang="0">
                    <a:pos x="352" y="12"/>
                  </a:cxn>
                  <a:cxn ang="0">
                    <a:pos x="192" y="5"/>
                  </a:cxn>
                  <a:cxn ang="0">
                    <a:pos x="74" y="0"/>
                  </a:cxn>
                  <a:cxn ang="0">
                    <a:pos x="58" y="1"/>
                  </a:cxn>
                  <a:cxn ang="0">
                    <a:pos x="44" y="4"/>
                  </a:cxn>
                  <a:cxn ang="0">
                    <a:pos x="32" y="10"/>
                  </a:cxn>
                  <a:cxn ang="0">
                    <a:pos x="22" y="18"/>
                  </a:cxn>
                  <a:cxn ang="0">
                    <a:pos x="13" y="29"/>
                  </a:cxn>
                  <a:cxn ang="0">
                    <a:pos x="5" y="40"/>
                  </a:cxn>
                  <a:cxn ang="0">
                    <a:pos x="1" y="53"/>
                  </a:cxn>
                  <a:cxn ang="0">
                    <a:pos x="0" y="67"/>
                  </a:cxn>
                  <a:cxn ang="0">
                    <a:pos x="0" y="89"/>
                  </a:cxn>
                  <a:cxn ang="0">
                    <a:pos x="2" y="103"/>
                  </a:cxn>
                  <a:cxn ang="0">
                    <a:pos x="8" y="117"/>
                  </a:cxn>
                  <a:cxn ang="0">
                    <a:pos x="16" y="129"/>
                  </a:cxn>
                  <a:cxn ang="0">
                    <a:pos x="25" y="139"/>
                  </a:cxn>
                  <a:cxn ang="0">
                    <a:pos x="36" y="149"/>
                  </a:cxn>
                  <a:cxn ang="0">
                    <a:pos x="48" y="156"/>
                  </a:cxn>
                  <a:cxn ang="0">
                    <a:pos x="61" y="161"/>
                  </a:cxn>
                  <a:cxn ang="0">
                    <a:pos x="76" y="163"/>
                  </a:cxn>
                  <a:cxn ang="0">
                    <a:pos x="357" y="176"/>
                  </a:cxn>
                </a:cxnLst>
                <a:rect l="0" t="0" r="r" b="b"/>
                <a:pathLst>
                  <a:path w="376" h="176">
                    <a:moveTo>
                      <a:pt x="357" y="176"/>
                    </a:moveTo>
                    <a:lnTo>
                      <a:pt x="364" y="175"/>
                    </a:lnTo>
                    <a:lnTo>
                      <a:pt x="370" y="170"/>
                    </a:lnTo>
                    <a:lnTo>
                      <a:pt x="374" y="164"/>
                    </a:lnTo>
                    <a:lnTo>
                      <a:pt x="376" y="156"/>
                    </a:lnTo>
                    <a:lnTo>
                      <a:pt x="374" y="32"/>
                    </a:lnTo>
                    <a:lnTo>
                      <a:pt x="372" y="23"/>
                    </a:lnTo>
                    <a:lnTo>
                      <a:pt x="368" y="17"/>
                    </a:lnTo>
                    <a:lnTo>
                      <a:pt x="361" y="13"/>
                    </a:lnTo>
                    <a:lnTo>
                      <a:pt x="352" y="12"/>
                    </a:lnTo>
                    <a:lnTo>
                      <a:pt x="192" y="5"/>
                    </a:lnTo>
                    <a:lnTo>
                      <a:pt x="74" y="0"/>
                    </a:lnTo>
                    <a:lnTo>
                      <a:pt x="58" y="1"/>
                    </a:lnTo>
                    <a:lnTo>
                      <a:pt x="44" y="4"/>
                    </a:lnTo>
                    <a:lnTo>
                      <a:pt x="32" y="10"/>
                    </a:lnTo>
                    <a:lnTo>
                      <a:pt x="22" y="18"/>
                    </a:lnTo>
                    <a:lnTo>
                      <a:pt x="13" y="29"/>
                    </a:lnTo>
                    <a:lnTo>
                      <a:pt x="5" y="40"/>
                    </a:lnTo>
                    <a:lnTo>
                      <a:pt x="1" y="53"/>
                    </a:lnTo>
                    <a:lnTo>
                      <a:pt x="0" y="67"/>
                    </a:lnTo>
                    <a:lnTo>
                      <a:pt x="0" y="89"/>
                    </a:lnTo>
                    <a:lnTo>
                      <a:pt x="2" y="103"/>
                    </a:lnTo>
                    <a:lnTo>
                      <a:pt x="8" y="117"/>
                    </a:lnTo>
                    <a:lnTo>
                      <a:pt x="16" y="129"/>
                    </a:lnTo>
                    <a:lnTo>
                      <a:pt x="25" y="139"/>
                    </a:lnTo>
                    <a:lnTo>
                      <a:pt x="36" y="149"/>
                    </a:lnTo>
                    <a:lnTo>
                      <a:pt x="48" y="156"/>
                    </a:lnTo>
                    <a:lnTo>
                      <a:pt x="61" y="161"/>
                    </a:lnTo>
                    <a:lnTo>
                      <a:pt x="76" y="163"/>
                    </a:lnTo>
                    <a:lnTo>
                      <a:pt x="357" y="176"/>
                    </a:lnTo>
                    <a:close/>
                  </a:path>
                </a:pathLst>
              </a:custGeom>
              <a:solidFill>
                <a:srgbClr val="B5B5B5"/>
              </a:solidFill>
              <a:ln w="9525">
                <a:noFill/>
                <a:round/>
                <a:headEnd/>
                <a:tailEnd/>
              </a:ln>
            </p:spPr>
            <p:txBody>
              <a:bodyPr/>
              <a:lstStyle/>
              <a:p>
                <a:endParaRPr lang="en-GB"/>
              </a:p>
            </p:txBody>
          </p:sp>
          <p:sp>
            <p:nvSpPr>
              <p:cNvPr id="292950" name="Freeform 86"/>
              <p:cNvSpPr>
                <a:spLocks/>
              </p:cNvSpPr>
              <p:nvPr/>
            </p:nvSpPr>
            <p:spPr bwMode="auto">
              <a:xfrm>
                <a:off x="3768" y="2417"/>
                <a:ext cx="38" cy="14"/>
              </a:xfrm>
              <a:custGeom>
                <a:avLst/>
                <a:gdLst/>
                <a:ahLst/>
                <a:cxnLst>
                  <a:cxn ang="0">
                    <a:pos x="25" y="160"/>
                  </a:cxn>
                  <a:cxn ang="0">
                    <a:pos x="17" y="159"/>
                  </a:cxn>
                  <a:cxn ang="0">
                    <a:pos x="9" y="156"/>
                  </a:cxn>
                  <a:cxn ang="0">
                    <a:pos x="4" y="150"/>
                  </a:cxn>
                  <a:cxn ang="0">
                    <a:pos x="2" y="141"/>
                  </a:cxn>
                  <a:cxn ang="0">
                    <a:pos x="0" y="16"/>
                  </a:cxn>
                  <a:cxn ang="0">
                    <a:pos x="2" y="9"/>
                  </a:cxn>
                  <a:cxn ang="0">
                    <a:pos x="6" y="3"/>
                  </a:cxn>
                  <a:cxn ang="0">
                    <a:pos x="14" y="0"/>
                  </a:cxn>
                  <a:cxn ang="0">
                    <a:pos x="22" y="0"/>
                  </a:cxn>
                  <a:cxn ang="0">
                    <a:pos x="182" y="4"/>
                  </a:cxn>
                  <a:cxn ang="0">
                    <a:pos x="301" y="9"/>
                  </a:cxn>
                  <a:cxn ang="0">
                    <a:pos x="316" y="11"/>
                  </a:cxn>
                  <a:cxn ang="0">
                    <a:pos x="331" y="16"/>
                  </a:cxn>
                  <a:cxn ang="0">
                    <a:pos x="343" y="24"/>
                  </a:cxn>
                  <a:cxn ang="0">
                    <a:pos x="354" y="33"/>
                  </a:cxn>
                  <a:cxn ang="0">
                    <a:pos x="363" y="43"/>
                  </a:cxn>
                  <a:cxn ang="0">
                    <a:pos x="370" y="56"/>
                  </a:cxn>
                  <a:cxn ang="0">
                    <a:pos x="375" y="69"/>
                  </a:cxn>
                  <a:cxn ang="0">
                    <a:pos x="376" y="84"/>
                  </a:cxn>
                  <a:cxn ang="0">
                    <a:pos x="376" y="105"/>
                  </a:cxn>
                  <a:cxn ang="0">
                    <a:pos x="375" y="119"/>
                  </a:cxn>
                  <a:cxn ang="0">
                    <a:pos x="372" y="132"/>
                  </a:cxn>
                  <a:cxn ang="0">
                    <a:pos x="366" y="144"/>
                  </a:cxn>
                  <a:cxn ang="0">
                    <a:pos x="357" y="154"/>
                  </a:cxn>
                  <a:cxn ang="0">
                    <a:pos x="346" y="162"/>
                  </a:cxn>
                  <a:cxn ang="0">
                    <a:pos x="334" y="169"/>
                  </a:cxn>
                  <a:cxn ang="0">
                    <a:pos x="320" y="172"/>
                  </a:cxn>
                  <a:cxn ang="0">
                    <a:pos x="306" y="173"/>
                  </a:cxn>
                  <a:cxn ang="0">
                    <a:pos x="25" y="160"/>
                  </a:cxn>
                </a:cxnLst>
                <a:rect l="0" t="0" r="r" b="b"/>
                <a:pathLst>
                  <a:path w="376" h="173">
                    <a:moveTo>
                      <a:pt x="25" y="160"/>
                    </a:moveTo>
                    <a:lnTo>
                      <a:pt x="17" y="159"/>
                    </a:lnTo>
                    <a:lnTo>
                      <a:pt x="9" y="156"/>
                    </a:lnTo>
                    <a:lnTo>
                      <a:pt x="4" y="150"/>
                    </a:lnTo>
                    <a:lnTo>
                      <a:pt x="2" y="141"/>
                    </a:lnTo>
                    <a:lnTo>
                      <a:pt x="0" y="16"/>
                    </a:lnTo>
                    <a:lnTo>
                      <a:pt x="2" y="9"/>
                    </a:lnTo>
                    <a:lnTo>
                      <a:pt x="6" y="3"/>
                    </a:lnTo>
                    <a:lnTo>
                      <a:pt x="14" y="0"/>
                    </a:lnTo>
                    <a:lnTo>
                      <a:pt x="22" y="0"/>
                    </a:lnTo>
                    <a:lnTo>
                      <a:pt x="182" y="4"/>
                    </a:lnTo>
                    <a:lnTo>
                      <a:pt x="301" y="9"/>
                    </a:lnTo>
                    <a:lnTo>
                      <a:pt x="316" y="11"/>
                    </a:lnTo>
                    <a:lnTo>
                      <a:pt x="331" y="16"/>
                    </a:lnTo>
                    <a:lnTo>
                      <a:pt x="343" y="24"/>
                    </a:lnTo>
                    <a:lnTo>
                      <a:pt x="354" y="33"/>
                    </a:lnTo>
                    <a:lnTo>
                      <a:pt x="363" y="43"/>
                    </a:lnTo>
                    <a:lnTo>
                      <a:pt x="370" y="56"/>
                    </a:lnTo>
                    <a:lnTo>
                      <a:pt x="375" y="69"/>
                    </a:lnTo>
                    <a:lnTo>
                      <a:pt x="376" y="84"/>
                    </a:lnTo>
                    <a:lnTo>
                      <a:pt x="376" y="105"/>
                    </a:lnTo>
                    <a:lnTo>
                      <a:pt x="375" y="119"/>
                    </a:lnTo>
                    <a:lnTo>
                      <a:pt x="372" y="132"/>
                    </a:lnTo>
                    <a:lnTo>
                      <a:pt x="366" y="144"/>
                    </a:lnTo>
                    <a:lnTo>
                      <a:pt x="357" y="154"/>
                    </a:lnTo>
                    <a:lnTo>
                      <a:pt x="346" y="162"/>
                    </a:lnTo>
                    <a:lnTo>
                      <a:pt x="334" y="169"/>
                    </a:lnTo>
                    <a:lnTo>
                      <a:pt x="320" y="172"/>
                    </a:lnTo>
                    <a:lnTo>
                      <a:pt x="306" y="173"/>
                    </a:lnTo>
                    <a:lnTo>
                      <a:pt x="25" y="160"/>
                    </a:lnTo>
                    <a:close/>
                  </a:path>
                </a:pathLst>
              </a:custGeom>
              <a:solidFill>
                <a:srgbClr val="B5B5B5"/>
              </a:solidFill>
              <a:ln w="9525">
                <a:noFill/>
                <a:round/>
                <a:headEnd/>
                <a:tailEnd/>
              </a:ln>
            </p:spPr>
            <p:txBody>
              <a:bodyPr/>
              <a:lstStyle/>
              <a:p>
                <a:endParaRPr lang="en-GB"/>
              </a:p>
            </p:txBody>
          </p:sp>
          <p:sp>
            <p:nvSpPr>
              <p:cNvPr id="292951" name="Freeform 87"/>
              <p:cNvSpPr>
                <a:spLocks/>
              </p:cNvSpPr>
              <p:nvPr/>
            </p:nvSpPr>
            <p:spPr bwMode="auto">
              <a:xfrm>
                <a:off x="3725" y="2415"/>
                <a:ext cx="38" cy="15"/>
              </a:xfrm>
              <a:custGeom>
                <a:avLst/>
                <a:gdLst/>
                <a:ahLst/>
                <a:cxnLst>
                  <a:cxn ang="0">
                    <a:pos x="21" y="0"/>
                  </a:cxn>
                  <a:cxn ang="0">
                    <a:pos x="354" y="14"/>
                  </a:cxn>
                  <a:cxn ang="0">
                    <a:pos x="362" y="16"/>
                  </a:cxn>
                  <a:cxn ang="0">
                    <a:pos x="368" y="20"/>
                  </a:cxn>
                  <a:cxn ang="0">
                    <a:pos x="373" y="26"/>
                  </a:cxn>
                  <a:cxn ang="0">
                    <a:pos x="375" y="34"/>
                  </a:cxn>
                  <a:cxn ang="0">
                    <a:pos x="377" y="159"/>
                  </a:cxn>
                  <a:cxn ang="0">
                    <a:pos x="376" y="166"/>
                  </a:cxn>
                  <a:cxn ang="0">
                    <a:pos x="372" y="172"/>
                  </a:cxn>
                  <a:cxn ang="0">
                    <a:pos x="366" y="176"/>
                  </a:cxn>
                  <a:cxn ang="0">
                    <a:pos x="358" y="177"/>
                  </a:cxn>
                  <a:cxn ang="0">
                    <a:pos x="25" y="163"/>
                  </a:cxn>
                  <a:cxn ang="0">
                    <a:pos x="17" y="161"/>
                  </a:cxn>
                  <a:cxn ang="0">
                    <a:pos x="10" y="157"/>
                  </a:cxn>
                  <a:cxn ang="0">
                    <a:pos x="5" y="150"/>
                  </a:cxn>
                  <a:cxn ang="0">
                    <a:pos x="3" y="143"/>
                  </a:cxn>
                  <a:cxn ang="0">
                    <a:pos x="0" y="19"/>
                  </a:cxn>
                  <a:cxn ang="0">
                    <a:pos x="2" y="11"/>
                  </a:cxn>
                  <a:cxn ang="0">
                    <a:pos x="6" y="4"/>
                  </a:cxn>
                  <a:cxn ang="0">
                    <a:pos x="13" y="1"/>
                  </a:cxn>
                  <a:cxn ang="0">
                    <a:pos x="21" y="0"/>
                  </a:cxn>
                </a:cxnLst>
                <a:rect l="0" t="0" r="r" b="b"/>
                <a:pathLst>
                  <a:path w="377" h="177">
                    <a:moveTo>
                      <a:pt x="21" y="0"/>
                    </a:moveTo>
                    <a:lnTo>
                      <a:pt x="354" y="14"/>
                    </a:lnTo>
                    <a:lnTo>
                      <a:pt x="362" y="16"/>
                    </a:lnTo>
                    <a:lnTo>
                      <a:pt x="368" y="20"/>
                    </a:lnTo>
                    <a:lnTo>
                      <a:pt x="373" y="26"/>
                    </a:lnTo>
                    <a:lnTo>
                      <a:pt x="375" y="34"/>
                    </a:lnTo>
                    <a:lnTo>
                      <a:pt x="377" y="159"/>
                    </a:lnTo>
                    <a:lnTo>
                      <a:pt x="376" y="166"/>
                    </a:lnTo>
                    <a:lnTo>
                      <a:pt x="372" y="172"/>
                    </a:lnTo>
                    <a:lnTo>
                      <a:pt x="366" y="176"/>
                    </a:lnTo>
                    <a:lnTo>
                      <a:pt x="358" y="177"/>
                    </a:lnTo>
                    <a:lnTo>
                      <a:pt x="25" y="163"/>
                    </a:lnTo>
                    <a:lnTo>
                      <a:pt x="17" y="161"/>
                    </a:lnTo>
                    <a:lnTo>
                      <a:pt x="10" y="157"/>
                    </a:lnTo>
                    <a:lnTo>
                      <a:pt x="5" y="150"/>
                    </a:lnTo>
                    <a:lnTo>
                      <a:pt x="3" y="143"/>
                    </a:lnTo>
                    <a:lnTo>
                      <a:pt x="0" y="19"/>
                    </a:lnTo>
                    <a:lnTo>
                      <a:pt x="2" y="11"/>
                    </a:lnTo>
                    <a:lnTo>
                      <a:pt x="6" y="4"/>
                    </a:lnTo>
                    <a:lnTo>
                      <a:pt x="13" y="1"/>
                    </a:lnTo>
                    <a:lnTo>
                      <a:pt x="21" y="0"/>
                    </a:lnTo>
                    <a:close/>
                  </a:path>
                </a:pathLst>
              </a:custGeom>
              <a:solidFill>
                <a:srgbClr val="B5B5B5"/>
              </a:solidFill>
              <a:ln w="9525">
                <a:noFill/>
                <a:round/>
                <a:headEnd/>
                <a:tailEnd/>
              </a:ln>
            </p:spPr>
            <p:txBody>
              <a:bodyPr/>
              <a:lstStyle/>
              <a:p>
                <a:endParaRPr lang="en-GB"/>
              </a:p>
            </p:txBody>
          </p:sp>
          <p:sp>
            <p:nvSpPr>
              <p:cNvPr id="292952" name="Freeform 88"/>
              <p:cNvSpPr>
                <a:spLocks/>
              </p:cNvSpPr>
              <p:nvPr/>
            </p:nvSpPr>
            <p:spPr bwMode="auto">
              <a:xfrm>
                <a:off x="3684" y="2413"/>
                <a:ext cx="37" cy="14"/>
              </a:xfrm>
              <a:custGeom>
                <a:avLst/>
                <a:gdLst/>
                <a:ahLst/>
                <a:cxnLst>
                  <a:cxn ang="0">
                    <a:pos x="353" y="176"/>
                  </a:cxn>
                  <a:cxn ang="0">
                    <a:pos x="363" y="175"/>
                  </a:cxn>
                  <a:cxn ang="0">
                    <a:pos x="370" y="171"/>
                  </a:cxn>
                  <a:cxn ang="0">
                    <a:pos x="374" y="165"/>
                  </a:cxn>
                  <a:cxn ang="0">
                    <a:pos x="376" y="156"/>
                  </a:cxn>
                  <a:cxn ang="0">
                    <a:pos x="373" y="33"/>
                  </a:cxn>
                  <a:cxn ang="0">
                    <a:pos x="370" y="25"/>
                  </a:cxn>
                  <a:cxn ang="0">
                    <a:pos x="366" y="18"/>
                  </a:cxn>
                  <a:cxn ang="0">
                    <a:pos x="359" y="14"/>
                  </a:cxn>
                  <a:cxn ang="0">
                    <a:pos x="351" y="12"/>
                  </a:cxn>
                  <a:cxn ang="0">
                    <a:pos x="189" y="5"/>
                  </a:cxn>
                  <a:cxn ang="0">
                    <a:pos x="70" y="0"/>
                  </a:cxn>
                  <a:cxn ang="0">
                    <a:pos x="55" y="1"/>
                  </a:cxn>
                  <a:cxn ang="0">
                    <a:pos x="41" y="4"/>
                  </a:cxn>
                  <a:cxn ang="0">
                    <a:pos x="28" y="10"/>
                  </a:cxn>
                  <a:cxn ang="0">
                    <a:pos x="18" y="18"/>
                  </a:cxn>
                  <a:cxn ang="0">
                    <a:pos x="10" y="28"/>
                  </a:cxn>
                  <a:cxn ang="0">
                    <a:pos x="4" y="40"/>
                  </a:cxn>
                  <a:cxn ang="0">
                    <a:pos x="0" y="53"/>
                  </a:cxn>
                  <a:cxn ang="0">
                    <a:pos x="0" y="67"/>
                  </a:cxn>
                  <a:cxn ang="0">
                    <a:pos x="0" y="89"/>
                  </a:cxn>
                  <a:cxn ang="0">
                    <a:pos x="1" y="104"/>
                  </a:cxn>
                  <a:cxn ang="0">
                    <a:pos x="6" y="117"/>
                  </a:cxn>
                  <a:cxn ang="0">
                    <a:pos x="13" y="129"/>
                  </a:cxn>
                  <a:cxn ang="0">
                    <a:pos x="22" y="141"/>
                  </a:cxn>
                  <a:cxn ang="0">
                    <a:pos x="33" y="150"/>
                  </a:cxn>
                  <a:cxn ang="0">
                    <a:pos x="45" y="156"/>
                  </a:cxn>
                  <a:cxn ang="0">
                    <a:pos x="60" y="162"/>
                  </a:cxn>
                  <a:cxn ang="0">
                    <a:pos x="75" y="164"/>
                  </a:cxn>
                  <a:cxn ang="0">
                    <a:pos x="353" y="176"/>
                  </a:cxn>
                </a:cxnLst>
                <a:rect l="0" t="0" r="r" b="b"/>
                <a:pathLst>
                  <a:path w="376" h="176">
                    <a:moveTo>
                      <a:pt x="353" y="176"/>
                    </a:moveTo>
                    <a:lnTo>
                      <a:pt x="363" y="175"/>
                    </a:lnTo>
                    <a:lnTo>
                      <a:pt x="370" y="171"/>
                    </a:lnTo>
                    <a:lnTo>
                      <a:pt x="374" y="165"/>
                    </a:lnTo>
                    <a:lnTo>
                      <a:pt x="376" y="156"/>
                    </a:lnTo>
                    <a:lnTo>
                      <a:pt x="373" y="33"/>
                    </a:lnTo>
                    <a:lnTo>
                      <a:pt x="370" y="25"/>
                    </a:lnTo>
                    <a:lnTo>
                      <a:pt x="366" y="18"/>
                    </a:lnTo>
                    <a:lnTo>
                      <a:pt x="359" y="14"/>
                    </a:lnTo>
                    <a:lnTo>
                      <a:pt x="351" y="12"/>
                    </a:lnTo>
                    <a:lnTo>
                      <a:pt x="189" y="5"/>
                    </a:lnTo>
                    <a:lnTo>
                      <a:pt x="70" y="0"/>
                    </a:lnTo>
                    <a:lnTo>
                      <a:pt x="55" y="1"/>
                    </a:lnTo>
                    <a:lnTo>
                      <a:pt x="41" y="4"/>
                    </a:lnTo>
                    <a:lnTo>
                      <a:pt x="28" y="10"/>
                    </a:lnTo>
                    <a:lnTo>
                      <a:pt x="18" y="18"/>
                    </a:lnTo>
                    <a:lnTo>
                      <a:pt x="10" y="28"/>
                    </a:lnTo>
                    <a:lnTo>
                      <a:pt x="4" y="40"/>
                    </a:lnTo>
                    <a:lnTo>
                      <a:pt x="0" y="53"/>
                    </a:lnTo>
                    <a:lnTo>
                      <a:pt x="0" y="67"/>
                    </a:lnTo>
                    <a:lnTo>
                      <a:pt x="0" y="89"/>
                    </a:lnTo>
                    <a:lnTo>
                      <a:pt x="1" y="104"/>
                    </a:lnTo>
                    <a:lnTo>
                      <a:pt x="6" y="117"/>
                    </a:lnTo>
                    <a:lnTo>
                      <a:pt x="13" y="129"/>
                    </a:lnTo>
                    <a:lnTo>
                      <a:pt x="22" y="141"/>
                    </a:lnTo>
                    <a:lnTo>
                      <a:pt x="33" y="150"/>
                    </a:lnTo>
                    <a:lnTo>
                      <a:pt x="45" y="156"/>
                    </a:lnTo>
                    <a:lnTo>
                      <a:pt x="60" y="162"/>
                    </a:lnTo>
                    <a:lnTo>
                      <a:pt x="75" y="164"/>
                    </a:lnTo>
                    <a:lnTo>
                      <a:pt x="353" y="176"/>
                    </a:lnTo>
                    <a:close/>
                  </a:path>
                </a:pathLst>
              </a:custGeom>
              <a:solidFill>
                <a:srgbClr val="E8E8E8"/>
              </a:solidFill>
              <a:ln w="9525">
                <a:noFill/>
                <a:round/>
                <a:headEnd/>
                <a:tailEnd/>
              </a:ln>
            </p:spPr>
            <p:txBody>
              <a:bodyPr/>
              <a:lstStyle/>
              <a:p>
                <a:endParaRPr lang="en-GB"/>
              </a:p>
            </p:txBody>
          </p:sp>
          <p:sp>
            <p:nvSpPr>
              <p:cNvPr id="292953" name="Freeform 89"/>
              <p:cNvSpPr>
                <a:spLocks/>
              </p:cNvSpPr>
              <p:nvPr/>
            </p:nvSpPr>
            <p:spPr bwMode="auto">
              <a:xfrm>
                <a:off x="3770" y="2416"/>
                <a:ext cx="38" cy="14"/>
              </a:xfrm>
              <a:custGeom>
                <a:avLst/>
                <a:gdLst/>
                <a:ahLst/>
                <a:cxnLst>
                  <a:cxn ang="0">
                    <a:pos x="24" y="161"/>
                  </a:cxn>
                  <a:cxn ang="0">
                    <a:pos x="16" y="160"/>
                  </a:cxn>
                  <a:cxn ang="0">
                    <a:pos x="9" y="157"/>
                  </a:cxn>
                  <a:cxn ang="0">
                    <a:pos x="5" y="150"/>
                  </a:cxn>
                  <a:cxn ang="0">
                    <a:pos x="3" y="141"/>
                  </a:cxn>
                  <a:cxn ang="0">
                    <a:pos x="0" y="18"/>
                  </a:cxn>
                  <a:cxn ang="0">
                    <a:pos x="1" y="11"/>
                  </a:cxn>
                  <a:cxn ang="0">
                    <a:pos x="6" y="4"/>
                  </a:cxn>
                  <a:cxn ang="0">
                    <a:pos x="12" y="0"/>
                  </a:cxn>
                  <a:cxn ang="0">
                    <a:pos x="20" y="0"/>
                  </a:cxn>
                  <a:cxn ang="0">
                    <a:pos x="183" y="5"/>
                  </a:cxn>
                  <a:cxn ang="0">
                    <a:pos x="302" y="10"/>
                  </a:cxn>
                  <a:cxn ang="0">
                    <a:pos x="316" y="12"/>
                  </a:cxn>
                  <a:cxn ang="0">
                    <a:pos x="329" y="17"/>
                  </a:cxn>
                  <a:cxn ang="0">
                    <a:pos x="341" y="24"/>
                  </a:cxn>
                  <a:cxn ang="0">
                    <a:pos x="352" y="33"/>
                  </a:cxn>
                  <a:cxn ang="0">
                    <a:pos x="361" y="44"/>
                  </a:cxn>
                  <a:cxn ang="0">
                    <a:pos x="370" y="56"/>
                  </a:cxn>
                  <a:cxn ang="0">
                    <a:pos x="375" y="70"/>
                  </a:cxn>
                  <a:cxn ang="0">
                    <a:pos x="377" y="84"/>
                  </a:cxn>
                  <a:cxn ang="0">
                    <a:pos x="377" y="107"/>
                  </a:cxn>
                  <a:cxn ang="0">
                    <a:pos x="376" y="120"/>
                  </a:cxn>
                  <a:cxn ang="0">
                    <a:pos x="372" y="133"/>
                  </a:cxn>
                  <a:cxn ang="0">
                    <a:pos x="365" y="144"/>
                  </a:cxn>
                  <a:cxn ang="0">
                    <a:pos x="355" y="154"/>
                  </a:cxn>
                  <a:cxn ang="0">
                    <a:pos x="345" y="163"/>
                  </a:cxn>
                  <a:cxn ang="0">
                    <a:pos x="333" y="169"/>
                  </a:cxn>
                  <a:cxn ang="0">
                    <a:pos x="319" y="173"/>
                  </a:cxn>
                  <a:cxn ang="0">
                    <a:pos x="304" y="173"/>
                  </a:cxn>
                  <a:cxn ang="0">
                    <a:pos x="24" y="161"/>
                  </a:cxn>
                </a:cxnLst>
                <a:rect l="0" t="0" r="r" b="b"/>
                <a:pathLst>
                  <a:path w="377" h="173">
                    <a:moveTo>
                      <a:pt x="24" y="161"/>
                    </a:moveTo>
                    <a:lnTo>
                      <a:pt x="16" y="160"/>
                    </a:lnTo>
                    <a:lnTo>
                      <a:pt x="9" y="157"/>
                    </a:lnTo>
                    <a:lnTo>
                      <a:pt x="5" y="150"/>
                    </a:lnTo>
                    <a:lnTo>
                      <a:pt x="3" y="141"/>
                    </a:lnTo>
                    <a:lnTo>
                      <a:pt x="0" y="18"/>
                    </a:lnTo>
                    <a:lnTo>
                      <a:pt x="1" y="11"/>
                    </a:lnTo>
                    <a:lnTo>
                      <a:pt x="6" y="4"/>
                    </a:lnTo>
                    <a:lnTo>
                      <a:pt x="12" y="0"/>
                    </a:lnTo>
                    <a:lnTo>
                      <a:pt x="20" y="0"/>
                    </a:lnTo>
                    <a:lnTo>
                      <a:pt x="183" y="5"/>
                    </a:lnTo>
                    <a:lnTo>
                      <a:pt x="302" y="10"/>
                    </a:lnTo>
                    <a:lnTo>
                      <a:pt x="316" y="12"/>
                    </a:lnTo>
                    <a:lnTo>
                      <a:pt x="329" y="17"/>
                    </a:lnTo>
                    <a:lnTo>
                      <a:pt x="341" y="24"/>
                    </a:lnTo>
                    <a:lnTo>
                      <a:pt x="352" y="33"/>
                    </a:lnTo>
                    <a:lnTo>
                      <a:pt x="361" y="44"/>
                    </a:lnTo>
                    <a:lnTo>
                      <a:pt x="370" y="56"/>
                    </a:lnTo>
                    <a:lnTo>
                      <a:pt x="375" y="70"/>
                    </a:lnTo>
                    <a:lnTo>
                      <a:pt x="377" y="84"/>
                    </a:lnTo>
                    <a:lnTo>
                      <a:pt x="377" y="107"/>
                    </a:lnTo>
                    <a:lnTo>
                      <a:pt x="376" y="120"/>
                    </a:lnTo>
                    <a:lnTo>
                      <a:pt x="372" y="133"/>
                    </a:lnTo>
                    <a:lnTo>
                      <a:pt x="365" y="144"/>
                    </a:lnTo>
                    <a:lnTo>
                      <a:pt x="355" y="154"/>
                    </a:lnTo>
                    <a:lnTo>
                      <a:pt x="345" y="163"/>
                    </a:lnTo>
                    <a:lnTo>
                      <a:pt x="333" y="169"/>
                    </a:lnTo>
                    <a:lnTo>
                      <a:pt x="319" y="173"/>
                    </a:lnTo>
                    <a:lnTo>
                      <a:pt x="304" y="173"/>
                    </a:lnTo>
                    <a:lnTo>
                      <a:pt x="24" y="161"/>
                    </a:lnTo>
                    <a:close/>
                  </a:path>
                </a:pathLst>
              </a:custGeom>
              <a:solidFill>
                <a:srgbClr val="E8E8E8"/>
              </a:solidFill>
              <a:ln w="9525">
                <a:noFill/>
                <a:round/>
                <a:headEnd/>
                <a:tailEnd/>
              </a:ln>
            </p:spPr>
            <p:txBody>
              <a:bodyPr/>
              <a:lstStyle/>
              <a:p>
                <a:endParaRPr lang="en-GB"/>
              </a:p>
            </p:txBody>
          </p:sp>
          <p:sp>
            <p:nvSpPr>
              <p:cNvPr id="292954" name="Freeform 90"/>
              <p:cNvSpPr>
                <a:spLocks/>
              </p:cNvSpPr>
              <p:nvPr/>
            </p:nvSpPr>
            <p:spPr bwMode="auto">
              <a:xfrm>
                <a:off x="3727" y="2414"/>
                <a:ext cx="38" cy="15"/>
              </a:xfrm>
              <a:custGeom>
                <a:avLst/>
                <a:gdLst/>
                <a:ahLst/>
                <a:cxnLst>
                  <a:cxn ang="0">
                    <a:pos x="20" y="0"/>
                  </a:cxn>
                  <a:cxn ang="0">
                    <a:pos x="353" y="13"/>
                  </a:cxn>
                  <a:cxn ang="0">
                    <a:pos x="362" y="15"/>
                  </a:cxn>
                  <a:cxn ang="0">
                    <a:pos x="367" y="19"/>
                  </a:cxn>
                  <a:cxn ang="0">
                    <a:pos x="372" y="25"/>
                  </a:cxn>
                  <a:cxn ang="0">
                    <a:pos x="374" y="34"/>
                  </a:cxn>
                  <a:cxn ang="0">
                    <a:pos x="376" y="158"/>
                  </a:cxn>
                  <a:cxn ang="0">
                    <a:pos x="375" y="165"/>
                  </a:cxn>
                  <a:cxn ang="0">
                    <a:pos x="371" y="171"/>
                  </a:cxn>
                  <a:cxn ang="0">
                    <a:pos x="365" y="176"/>
                  </a:cxn>
                  <a:cxn ang="0">
                    <a:pos x="357" y="177"/>
                  </a:cxn>
                  <a:cxn ang="0">
                    <a:pos x="24" y="162"/>
                  </a:cxn>
                  <a:cxn ang="0">
                    <a:pos x="16" y="160"/>
                  </a:cxn>
                  <a:cxn ang="0">
                    <a:pos x="9" y="156"/>
                  </a:cxn>
                  <a:cxn ang="0">
                    <a:pos x="5" y="150"/>
                  </a:cxn>
                  <a:cxn ang="0">
                    <a:pos x="3" y="142"/>
                  </a:cxn>
                  <a:cxn ang="0">
                    <a:pos x="0" y="18"/>
                  </a:cxn>
                  <a:cxn ang="0">
                    <a:pos x="2" y="10"/>
                  </a:cxn>
                  <a:cxn ang="0">
                    <a:pos x="6" y="4"/>
                  </a:cxn>
                  <a:cxn ang="0">
                    <a:pos x="12" y="1"/>
                  </a:cxn>
                  <a:cxn ang="0">
                    <a:pos x="20" y="0"/>
                  </a:cxn>
                </a:cxnLst>
                <a:rect l="0" t="0" r="r" b="b"/>
                <a:pathLst>
                  <a:path w="376" h="177">
                    <a:moveTo>
                      <a:pt x="20" y="0"/>
                    </a:moveTo>
                    <a:lnTo>
                      <a:pt x="353" y="13"/>
                    </a:lnTo>
                    <a:lnTo>
                      <a:pt x="362" y="15"/>
                    </a:lnTo>
                    <a:lnTo>
                      <a:pt x="367" y="19"/>
                    </a:lnTo>
                    <a:lnTo>
                      <a:pt x="372" y="25"/>
                    </a:lnTo>
                    <a:lnTo>
                      <a:pt x="374" y="34"/>
                    </a:lnTo>
                    <a:lnTo>
                      <a:pt x="376" y="158"/>
                    </a:lnTo>
                    <a:lnTo>
                      <a:pt x="375" y="165"/>
                    </a:lnTo>
                    <a:lnTo>
                      <a:pt x="371" y="171"/>
                    </a:lnTo>
                    <a:lnTo>
                      <a:pt x="365" y="176"/>
                    </a:lnTo>
                    <a:lnTo>
                      <a:pt x="357" y="177"/>
                    </a:lnTo>
                    <a:lnTo>
                      <a:pt x="24" y="162"/>
                    </a:lnTo>
                    <a:lnTo>
                      <a:pt x="16" y="160"/>
                    </a:lnTo>
                    <a:lnTo>
                      <a:pt x="9" y="156"/>
                    </a:lnTo>
                    <a:lnTo>
                      <a:pt x="5" y="150"/>
                    </a:lnTo>
                    <a:lnTo>
                      <a:pt x="3" y="142"/>
                    </a:lnTo>
                    <a:lnTo>
                      <a:pt x="0" y="18"/>
                    </a:lnTo>
                    <a:lnTo>
                      <a:pt x="2" y="10"/>
                    </a:lnTo>
                    <a:lnTo>
                      <a:pt x="6" y="4"/>
                    </a:lnTo>
                    <a:lnTo>
                      <a:pt x="12" y="1"/>
                    </a:lnTo>
                    <a:lnTo>
                      <a:pt x="20" y="0"/>
                    </a:lnTo>
                    <a:close/>
                  </a:path>
                </a:pathLst>
              </a:custGeom>
              <a:solidFill>
                <a:srgbClr val="E8E8E8"/>
              </a:solidFill>
              <a:ln w="9525">
                <a:noFill/>
                <a:round/>
                <a:headEnd/>
                <a:tailEnd/>
              </a:ln>
            </p:spPr>
            <p:txBody>
              <a:bodyPr/>
              <a:lstStyle/>
              <a:p>
                <a:endParaRPr lang="en-GB"/>
              </a:p>
            </p:txBody>
          </p:sp>
          <p:sp>
            <p:nvSpPr>
              <p:cNvPr id="292955" name="Freeform 91"/>
              <p:cNvSpPr>
                <a:spLocks/>
              </p:cNvSpPr>
              <p:nvPr/>
            </p:nvSpPr>
            <p:spPr bwMode="auto">
              <a:xfrm>
                <a:off x="3678" y="2384"/>
                <a:ext cx="132" cy="23"/>
              </a:xfrm>
              <a:custGeom>
                <a:avLst/>
                <a:gdLst/>
                <a:ahLst/>
                <a:cxnLst>
                  <a:cxn ang="0">
                    <a:pos x="114" y="0"/>
                  </a:cxn>
                  <a:cxn ang="0">
                    <a:pos x="1198" y="50"/>
                  </a:cxn>
                  <a:cxn ang="0">
                    <a:pos x="1226" y="54"/>
                  </a:cxn>
                  <a:cxn ang="0">
                    <a:pos x="1249" y="63"/>
                  </a:cxn>
                  <a:cxn ang="0">
                    <a:pos x="1269" y="76"/>
                  </a:cxn>
                  <a:cxn ang="0">
                    <a:pos x="1287" y="91"/>
                  </a:cxn>
                  <a:cxn ang="0">
                    <a:pos x="1300" y="109"/>
                  </a:cxn>
                  <a:cxn ang="0">
                    <a:pos x="1309" y="129"/>
                  </a:cxn>
                  <a:cxn ang="0">
                    <a:pos x="1315" y="149"/>
                  </a:cxn>
                  <a:cxn ang="0">
                    <a:pos x="1317" y="171"/>
                  </a:cxn>
                  <a:cxn ang="0">
                    <a:pos x="1316" y="192"/>
                  </a:cxn>
                  <a:cxn ang="0">
                    <a:pos x="1311" y="213"/>
                  </a:cxn>
                  <a:cxn ang="0">
                    <a:pos x="1302" y="231"/>
                  </a:cxn>
                  <a:cxn ang="0">
                    <a:pos x="1290" y="248"/>
                  </a:cxn>
                  <a:cxn ang="0">
                    <a:pos x="1273" y="261"/>
                  </a:cxn>
                  <a:cxn ang="0">
                    <a:pos x="1254" y="272"/>
                  </a:cxn>
                  <a:cxn ang="0">
                    <a:pos x="1231" y="278"/>
                  </a:cxn>
                  <a:cxn ang="0">
                    <a:pos x="1203" y="280"/>
                  </a:cxn>
                  <a:cxn ang="0">
                    <a:pos x="119" y="228"/>
                  </a:cxn>
                  <a:cxn ang="0">
                    <a:pos x="91" y="224"/>
                  </a:cxn>
                  <a:cxn ang="0">
                    <a:pos x="67" y="216"/>
                  </a:cxn>
                  <a:cxn ang="0">
                    <a:pos x="47" y="204"/>
                  </a:cxn>
                  <a:cxn ang="0">
                    <a:pos x="30" y="189"/>
                  </a:cxn>
                  <a:cxn ang="0">
                    <a:pos x="17" y="171"/>
                  </a:cxn>
                  <a:cxn ang="0">
                    <a:pos x="7" y="151"/>
                  </a:cxn>
                  <a:cxn ang="0">
                    <a:pos x="2" y="131"/>
                  </a:cxn>
                  <a:cxn ang="0">
                    <a:pos x="0" y="109"/>
                  </a:cxn>
                  <a:cxn ang="0">
                    <a:pos x="1" y="87"/>
                  </a:cxn>
                  <a:cxn ang="0">
                    <a:pos x="6" y="68"/>
                  </a:cxn>
                  <a:cxn ang="0">
                    <a:pos x="14" y="48"/>
                  </a:cxn>
                  <a:cxn ang="0">
                    <a:pos x="26" y="31"/>
                  </a:cxn>
                  <a:cxn ang="0">
                    <a:pos x="43" y="18"/>
                  </a:cxn>
                  <a:cxn ang="0">
                    <a:pos x="63" y="8"/>
                  </a:cxn>
                  <a:cxn ang="0">
                    <a:pos x="86" y="1"/>
                  </a:cxn>
                  <a:cxn ang="0">
                    <a:pos x="114" y="0"/>
                  </a:cxn>
                </a:cxnLst>
                <a:rect l="0" t="0" r="r" b="b"/>
                <a:pathLst>
                  <a:path w="1317" h="280">
                    <a:moveTo>
                      <a:pt x="114" y="0"/>
                    </a:moveTo>
                    <a:lnTo>
                      <a:pt x="1198" y="50"/>
                    </a:lnTo>
                    <a:lnTo>
                      <a:pt x="1226" y="54"/>
                    </a:lnTo>
                    <a:lnTo>
                      <a:pt x="1249" y="63"/>
                    </a:lnTo>
                    <a:lnTo>
                      <a:pt x="1269" y="76"/>
                    </a:lnTo>
                    <a:lnTo>
                      <a:pt x="1287" y="91"/>
                    </a:lnTo>
                    <a:lnTo>
                      <a:pt x="1300" y="109"/>
                    </a:lnTo>
                    <a:lnTo>
                      <a:pt x="1309" y="129"/>
                    </a:lnTo>
                    <a:lnTo>
                      <a:pt x="1315" y="149"/>
                    </a:lnTo>
                    <a:lnTo>
                      <a:pt x="1317" y="171"/>
                    </a:lnTo>
                    <a:lnTo>
                      <a:pt x="1316" y="192"/>
                    </a:lnTo>
                    <a:lnTo>
                      <a:pt x="1311" y="213"/>
                    </a:lnTo>
                    <a:lnTo>
                      <a:pt x="1302" y="231"/>
                    </a:lnTo>
                    <a:lnTo>
                      <a:pt x="1290" y="248"/>
                    </a:lnTo>
                    <a:lnTo>
                      <a:pt x="1273" y="261"/>
                    </a:lnTo>
                    <a:lnTo>
                      <a:pt x="1254" y="272"/>
                    </a:lnTo>
                    <a:lnTo>
                      <a:pt x="1231" y="278"/>
                    </a:lnTo>
                    <a:lnTo>
                      <a:pt x="1203" y="280"/>
                    </a:lnTo>
                    <a:lnTo>
                      <a:pt x="119" y="228"/>
                    </a:lnTo>
                    <a:lnTo>
                      <a:pt x="91" y="224"/>
                    </a:lnTo>
                    <a:lnTo>
                      <a:pt x="67" y="216"/>
                    </a:lnTo>
                    <a:lnTo>
                      <a:pt x="47" y="204"/>
                    </a:lnTo>
                    <a:lnTo>
                      <a:pt x="30" y="189"/>
                    </a:lnTo>
                    <a:lnTo>
                      <a:pt x="17" y="171"/>
                    </a:lnTo>
                    <a:lnTo>
                      <a:pt x="7" y="151"/>
                    </a:lnTo>
                    <a:lnTo>
                      <a:pt x="2" y="131"/>
                    </a:lnTo>
                    <a:lnTo>
                      <a:pt x="0" y="109"/>
                    </a:lnTo>
                    <a:lnTo>
                      <a:pt x="1" y="87"/>
                    </a:lnTo>
                    <a:lnTo>
                      <a:pt x="6" y="68"/>
                    </a:lnTo>
                    <a:lnTo>
                      <a:pt x="14" y="48"/>
                    </a:lnTo>
                    <a:lnTo>
                      <a:pt x="26" y="31"/>
                    </a:lnTo>
                    <a:lnTo>
                      <a:pt x="43" y="18"/>
                    </a:lnTo>
                    <a:lnTo>
                      <a:pt x="63" y="8"/>
                    </a:lnTo>
                    <a:lnTo>
                      <a:pt x="86" y="1"/>
                    </a:lnTo>
                    <a:lnTo>
                      <a:pt x="114" y="0"/>
                    </a:lnTo>
                    <a:close/>
                  </a:path>
                </a:pathLst>
              </a:custGeom>
              <a:solidFill>
                <a:srgbClr val="E0E8E8"/>
              </a:solidFill>
              <a:ln w="9525">
                <a:noFill/>
                <a:round/>
                <a:headEnd/>
                <a:tailEnd/>
              </a:ln>
            </p:spPr>
            <p:txBody>
              <a:bodyPr/>
              <a:lstStyle/>
              <a:p>
                <a:endParaRPr lang="en-GB"/>
              </a:p>
            </p:txBody>
          </p:sp>
          <p:sp>
            <p:nvSpPr>
              <p:cNvPr id="292956" name="Freeform 92"/>
              <p:cNvSpPr>
                <a:spLocks/>
              </p:cNvSpPr>
              <p:nvPr/>
            </p:nvSpPr>
            <p:spPr bwMode="auto">
              <a:xfrm>
                <a:off x="3678" y="2383"/>
                <a:ext cx="132" cy="23"/>
              </a:xfrm>
              <a:custGeom>
                <a:avLst/>
                <a:gdLst/>
                <a:ahLst/>
                <a:cxnLst>
                  <a:cxn ang="0">
                    <a:pos x="114" y="0"/>
                  </a:cxn>
                  <a:cxn ang="0">
                    <a:pos x="1198" y="50"/>
                  </a:cxn>
                  <a:cxn ang="0">
                    <a:pos x="1226" y="54"/>
                  </a:cxn>
                  <a:cxn ang="0">
                    <a:pos x="1249" y="62"/>
                  </a:cxn>
                  <a:cxn ang="0">
                    <a:pos x="1270" y="74"/>
                  </a:cxn>
                  <a:cxn ang="0">
                    <a:pos x="1286" y="89"/>
                  </a:cxn>
                  <a:cxn ang="0">
                    <a:pos x="1301" y="107"/>
                  </a:cxn>
                  <a:cxn ang="0">
                    <a:pos x="1310" y="126"/>
                  </a:cxn>
                  <a:cxn ang="0">
                    <a:pos x="1316" y="146"/>
                  </a:cxn>
                  <a:cxn ang="0">
                    <a:pos x="1319" y="168"/>
                  </a:cxn>
                  <a:cxn ang="0">
                    <a:pos x="1317" y="189"/>
                  </a:cxn>
                  <a:cxn ang="0">
                    <a:pos x="1312" y="209"/>
                  </a:cxn>
                  <a:cxn ang="0">
                    <a:pos x="1304" y="229"/>
                  </a:cxn>
                  <a:cxn ang="0">
                    <a:pos x="1292" y="245"/>
                  </a:cxn>
                  <a:cxn ang="0">
                    <a:pos x="1275" y="259"/>
                  </a:cxn>
                  <a:cxn ang="0">
                    <a:pos x="1255" y="269"/>
                  </a:cxn>
                  <a:cxn ang="0">
                    <a:pos x="1232" y="275"/>
                  </a:cxn>
                  <a:cxn ang="0">
                    <a:pos x="1203" y="276"/>
                  </a:cxn>
                  <a:cxn ang="0">
                    <a:pos x="119" y="228"/>
                  </a:cxn>
                  <a:cxn ang="0">
                    <a:pos x="91" y="224"/>
                  </a:cxn>
                  <a:cxn ang="0">
                    <a:pos x="68" y="214"/>
                  </a:cxn>
                  <a:cxn ang="0">
                    <a:pos x="48" y="202"/>
                  </a:cxn>
                  <a:cxn ang="0">
                    <a:pos x="31" y="186"/>
                  </a:cxn>
                  <a:cxn ang="0">
                    <a:pos x="18" y="169"/>
                  </a:cxn>
                  <a:cxn ang="0">
                    <a:pos x="8" y="150"/>
                  </a:cxn>
                  <a:cxn ang="0">
                    <a:pos x="2" y="129"/>
                  </a:cxn>
                  <a:cxn ang="0">
                    <a:pos x="0" y="109"/>
                  </a:cxn>
                  <a:cxn ang="0">
                    <a:pos x="2" y="87"/>
                  </a:cxn>
                  <a:cxn ang="0">
                    <a:pos x="7" y="67"/>
                  </a:cxn>
                  <a:cxn ang="0">
                    <a:pos x="15" y="48"/>
                  </a:cxn>
                  <a:cxn ang="0">
                    <a:pos x="28" y="31"/>
                  </a:cxn>
                  <a:cxn ang="0">
                    <a:pos x="43" y="18"/>
                  </a:cxn>
                  <a:cxn ang="0">
                    <a:pos x="63" y="7"/>
                  </a:cxn>
                  <a:cxn ang="0">
                    <a:pos x="86" y="1"/>
                  </a:cxn>
                  <a:cxn ang="0">
                    <a:pos x="114" y="0"/>
                  </a:cxn>
                </a:cxnLst>
                <a:rect l="0" t="0" r="r" b="b"/>
                <a:pathLst>
                  <a:path w="1319" h="276">
                    <a:moveTo>
                      <a:pt x="114" y="0"/>
                    </a:moveTo>
                    <a:lnTo>
                      <a:pt x="1198" y="50"/>
                    </a:lnTo>
                    <a:lnTo>
                      <a:pt x="1226" y="54"/>
                    </a:lnTo>
                    <a:lnTo>
                      <a:pt x="1249" y="62"/>
                    </a:lnTo>
                    <a:lnTo>
                      <a:pt x="1270" y="74"/>
                    </a:lnTo>
                    <a:lnTo>
                      <a:pt x="1286" y="89"/>
                    </a:lnTo>
                    <a:lnTo>
                      <a:pt x="1301" y="107"/>
                    </a:lnTo>
                    <a:lnTo>
                      <a:pt x="1310" y="126"/>
                    </a:lnTo>
                    <a:lnTo>
                      <a:pt x="1316" y="146"/>
                    </a:lnTo>
                    <a:lnTo>
                      <a:pt x="1319" y="168"/>
                    </a:lnTo>
                    <a:lnTo>
                      <a:pt x="1317" y="189"/>
                    </a:lnTo>
                    <a:lnTo>
                      <a:pt x="1312" y="209"/>
                    </a:lnTo>
                    <a:lnTo>
                      <a:pt x="1304" y="229"/>
                    </a:lnTo>
                    <a:lnTo>
                      <a:pt x="1292" y="245"/>
                    </a:lnTo>
                    <a:lnTo>
                      <a:pt x="1275" y="259"/>
                    </a:lnTo>
                    <a:lnTo>
                      <a:pt x="1255" y="269"/>
                    </a:lnTo>
                    <a:lnTo>
                      <a:pt x="1232" y="275"/>
                    </a:lnTo>
                    <a:lnTo>
                      <a:pt x="1203" y="276"/>
                    </a:lnTo>
                    <a:lnTo>
                      <a:pt x="119" y="228"/>
                    </a:lnTo>
                    <a:lnTo>
                      <a:pt x="91" y="224"/>
                    </a:lnTo>
                    <a:lnTo>
                      <a:pt x="68" y="214"/>
                    </a:lnTo>
                    <a:lnTo>
                      <a:pt x="48" y="202"/>
                    </a:lnTo>
                    <a:lnTo>
                      <a:pt x="31" y="186"/>
                    </a:lnTo>
                    <a:lnTo>
                      <a:pt x="18" y="169"/>
                    </a:lnTo>
                    <a:lnTo>
                      <a:pt x="8" y="150"/>
                    </a:lnTo>
                    <a:lnTo>
                      <a:pt x="2" y="129"/>
                    </a:lnTo>
                    <a:lnTo>
                      <a:pt x="0" y="109"/>
                    </a:lnTo>
                    <a:lnTo>
                      <a:pt x="2" y="87"/>
                    </a:lnTo>
                    <a:lnTo>
                      <a:pt x="7" y="67"/>
                    </a:lnTo>
                    <a:lnTo>
                      <a:pt x="15" y="48"/>
                    </a:lnTo>
                    <a:lnTo>
                      <a:pt x="28" y="31"/>
                    </a:lnTo>
                    <a:lnTo>
                      <a:pt x="43" y="18"/>
                    </a:lnTo>
                    <a:lnTo>
                      <a:pt x="63" y="7"/>
                    </a:lnTo>
                    <a:lnTo>
                      <a:pt x="86" y="1"/>
                    </a:lnTo>
                    <a:lnTo>
                      <a:pt x="114" y="0"/>
                    </a:lnTo>
                    <a:close/>
                  </a:path>
                </a:pathLst>
              </a:custGeom>
              <a:solidFill>
                <a:srgbClr val="2B3333"/>
              </a:solidFill>
              <a:ln w="9525">
                <a:noFill/>
                <a:round/>
                <a:headEnd/>
                <a:tailEnd/>
              </a:ln>
            </p:spPr>
            <p:txBody>
              <a:bodyPr/>
              <a:lstStyle/>
              <a:p>
                <a:endParaRPr lang="en-GB"/>
              </a:p>
            </p:txBody>
          </p:sp>
          <p:sp>
            <p:nvSpPr>
              <p:cNvPr id="292957" name="Freeform 93"/>
              <p:cNvSpPr>
                <a:spLocks/>
              </p:cNvSpPr>
              <p:nvPr/>
            </p:nvSpPr>
            <p:spPr bwMode="auto">
              <a:xfrm>
                <a:off x="3678" y="2384"/>
                <a:ext cx="131" cy="22"/>
              </a:xfrm>
              <a:custGeom>
                <a:avLst/>
                <a:gdLst/>
                <a:ahLst/>
                <a:cxnLst>
                  <a:cxn ang="0">
                    <a:pos x="142" y="1"/>
                  </a:cxn>
                  <a:cxn ang="0">
                    <a:pos x="200" y="5"/>
                  </a:cxn>
                  <a:cxn ang="0">
                    <a:pos x="249" y="7"/>
                  </a:cxn>
                  <a:cxn ang="0">
                    <a:pos x="293" y="9"/>
                  </a:cxn>
                  <a:cxn ang="0">
                    <a:pos x="332" y="10"/>
                  </a:cxn>
                  <a:cxn ang="0">
                    <a:pos x="370" y="12"/>
                  </a:cxn>
                  <a:cxn ang="0">
                    <a:pos x="407" y="14"/>
                  </a:cxn>
                  <a:cxn ang="0">
                    <a:pos x="448" y="15"/>
                  </a:cxn>
                  <a:cxn ang="0">
                    <a:pos x="494" y="17"/>
                  </a:cxn>
                  <a:cxn ang="0">
                    <a:pos x="546" y="20"/>
                  </a:cxn>
                  <a:cxn ang="0">
                    <a:pos x="606" y="22"/>
                  </a:cxn>
                  <a:cxn ang="0">
                    <a:pos x="678" y="26"/>
                  </a:cxn>
                  <a:cxn ang="0">
                    <a:pos x="762" y="30"/>
                  </a:cxn>
                  <a:cxn ang="0">
                    <a:pos x="861" y="35"/>
                  </a:cxn>
                  <a:cxn ang="0">
                    <a:pos x="979" y="40"/>
                  </a:cxn>
                  <a:cxn ang="0">
                    <a:pos x="1115" y="47"/>
                  </a:cxn>
                  <a:cxn ang="0">
                    <a:pos x="1220" y="54"/>
                  </a:cxn>
                  <a:cxn ang="0">
                    <a:pos x="1262" y="75"/>
                  </a:cxn>
                  <a:cxn ang="0">
                    <a:pos x="1291" y="107"/>
                  </a:cxn>
                  <a:cxn ang="0">
                    <a:pos x="1305" y="145"/>
                  </a:cxn>
                  <a:cxn ang="0">
                    <a:pos x="1307" y="187"/>
                  </a:cxn>
                  <a:cxn ang="0">
                    <a:pos x="1294" y="224"/>
                  </a:cxn>
                  <a:cxn ang="0">
                    <a:pos x="1265" y="252"/>
                  </a:cxn>
                  <a:cxn ang="0">
                    <a:pos x="1223" y="266"/>
                  </a:cxn>
                  <a:cxn ang="0">
                    <a:pos x="1164" y="266"/>
                  </a:cxn>
                  <a:cxn ang="0">
                    <a:pos x="1106" y="263"/>
                  </a:cxn>
                  <a:cxn ang="0">
                    <a:pos x="1056" y="261"/>
                  </a:cxn>
                  <a:cxn ang="0">
                    <a:pos x="1013" y="259"/>
                  </a:cxn>
                  <a:cxn ang="0">
                    <a:pos x="974" y="257"/>
                  </a:cxn>
                  <a:cxn ang="0">
                    <a:pos x="935" y="255"/>
                  </a:cxn>
                  <a:cxn ang="0">
                    <a:pos x="897" y="253"/>
                  </a:cxn>
                  <a:cxn ang="0">
                    <a:pos x="857" y="252"/>
                  </a:cxn>
                  <a:cxn ang="0">
                    <a:pos x="812" y="250"/>
                  </a:cxn>
                  <a:cxn ang="0">
                    <a:pos x="760" y="247"/>
                  </a:cxn>
                  <a:cxn ang="0">
                    <a:pos x="699" y="245"/>
                  </a:cxn>
                  <a:cxn ang="0">
                    <a:pos x="627" y="242"/>
                  </a:cxn>
                  <a:cxn ang="0">
                    <a:pos x="543" y="237"/>
                  </a:cxn>
                  <a:cxn ang="0">
                    <a:pos x="442" y="233"/>
                  </a:cxn>
                  <a:cxn ang="0">
                    <a:pos x="325" y="228"/>
                  </a:cxn>
                  <a:cxn ang="0">
                    <a:pos x="188" y="222"/>
                  </a:cxn>
                  <a:cxn ang="0">
                    <a:pos x="86" y="216"/>
                  </a:cxn>
                  <a:cxn ang="0">
                    <a:pos x="46" y="195"/>
                  </a:cxn>
                  <a:cxn ang="0">
                    <a:pos x="17" y="163"/>
                  </a:cxn>
                  <a:cxn ang="0">
                    <a:pos x="2" y="124"/>
                  </a:cxn>
                  <a:cxn ang="0">
                    <a:pos x="1" y="82"/>
                  </a:cxn>
                  <a:cxn ang="0">
                    <a:pos x="14" y="46"/>
                  </a:cxn>
                  <a:cxn ang="0">
                    <a:pos x="43" y="18"/>
                  </a:cxn>
                  <a:cxn ang="0">
                    <a:pos x="84" y="2"/>
                  </a:cxn>
                </a:cxnLst>
                <a:rect l="0" t="0" r="r" b="b"/>
                <a:pathLst>
                  <a:path w="1308" h="267">
                    <a:moveTo>
                      <a:pt x="110" y="0"/>
                    </a:moveTo>
                    <a:lnTo>
                      <a:pt x="142" y="1"/>
                    </a:lnTo>
                    <a:lnTo>
                      <a:pt x="172" y="3"/>
                    </a:lnTo>
                    <a:lnTo>
                      <a:pt x="200" y="5"/>
                    </a:lnTo>
                    <a:lnTo>
                      <a:pt x="226" y="6"/>
                    </a:lnTo>
                    <a:lnTo>
                      <a:pt x="249" y="7"/>
                    </a:lnTo>
                    <a:lnTo>
                      <a:pt x="271" y="8"/>
                    </a:lnTo>
                    <a:lnTo>
                      <a:pt x="293" y="9"/>
                    </a:lnTo>
                    <a:lnTo>
                      <a:pt x="313" y="9"/>
                    </a:lnTo>
                    <a:lnTo>
                      <a:pt x="332" y="10"/>
                    </a:lnTo>
                    <a:lnTo>
                      <a:pt x="351" y="11"/>
                    </a:lnTo>
                    <a:lnTo>
                      <a:pt x="370" y="12"/>
                    </a:lnTo>
                    <a:lnTo>
                      <a:pt x="388" y="13"/>
                    </a:lnTo>
                    <a:lnTo>
                      <a:pt x="407" y="14"/>
                    </a:lnTo>
                    <a:lnTo>
                      <a:pt x="428" y="14"/>
                    </a:lnTo>
                    <a:lnTo>
                      <a:pt x="448" y="15"/>
                    </a:lnTo>
                    <a:lnTo>
                      <a:pt x="470" y="16"/>
                    </a:lnTo>
                    <a:lnTo>
                      <a:pt x="494" y="17"/>
                    </a:lnTo>
                    <a:lnTo>
                      <a:pt x="518" y="19"/>
                    </a:lnTo>
                    <a:lnTo>
                      <a:pt x="546" y="20"/>
                    </a:lnTo>
                    <a:lnTo>
                      <a:pt x="574" y="21"/>
                    </a:lnTo>
                    <a:lnTo>
                      <a:pt x="606" y="22"/>
                    </a:lnTo>
                    <a:lnTo>
                      <a:pt x="640" y="24"/>
                    </a:lnTo>
                    <a:lnTo>
                      <a:pt x="678" y="26"/>
                    </a:lnTo>
                    <a:lnTo>
                      <a:pt x="718" y="28"/>
                    </a:lnTo>
                    <a:lnTo>
                      <a:pt x="762" y="30"/>
                    </a:lnTo>
                    <a:lnTo>
                      <a:pt x="810" y="32"/>
                    </a:lnTo>
                    <a:lnTo>
                      <a:pt x="861" y="35"/>
                    </a:lnTo>
                    <a:lnTo>
                      <a:pt x="918" y="38"/>
                    </a:lnTo>
                    <a:lnTo>
                      <a:pt x="979" y="40"/>
                    </a:lnTo>
                    <a:lnTo>
                      <a:pt x="1044" y="43"/>
                    </a:lnTo>
                    <a:lnTo>
                      <a:pt x="1115" y="47"/>
                    </a:lnTo>
                    <a:lnTo>
                      <a:pt x="1191" y="50"/>
                    </a:lnTo>
                    <a:lnTo>
                      <a:pt x="1220" y="54"/>
                    </a:lnTo>
                    <a:lnTo>
                      <a:pt x="1243" y="62"/>
                    </a:lnTo>
                    <a:lnTo>
                      <a:pt x="1262" y="75"/>
                    </a:lnTo>
                    <a:lnTo>
                      <a:pt x="1278" y="89"/>
                    </a:lnTo>
                    <a:lnTo>
                      <a:pt x="1291" y="107"/>
                    </a:lnTo>
                    <a:lnTo>
                      <a:pt x="1300" y="126"/>
                    </a:lnTo>
                    <a:lnTo>
                      <a:pt x="1305" y="145"/>
                    </a:lnTo>
                    <a:lnTo>
                      <a:pt x="1308" y="166"/>
                    </a:lnTo>
                    <a:lnTo>
                      <a:pt x="1307" y="187"/>
                    </a:lnTo>
                    <a:lnTo>
                      <a:pt x="1302" y="205"/>
                    </a:lnTo>
                    <a:lnTo>
                      <a:pt x="1294" y="224"/>
                    </a:lnTo>
                    <a:lnTo>
                      <a:pt x="1282" y="240"/>
                    </a:lnTo>
                    <a:lnTo>
                      <a:pt x="1265" y="252"/>
                    </a:lnTo>
                    <a:lnTo>
                      <a:pt x="1246" y="261"/>
                    </a:lnTo>
                    <a:lnTo>
                      <a:pt x="1223" y="266"/>
                    </a:lnTo>
                    <a:lnTo>
                      <a:pt x="1196" y="267"/>
                    </a:lnTo>
                    <a:lnTo>
                      <a:pt x="1164" y="266"/>
                    </a:lnTo>
                    <a:lnTo>
                      <a:pt x="1133" y="264"/>
                    </a:lnTo>
                    <a:lnTo>
                      <a:pt x="1106" y="263"/>
                    </a:lnTo>
                    <a:lnTo>
                      <a:pt x="1080" y="262"/>
                    </a:lnTo>
                    <a:lnTo>
                      <a:pt x="1056" y="261"/>
                    </a:lnTo>
                    <a:lnTo>
                      <a:pt x="1034" y="260"/>
                    </a:lnTo>
                    <a:lnTo>
                      <a:pt x="1013" y="259"/>
                    </a:lnTo>
                    <a:lnTo>
                      <a:pt x="993" y="258"/>
                    </a:lnTo>
                    <a:lnTo>
                      <a:pt x="974" y="257"/>
                    </a:lnTo>
                    <a:lnTo>
                      <a:pt x="954" y="256"/>
                    </a:lnTo>
                    <a:lnTo>
                      <a:pt x="935" y="255"/>
                    </a:lnTo>
                    <a:lnTo>
                      <a:pt x="917" y="254"/>
                    </a:lnTo>
                    <a:lnTo>
                      <a:pt x="897" y="253"/>
                    </a:lnTo>
                    <a:lnTo>
                      <a:pt x="877" y="253"/>
                    </a:lnTo>
                    <a:lnTo>
                      <a:pt x="857" y="252"/>
                    </a:lnTo>
                    <a:lnTo>
                      <a:pt x="835" y="251"/>
                    </a:lnTo>
                    <a:lnTo>
                      <a:pt x="812" y="250"/>
                    </a:lnTo>
                    <a:lnTo>
                      <a:pt x="788" y="248"/>
                    </a:lnTo>
                    <a:lnTo>
                      <a:pt x="760" y="247"/>
                    </a:lnTo>
                    <a:lnTo>
                      <a:pt x="731" y="246"/>
                    </a:lnTo>
                    <a:lnTo>
                      <a:pt x="699" y="245"/>
                    </a:lnTo>
                    <a:lnTo>
                      <a:pt x="665" y="243"/>
                    </a:lnTo>
                    <a:lnTo>
                      <a:pt x="627" y="242"/>
                    </a:lnTo>
                    <a:lnTo>
                      <a:pt x="586" y="240"/>
                    </a:lnTo>
                    <a:lnTo>
                      <a:pt x="543" y="237"/>
                    </a:lnTo>
                    <a:lnTo>
                      <a:pt x="495" y="235"/>
                    </a:lnTo>
                    <a:lnTo>
                      <a:pt x="442" y="233"/>
                    </a:lnTo>
                    <a:lnTo>
                      <a:pt x="386" y="230"/>
                    </a:lnTo>
                    <a:lnTo>
                      <a:pt x="325" y="228"/>
                    </a:lnTo>
                    <a:lnTo>
                      <a:pt x="259" y="225"/>
                    </a:lnTo>
                    <a:lnTo>
                      <a:pt x="188" y="222"/>
                    </a:lnTo>
                    <a:lnTo>
                      <a:pt x="112" y="219"/>
                    </a:lnTo>
                    <a:lnTo>
                      <a:pt x="86" y="216"/>
                    </a:lnTo>
                    <a:lnTo>
                      <a:pt x="65" y="207"/>
                    </a:lnTo>
                    <a:lnTo>
                      <a:pt x="46" y="195"/>
                    </a:lnTo>
                    <a:lnTo>
                      <a:pt x="29" y="180"/>
                    </a:lnTo>
                    <a:lnTo>
                      <a:pt x="17" y="163"/>
                    </a:lnTo>
                    <a:lnTo>
                      <a:pt x="7" y="143"/>
                    </a:lnTo>
                    <a:lnTo>
                      <a:pt x="2" y="124"/>
                    </a:lnTo>
                    <a:lnTo>
                      <a:pt x="0" y="102"/>
                    </a:lnTo>
                    <a:lnTo>
                      <a:pt x="1" y="82"/>
                    </a:lnTo>
                    <a:lnTo>
                      <a:pt x="6" y="64"/>
                    </a:lnTo>
                    <a:lnTo>
                      <a:pt x="14" y="46"/>
                    </a:lnTo>
                    <a:lnTo>
                      <a:pt x="26" y="30"/>
                    </a:lnTo>
                    <a:lnTo>
                      <a:pt x="43" y="18"/>
                    </a:lnTo>
                    <a:lnTo>
                      <a:pt x="61" y="8"/>
                    </a:lnTo>
                    <a:lnTo>
                      <a:pt x="84" y="2"/>
                    </a:lnTo>
                    <a:lnTo>
                      <a:pt x="110" y="0"/>
                    </a:lnTo>
                    <a:close/>
                  </a:path>
                </a:pathLst>
              </a:custGeom>
              <a:solidFill>
                <a:srgbClr val="3D4545"/>
              </a:solidFill>
              <a:ln w="9525">
                <a:noFill/>
                <a:round/>
                <a:headEnd/>
                <a:tailEnd/>
              </a:ln>
            </p:spPr>
            <p:txBody>
              <a:bodyPr/>
              <a:lstStyle/>
              <a:p>
                <a:endParaRPr lang="en-GB"/>
              </a:p>
            </p:txBody>
          </p:sp>
          <p:sp>
            <p:nvSpPr>
              <p:cNvPr id="292958" name="Freeform 94"/>
              <p:cNvSpPr>
                <a:spLocks/>
              </p:cNvSpPr>
              <p:nvPr/>
            </p:nvSpPr>
            <p:spPr bwMode="auto">
              <a:xfrm>
                <a:off x="3679" y="2385"/>
                <a:ext cx="130" cy="21"/>
              </a:xfrm>
              <a:custGeom>
                <a:avLst/>
                <a:gdLst/>
                <a:ahLst/>
                <a:cxnLst>
                  <a:cxn ang="0">
                    <a:pos x="137" y="1"/>
                  </a:cxn>
                  <a:cxn ang="0">
                    <a:pos x="195" y="4"/>
                  </a:cxn>
                  <a:cxn ang="0">
                    <a:pos x="244" y="6"/>
                  </a:cxn>
                  <a:cxn ang="0">
                    <a:pos x="288" y="7"/>
                  </a:cxn>
                  <a:cxn ang="0">
                    <a:pos x="327" y="9"/>
                  </a:cxn>
                  <a:cxn ang="0">
                    <a:pos x="365" y="10"/>
                  </a:cxn>
                  <a:cxn ang="0">
                    <a:pos x="402" y="12"/>
                  </a:cxn>
                  <a:cxn ang="0">
                    <a:pos x="443" y="14"/>
                  </a:cxn>
                  <a:cxn ang="0">
                    <a:pos x="489" y="16"/>
                  </a:cxn>
                  <a:cxn ang="0">
                    <a:pos x="541" y="18"/>
                  </a:cxn>
                  <a:cxn ang="0">
                    <a:pos x="601" y="22"/>
                  </a:cxn>
                  <a:cxn ang="0">
                    <a:pos x="673" y="25"/>
                  </a:cxn>
                  <a:cxn ang="0">
                    <a:pos x="757" y="29"/>
                  </a:cxn>
                  <a:cxn ang="0">
                    <a:pos x="856" y="33"/>
                  </a:cxn>
                  <a:cxn ang="0">
                    <a:pos x="974" y="39"/>
                  </a:cxn>
                  <a:cxn ang="0">
                    <a:pos x="1110" y="45"/>
                  </a:cxn>
                  <a:cxn ang="0">
                    <a:pos x="1214" y="54"/>
                  </a:cxn>
                  <a:cxn ang="0">
                    <a:pos x="1256" y="72"/>
                  </a:cxn>
                  <a:cxn ang="0">
                    <a:pos x="1283" y="102"/>
                  </a:cxn>
                  <a:cxn ang="0">
                    <a:pos x="1296" y="139"/>
                  </a:cxn>
                  <a:cxn ang="0">
                    <a:pos x="1298" y="179"/>
                  </a:cxn>
                  <a:cxn ang="0">
                    <a:pos x="1285" y="215"/>
                  </a:cxn>
                  <a:cxn ang="0">
                    <a:pos x="1257" y="241"/>
                  </a:cxn>
                  <a:cxn ang="0">
                    <a:pos x="1217" y="254"/>
                  </a:cxn>
                  <a:cxn ang="0">
                    <a:pos x="1159" y="253"/>
                  </a:cxn>
                  <a:cxn ang="0">
                    <a:pos x="1101" y="250"/>
                  </a:cxn>
                  <a:cxn ang="0">
                    <a:pos x="1051" y="248"/>
                  </a:cxn>
                  <a:cxn ang="0">
                    <a:pos x="1008" y="246"/>
                  </a:cxn>
                  <a:cxn ang="0">
                    <a:pos x="969" y="244"/>
                  </a:cxn>
                  <a:cxn ang="0">
                    <a:pos x="930" y="242"/>
                  </a:cxn>
                  <a:cxn ang="0">
                    <a:pos x="892" y="240"/>
                  </a:cxn>
                  <a:cxn ang="0">
                    <a:pos x="852" y="239"/>
                  </a:cxn>
                  <a:cxn ang="0">
                    <a:pos x="807" y="237"/>
                  </a:cxn>
                  <a:cxn ang="0">
                    <a:pos x="755" y="234"/>
                  </a:cxn>
                  <a:cxn ang="0">
                    <a:pos x="694" y="232"/>
                  </a:cxn>
                  <a:cxn ang="0">
                    <a:pos x="622" y="229"/>
                  </a:cxn>
                  <a:cxn ang="0">
                    <a:pos x="538" y="224"/>
                  </a:cxn>
                  <a:cxn ang="0">
                    <a:pos x="437" y="220"/>
                  </a:cxn>
                  <a:cxn ang="0">
                    <a:pos x="320" y="215"/>
                  </a:cxn>
                  <a:cxn ang="0">
                    <a:pos x="183" y="209"/>
                  </a:cxn>
                  <a:cxn ang="0">
                    <a:pos x="83" y="203"/>
                  </a:cxn>
                  <a:cxn ang="0">
                    <a:pos x="45" y="183"/>
                  </a:cxn>
                  <a:cxn ang="0">
                    <a:pos x="17" y="153"/>
                  </a:cxn>
                  <a:cxn ang="0">
                    <a:pos x="2" y="115"/>
                  </a:cxn>
                  <a:cxn ang="0">
                    <a:pos x="2" y="75"/>
                  </a:cxn>
                  <a:cxn ang="0">
                    <a:pos x="15" y="40"/>
                  </a:cxn>
                  <a:cxn ang="0">
                    <a:pos x="42" y="14"/>
                  </a:cxn>
                  <a:cxn ang="0">
                    <a:pos x="80" y="1"/>
                  </a:cxn>
                </a:cxnLst>
                <a:rect l="0" t="0" r="r" b="b"/>
                <a:pathLst>
                  <a:path w="1298" h="254">
                    <a:moveTo>
                      <a:pt x="105" y="0"/>
                    </a:moveTo>
                    <a:lnTo>
                      <a:pt x="137" y="1"/>
                    </a:lnTo>
                    <a:lnTo>
                      <a:pt x="167" y="3"/>
                    </a:lnTo>
                    <a:lnTo>
                      <a:pt x="195" y="4"/>
                    </a:lnTo>
                    <a:lnTo>
                      <a:pt x="221" y="5"/>
                    </a:lnTo>
                    <a:lnTo>
                      <a:pt x="244" y="6"/>
                    </a:lnTo>
                    <a:lnTo>
                      <a:pt x="266" y="7"/>
                    </a:lnTo>
                    <a:lnTo>
                      <a:pt x="288" y="7"/>
                    </a:lnTo>
                    <a:lnTo>
                      <a:pt x="308" y="8"/>
                    </a:lnTo>
                    <a:lnTo>
                      <a:pt x="327" y="9"/>
                    </a:lnTo>
                    <a:lnTo>
                      <a:pt x="346" y="10"/>
                    </a:lnTo>
                    <a:lnTo>
                      <a:pt x="365" y="10"/>
                    </a:lnTo>
                    <a:lnTo>
                      <a:pt x="383" y="11"/>
                    </a:lnTo>
                    <a:lnTo>
                      <a:pt x="402" y="12"/>
                    </a:lnTo>
                    <a:lnTo>
                      <a:pt x="423" y="13"/>
                    </a:lnTo>
                    <a:lnTo>
                      <a:pt x="443" y="14"/>
                    </a:lnTo>
                    <a:lnTo>
                      <a:pt x="465" y="15"/>
                    </a:lnTo>
                    <a:lnTo>
                      <a:pt x="489" y="16"/>
                    </a:lnTo>
                    <a:lnTo>
                      <a:pt x="513" y="17"/>
                    </a:lnTo>
                    <a:lnTo>
                      <a:pt x="541" y="18"/>
                    </a:lnTo>
                    <a:lnTo>
                      <a:pt x="569" y="19"/>
                    </a:lnTo>
                    <a:lnTo>
                      <a:pt x="601" y="22"/>
                    </a:lnTo>
                    <a:lnTo>
                      <a:pt x="635" y="23"/>
                    </a:lnTo>
                    <a:lnTo>
                      <a:pt x="673" y="25"/>
                    </a:lnTo>
                    <a:lnTo>
                      <a:pt x="713" y="27"/>
                    </a:lnTo>
                    <a:lnTo>
                      <a:pt x="757" y="29"/>
                    </a:lnTo>
                    <a:lnTo>
                      <a:pt x="805" y="31"/>
                    </a:lnTo>
                    <a:lnTo>
                      <a:pt x="856" y="33"/>
                    </a:lnTo>
                    <a:lnTo>
                      <a:pt x="913" y="36"/>
                    </a:lnTo>
                    <a:lnTo>
                      <a:pt x="974" y="39"/>
                    </a:lnTo>
                    <a:lnTo>
                      <a:pt x="1039" y="42"/>
                    </a:lnTo>
                    <a:lnTo>
                      <a:pt x="1110" y="45"/>
                    </a:lnTo>
                    <a:lnTo>
                      <a:pt x="1186" y="49"/>
                    </a:lnTo>
                    <a:lnTo>
                      <a:pt x="1214" y="54"/>
                    </a:lnTo>
                    <a:lnTo>
                      <a:pt x="1237" y="61"/>
                    </a:lnTo>
                    <a:lnTo>
                      <a:pt x="1256" y="72"/>
                    </a:lnTo>
                    <a:lnTo>
                      <a:pt x="1271" y="87"/>
                    </a:lnTo>
                    <a:lnTo>
                      <a:pt x="1283" y="102"/>
                    </a:lnTo>
                    <a:lnTo>
                      <a:pt x="1291" y="120"/>
                    </a:lnTo>
                    <a:lnTo>
                      <a:pt x="1296" y="139"/>
                    </a:lnTo>
                    <a:lnTo>
                      <a:pt x="1298" y="158"/>
                    </a:lnTo>
                    <a:lnTo>
                      <a:pt x="1298" y="179"/>
                    </a:lnTo>
                    <a:lnTo>
                      <a:pt x="1293" y="198"/>
                    </a:lnTo>
                    <a:lnTo>
                      <a:pt x="1285" y="215"/>
                    </a:lnTo>
                    <a:lnTo>
                      <a:pt x="1272" y="230"/>
                    </a:lnTo>
                    <a:lnTo>
                      <a:pt x="1257" y="241"/>
                    </a:lnTo>
                    <a:lnTo>
                      <a:pt x="1238" y="249"/>
                    </a:lnTo>
                    <a:lnTo>
                      <a:pt x="1217" y="254"/>
                    </a:lnTo>
                    <a:lnTo>
                      <a:pt x="1191" y="254"/>
                    </a:lnTo>
                    <a:lnTo>
                      <a:pt x="1159" y="253"/>
                    </a:lnTo>
                    <a:lnTo>
                      <a:pt x="1128" y="251"/>
                    </a:lnTo>
                    <a:lnTo>
                      <a:pt x="1101" y="250"/>
                    </a:lnTo>
                    <a:lnTo>
                      <a:pt x="1075" y="249"/>
                    </a:lnTo>
                    <a:lnTo>
                      <a:pt x="1051" y="248"/>
                    </a:lnTo>
                    <a:lnTo>
                      <a:pt x="1029" y="247"/>
                    </a:lnTo>
                    <a:lnTo>
                      <a:pt x="1008" y="246"/>
                    </a:lnTo>
                    <a:lnTo>
                      <a:pt x="988" y="245"/>
                    </a:lnTo>
                    <a:lnTo>
                      <a:pt x="969" y="244"/>
                    </a:lnTo>
                    <a:lnTo>
                      <a:pt x="949" y="243"/>
                    </a:lnTo>
                    <a:lnTo>
                      <a:pt x="930" y="242"/>
                    </a:lnTo>
                    <a:lnTo>
                      <a:pt x="912" y="241"/>
                    </a:lnTo>
                    <a:lnTo>
                      <a:pt x="892" y="240"/>
                    </a:lnTo>
                    <a:lnTo>
                      <a:pt x="872" y="240"/>
                    </a:lnTo>
                    <a:lnTo>
                      <a:pt x="852" y="239"/>
                    </a:lnTo>
                    <a:lnTo>
                      <a:pt x="830" y="238"/>
                    </a:lnTo>
                    <a:lnTo>
                      <a:pt x="807" y="237"/>
                    </a:lnTo>
                    <a:lnTo>
                      <a:pt x="783" y="235"/>
                    </a:lnTo>
                    <a:lnTo>
                      <a:pt x="755" y="234"/>
                    </a:lnTo>
                    <a:lnTo>
                      <a:pt x="726" y="233"/>
                    </a:lnTo>
                    <a:lnTo>
                      <a:pt x="694" y="232"/>
                    </a:lnTo>
                    <a:lnTo>
                      <a:pt x="660" y="230"/>
                    </a:lnTo>
                    <a:lnTo>
                      <a:pt x="622" y="229"/>
                    </a:lnTo>
                    <a:lnTo>
                      <a:pt x="581" y="227"/>
                    </a:lnTo>
                    <a:lnTo>
                      <a:pt x="538" y="224"/>
                    </a:lnTo>
                    <a:lnTo>
                      <a:pt x="490" y="222"/>
                    </a:lnTo>
                    <a:lnTo>
                      <a:pt x="437" y="220"/>
                    </a:lnTo>
                    <a:lnTo>
                      <a:pt x="381" y="217"/>
                    </a:lnTo>
                    <a:lnTo>
                      <a:pt x="320" y="215"/>
                    </a:lnTo>
                    <a:lnTo>
                      <a:pt x="254" y="212"/>
                    </a:lnTo>
                    <a:lnTo>
                      <a:pt x="183" y="209"/>
                    </a:lnTo>
                    <a:lnTo>
                      <a:pt x="107" y="206"/>
                    </a:lnTo>
                    <a:lnTo>
                      <a:pt x="83" y="203"/>
                    </a:lnTo>
                    <a:lnTo>
                      <a:pt x="62" y="194"/>
                    </a:lnTo>
                    <a:lnTo>
                      <a:pt x="45" y="183"/>
                    </a:lnTo>
                    <a:lnTo>
                      <a:pt x="29" y="170"/>
                    </a:lnTo>
                    <a:lnTo>
                      <a:pt x="17" y="153"/>
                    </a:lnTo>
                    <a:lnTo>
                      <a:pt x="8" y="134"/>
                    </a:lnTo>
                    <a:lnTo>
                      <a:pt x="2" y="115"/>
                    </a:lnTo>
                    <a:lnTo>
                      <a:pt x="0" y="94"/>
                    </a:lnTo>
                    <a:lnTo>
                      <a:pt x="2" y="75"/>
                    </a:lnTo>
                    <a:lnTo>
                      <a:pt x="7" y="57"/>
                    </a:lnTo>
                    <a:lnTo>
                      <a:pt x="15" y="40"/>
                    </a:lnTo>
                    <a:lnTo>
                      <a:pt x="26" y="26"/>
                    </a:lnTo>
                    <a:lnTo>
                      <a:pt x="42" y="14"/>
                    </a:lnTo>
                    <a:lnTo>
                      <a:pt x="60" y="5"/>
                    </a:lnTo>
                    <a:lnTo>
                      <a:pt x="80" y="1"/>
                    </a:lnTo>
                    <a:lnTo>
                      <a:pt x="105" y="0"/>
                    </a:lnTo>
                    <a:close/>
                  </a:path>
                </a:pathLst>
              </a:custGeom>
              <a:solidFill>
                <a:srgbClr val="4D5252"/>
              </a:solidFill>
              <a:ln w="9525">
                <a:noFill/>
                <a:round/>
                <a:headEnd/>
                <a:tailEnd/>
              </a:ln>
            </p:spPr>
            <p:txBody>
              <a:bodyPr/>
              <a:lstStyle/>
              <a:p>
                <a:endParaRPr lang="en-GB"/>
              </a:p>
            </p:txBody>
          </p:sp>
          <p:sp>
            <p:nvSpPr>
              <p:cNvPr id="292959" name="Freeform 95"/>
              <p:cNvSpPr>
                <a:spLocks/>
              </p:cNvSpPr>
              <p:nvPr/>
            </p:nvSpPr>
            <p:spPr bwMode="auto">
              <a:xfrm>
                <a:off x="3680" y="2386"/>
                <a:ext cx="128" cy="20"/>
              </a:xfrm>
              <a:custGeom>
                <a:avLst/>
                <a:gdLst/>
                <a:ahLst/>
                <a:cxnLst>
                  <a:cxn ang="0">
                    <a:pos x="130" y="1"/>
                  </a:cxn>
                  <a:cxn ang="0">
                    <a:pos x="188" y="3"/>
                  </a:cxn>
                  <a:cxn ang="0">
                    <a:pos x="237" y="5"/>
                  </a:cxn>
                  <a:cxn ang="0">
                    <a:pos x="281" y="7"/>
                  </a:cxn>
                  <a:cxn ang="0">
                    <a:pos x="320" y="9"/>
                  </a:cxn>
                  <a:cxn ang="0">
                    <a:pos x="358" y="11"/>
                  </a:cxn>
                  <a:cxn ang="0">
                    <a:pos x="396" y="13"/>
                  </a:cxn>
                  <a:cxn ang="0">
                    <a:pos x="437" y="15"/>
                  </a:cxn>
                  <a:cxn ang="0">
                    <a:pos x="482" y="17"/>
                  </a:cxn>
                  <a:cxn ang="0">
                    <a:pos x="535" y="19"/>
                  </a:cxn>
                  <a:cxn ang="0">
                    <a:pos x="595" y="22"/>
                  </a:cxn>
                  <a:cxn ang="0">
                    <a:pos x="667" y="25"/>
                  </a:cxn>
                  <a:cxn ang="0">
                    <a:pos x="751" y="29"/>
                  </a:cxn>
                  <a:cxn ang="0">
                    <a:pos x="850" y="34"/>
                  </a:cxn>
                  <a:cxn ang="0">
                    <a:pos x="967" y="39"/>
                  </a:cxn>
                  <a:cxn ang="0">
                    <a:pos x="1103" y="46"/>
                  </a:cxn>
                  <a:cxn ang="0">
                    <a:pos x="1207" y="53"/>
                  </a:cxn>
                  <a:cxn ang="0">
                    <a:pos x="1247" y="72"/>
                  </a:cxn>
                  <a:cxn ang="0">
                    <a:pos x="1273" y="100"/>
                  </a:cxn>
                  <a:cxn ang="0">
                    <a:pos x="1284" y="135"/>
                  </a:cxn>
                  <a:cxn ang="0">
                    <a:pos x="1286" y="174"/>
                  </a:cxn>
                  <a:cxn ang="0">
                    <a:pos x="1273" y="208"/>
                  </a:cxn>
                  <a:cxn ang="0">
                    <a:pos x="1246" y="233"/>
                  </a:cxn>
                  <a:cxn ang="0">
                    <a:pos x="1208" y="244"/>
                  </a:cxn>
                  <a:cxn ang="0">
                    <a:pos x="1152" y="243"/>
                  </a:cxn>
                  <a:cxn ang="0">
                    <a:pos x="1094" y="240"/>
                  </a:cxn>
                  <a:cxn ang="0">
                    <a:pos x="1044" y="238"/>
                  </a:cxn>
                  <a:cxn ang="0">
                    <a:pos x="1001" y="236"/>
                  </a:cxn>
                  <a:cxn ang="0">
                    <a:pos x="962" y="234"/>
                  </a:cxn>
                  <a:cxn ang="0">
                    <a:pos x="923" y="232"/>
                  </a:cxn>
                  <a:cxn ang="0">
                    <a:pos x="885" y="230"/>
                  </a:cxn>
                  <a:cxn ang="0">
                    <a:pos x="845" y="229"/>
                  </a:cxn>
                  <a:cxn ang="0">
                    <a:pos x="800" y="227"/>
                  </a:cxn>
                  <a:cxn ang="0">
                    <a:pos x="748" y="224"/>
                  </a:cxn>
                  <a:cxn ang="0">
                    <a:pos x="687" y="222"/>
                  </a:cxn>
                  <a:cxn ang="0">
                    <a:pos x="615" y="219"/>
                  </a:cxn>
                  <a:cxn ang="0">
                    <a:pos x="531" y="214"/>
                  </a:cxn>
                  <a:cxn ang="0">
                    <a:pos x="430" y="210"/>
                  </a:cxn>
                  <a:cxn ang="0">
                    <a:pos x="313" y="205"/>
                  </a:cxn>
                  <a:cxn ang="0">
                    <a:pos x="176" y="199"/>
                  </a:cxn>
                  <a:cxn ang="0">
                    <a:pos x="78" y="193"/>
                  </a:cxn>
                  <a:cxn ang="0">
                    <a:pos x="43" y="175"/>
                  </a:cxn>
                  <a:cxn ang="0">
                    <a:pos x="16" y="145"/>
                  </a:cxn>
                  <a:cxn ang="0">
                    <a:pos x="2" y="108"/>
                  </a:cxn>
                  <a:cxn ang="0">
                    <a:pos x="1" y="70"/>
                  </a:cxn>
                  <a:cxn ang="0">
                    <a:pos x="14" y="38"/>
                  </a:cxn>
                  <a:cxn ang="0">
                    <a:pos x="40" y="15"/>
                  </a:cxn>
                  <a:cxn ang="0">
                    <a:pos x="76" y="1"/>
                  </a:cxn>
                </a:cxnLst>
                <a:rect l="0" t="0" r="r" b="b"/>
                <a:pathLst>
                  <a:path w="1286" h="244">
                    <a:moveTo>
                      <a:pt x="98" y="0"/>
                    </a:moveTo>
                    <a:lnTo>
                      <a:pt x="130" y="1"/>
                    </a:lnTo>
                    <a:lnTo>
                      <a:pt x="160" y="2"/>
                    </a:lnTo>
                    <a:lnTo>
                      <a:pt x="188" y="3"/>
                    </a:lnTo>
                    <a:lnTo>
                      <a:pt x="214" y="4"/>
                    </a:lnTo>
                    <a:lnTo>
                      <a:pt x="237" y="5"/>
                    </a:lnTo>
                    <a:lnTo>
                      <a:pt x="259" y="6"/>
                    </a:lnTo>
                    <a:lnTo>
                      <a:pt x="281" y="7"/>
                    </a:lnTo>
                    <a:lnTo>
                      <a:pt x="301" y="8"/>
                    </a:lnTo>
                    <a:lnTo>
                      <a:pt x="320" y="9"/>
                    </a:lnTo>
                    <a:lnTo>
                      <a:pt x="340" y="9"/>
                    </a:lnTo>
                    <a:lnTo>
                      <a:pt x="358" y="11"/>
                    </a:lnTo>
                    <a:lnTo>
                      <a:pt x="377" y="12"/>
                    </a:lnTo>
                    <a:lnTo>
                      <a:pt x="396" y="13"/>
                    </a:lnTo>
                    <a:lnTo>
                      <a:pt x="416" y="14"/>
                    </a:lnTo>
                    <a:lnTo>
                      <a:pt x="437" y="15"/>
                    </a:lnTo>
                    <a:lnTo>
                      <a:pt x="459" y="16"/>
                    </a:lnTo>
                    <a:lnTo>
                      <a:pt x="482" y="17"/>
                    </a:lnTo>
                    <a:lnTo>
                      <a:pt x="507" y="18"/>
                    </a:lnTo>
                    <a:lnTo>
                      <a:pt x="535" y="19"/>
                    </a:lnTo>
                    <a:lnTo>
                      <a:pt x="563" y="20"/>
                    </a:lnTo>
                    <a:lnTo>
                      <a:pt x="595" y="22"/>
                    </a:lnTo>
                    <a:lnTo>
                      <a:pt x="629" y="23"/>
                    </a:lnTo>
                    <a:lnTo>
                      <a:pt x="667" y="25"/>
                    </a:lnTo>
                    <a:lnTo>
                      <a:pt x="707" y="27"/>
                    </a:lnTo>
                    <a:lnTo>
                      <a:pt x="751" y="29"/>
                    </a:lnTo>
                    <a:lnTo>
                      <a:pt x="799" y="31"/>
                    </a:lnTo>
                    <a:lnTo>
                      <a:pt x="850" y="34"/>
                    </a:lnTo>
                    <a:lnTo>
                      <a:pt x="906" y="36"/>
                    </a:lnTo>
                    <a:lnTo>
                      <a:pt x="967" y="39"/>
                    </a:lnTo>
                    <a:lnTo>
                      <a:pt x="1033" y="43"/>
                    </a:lnTo>
                    <a:lnTo>
                      <a:pt x="1103" y="46"/>
                    </a:lnTo>
                    <a:lnTo>
                      <a:pt x="1179" y="50"/>
                    </a:lnTo>
                    <a:lnTo>
                      <a:pt x="1207" y="53"/>
                    </a:lnTo>
                    <a:lnTo>
                      <a:pt x="1229" y="61"/>
                    </a:lnTo>
                    <a:lnTo>
                      <a:pt x="1247" y="72"/>
                    </a:lnTo>
                    <a:lnTo>
                      <a:pt x="1261" y="84"/>
                    </a:lnTo>
                    <a:lnTo>
                      <a:pt x="1273" y="100"/>
                    </a:lnTo>
                    <a:lnTo>
                      <a:pt x="1280" y="117"/>
                    </a:lnTo>
                    <a:lnTo>
                      <a:pt x="1284" y="135"/>
                    </a:lnTo>
                    <a:lnTo>
                      <a:pt x="1286" y="153"/>
                    </a:lnTo>
                    <a:lnTo>
                      <a:pt x="1286" y="174"/>
                    </a:lnTo>
                    <a:lnTo>
                      <a:pt x="1281" y="193"/>
                    </a:lnTo>
                    <a:lnTo>
                      <a:pt x="1273" y="208"/>
                    </a:lnTo>
                    <a:lnTo>
                      <a:pt x="1261" y="222"/>
                    </a:lnTo>
                    <a:lnTo>
                      <a:pt x="1246" y="233"/>
                    </a:lnTo>
                    <a:lnTo>
                      <a:pt x="1228" y="240"/>
                    </a:lnTo>
                    <a:lnTo>
                      <a:pt x="1208" y="244"/>
                    </a:lnTo>
                    <a:lnTo>
                      <a:pt x="1184" y="244"/>
                    </a:lnTo>
                    <a:lnTo>
                      <a:pt x="1152" y="243"/>
                    </a:lnTo>
                    <a:lnTo>
                      <a:pt x="1121" y="241"/>
                    </a:lnTo>
                    <a:lnTo>
                      <a:pt x="1094" y="240"/>
                    </a:lnTo>
                    <a:lnTo>
                      <a:pt x="1068" y="239"/>
                    </a:lnTo>
                    <a:lnTo>
                      <a:pt x="1044" y="238"/>
                    </a:lnTo>
                    <a:lnTo>
                      <a:pt x="1022" y="237"/>
                    </a:lnTo>
                    <a:lnTo>
                      <a:pt x="1001" y="236"/>
                    </a:lnTo>
                    <a:lnTo>
                      <a:pt x="981" y="235"/>
                    </a:lnTo>
                    <a:lnTo>
                      <a:pt x="962" y="234"/>
                    </a:lnTo>
                    <a:lnTo>
                      <a:pt x="942" y="233"/>
                    </a:lnTo>
                    <a:lnTo>
                      <a:pt x="923" y="232"/>
                    </a:lnTo>
                    <a:lnTo>
                      <a:pt x="905" y="231"/>
                    </a:lnTo>
                    <a:lnTo>
                      <a:pt x="885" y="230"/>
                    </a:lnTo>
                    <a:lnTo>
                      <a:pt x="865" y="230"/>
                    </a:lnTo>
                    <a:lnTo>
                      <a:pt x="845" y="229"/>
                    </a:lnTo>
                    <a:lnTo>
                      <a:pt x="823" y="228"/>
                    </a:lnTo>
                    <a:lnTo>
                      <a:pt x="800" y="227"/>
                    </a:lnTo>
                    <a:lnTo>
                      <a:pt x="776" y="225"/>
                    </a:lnTo>
                    <a:lnTo>
                      <a:pt x="748" y="224"/>
                    </a:lnTo>
                    <a:lnTo>
                      <a:pt x="719" y="223"/>
                    </a:lnTo>
                    <a:lnTo>
                      <a:pt x="687" y="222"/>
                    </a:lnTo>
                    <a:lnTo>
                      <a:pt x="653" y="220"/>
                    </a:lnTo>
                    <a:lnTo>
                      <a:pt x="615" y="219"/>
                    </a:lnTo>
                    <a:lnTo>
                      <a:pt x="574" y="217"/>
                    </a:lnTo>
                    <a:lnTo>
                      <a:pt x="531" y="214"/>
                    </a:lnTo>
                    <a:lnTo>
                      <a:pt x="483" y="212"/>
                    </a:lnTo>
                    <a:lnTo>
                      <a:pt x="430" y="210"/>
                    </a:lnTo>
                    <a:lnTo>
                      <a:pt x="374" y="207"/>
                    </a:lnTo>
                    <a:lnTo>
                      <a:pt x="313" y="205"/>
                    </a:lnTo>
                    <a:lnTo>
                      <a:pt x="247" y="202"/>
                    </a:lnTo>
                    <a:lnTo>
                      <a:pt x="176" y="199"/>
                    </a:lnTo>
                    <a:lnTo>
                      <a:pt x="100" y="196"/>
                    </a:lnTo>
                    <a:lnTo>
                      <a:pt x="78" y="193"/>
                    </a:lnTo>
                    <a:lnTo>
                      <a:pt x="60" y="185"/>
                    </a:lnTo>
                    <a:lnTo>
                      <a:pt x="43" y="175"/>
                    </a:lnTo>
                    <a:lnTo>
                      <a:pt x="29" y="162"/>
                    </a:lnTo>
                    <a:lnTo>
                      <a:pt x="16" y="145"/>
                    </a:lnTo>
                    <a:lnTo>
                      <a:pt x="7" y="127"/>
                    </a:lnTo>
                    <a:lnTo>
                      <a:pt x="2" y="108"/>
                    </a:lnTo>
                    <a:lnTo>
                      <a:pt x="0" y="87"/>
                    </a:lnTo>
                    <a:lnTo>
                      <a:pt x="1" y="70"/>
                    </a:lnTo>
                    <a:lnTo>
                      <a:pt x="6" y="53"/>
                    </a:lnTo>
                    <a:lnTo>
                      <a:pt x="14" y="38"/>
                    </a:lnTo>
                    <a:lnTo>
                      <a:pt x="25" y="25"/>
                    </a:lnTo>
                    <a:lnTo>
                      <a:pt x="40" y="15"/>
                    </a:lnTo>
                    <a:lnTo>
                      <a:pt x="56" y="6"/>
                    </a:lnTo>
                    <a:lnTo>
                      <a:pt x="76" y="1"/>
                    </a:lnTo>
                    <a:lnTo>
                      <a:pt x="98" y="0"/>
                    </a:lnTo>
                    <a:close/>
                  </a:path>
                </a:pathLst>
              </a:custGeom>
              <a:solidFill>
                <a:srgbClr val="596161"/>
              </a:solidFill>
              <a:ln w="9525">
                <a:noFill/>
                <a:round/>
                <a:headEnd/>
                <a:tailEnd/>
              </a:ln>
            </p:spPr>
            <p:txBody>
              <a:bodyPr/>
              <a:lstStyle/>
              <a:p>
                <a:endParaRPr lang="en-GB"/>
              </a:p>
            </p:txBody>
          </p:sp>
          <p:sp>
            <p:nvSpPr>
              <p:cNvPr id="292960" name="Freeform 96"/>
              <p:cNvSpPr>
                <a:spLocks/>
              </p:cNvSpPr>
              <p:nvPr/>
            </p:nvSpPr>
            <p:spPr bwMode="auto">
              <a:xfrm>
                <a:off x="3680" y="2387"/>
                <a:ext cx="128" cy="19"/>
              </a:xfrm>
              <a:custGeom>
                <a:avLst/>
                <a:gdLst/>
                <a:ahLst/>
                <a:cxnLst>
                  <a:cxn ang="0">
                    <a:pos x="125" y="1"/>
                  </a:cxn>
                  <a:cxn ang="0">
                    <a:pos x="183" y="3"/>
                  </a:cxn>
                  <a:cxn ang="0">
                    <a:pos x="232" y="5"/>
                  </a:cxn>
                  <a:cxn ang="0">
                    <a:pos x="276" y="7"/>
                  </a:cxn>
                  <a:cxn ang="0">
                    <a:pos x="315" y="8"/>
                  </a:cxn>
                  <a:cxn ang="0">
                    <a:pos x="353" y="10"/>
                  </a:cxn>
                  <a:cxn ang="0">
                    <a:pos x="391" y="11"/>
                  </a:cxn>
                  <a:cxn ang="0">
                    <a:pos x="432" y="13"/>
                  </a:cxn>
                  <a:cxn ang="0">
                    <a:pos x="477" y="15"/>
                  </a:cxn>
                  <a:cxn ang="0">
                    <a:pos x="530" y="17"/>
                  </a:cxn>
                  <a:cxn ang="0">
                    <a:pos x="590" y="20"/>
                  </a:cxn>
                  <a:cxn ang="0">
                    <a:pos x="662" y="23"/>
                  </a:cxn>
                  <a:cxn ang="0">
                    <a:pos x="746" y="28"/>
                  </a:cxn>
                  <a:cxn ang="0">
                    <a:pos x="845" y="33"/>
                  </a:cxn>
                  <a:cxn ang="0">
                    <a:pos x="962" y="39"/>
                  </a:cxn>
                  <a:cxn ang="0">
                    <a:pos x="1098" y="45"/>
                  </a:cxn>
                  <a:cxn ang="0">
                    <a:pos x="1202" y="52"/>
                  </a:cxn>
                  <a:cxn ang="0">
                    <a:pos x="1241" y="70"/>
                  </a:cxn>
                  <a:cxn ang="0">
                    <a:pos x="1263" y="97"/>
                  </a:cxn>
                  <a:cxn ang="0">
                    <a:pos x="1274" y="129"/>
                  </a:cxn>
                  <a:cxn ang="0">
                    <a:pos x="1276" y="166"/>
                  </a:cxn>
                  <a:cxn ang="0">
                    <a:pos x="1265" y="199"/>
                  </a:cxn>
                  <a:cxn ang="0">
                    <a:pos x="1239" y="221"/>
                  </a:cxn>
                  <a:cxn ang="0">
                    <a:pos x="1202" y="231"/>
                  </a:cxn>
                  <a:cxn ang="0">
                    <a:pos x="1147" y="230"/>
                  </a:cxn>
                  <a:cxn ang="0">
                    <a:pos x="1089" y="227"/>
                  </a:cxn>
                  <a:cxn ang="0">
                    <a:pos x="1039" y="225"/>
                  </a:cxn>
                  <a:cxn ang="0">
                    <a:pos x="996" y="223"/>
                  </a:cxn>
                  <a:cxn ang="0">
                    <a:pos x="957" y="221"/>
                  </a:cxn>
                  <a:cxn ang="0">
                    <a:pos x="918" y="219"/>
                  </a:cxn>
                  <a:cxn ang="0">
                    <a:pos x="880" y="217"/>
                  </a:cxn>
                  <a:cxn ang="0">
                    <a:pos x="840" y="216"/>
                  </a:cxn>
                  <a:cxn ang="0">
                    <a:pos x="795" y="214"/>
                  </a:cxn>
                  <a:cxn ang="0">
                    <a:pos x="743" y="211"/>
                  </a:cxn>
                  <a:cxn ang="0">
                    <a:pos x="682" y="209"/>
                  </a:cxn>
                  <a:cxn ang="0">
                    <a:pos x="610" y="206"/>
                  </a:cxn>
                  <a:cxn ang="0">
                    <a:pos x="526" y="201"/>
                  </a:cxn>
                  <a:cxn ang="0">
                    <a:pos x="425" y="197"/>
                  </a:cxn>
                  <a:cxn ang="0">
                    <a:pos x="308" y="192"/>
                  </a:cxn>
                  <a:cxn ang="0">
                    <a:pos x="171" y="186"/>
                  </a:cxn>
                  <a:cxn ang="0">
                    <a:pos x="75" y="180"/>
                  </a:cxn>
                  <a:cxn ang="0">
                    <a:pos x="42" y="163"/>
                  </a:cxn>
                  <a:cxn ang="0">
                    <a:pos x="16" y="135"/>
                  </a:cxn>
                  <a:cxn ang="0">
                    <a:pos x="2" y="99"/>
                  </a:cxn>
                  <a:cxn ang="0">
                    <a:pos x="2" y="62"/>
                  </a:cxn>
                  <a:cxn ang="0">
                    <a:pos x="14" y="33"/>
                  </a:cxn>
                  <a:cxn ang="0">
                    <a:pos x="39" y="11"/>
                  </a:cxn>
                  <a:cxn ang="0">
                    <a:pos x="72" y="1"/>
                  </a:cxn>
                </a:cxnLst>
                <a:rect l="0" t="0" r="r" b="b"/>
                <a:pathLst>
                  <a:path w="1276" h="231">
                    <a:moveTo>
                      <a:pt x="93" y="0"/>
                    </a:moveTo>
                    <a:lnTo>
                      <a:pt x="125" y="1"/>
                    </a:lnTo>
                    <a:lnTo>
                      <a:pt x="155" y="2"/>
                    </a:lnTo>
                    <a:lnTo>
                      <a:pt x="183" y="3"/>
                    </a:lnTo>
                    <a:lnTo>
                      <a:pt x="209" y="4"/>
                    </a:lnTo>
                    <a:lnTo>
                      <a:pt x="232" y="5"/>
                    </a:lnTo>
                    <a:lnTo>
                      <a:pt x="254" y="6"/>
                    </a:lnTo>
                    <a:lnTo>
                      <a:pt x="276" y="7"/>
                    </a:lnTo>
                    <a:lnTo>
                      <a:pt x="296" y="8"/>
                    </a:lnTo>
                    <a:lnTo>
                      <a:pt x="315" y="8"/>
                    </a:lnTo>
                    <a:lnTo>
                      <a:pt x="335" y="9"/>
                    </a:lnTo>
                    <a:lnTo>
                      <a:pt x="353" y="10"/>
                    </a:lnTo>
                    <a:lnTo>
                      <a:pt x="372" y="11"/>
                    </a:lnTo>
                    <a:lnTo>
                      <a:pt x="391" y="11"/>
                    </a:lnTo>
                    <a:lnTo>
                      <a:pt x="411" y="12"/>
                    </a:lnTo>
                    <a:lnTo>
                      <a:pt x="432" y="13"/>
                    </a:lnTo>
                    <a:lnTo>
                      <a:pt x="454" y="14"/>
                    </a:lnTo>
                    <a:lnTo>
                      <a:pt x="477" y="15"/>
                    </a:lnTo>
                    <a:lnTo>
                      <a:pt x="502" y="16"/>
                    </a:lnTo>
                    <a:lnTo>
                      <a:pt x="530" y="17"/>
                    </a:lnTo>
                    <a:lnTo>
                      <a:pt x="558" y="18"/>
                    </a:lnTo>
                    <a:lnTo>
                      <a:pt x="590" y="20"/>
                    </a:lnTo>
                    <a:lnTo>
                      <a:pt x="624" y="22"/>
                    </a:lnTo>
                    <a:lnTo>
                      <a:pt x="662" y="23"/>
                    </a:lnTo>
                    <a:lnTo>
                      <a:pt x="702" y="25"/>
                    </a:lnTo>
                    <a:lnTo>
                      <a:pt x="746" y="28"/>
                    </a:lnTo>
                    <a:lnTo>
                      <a:pt x="794" y="31"/>
                    </a:lnTo>
                    <a:lnTo>
                      <a:pt x="845" y="33"/>
                    </a:lnTo>
                    <a:lnTo>
                      <a:pt x="901" y="36"/>
                    </a:lnTo>
                    <a:lnTo>
                      <a:pt x="962" y="39"/>
                    </a:lnTo>
                    <a:lnTo>
                      <a:pt x="1028" y="42"/>
                    </a:lnTo>
                    <a:lnTo>
                      <a:pt x="1098" y="45"/>
                    </a:lnTo>
                    <a:lnTo>
                      <a:pt x="1174" y="49"/>
                    </a:lnTo>
                    <a:lnTo>
                      <a:pt x="1202" y="52"/>
                    </a:lnTo>
                    <a:lnTo>
                      <a:pt x="1224" y="60"/>
                    </a:lnTo>
                    <a:lnTo>
                      <a:pt x="1241" y="70"/>
                    </a:lnTo>
                    <a:lnTo>
                      <a:pt x="1254" y="82"/>
                    </a:lnTo>
                    <a:lnTo>
                      <a:pt x="1263" y="97"/>
                    </a:lnTo>
                    <a:lnTo>
                      <a:pt x="1271" y="112"/>
                    </a:lnTo>
                    <a:lnTo>
                      <a:pt x="1274" y="129"/>
                    </a:lnTo>
                    <a:lnTo>
                      <a:pt x="1276" y="146"/>
                    </a:lnTo>
                    <a:lnTo>
                      <a:pt x="1276" y="166"/>
                    </a:lnTo>
                    <a:lnTo>
                      <a:pt x="1273" y="184"/>
                    </a:lnTo>
                    <a:lnTo>
                      <a:pt x="1265" y="199"/>
                    </a:lnTo>
                    <a:lnTo>
                      <a:pt x="1253" y="212"/>
                    </a:lnTo>
                    <a:lnTo>
                      <a:pt x="1239" y="221"/>
                    </a:lnTo>
                    <a:lnTo>
                      <a:pt x="1222" y="228"/>
                    </a:lnTo>
                    <a:lnTo>
                      <a:pt x="1202" y="231"/>
                    </a:lnTo>
                    <a:lnTo>
                      <a:pt x="1179" y="231"/>
                    </a:lnTo>
                    <a:lnTo>
                      <a:pt x="1147" y="230"/>
                    </a:lnTo>
                    <a:lnTo>
                      <a:pt x="1116" y="228"/>
                    </a:lnTo>
                    <a:lnTo>
                      <a:pt x="1089" y="227"/>
                    </a:lnTo>
                    <a:lnTo>
                      <a:pt x="1063" y="226"/>
                    </a:lnTo>
                    <a:lnTo>
                      <a:pt x="1039" y="225"/>
                    </a:lnTo>
                    <a:lnTo>
                      <a:pt x="1017" y="224"/>
                    </a:lnTo>
                    <a:lnTo>
                      <a:pt x="996" y="223"/>
                    </a:lnTo>
                    <a:lnTo>
                      <a:pt x="976" y="222"/>
                    </a:lnTo>
                    <a:lnTo>
                      <a:pt x="957" y="221"/>
                    </a:lnTo>
                    <a:lnTo>
                      <a:pt x="937" y="220"/>
                    </a:lnTo>
                    <a:lnTo>
                      <a:pt x="918" y="219"/>
                    </a:lnTo>
                    <a:lnTo>
                      <a:pt x="900" y="218"/>
                    </a:lnTo>
                    <a:lnTo>
                      <a:pt x="880" y="217"/>
                    </a:lnTo>
                    <a:lnTo>
                      <a:pt x="860" y="217"/>
                    </a:lnTo>
                    <a:lnTo>
                      <a:pt x="840" y="216"/>
                    </a:lnTo>
                    <a:lnTo>
                      <a:pt x="818" y="215"/>
                    </a:lnTo>
                    <a:lnTo>
                      <a:pt x="795" y="214"/>
                    </a:lnTo>
                    <a:lnTo>
                      <a:pt x="771" y="212"/>
                    </a:lnTo>
                    <a:lnTo>
                      <a:pt x="743" y="211"/>
                    </a:lnTo>
                    <a:lnTo>
                      <a:pt x="714" y="210"/>
                    </a:lnTo>
                    <a:lnTo>
                      <a:pt x="682" y="209"/>
                    </a:lnTo>
                    <a:lnTo>
                      <a:pt x="648" y="207"/>
                    </a:lnTo>
                    <a:lnTo>
                      <a:pt x="610" y="206"/>
                    </a:lnTo>
                    <a:lnTo>
                      <a:pt x="569" y="204"/>
                    </a:lnTo>
                    <a:lnTo>
                      <a:pt x="526" y="201"/>
                    </a:lnTo>
                    <a:lnTo>
                      <a:pt x="478" y="199"/>
                    </a:lnTo>
                    <a:lnTo>
                      <a:pt x="425" y="197"/>
                    </a:lnTo>
                    <a:lnTo>
                      <a:pt x="369" y="194"/>
                    </a:lnTo>
                    <a:lnTo>
                      <a:pt x="308" y="192"/>
                    </a:lnTo>
                    <a:lnTo>
                      <a:pt x="242" y="189"/>
                    </a:lnTo>
                    <a:lnTo>
                      <a:pt x="171" y="186"/>
                    </a:lnTo>
                    <a:lnTo>
                      <a:pt x="95" y="183"/>
                    </a:lnTo>
                    <a:lnTo>
                      <a:pt x="75" y="180"/>
                    </a:lnTo>
                    <a:lnTo>
                      <a:pt x="57" y="173"/>
                    </a:lnTo>
                    <a:lnTo>
                      <a:pt x="42" y="163"/>
                    </a:lnTo>
                    <a:lnTo>
                      <a:pt x="28" y="151"/>
                    </a:lnTo>
                    <a:lnTo>
                      <a:pt x="16" y="135"/>
                    </a:lnTo>
                    <a:lnTo>
                      <a:pt x="8" y="119"/>
                    </a:lnTo>
                    <a:lnTo>
                      <a:pt x="2" y="99"/>
                    </a:lnTo>
                    <a:lnTo>
                      <a:pt x="0" y="78"/>
                    </a:lnTo>
                    <a:lnTo>
                      <a:pt x="2" y="62"/>
                    </a:lnTo>
                    <a:lnTo>
                      <a:pt x="6" y="47"/>
                    </a:lnTo>
                    <a:lnTo>
                      <a:pt x="14" y="33"/>
                    </a:lnTo>
                    <a:lnTo>
                      <a:pt x="26" y="21"/>
                    </a:lnTo>
                    <a:lnTo>
                      <a:pt x="39" y="11"/>
                    </a:lnTo>
                    <a:lnTo>
                      <a:pt x="55" y="5"/>
                    </a:lnTo>
                    <a:lnTo>
                      <a:pt x="72" y="1"/>
                    </a:lnTo>
                    <a:lnTo>
                      <a:pt x="93" y="0"/>
                    </a:lnTo>
                    <a:close/>
                  </a:path>
                </a:pathLst>
              </a:custGeom>
              <a:solidFill>
                <a:srgbClr val="696E6E"/>
              </a:solidFill>
              <a:ln w="9525">
                <a:noFill/>
                <a:round/>
                <a:headEnd/>
                <a:tailEnd/>
              </a:ln>
            </p:spPr>
            <p:txBody>
              <a:bodyPr/>
              <a:lstStyle/>
              <a:p>
                <a:endParaRPr lang="en-GB"/>
              </a:p>
            </p:txBody>
          </p:sp>
          <p:sp>
            <p:nvSpPr>
              <p:cNvPr id="292961" name="Freeform 97"/>
              <p:cNvSpPr>
                <a:spLocks/>
              </p:cNvSpPr>
              <p:nvPr/>
            </p:nvSpPr>
            <p:spPr bwMode="auto">
              <a:xfrm>
                <a:off x="3681" y="2388"/>
                <a:ext cx="126" cy="18"/>
              </a:xfrm>
              <a:custGeom>
                <a:avLst/>
                <a:gdLst/>
                <a:ahLst/>
                <a:cxnLst>
                  <a:cxn ang="0">
                    <a:pos x="118" y="1"/>
                  </a:cxn>
                  <a:cxn ang="0">
                    <a:pos x="176" y="4"/>
                  </a:cxn>
                  <a:cxn ang="0">
                    <a:pos x="225" y="6"/>
                  </a:cxn>
                  <a:cxn ang="0">
                    <a:pos x="269" y="8"/>
                  </a:cxn>
                  <a:cxn ang="0">
                    <a:pos x="308" y="9"/>
                  </a:cxn>
                  <a:cxn ang="0">
                    <a:pos x="346" y="11"/>
                  </a:cxn>
                  <a:cxn ang="0">
                    <a:pos x="384" y="13"/>
                  </a:cxn>
                  <a:cxn ang="0">
                    <a:pos x="425" y="14"/>
                  </a:cxn>
                  <a:cxn ang="0">
                    <a:pos x="471" y="16"/>
                  </a:cxn>
                  <a:cxn ang="0">
                    <a:pos x="523" y="20"/>
                  </a:cxn>
                  <a:cxn ang="0">
                    <a:pos x="584" y="22"/>
                  </a:cxn>
                  <a:cxn ang="0">
                    <a:pos x="655" y="26"/>
                  </a:cxn>
                  <a:cxn ang="0">
                    <a:pos x="740" y="30"/>
                  </a:cxn>
                  <a:cxn ang="0">
                    <a:pos x="839" y="34"/>
                  </a:cxn>
                  <a:cxn ang="0">
                    <a:pos x="957" y="39"/>
                  </a:cxn>
                  <a:cxn ang="0">
                    <a:pos x="1093" y="46"/>
                  </a:cxn>
                  <a:cxn ang="0">
                    <a:pos x="1196" y="54"/>
                  </a:cxn>
                  <a:cxn ang="0">
                    <a:pos x="1233" y="70"/>
                  </a:cxn>
                  <a:cxn ang="0">
                    <a:pos x="1254" y="97"/>
                  </a:cxn>
                  <a:cxn ang="0">
                    <a:pos x="1265" y="128"/>
                  </a:cxn>
                  <a:cxn ang="0">
                    <a:pos x="1267" y="163"/>
                  </a:cxn>
                  <a:cxn ang="0">
                    <a:pos x="1255" y="195"/>
                  </a:cxn>
                  <a:cxn ang="0">
                    <a:pos x="1229" y="214"/>
                  </a:cxn>
                  <a:cxn ang="0">
                    <a:pos x="1193" y="222"/>
                  </a:cxn>
                  <a:cxn ang="0">
                    <a:pos x="1140" y="221"/>
                  </a:cxn>
                  <a:cxn ang="0">
                    <a:pos x="1082" y="218"/>
                  </a:cxn>
                  <a:cxn ang="0">
                    <a:pos x="1032" y="216"/>
                  </a:cxn>
                  <a:cxn ang="0">
                    <a:pos x="989" y="214"/>
                  </a:cxn>
                  <a:cxn ang="0">
                    <a:pos x="950" y="212"/>
                  </a:cxn>
                  <a:cxn ang="0">
                    <a:pos x="911" y="210"/>
                  </a:cxn>
                  <a:cxn ang="0">
                    <a:pos x="873" y="208"/>
                  </a:cxn>
                  <a:cxn ang="0">
                    <a:pos x="833" y="207"/>
                  </a:cxn>
                  <a:cxn ang="0">
                    <a:pos x="788" y="205"/>
                  </a:cxn>
                  <a:cxn ang="0">
                    <a:pos x="736" y="202"/>
                  </a:cxn>
                  <a:cxn ang="0">
                    <a:pos x="675" y="200"/>
                  </a:cxn>
                  <a:cxn ang="0">
                    <a:pos x="603" y="197"/>
                  </a:cxn>
                  <a:cxn ang="0">
                    <a:pos x="519" y="192"/>
                  </a:cxn>
                  <a:cxn ang="0">
                    <a:pos x="418" y="188"/>
                  </a:cxn>
                  <a:cxn ang="0">
                    <a:pos x="301" y="183"/>
                  </a:cxn>
                  <a:cxn ang="0">
                    <a:pos x="164" y="177"/>
                  </a:cxn>
                  <a:cxn ang="0">
                    <a:pos x="70" y="171"/>
                  </a:cxn>
                  <a:cxn ang="0">
                    <a:pos x="40" y="155"/>
                  </a:cxn>
                  <a:cxn ang="0">
                    <a:pos x="16" y="128"/>
                  </a:cxn>
                  <a:cxn ang="0">
                    <a:pos x="2" y="93"/>
                  </a:cxn>
                  <a:cxn ang="0">
                    <a:pos x="1" y="57"/>
                  </a:cxn>
                  <a:cxn ang="0">
                    <a:pos x="13" y="30"/>
                  </a:cxn>
                  <a:cxn ang="0">
                    <a:pos x="37" y="10"/>
                  </a:cxn>
                  <a:cxn ang="0">
                    <a:pos x="68" y="1"/>
                  </a:cxn>
                </a:cxnLst>
                <a:rect l="0" t="0" r="r" b="b"/>
                <a:pathLst>
                  <a:path w="1267" h="222">
                    <a:moveTo>
                      <a:pt x="86" y="0"/>
                    </a:moveTo>
                    <a:lnTo>
                      <a:pt x="118" y="1"/>
                    </a:lnTo>
                    <a:lnTo>
                      <a:pt x="148" y="3"/>
                    </a:lnTo>
                    <a:lnTo>
                      <a:pt x="176" y="4"/>
                    </a:lnTo>
                    <a:lnTo>
                      <a:pt x="202" y="5"/>
                    </a:lnTo>
                    <a:lnTo>
                      <a:pt x="225" y="6"/>
                    </a:lnTo>
                    <a:lnTo>
                      <a:pt x="247" y="7"/>
                    </a:lnTo>
                    <a:lnTo>
                      <a:pt x="269" y="8"/>
                    </a:lnTo>
                    <a:lnTo>
                      <a:pt x="289" y="8"/>
                    </a:lnTo>
                    <a:lnTo>
                      <a:pt x="308" y="9"/>
                    </a:lnTo>
                    <a:lnTo>
                      <a:pt x="328" y="10"/>
                    </a:lnTo>
                    <a:lnTo>
                      <a:pt x="346" y="11"/>
                    </a:lnTo>
                    <a:lnTo>
                      <a:pt x="365" y="12"/>
                    </a:lnTo>
                    <a:lnTo>
                      <a:pt x="384" y="13"/>
                    </a:lnTo>
                    <a:lnTo>
                      <a:pt x="405" y="13"/>
                    </a:lnTo>
                    <a:lnTo>
                      <a:pt x="425" y="14"/>
                    </a:lnTo>
                    <a:lnTo>
                      <a:pt x="447" y="15"/>
                    </a:lnTo>
                    <a:lnTo>
                      <a:pt x="471" y="16"/>
                    </a:lnTo>
                    <a:lnTo>
                      <a:pt x="495" y="19"/>
                    </a:lnTo>
                    <a:lnTo>
                      <a:pt x="523" y="20"/>
                    </a:lnTo>
                    <a:lnTo>
                      <a:pt x="552" y="21"/>
                    </a:lnTo>
                    <a:lnTo>
                      <a:pt x="584" y="22"/>
                    </a:lnTo>
                    <a:lnTo>
                      <a:pt x="618" y="24"/>
                    </a:lnTo>
                    <a:lnTo>
                      <a:pt x="655" y="26"/>
                    </a:lnTo>
                    <a:lnTo>
                      <a:pt x="695" y="28"/>
                    </a:lnTo>
                    <a:lnTo>
                      <a:pt x="740" y="30"/>
                    </a:lnTo>
                    <a:lnTo>
                      <a:pt x="788" y="32"/>
                    </a:lnTo>
                    <a:lnTo>
                      <a:pt x="839" y="34"/>
                    </a:lnTo>
                    <a:lnTo>
                      <a:pt x="896" y="37"/>
                    </a:lnTo>
                    <a:lnTo>
                      <a:pt x="957" y="39"/>
                    </a:lnTo>
                    <a:lnTo>
                      <a:pt x="1022" y="42"/>
                    </a:lnTo>
                    <a:lnTo>
                      <a:pt x="1093" y="46"/>
                    </a:lnTo>
                    <a:lnTo>
                      <a:pt x="1169" y="50"/>
                    </a:lnTo>
                    <a:lnTo>
                      <a:pt x="1196" y="54"/>
                    </a:lnTo>
                    <a:lnTo>
                      <a:pt x="1217" y="61"/>
                    </a:lnTo>
                    <a:lnTo>
                      <a:pt x="1233" y="70"/>
                    </a:lnTo>
                    <a:lnTo>
                      <a:pt x="1245" y="83"/>
                    </a:lnTo>
                    <a:lnTo>
                      <a:pt x="1254" y="97"/>
                    </a:lnTo>
                    <a:lnTo>
                      <a:pt x="1261" y="112"/>
                    </a:lnTo>
                    <a:lnTo>
                      <a:pt x="1265" y="128"/>
                    </a:lnTo>
                    <a:lnTo>
                      <a:pt x="1267" y="144"/>
                    </a:lnTo>
                    <a:lnTo>
                      <a:pt x="1267" y="163"/>
                    </a:lnTo>
                    <a:lnTo>
                      <a:pt x="1263" y="180"/>
                    </a:lnTo>
                    <a:lnTo>
                      <a:pt x="1255" y="195"/>
                    </a:lnTo>
                    <a:lnTo>
                      <a:pt x="1244" y="206"/>
                    </a:lnTo>
                    <a:lnTo>
                      <a:pt x="1229" y="214"/>
                    </a:lnTo>
                    <a:lnTo>
                      <a:pt x="1213" y="220"/>
                    </a:lnTo>
                    <a:lnTo>
                      <a:pt x="1193" y="222"/>
                    </a:lnTo>
                    <a:lnTo>
                      <a:pt x="1172" y="222"/>
                    </a:lnTo>
                    <a:lnTo>
                      <a:pt x="1140" y="221"/>
                    </a:lnTo>
                    <a:lnTo>
                      <a:pt x="1109" y="219"/>
                    </a:lnTo>
                    <a:lnTo>
                      <a:pt x="1082" y="218"/>
                    </a:lnTo>
                    <a:lnTo>
                      <a:pt x="1056" y="217"/>
                    </a:lnTo>
                    <a:lnTo>
                      <a:pt x="1032" y="216"/>
                    </a:lnTo>
                    <a:lnTo>
                      <a:pt x="1010" y="215"/>
                    </a:lnTo>
                    <a:lnTo>
                      <a:pt x="989" y="214"/>
                    </a:lnTo>
                    <a:lnTo>
                      <a:pt x="969" y="213"/>
                    </a:lnTo>
                    <a:lnTo>
                      <a:pt x="950" y="212"/>
                    </a:lnTo>
                    <a:lnTo>
                      <a:pt x="930" y="211"/>
                    </a:lnTo>
                    <a:lnTo>
                      <a:pt x="911" y="210"/>
                    </a:lnTo>
                    <a:lnTo>
                      <a:pt x="893" y="209"/>
                    </a:lnTo>
                    <a:lnTo>
                      <a:pt x="873" y="208"/>
                    </a:lnTo>
                    <a:lnTo>
                      <a:pt x="853" y="208"/>
                    </a:lnTo>
                    <a:lnTo>
                      <a:pt x="833" y="207"/>
                    </a:lnTo>
                    <a:lnTo>
                      <a:pt x="811" y="206"/>
                    </a:lnTo>
                    <a:lnTo>
                      <a:pt x="788" y="205"/>
                    </a:lnTo>
                    <a:lnTo>
                      <a:pt x="764" y="203"/>
                    </a:lnTo>
                    <a:lnTo>
                      <a:pt x="736" y="202"/>
                    </a:lnTo>
                    <a:lnTo>
                      <a:pt x="707" y="201"/>
                    </a:lnTo>
                    <a:lnTo>
                      <a:pt x="675" y="200"/>
                    </a:lnTo>
                    <a:lnTo>
                      <a:pt x="641" y="198"/>
                    </a:lnTo>
                    <a:lnTo>
                      <a:pt x="603" y="197"/>
                    </a:lnTo>
                    <a:lnTo>
                      <a:pt x="562" y="195"/>
                    </a:lnTo>
                    <a:lnTo>
                      <a:pt x="519" y="192"/>
                    </a:lnTo>
                    <a:lnTo>
                      <a:pt x="471" y="190"/>
                    </a:lnTo>
                    <a:lnTo>
                      <a:pt x="418" y="188"/>
                    </a:lnTo>
                    <a:lnTo>
                      <a:pt x="362" y="185"/>
                    </a:lnTo>
                    <a:lnTo>
                      <a:pt x="301" y="183"/>
                    </a:lnTo>
                    <a:lnTo>
                      <a:pt x="235" y="180"/>
                    </a:lnTo>
                    <a:lnTo>
                      <a:pt x="164" y="177"/>
                    </a:lnTo>
                    <a:lnTo>
                      <a:pt x="88" y="174"/>
                    </a:lnTo>
                    <a:lnTo>
                      <a:pt x="70" y="171"/>
                    </a:lnTo>
                    <a:lnTo>
                      <a:pt x="55" y="164"/>
                    </a:lnTo>
                    <a:lnTo>
                      <a:pt x="40" y="155"/>
                    </a:lnTo>
                    <a:lnTo>
                      <a:pt x="27" y="143"/>
                    </a:lnTo>
                    <a:lnTo>
                      <a:pt x="16" y="128"/>
                    </a:lnTo>
                    <a:lnTo>
                      <a:pt x="7" y="112"/>
                    </a:lnTo>
                    <a:lnTo>
                      <a:pt x="2" y="93"/>
                    </a:lnTo>
                    <a:lnTo>
                      <a:pt x="0" y="72"/>
                    </a:lnTo>
                    <a:lnTo>
                      <a:pt x="1" y="57"/>
                    </a:lnTo>
                    <a:lnTo>
                      <a:pt x="6" y="42"/>
                    </a:lnTo>
                    <a:lnTo>
                      <a:pt x="13" y="30"/>
                    </a:lnTo>
                    <a:lnTo>
                      <a:pt x="24" y="20"/>
                    </a:lnTo>
                    <a:lnTo>
                      <a:pt x="37" y="10"/>
                    </a:lnTo>
                    <a:lnTo>
                      <a:pt x="51" y="4"/>
                    </a:lnTo>
                    <a:lnTo>
                      <a:pt x="68" y="1"/>
                    </a:lnTo>
                    <a:lnTo>
                      <a:pt x="86" y="0"/>
                    </a:lnTo>
                    <a:close/>
                  </a:path>
                </a:pathLst>
              </a:custGeom>
              <a:solidFill>
                <a:srgbClr val="757D7D"/>
              </a:solidFill>
              <a:ln w="9525">
                <a:noFill/>
                <a:round/>
                <a:headEnd/>
                <a:tailEnd/>
              </a:ln>
            </p:spPr>
            <p:txBody>
              <a:bodyPr/>
              <a:lstStyle/>
              <a:p>
                <a:endParaRPr lang="en-GB"/>
              </a:p>
            </p:txBody>
          </p:sp>
          <p:sp>
            <p:nvSpPr>
              <p:cNvPr id="292962" name="Freeform 98"/>
              <p:cNvSpPr>
                <a:spLocks/>
              </p:cNvSpPr>
              <p:nvPr/>
            </p:nvSpPr>
            <p:spPr bwMode="auto">
              <a:xfrm>
                <a:off x="3681" y="2389"/>
                <a:ext cx="126" cy="17"/>
              </a:xfrm>
              <a:custGeom>
                <a:avLst/>
                <a:gdLst/>
                <a:ahLst/>
                <a:cxnLst>
                  <a:cxn ang="0">
                    <a:pos x="81" y="0"/>
                  </a:cxn>
                  <a:cxn ang="0">
                    <a:pos x="1164" y="50"/>
                  </a:cxn>
                  <a:cxn ang="0">
                    <a:pos x="1191" y="53"/>
                  </a:cxn>
                  <a:cxn ang="0">
                    <a:pos x="1211" y="60"/>
                  </a:cxn>
                  <a:cxn ang="0">
                    <a:pos x="1226" y="70"/>
                  </a:cxn>
                  <a:cxn ang="0">
                    <a:pos x="1237" y="80"/>
                  </a:cxn>
                  <a:cxn ang="0">
                    <a:pos x="1244" y="92"/>
                  </a:cxn>
                  <a:cxn ang="0">
                    <a:pos x="1250" y="106"/>
                  </a:cxn>
                  <a:cxn ang="0">
                    <a:pos x="1254" y="120"/>
                  </a:cxn>
                  <a:cxn ang="0">
                    <a:pos x="1257" y="134"/>
                  </a:cxn>
                  <a:cxn ang="0">
                    <a:pos x="1258" y="154"/>
                  </a:cxn>
                  <a:cxn ang="0">
                    <a:pos x="1255" y="170"/>
                  </a:cxn>
                  <a:cxn ang="0">
                    <a:pos x="1246" y="184"/>
                  </a:cxn>
                  <a:cxn ang="0">
                    <a:pos x="1235" y="195"/>
                  </a:cxn>
                  <a:cxn ang="0">
                    <a:pos x="1221" y="202"/>
                  </a:cxn>
                  <a:cxn ang="0">
                    <a:pos x="1205" y="207"/>
                  </a:cxn>
                  <a:cxn ang="0">
                    <a:pos x="1186" y="210"/>
                  </a:cxn>
                  <a:cxn ang="0">
                    <a:pos x="1167" y="210"/>
                  </a:cxn>
                  <a:cxn ang="0">
                    <a:pos x="83" y="162"/>
                  </a:cxn>
                  <a:cxn ang="0">
                    <a:pos x="68" y="159"/>
                  </a:cxn>
                  <a:cxn ang="0">
                    <a:pos x="54" y="152"/>
                  </a:cxn>
                  <a:cxn ang="0">
                    <a:pos x="40" y="144"/>
                  </a:cxn>
                  <a:cxn ang="0">
                    <a:pos x="28" y="132"/>
                  </a:cxn>
                  <a:cxn ang="0">
                    <a:pos x="17" y="118"/>
                  </a:cxn>
                  <a:cxn ang="0">
                    <a:pos x="8" y="102"/>
                  </a:cxn>
                  <a:cxn ang="0">
                    <a:pos x="2" y="83"/>
                  </a:cxn>
                  <a:cxn ang="0">
                    <a:pos x="0" y="62"/>
                  </a:cxn>
                  <a:cxn ang="0">
                    <a:pos x="2" y="49"/>
                  </a:cxn>
                  <a:cxn ang="0">
                    <a:pos x="6" y="37"/>
                  </a:cxn>
                  <a:cxn ang="0">
                    <a:pos x="15" y="26"/>
                  </a:cxn>
                  <a:cxn ang="0">
                    <a:pos x="24" y="17"/>
                  </a:cxn>
                  <a:cxn ang="0">
                    <a:pos x="36" y="10"/>
                  </a:cxn>
                  <a:cxn ang="0">
                    <a:pos x="50" y="3"/>
                  </a:cxn>
                  <a:cxn ang="0">
                    <a:pos x="64" y="1"/>
                  </a:cxn>
                  <a:cxn ang="0">
                    <a:pos x="81" y="0"/>
                  </a:cxn>
                </a:cxnLst>
                <a:rect l="0" t="0" r="r" b="b"/>
                <a:pathLst>
                  <a:path w="1258" h="210">
                    <a:moveTo>
                      <a:pt x="81" y="0"/>
                    </a:moveTo>
                    <a:lnTo>
                      <a:pt x="1164" y="50"/>
                    </a:lnTo>
                    <a:lnTo>
                      <a:pt x="1191" y="53"/>
                    </a:lnTo>
                    <a:lnTo>
                      <a:pt x="1211" y="60"/>
                    </a:lnTo>
                    <a:lnTo>
                      <a:pt x="1226" y="70"/>
                    </a:lnTo>
                    <a:lnTo>
                      <a:pt x="1237" y="80"/>
                    </a:lnTo>
                    <a:lnTo>
                      <a:pt x="1244" y="92"/>
                    </a:lnTo>
                    <a:lnTo>
                      <a:pt x="1250" y="106"/>
                    </a:lnTo>
                    <a:lnTo>
                      <a:pt x="1254" y="120"/>
                    </a:lnTo>
                    <a:lnTo>
                      <a:pt x="1257" y="134"/>
                    </a:lnTo>
                    <a:lnTo>
                      <a:pt x="1258" y="154"/>
                    </a:lnTo>
                    <a:lnTo>
                      <a:pt x="1255" y="170"/>
                    </a:lnTo>
                    <a:lnTo>
                      <a:pt x="1246" y="184"/>
                    </a:lnTo>
                    <a:lnTo>
                      <a:pt x="1235" y="195"/>
                    </a:lnTo>
                    <a:lnTo>
                      <a:pt x="1221" y="202"/>
                    </a:lnTo>
                    <a:lnTo>
                      <a:pt x="1205" y="207"/>
                    </a:lnTo>
                    <a:lnTo>
                      <a:pt x="1186" y="210"/>
                    </a:lnTo>
                    <a:lnTo>
                      <a:pt x="1167" y="210"/>
                    </a:lnTo>
                    <a:lnTo>
                      <a:pt x="83" y="162"/>
                    </a:lnTo>
                    <a:lnTo>
                      <a:pt x="68" y="159"/>
                    </a:lnTo>
                    <a:lnTo>
                      <a:pt x="54" y="152"/>
                    </a:lnTo>
                    <a:lnTo>
                      <a:pt x="40" y="144"/>
                    </a:lnTo>
                    <a:lnTo>
                      <a:pt x="28" y="132"/>
                    </a:lnTo>
                    <a:lnTo>
                      <a:pt x="17" y="118"/>
                    </a:lnTo>
                    <a:lnTo>
                      <a:pt x="8" y="102"/>
                    </a:lnTo>
                    <a:lnTo>
                      <a:pt x="2" y="83"/>
                    </a:lnTo>
                    <a:lnTo>
                      <a:pt x="0" y="62"/>
                    </a:lnTo>
                    <a:lnTo>
                      <a:pt x="2" y="49"/>
                    </a:lnTo>
                    <a:lnTo>
                      <a:pt x="6" y="37"/>
                    </a:lnTo>
                    <a:lnTo>
                      <a:pt x="15" y="26"/>
                    </a:lnTo>
                    <a:lnTo>
                      <a:pt x="24" y="17"/>
                    </a:lnTo>
                    <a:lnTo>
                      <a:pt x="36" y="10"/>
                    </a:lnTo>
                    <a:lnTo>
                      <a:pt x="50" y="3"/>
                    </a:lnTo>
                    <a:lnTo>
                      <a:pt x="64" y="1"/>
                    </a:lnTo>
                    <a:lnTo>
                      <a:pt x="81" y="0"/>
                    </a:lnTo>
                    <a:close/>
                  </a:path>
                </a:pathLst>
              </a:custGeom>
              <a:solidFill>
                <a:srgbClr val="878F8F"/>
              </a:solidFill>
              <a:ln w="9525">
                <a:noFill/>
                <a:round/>
                <a:headEnd/>
                <a:tailEnd/>
              </a:ln>
            </p:spPr>
            <p:txBody>
              <a:bodyPr/>
              <a:lstStyle/>
              <a:p>
                <a:endParaRPr lang="en-GB"/>
              </a:p>
            </p:txBody>
          </p:sp>
          <p:sp>
            <p:nvSpPr>
              <p:cNvPr id="292963" name="Freeform 99"/>
              <p:cNvSpPr>
                <a:spLocks/>
              </p:cNvSpPr>
              <p:nvPr/>
            </p:nvSpPr>
            <p:spPr bwMode="auto">
              <a:xfrm>
                <a:off x="3682" y="2386"/>
                <a:ext cx="38" cy="15"/>
              </a:xfrm>
              <a:custGeom>
                <a:avLst/>
                <a:gdLst/>
                <a:ahLst/>
                <a:cxnLst>
                  <a:cxn ang="0">
                    <a:pos x="357" y="178"/>
                  </a:cxn>
                  <a:cxn ang="0">
                    <a:pos x="364" y="177"/>
                  </a:cxn>
                  <a:cxn ang="0">
                    <a:pos x="370" y="173"/>
                  </a:cxn>
                  <a:cxn ang="0">
                    <a:pos x="374" y="167"/>
                  </a:cxn>
                  <a:cxn ang="0">
                    <a:pos x="377" y="159"/>
                  </a:cxn>
                  <a:cxn ang="0">
                    <a:pos x="374" y="34"/>
                  </a:cxn>
                  <a:cxn ang="0">
                    <a:pos x="372" y="26"/>
                  </a:cxn>
                  <a:cxn ang="0">
                    <a:pos x="368" y="20"/>
                  </a:cxn>
                  <a:cxn ang="0">
                    <a:pos x="361" y="16"/>
                  </a:cxn>
                  <a:cxn ang="0">
                    <a:pos x="352" y="15"/>
                  </a:cxn>
                  <a:cxn ang="0">
                    <a:pos x="193" y="4"/>
                  </a:cxn>
                  <a:cxn ang="0">
                    <a:pos x="74" y="0"/>
                  </a:cxn>
                  <a:cxn ang="0">
                    <a:pos x="58" y="0"/>
                  </a:cxn>
                  <a:cxn ang="0">
                    <a:pos x="44" y="3"/>
                  </a:cxn>
                  <a:cxn ang="0">
                    <a:pos x="32" y="10"/>
                  </a:cxn>
                  <a:cxn ang="0">
                    <a:pos x="22" y="18"/>
                  </a:cxn>
                  <a:cxn ang="0">
                    <a:pos x="13" y="27"/>
                  </a:cxn>
                  <a:cxn ang="0">
                    <a:pos x="6" y="40"/>
                  </a:cxn>
                  <a:cxn ang="0">
                    <a:pos x="1" y="52"/>
                  </a:cxn>
                  <a:cxn ang="0">
                    <a:pos x="0" y="67"/>
                  </a:cxn>
                  <a:cxn ang="0">
                    <a:pos x="0" y="89"/>
                  </a:cxn>
                  <a:cxn ang="0">
                    <a:pos x="3" y="104"/>
                  </a:cxn>
                  <a:cxn ang="0">
                    <a:pos x="8" y="117"/>
                  </a:cxn>
                  <a:cxn ang="0">
                    <a:pos x="15" y="130"/>
                  </a:cxn>
                  <a:cxn ang="0">
                    <a:pos x="25" y="140"/>
                  </a:cxn>
                  <a:cxn ang="0">
                    <a:pos x="35" y="149"/>
                  </a:cxn>
                  <a:cxn ang="0">
                    <a:pos x="48" y="156"/>
                  </a:cxn>
                  <a:cxn ang="0">
                    <a:pos x="61" y="161"/>
                  </a:cxn>
                  <a:cxn ang="0">
                    <a:pos x="76" y="163"/>
                  </a:cxn>
                  <a:cxn ang="0">
                    <a:pos x="357" y="178"/>
                  </a:cxn>
                </a:cxnLst>
                <a:rect l="0" t="0" r="r" b="b"/>
                <a:pathLst>
                  <a:path w="377" h="178">
                    <a:moveTo>
                      <a:pt x="357" y="178"/>
                    </a:moveTo>
                    <a:lnTo>
                      <a:pt x="364" y="177"/>
                    </a:lnTo>
                    <a:lnTo>
                      <a:pt x="370" y="173"/>
                    </a:lnTo>
                    <a:lnTo>
                      <a:pt x="374" y="167"/>
                    </a:lnTo>
                    <a:lnTo>
                      <a:pt x="377" y="159"/>
                    </a:lnTo>
                    <a:lnTo>
                      <a:pt x="374" y="34"/>
                    </a:lnTo>
                    <a:lnTo>
                      <a:pt x="372" y="26"/>
                    </a:lnTo>
                    <a:lnTo>
                      <a:pt x="368" y="20"/>
                    </a:lnTo>
                    <a:lnTo>
                      <a:pt x="361" y="16"/>
                    </a:lnTo>
                    <a:lnTo>
                      <a:pt x="352" y="15"/>
                    </a:lnTo>
                    <a:lnTo>
                      <a:pt x="193" y="4"/>
                    </a:lnTo>
                    <a:lnTo>
                      <a:pt x="74" y="0"/>
                    </a:lnTo>
                    <a:lnTo>
                      <a:pt x="58" y="0"/>
                    </a:lnTo>
                    <a:lnTo>
                      <a:pt x="44" y="3"/>
                    </a:lnTo>
                    <a:lnTo>
                      <a:pt x="32" y="10"/>
                    </a:lnTo>
                    <a:lnTo>
                      <a:pt x="22" y="18"/>
                    </a:lnTo>
                    <a:lnTo>
                      <a:pt x="13" y="27"/>
                    </a:lnTo>
                    <a:lnTo>
                      <a:pt x="6" y="40"/>
                    </a:lnTo>
                    <a:lnTo>
                      <a:pt x="1" y="52"/>
                    </a:lnTo>
                    <a:lnTo>
                      <a:pt x="0" y="67"/>
                    </a:lnTo>
                    <a:lnTo>
                      <a:pt x="0" y="89"/>
                    </a:lnTo>
                    <a:lnTo>
                      <a:pt x="3" y="104"/>
                    </a:lnTo>
                    <a:lnTo>
                      <a:pt x="8" y="117"/>
                    </a:lnTo>
                    <a:lnTo>
                      <a:pt x="15" y="130"/>
                    </a:lnTo>
                    <a:lnTo>
                      <a:pt x="25" y="140"/>
                    </a:lnTo>
                    <a:lnTo>
                      <a:pt x="35" y="149"/>
                    </a:lnTo>
                    <a:lnTo>
                      <a:pt x="48" y="156"/>
                    </a:lnTo>
                    <a:lnTo>
                      <a:pt x="61" y="161"/>
                    </a:lnTo>
                    <a:lnTo>
                      <a:pt x="76" y="163"/>
                    </a:lnTo>
                    <a:lnTo>
                      <a:pt x="357" y="178"/>
                    </a:lnTo>
                    <a:close/>
                  </a:path>
                </a:pathLst>
              </a:custGeom>
              <a:solidFill>
                <a:srgbClr val="B5B5B5"/>
              </a:solidFill>
              <a:ln w="9525">
                <a:noFill/>
                <a:round/>
                <a:headEnd/>
                <a:tailEnd/>
              </a:ln>
            </p:spPr>
            <p:txBody>
              <a:bodyPr/>
              <a:lstStyle/>
              <a:p>
                <a:endParaRPr lang="en-GB"/>
              </a:p>
            </p:txBody>
          </p:sp>
          <p:sp>
            <p:nvSpPr>
              <p:cNvPr id="292964" name="Freeform 100"/>
              <p:cNvSpPr>
                <a:spLocks/>
              </p:cNvSpPr>
              <p:nvPr/>
            </p:nvSpPr>
            <p:spPr bwMode="auto">
              <a:xfrm>
                <a:off x="3769" y="2390"/>
                <a:ext cx="37" cy="14"/>
              </a:xfrm>
              <a:custGeom>
                <a:avLst/>
                <a:gdLst/>
                <a:ahLst/>
                <a:cxnLst>
                  <a:cxn ang="0">
                    <a:pos x="25" y="163"/>
                  </a:cxn>
                  <a:cxn ang="0">
                    <a:pos x="18" y="162"/>
                  </a:cxn>
                  <a:cxn ang="0">
                    <a:pos x="11" y="157"/>
                  </a:cxn>
                  <a:cxn ang="0">
                    <a:pos x="5" y="151"/>
                  </a:cxn>
                  <a:cxn ang="0">
                    <a:pos x="2" y="143"/>
                  </a:cxn>
                  <a:cxn ang="0">
                    <a:pos x="0" y="19"/>
                  </a:cxn>
                  <a:cxn ang="0">
                    <a:pos x="2" y="11"/>
                  </a:cxn>
                  <a:cxn ang="0">
                    <a:pos x="7" y="5"/>
                  </a:cxn>
                  <a:cxn ang="0">
                    <a:pos x="14" y="1"/>
                  </a:cxn>
                  <a:cxn ang="0">
                    <a:pos x="22" y="0"/>
                  </a:cxn>
                  <a:cxn ang="0">
                    <a:pos x="182" y="7"/>
                  </a:cxn>
                  <a:cxn ang="0">
                    <a:pos x="301" y="12"/>
                  </a:cxn>
                  <a:cxn ang="0">
                    <a:pos x="317" y="14"/>
                  </a:cxn>
                  <a:cxn ang="0">
                    <a:pos x="331" y="19"/>
                  </a:cxn>
                  <a:cxn ang="0">
                    <a:pos x="343" y="26"/>
                  </a:cxn>
                  <a:cxn ang="0">
                    <a:pos x="354" y="35"/>
                  </a:cxn>
                  <a:cxn ang="0">
                    <a:pos x="363" y="46"/>
                  </a:cxn>
                  <a:cxn ang="0">
                    <a:pos x="370" y="59"/>
                  </a:cxn>
                  <a:cxn ang="0">
                    <a:pos x="375" y="72"/>
                  </a:cxn>
                  <a:cxn ang="0">
                    <a:pos x="376" y="87"/>
                  </a:cxn>
                  <a:cxn ang="0">
                    <a:pos x="376" y="108"/>
                  </a:cxn>
                  <a:cxn ang="0">
                    <a:pos x="375" y="123"/>
                  </a:cxn>
                  <a:cxn ang="0">
                    <a:pos x="371" y="135"/>
                  </a:cxn>
                  <a:cxn ang="0">
                    <a:pos x="365" y="148"/>
                  </a:cxn>
                  <a:cxn ang="0">
                    <a:pos x="357" y="157"/>
                  </a:cxn>
                  <a:cxn ang="0">
                    <a:pos x="346" y="165"/>
                  </a:cxn>
                  <a:cxn ang="0">
                    <a:pos x="334" y="172"/>
                  </a:cxn>
                  <a:cxn ang="0">
                    <a:pos x="321" y="175"/>
                  </a:cxn>
                  <a:cxn ang="0">
                    <a:pos x="306" y="176"/>
                  </a:cxn>
                  <a:cxn ang="0">
                    <a:pos x="25" y="163"/>
                  </a:cxn>
                </a:cxnLst>
                <a:rect l="0" t="0" r="r" b="b"/>
                <a:pathLst>
                  <a:path w="376" h="176">
                    <a:moveTo>
                      <a:pt x="25" y="163"/>
                    </a:moveTo>
                    <a:lnTo>
                      <a:pt x="18" y="162"/>
                    </a:lnTo>
                    <a:lnTo>
                      <a:pt x="11" y="157"/>
                    </a:lnTo>
                    <a:lnTo>
                      <a:pt x="5" y="151"/>
                    </a:lnTo>
                    <a:lnTo>
                      <a:pt x="2" y="143"/>
                    </a:lnTo>
                    <a:lnTo>
                      <a:pt x="0" y="19"/>
                    </a:lnTo>
                    <a:lnTo>
                      <a:pt x="2" y="11"/>
                    </a:lnTo>
                    <a:lnTo>
                      <a:pt x="7" y="5"/>
                    </a:lnTo>
                    <a:lnTo>
                      <a:pt x="14" y="1"/>
                    </a:lnTo>
                    <a:lnTo>
                      <a:pt x="22" y="0"/>
                    </a:lnTo>
                    <a:lnTo>
                      <a:pt x="182" y="7"/>
                    </a:lnTo>
                    <a:lnTo>
                      <a:pt x="301" y="12"/>
                    </a:lnTo>
                    <a:lnTo>
                      <a:pt x="317" y="14"/>
                    </a:lnTo>
                    <a:lnTo>
                      <a:pt x="331" y="19"/>
                    </a:lnTo>
                    <a:lnTo>
                      <a:pt x="343" y="26"/>
                    </a:lnTo>
                    <a:lnTo>
                      <a:pt x="354" y="35"/>
                    </a:lnTo>
                    <a:lnTo>
                      <a:pt x="363" y="46"/>
                    </a:lnTo>
                    <a:lnTo>
                      <a:pt x="370" y="59"/>
                    </a:lnTo>
                    <a:lnTo>
                      <a:pt x="375" y="72"/>
                    </a:lnTo>
                    <a:lnTo>
                      <a:pt x="376" y="87"/>
                    </a:lnTo>
                    <a:lnTo>
                      <a:pt x="376" y="108"/>
                    </a:lnTo>
                    <a:lnTo>
                      <a:pt x="375" y="123"/>
                    </a:lnTo>
                    <a:lnTo>
                      <a:pt x="371" y="135"/>
                    </a:lnTo>
                    <a:lnTo>
                      <a:pt x="365" y="148"/>
                    </a:lnTo>
                    <a:lnTo>
                      <a:pt x="357" y="157"/>
                    </a:lnTo>
                    <a:lnTo>
                      <a:pt x="346" y="165"/>
                    </a:lnTo>
                    <a:lnTo>
                      <a:pt x="334" y="172"/>
                    </a:lnTo>
                    <a:lnTo>
                      <a:pt x="321" y="175"/>
                    </a:lnTo>
                    <a:lnTo>
                      <a:pt x="306" y="176"/>
                    </a:lnTo>
                    <a:lnTo>
                      <a:pt x="25" y="163"/>
                    </a:lnTo>
                    <a:close/>
                  </a:path>
                </a:pathLst>
              </a:custGeom>
              <a:solidFill>
                <a:srgbClr val="B5B5B5"/>
              </a:solidFill>
              <a:ln w="9525">
                <a:noFill/>
                <a:round/>
                <a:headEnd/>
                <a:tailEnd/>
              </a:ln>
            </p:spPr>
            <p:txBody>
              <a:bodyPr/>
              <a:lstStyle/>
              <a:p>
                <a:endParaRPr lang="en-GB"/>
              </a:p>
            </p:txBody>
          </p:sp>
          <p:sp>
            <p:nvSpPr>
              <p:cNvPr id="292965" name="Freeform 101"/>
              <p:cNvSpPr>
                <a:spLocks/>
              </p:cNvSpPr>
              <p:nvPr/>
            </p:nvSpPr>
            <p:spPr bwMode="auto">
              <a:xfrm>
                <a:off x="3725" y="2388"/>
                <a:ext cx="38" cy="15"/>
              </a:xfrm>
              <a:custGeom>
                <a:avLst/>
                <a:gdLst/>
                <a:ahLst/>
                <a:cxnLst>
                  <a:cxn ang="0">
                    <a:pos x="21" y="0"/>
                  </a:cxn>
                  <a:cxn ang="0">
                    <a:pos x="354" y="15"/>
                  </a:cxn>
                  <a:cxn ang="0">
                    <a:pos x="362" y="18"/>
                  </a:cxn>
                  <a:cxn ang="0">
                    <a:pos x="368" y="23"/>
                  </a:cxn>
                  <a:cxn ang="0">
                    <a:pos x="373" y="29"/>
                  </a:cxn>
                  <a:cxn ang="0">
                    <a:pos x="375" y="36"/>
                  </a:cxn>
                  <a:cxn ang="0">
                    <a:pos x="378" y="160"/>
                  </a:cxn>
                  <a:cxn ang="0">
                    <a:pos x="377" y="169"/>
                  </a:cxn>
                  <a:cxn ang="0">
                    <a:pos x="372" y="174"/>
                  </a:cxn>
                  <a:cxn ang="0">
                    <a:pos x="366" y="178"/>
                  </a:cxn>
                  <a:cxn ang="0">
                    <a:pos x="358" y="179"/>
                  </a:cxn>
                  <a:cxn ang="0">
                    <a:pos x="25" y="163"/>
                  </a:cxn>
                  <a:cxn ang="0">
                    <a:pos x="17" y="161"/>
                  </a:cxn>
                  <a:cxn ang="0">
                    <a:pos x="10" y="156"/>
                  </a:cxn>
                  <a:cxn ang="0">
                    <a:pos x="6" y="150"/>
                  </a:cxn>
                  <a:cxn ang="0">
                    <a:pos x="4" y="143"/>
                  </a:cxn>
                  <a:cxn ang="0">
                    <a:pos x="0" y="19"/>
                  </a:cxn>
                  <a:cxn ang="0">
                    <a:pos x="2" y="10"/>
                  </a:cxn>
                  <a:cxn ang="0">
                    <a:pos x="7" y="4"/>
                  </a:cxn>
                  <a:cxn ang="0">
                    <a:pos x="13" y="1"/>
                  </a:cxn>
                  <a:cxn ang="0">
                    <a:pos x="21" y="0"/>
                  </a:cxn>
                </a:cxnLst>
                <a:rect l="0" t="0" r="r" b="b"/>
                <a:pathLst>
                  <a:path w="378" h="179">
                    <a:moveTo>
                      <a:pt x="21" y="0"/>
                    </a:moveTo>
                    <a:lnTo>
                      <a:pt x="354" y="15"/>
                    </a:lnTo>
                    <a:lnTo>
                      <a:pt x="362" y="18"/>
                    </a:lnTo>
                    <a:lnTo>
                      <a:pt x="368" y="23"/>
                    </a:lnTo>
                    <a:lnTo>
                      <a:pt x="373" y="29"/>
                    </a:lnTo>
                    <a:lnTo>
                      <a:pt x="375" y="36"/>
                    </a:lnTo>
                    <a:lnTo>
                      <a:pt x="378" y="160"/>
                    </a:lnTo>
                    <a:lnTo>
                      <a:pt x="377" y="169"/>
                    </a:lnTo>
                    <a:lnTo>
                      <a:pt x="372" y="174"/>
                    </a:lnTo>
                    <a:lnTo>
                      <a:pt x="366" y="178"/>
                    </a:lnTo>
                    <a:lnTo>
                      <a:pt x="358" y="179"/>
                    </a:lnTo>
                    <a:lnTo>
                      <a:pt x="25" y="163"/>
                    </a:lnTo>
                    <a:lnTo>
                      <a:pt x="17" y="161"/>
                    </a:lnTo>
                    <a:lnTo>
                      <a:pt x="10" y="156"/>
                    </a:lnTo>
                    <a:lnTo>
                      <a:pt x="6" y="150"/>
                    </a:lnTo>
                    <a:lnTo>
                      <a:pt x="4" y="143"/>
                    </a:lnTo>
                    <a:lnTo>
                      <a:pt x="0" y="19"/>
                    </a:lnTo>
                    <a:lnTo>
                      <a:pt x="2" y="10"/>
                    </a:lnTo>
                    <a:lnTo>
                      <a:pt x="7" y="4"/>
                    </a:lnTo>
                    <a:lnTo>
                      <a:pt x="13" y="1"/>
                    </a:lnTo>
                    <a:lnTo>
                      <a:pt x="21" y="0"/>
                    </a:lnTo>
                    <a:close/>
                  </a:path>
                </a:pathLst>
              </a:custGeom>
              <a:solidFill>
                <a:srgbClr val="B5B5B5"/>
              </a:solidFill>
              <a:ln w="9525">
                <a:noFill/>
                <a:round/>
                <a:headEnd/>
                <a:tailEnd/>
              </a:ln>
            </p:spPr>
            <p:txBody>
              <a:bodyPr/>
              <a:lstStyle/>
              <a:p>
                <a:endParaRPr lang="en-GB"/>
              </a:p>
            </p:txBody>
          </p:sp>
          <p:sp>
            <p:nvSpPr>
              <p:cNvPr id="292966" name="Freeform 102"/>
              <p:cNvSpPr>
                <a:spLocks/>
              </p:cNvSpPr>
              <p:nvPr/>
            </p:nvSpPr>
            <p:spPr bwMode="auto">
              <a:xfrm>
                <a:off x="3684" y="2385"/>
                <a:ext cx="38" cy="15"/>
              </a:xfrm>
              <a:custGeom>
                <a:avLst/>
                <a:gdLst/>
                <a:ahLst/>
                <a:cxnLst>
                  <a:cxn ang="0">
                    <a:pos x="355" y="178"/>
                  </a:cxn>
                  <a:cxn ang="0">
                    <a:pos x="363" y="177"/>
                  </a:cxn>
                  <a:cxn ang="0">
                    <a:pos x="370" y="173"/>
                  </a:cxn>
                  <a:cxn ang="0">
                    <a:pos x="375" y="166"/>
                  </a:cxn>
                  <a:cxn ang="0">
                    <a:pos x="377" y="158"/>
                  </a:cxn>
                  <a:cxn ang="0">
                    <a:pos x="374" y="34"/>
                  </a:cxn>
                  <a:cxn ang="0">
                    <a:pos x="371" y="26"/>
                  </a:cxn>
                  <a:cxn ang="0">
                    <a:pos x="366" y="19"/>
                  </a:cxn>
                  <a:cxn ang="0">
                    <a:pos x="360" y="15"/>
                  </a:cxn>
                  <a:cxn ang="0">
                    <a:pos x="352" y="14"/>
                  </a:cxn>
                  <a:cxn ang="0">
                    <a:pos x="190" y="5"/>
                  </a:cxn>
                  <a:cxn ang="0">
                    <a:pos x="71" y="0"/>
                  </a:cxn>
                  <a:cxn ang="0">
                    <a:pos x="56" y="1"/>
                  </a:cxn>
                  <a:cxn ang="0">
                    <a:pos x="41" y="4"/>
                  </a:cxn>
                  <a:cxn ang="0">
                    <a:pos x="29" y="9"/>
                  </a:cxn>
                  <a:cxn ang="0">
                    <a:pos x="19" y="17"/>
                  </a:cxn>
                  <a:cxn ang="0">
                    <a:pos x="10" y="28"/>
                  </a:cxn>
                  <a:cxn ang="0">
                    <a:pos x="4" y="39"/>
                  </a:cxn>
                  <a:cxn ang="0">
                    <a:pos x="1" y="51"/>
                  </a:cxn>
                  <a:cxn ang="0">
                    <a:pos x="0" y="66"/>
                  </a:cxn>
                  <a:cxn ang="0">
                    <a:pos x="0" y="89"/>
                  </a:cxn>
                  <a:cxn ang="0">
                    <a:pos x="2" y="103"/>
                  </a:cxn>
                  <a:cxn ang="0">
                    <a:pos x="6" y="117"/>
                  </a:cxn>
                  <a:cxn ang="0">
                    <a:pos x="13" y="129"/>
                  </a:cxn>
                  <a:cxn ang="0">
                    <a:pos x="22" y="139"/>
                  </a:cxn>
                  <a:cxn ang="0">
                    <a:pos x="33" y="149"/>
                  </a:cxn>
                  <a:cxn ang="0">
                    <a:pos x="47" y="156"/>
                  </a:cxn>
                  <a:cxn ang="0">
                    <a:pos x="60" y="161"/>
                  </a:cxn>
                  <a:cxn ang="0">
                    <a:pos x="75" y="163"/>
                  </a:cxn>
                  <a:cxn ang="0">
                    <a:pos x="355" y="178"/>
                  </a:cxn>
                </a:cxnLst>
                <a:rect l="0" t="0" r="r" b="b"/>
                <a:pathLst>
                  <a:path w="377" h="178">
                    <a:moveTo>
                      <a:pt x="355" y="178"/>
                    </a:moveTo>
                    <a:lnTo>
                      <a:pt x="363" y="177"/>
                    </a:lnTo>
                    <a:lnTo>
                      <a:pt x="370" y="173"/>
                    </a:lnTo>
                    <a:lnTo>
                      <a:pt x="375" y="166"/>
                    </a:lnTo>
                    <a:lnTo>
                      <a:pt x="377" y="158"/>
                    </a:lnTo>
                    <a:lnTo>
                      <a:pt x="374" y="34"/>
                    </a:lnTo>
                    <a:lnTo>
                      <a:pt x="371" y="26"/>
                    </a:lnTo>
                    <a:lnTo>
                      <a:pt x="366" y="19"/>
                    </a:lnTo>
                    <a:lnTo>
                      <a:pt x="360" y="15"/>
                    </a:lnTo>
                    <a:lnTo>
                      <a:pt x="352" y="14"/>
                    </a:lnTo>
                    <a:lnTo>
                      <a:pt x="190" y="5"/>
                    </a:lnTo>
                    <a:lnTo>
                      <a:pt x="71" y="0"/>
                    </a:lnTo>
                    <a:lnTo>
                      <a:pt x="56" y="1"/>
                    </a:lnTo>
                    <a:lnTo>
                      <a:pt x="41" y="4"/>
                    </a:lnTo>
                    <a:lnTo>
                      <a:pt x="29" y="9"/>
                    </a:lnTo>
                    <a:lnTo>
                      <a:pt x="19" y="17"/>
                    </a:lnTo>
                    <a:lnTo>
                      <a:pt x="10" y="28"/>
                    </a:lnTo>
                    <a:lnTo>
                      <a:pt x="4" y="39"/>
                    </a:lnTo>
                    <a:lnTo>
                      <a:pt x="1" y="51"/>
                    </a:lnTo>
                    <a:lnTo>
                      <a:pt x="0" y="66"/>
                    </a:lnTo>
                    <a:lnTo>
                      <a:pt x="0" y="89"/>
                    </a:lnTo>
                    <a:lnTo>
                      <a:pt x="2" y="103"/>
                    </a:lnTo>
                    <a:lnTo>
                      <a:pt x="6" y="117"/>
                    </a:lnTo>
                    <a:lnTo>
                      <a:pt x="13" y="129"/>
                    </a:lnTo>
                    <a:lnTo>
                      <a:pt x="22" y="139"/>
                    </a:lnTo>
                    <a:lnTo>
                      <a:pt x="33" y="149"/>
                    </a:lnTo>
                    <a:lnTo>
                      <a:pt x="47" y="156"/>
                    </a:lnTo>
                    <a:lnTo>
                      <a:pt x="60" y="161"/>
                    </a:lnTo>
                    <a:lnTo>
                      <a:pt x="75" y="163"/>
                    </a:lnTo>
                    <a:lnTo>
                      <a:pt x="355" y="178"/>
                    </a:lnTo>
                    <a:close/>
                  </a:path>
                </a:pathLst>
              </a:custGeom>
              <a:solidFill>
                <a:srgbClr val="E8E8E8"/>
              </a:solidFill>
              <a:ln w="9525">
                <a:noFill/>
                <a:round/>
                <a:headEnd/>
                <a:tailEnd/>
              </a:ln>
            </p:spPr>
            <p:txBody>
              <a:bodyPr/>
              <a:lstStyle/>
              <a:p>
                <a:endParaRPr lang="en-GB"/>
              </a:p>
            </p:txBody>
          </p:sp>
          <p:sp>
            <p:nvSpPr>
              <p:cNvPr id="292967" name="Freeform 103"/>
              <p:cNvSpPr>
                <a:spLocks/>
              </p:cNvSpPr>
              <p:nvPr/>
            </p:nvSpPr>
            <p:spPr bwMode="auto">
              <a:xfrm>
                <a:off x="3771" y="2388"/>
                <a:ext cx="37" cy="15"/>
              </a:xfrm>
              <a:custGeom>
                <a:avLst/>
                <a:gdLst/>
                <a:ahLst/>
                <a:cxnLst>
                  <a:cxn ang="0">
                    <a:pos x="24" y="164"/>
                  </a:cxn>
                  <a:cxn ang="0">
                    <a:pos x="16" y="163"/>
                  </a:cxn>
                  <a:cxn ang="0">
                    <a:pos x="9" y="158"/>
                  </a:cxn>
                  <a:cxn ang="0">
                    <a:pos x="5" y="152"/>
                  </a:cxn>
                  <a:cxn ang="0">
                    <a:pos x="3" y="144"/>
                  </a:cxn>
                  <a:cxn ang="0">
                    <a:pos x="0" y="20"/>
                  </a:cxn>
                  <a:cxn ang="0">
                    <a:pos x="1" y="11"/>
                  </a:cxn>
                  <a:cxn ang="0">
                    <a:pos x="5" y="5"/>
                  </a:cxn>
                  <a:cxn ang="0">
                    <a:pos x="11" y="1"/>
                  </a:cxn>
                  <a:cxn ang="0">
                    <a:pos x="19" y="0"/>
                  </a:cxn>
                  <a:cxn ang="0">
                    <a:pos x="182" y="7"/>
                  </a:cxn>
                  <a:cxn ang="0">
                    <a:pos x="301" y="12"/>
                  </a:cxn>
                  <a:cxn ang="0">
                    <a:pos x="316" y="15"/>
                  </a:cxn>
                  <a:cxn ang="0">
                    <a:pos x="330" y="20"/>
                  </a:cxn>
                  <a:cxn ang="0">
                    <a:pos x="342" y="27"/>
                  </a:cxn>
                  <a:cxn ang="0">
                    <a:pos x="353" y="36"/>
                  </a:cxn>
                  <a:cxn ang="0">
                    <a:pos x="363" y="47"/>
                  </a:cxn>
                  <a:cxn ang="0">
                    <a:pos x="369" y="59"/>
                  </a:cxn>
                  <a:cxn ang="0">
                    <a:pos x="374" y="73"/>
                  </a:cxn>
                  <a:cxn ang="0">
                    <a:pos x="376" y="87"/>
                  </a:cxn>
                  <a:cxn ang="0">
                    <a:pos x="376" y="109"/>
                  </a:cxn>
                  <a:cxn ang="0">
                    <a:pos x="375" y="123"/>
                  </a:cxn>
                  <a:cxn ang="0">
                    <a:pos x="371" y="137"/>
                  </a:cxn>
                  <a:cxn ang="0">
                    <a:pos x="364" y="148"/>
                  </a:cxn>
                  <a:cxn ang="0">
                    <a:pos x="355" y="158"/>
                  </a:cxn>
                  <a:cxn ang="0">
                    <a:pos x="344" y="167"/>
                  </a:cxn>
                  <a:cxn ang="0">
                    <a:pos x="332" y="172"/>
                  </a:cxn>
                  <a:cxn ang="0">
                    <a:pos x="319" y="175"/>
                  </a:cxn>
                  <a:cxn ang="0">
                    <a:pos x="304" y="176"/>
                  </a:cxn>
                  <a:cxn ang="0">
                    <a:pos x="24" y="164"/>
                  </a:cxn>
                </a:cxnLst>
                <a:rect l="0" t="0" r="r" b="b"/>
                <a:pathLst>
                  <a:path w="376" h="176">
                    <a:moveTo>
                      <a:pt x="24" y="164"/>
                    </a:moveTo>
                    <a:lnTo>
                      <a:pt x="16" y="163"/>
                    </a:lnTo>
                    <a:lnTo>
                      <a:pt x="9" y="158"/>
                    </a:lnTo>
                    <a:lnTo>
                      <a:pt x="5" y="152"/>
                    </a:lnTo>
                    <a:lnTo>
                      <a:pt x="3" y="144"/>
                    </a:lnTo>
                    <a:lnTo>
                      <a:pt x="0" y="20"/>
                    </a:lnTo>
                    <a:lnTo>
                      <a:pt x="1" y="11"/>
                    </a:lnTo>
                    <a:lnTo>
                      <a:pt x="5" y="5"/>
                    </a:lnTo>
                    <a:lnTo>
                      <a:pt x="11" y="1"/>
                    </a:lnTo>
                    <a:lnTo>
                      <a:pt x="19" y="0"/>
                    </a:lnTo>
                    <a:lnTo>
                      <a:pt x="182" y="7"/>
                    </a:lnTo>
                    <a:lnTo>
                      <a:pt x="301" y="12"/>
                    </a:lnTo>
                    <a:lnTo>
                      <a:pt x="316" y="15"/>
                    </a:lnTo>
                    <a:lnTo>
                      <a:pt x="330" y="20"/>
                    </a:lnTo>
                    <a:lnTo>
                      <a:pt x="342" y="27"/>
                    </a:lnTo>
                    <a:lnTo>
                      <a:pt x="353" y="36"/>
                    </a:lnTo>
                    <a:lnTo>
                      <a:pt x="363" y="47"/>
                    </a:lnTo>
                    <a:lnTo>
                      <a:pt x="369" y="59"/>
                    </a:lnTo>
                    <a:lnTo>
                      <a:pt x="374" y="73"/>
                    </a:lnTo>
                    <a:lnTo>
                      <a:pt x="376" y="87"/>
                    </a:lnTo>
                    <a:lnTo>
                      <a:pt x="376" y="109"/>
                    </a:lnTo>
                    <a:lnTo>
                      <a:pt x="375" y="123"/>
                    </a:lnTo>
                    <a:lnTo>
                      <a:pt x="371" y="137"/>
                    </a:lnTo>
                    <a:lnTo>
                      <a:pt x="364" y="148"/>
                    </a:lnTo>
                    <a:lnTo>
                      <a:pt x="355" y="158"/>
                    </a:lnTo>
                    <a:lnTo>
                      <a:pt x="344" y="167"/>
                    </a:lnTo>
                    <a:lnTo>
                      <a:pt x="332" y="172"/>
                    </a:lnTo>
                    <a:lnTo>
                      <a:pt x="319" y="175"/>
                    </a:lnTo>
                    <a:lnTo>
                      <a:pt x="304" y="176"/>
                    </a:lnTo>
                    <a:lnTo>
                      <a:pt x="24" y="164"/>
                    </a:lnTo>
                    <a:close/>
                  </a:path>
                </a:pathLst>
              </a:custGeom>
              <a:solidFill>
                <a:srgbClr val="E8E8E8"/>
              </a:solidFill>
              <a:ln w="9525">
                <a:noFill/>
                <a:round/>
                <a:headEnd/>
                <a:tailEnd/>
              </a:ln>
            </p:spPr>
            <p:txBody>
              <a:bodyPr/>
              <a:lstStyle/>
              <a:p>
                <a:endParaRPr lang="en-GB"/>
              </a:p>
            </p:txBody>
          </p:sp>
          <p:sp>
            <p:nvSpPr>
              <p:cNvPr id="292968" name="Freeform 104"/>
              <p:cNvSpPr>
                <a:spLocks/>
              </p:cNvSpPr>
              <p:nvPr/>
            </p:nvSpPr>
            <p:spPr bwMode="auto">
              <a:xfrm>
                <a:off x="3727" y="2386"/>
                <a:ext cx="38" cy="15"/>
              </a:xfrm>
              <a:custGeom>
                <a:avLst/>
                <a:gdLst/>
                <a:ahLst/>
                <a:cxnLst>
                  <a:cxn ang="0">
                    <a:pos x="20" y="0"/>
                  </a:cxn>
                  <a:cxn ang="0">
                    <a:pos x="353" y="16"/>
                  </a:cxn>
                  <a:cxn ang="0">
                    <a:pos x="361" y="18"/>
                  </a:cxn>
                  <a:cxn ang="0">
                    <a:pos x="367" y="23"/>
                  </a:cxn>
                  <a:cxn ang="0">
                    <a:pos x="372" y="29"/>
                  </a:cxn>
                  <a:cxn ang="0">
                    <a:pos x="374" y="37"/>
                  </a:cxn>
                  <a:cxn ang="0">
                    <a:pos x="376" y="161"/>
                  </a:cxn>
                  <a:cxn ang="0">
                    <a:pos x="375" y="169"/>
                  </a:cxn>
                  <a:cxn ang="0">
                    <a:pos x="371" y="174"/>
                  </a:cxn>
                  <a:cxn ang="0">
                    <a:pos x="365" y="178"/>
                  </a:cxn>
                  <a:cxn ang="0">
                    <a:pos x="358" y="179"/>
                  </a:cxn>
                  <a:cxn ang="0">
                    <a:pos x="24" y="164"/>
                  </a:cxn>
                  <a:cxn ang="0">
                    <a:pos x="16" y="162"/>
                  </a:cxn>
                  <a:cxn ang="0">
                    <a:pos x="9" y="157"/>
                  </a:cxn>
                  <a:cxn ang="0">
                    <a:pos x="5" y="150"/>
                  </a:cxn>
                  <a:cxn ang="0">
                    <a:pos x="3" y="143"/>
                  </a:cxn>
                  <a:cxn ang="0">
                    <a:pos x="0" y="19"/>
                  </a:cxn>
                  <a:cxn ang="0">
                    <a:pos x="2" y="11"/>
                  </a:cxn>
                  <a:cxn ang="0">
                    <a:pos x="6" y="5"/>
                  </a:cxn>
                  <a:cxn ang="0">
                    <a:pos x="12" y="1"/>
                  </a:cxn>
                  <a:cxn ang="0">
                    <a:pos x="20" y="0"/>
                  </a:cxn>
                </a:cxnLst>
                <a:rect l="0" t="0" r="r" b="b"/>
                <a:pathLst>
                  <a:path w="376" h="179">
                    <a:moveTo>
                      <a:pt x="20" y="0"/>
                    </a:moveTo>
                    <a:lnTo>
                      <a:pt x="353" y="16"/>
                    </a:lnTo>
                    <a:lnTo>
                      <a:pt x="361" y="18"/>
                    </a:lnTo>
                    <a:lnTo>
                      <a:pt x="367" y="23"/>
                    </a:lnTo>
                    <a:lnTo>
                      <a:pt x="372" y="29"/>
                    </a:lnTo>
                    <a:lnTo>
                      <a:pt x="374" y="37"/>
                    </a:lnTo>
                    <a:lnTo>
                      <a:pt x="376" y="161"/>
                    </a:lnTo>
                    <a:lnTo>
                      <a:pt x="375" y="169"/>
                    </a:lnTo>
                    <a:lnTo>
                      <a:pt x="371" y="174"/>
                    </a:lnTo>
                    <a:lnTo>
                      <a:pt x="365" y="178"/>
                    </a:lnTo>
                    <a:lnTo>
                      <a:pt x="358" y="179"/>
                    </a:lnTo>
                    <a:lnTo>
                      <a:pt x="24" y="164"/>
                    </a:lnTo>
                    <a:lnTo>
                      <a:pt x="16" y="162"/>
                    </a:lnTo>
                    <a:lnTo>
                      <a:pt x="9" y="157"/>
                    </a:lnTo>
                    <a:lnTo>
                      <a:pt x="5" y="150"/>
                    </a:lnTo>
                    <a:lnTo>
                      <a:pt x="3" y="143"/>
                    </a:lnTo>
                    <a:lnTo>
                      <a:pt x="0" y="19"/>
                    </a:lnTo>
                    <a:lnTo>
                      <a:pt x="2" y="11"/>
                    </a:lnTo>
                    <a:lnTo>
                      <a:pt x="6" y="5"/>
                    </a:lnTo>
                    <a:lnTo>
                      <a:pt x="12" y="1"/>
                    </a:lnTo>
                    <a:lnTo>
                      <a:pt x="20" y="0"/>
                    </a:lnTo>
                    <a:close/>
                  </a:path>
                </a:pathLst>
              </a:custGeom>
              <a:solidFill>
                <a:srgbClr val="E8E8E8"/>
              </a:solidFill>
              <a:ln w="9525">
                <a:noFill/>
                <a:round/>
                <a:headEnd/>
                <a:tailEnd/>
              </a:ln>
            </p:spPr>
            <p:txBody>
              <a:bodyPr/>
              <a:lstStyle/>
              <a:p>
                <a:endParaRPr lang="en-GB"/>
              </a:p>
            </p:txBody>
          </p:sp>
          <p:sp>
            <p:nvSpPr>
              <p:cNvPr id="292969" name="Freeform 105"/>
              <p:cNvSpPr>
                <a:spLocks/>
              </p:cNvSpPr>
              <p:nvPr/>
            </p:nvSpPr>
            <p:spPr bwMode="auto">
              <a:xfrm>
                <a:off x="3678" y="2356"/>
                <a:ext cx="132" cy="24"/>
              </a:xfrm>
              <a:custGeom>
                <a:avLst/>
                <a:gdLst/>
                <a:ahLst/>
                <a:cxnLst>
                  <a:cxn ang="0">
                    <a:pos x="114" y="0"/>
                  </a:cxn>
                  <a:cxn ang="0">
                    <a:pos x="1198" y="60"/>
                  </a:cxn>
                  <a:cxn ang="0">
                    <a:pos x="1226" y="63"/>
                  </a:cxn>
                  <a:cxn ang="0">
                    <a:pos x="1249" y="72"/>
                  </a:cxn>
                  <a:cxn ang="0">
                    <a:pos x="1269" y="83"/>
                  </a:cxn>
                  <a:cxn ang="0">
                    <a:pos x="1287" y="98"/>
                  </a:cxn>
                  <a:cxn ang="0">
                    <a:pos x="1300" y="116"/>
                  </a:cxn>
                  <a:cxn ang="0">
                    <a:pos x="1309" y="136"/>
                  </a:cxn>
                  <a:cxn ang="0">
                    <a:pos x="1315" y="156"/>
                  </a:cxn>
                  <a:cxn ang="0">
                    <a:pos x="1317" y="178"/>
                  </a:cxn>
                  <a:cxn ang="0">
                    <a:pos x="1316" y="200"/>
                  </a:cxn>
                  <a:cxn ang="0">
                    <a:pos x="1311" y="220"/>
                  </a:cxn>
                  <a:cxn ang="0">
                    <a:pos x="1302" y="239"/>
                  </a:cxn>
                  <a:cxn ang="0">
                    <a:pos x="1290" y="256"/>
                  </a:cxn>
                  <a:cxn ang="0">
                    <a:pos x="1273" y="269"/>
                  </a:cxn>
                  <a:cxn ang="0">
                    <a:pos x="1254" y="280"/>
                  </a:cxn>
                  <a:cxn ang="0">
                    <a:pos x="1231" y="286"/>
                  </a:cxn>
                  <a:cxn ang="0">
                    <a:pos x="1203" y="287"/>
                  </a:cxn>
                  <a:cxn ang="0">
                    <a:pos x="119" y="230"/>
                  </a:cxn>
                  <a:cxn ang="0">
                    <a:pos x="91" y="226"/>
                  </a:cxn>
                  <a:cxn ang="0">
                    <a:pos x="67" y="218"/>
                  </a:cxn>
                  <a:cxn ang="0">
                    <a:pos x="47" y="205"/>
                  </a:cxn>
                  <a:cxn ang="0">
                    <a:pos x="30" y="190"/>
                  </a:cxn>
                  <a:cxn ang="0">
                    <a:pos x="17" y="171"/>
                  </a:cxn>
                  <a:cxn ang="0">
                    <a:pos x="7" y="151"/>
                  </a:cxn>
                  <a:cxn ang="0">
                    <a:pos x="2" y="131"/>
                  </a:cxn>
                  <a:cxn ang="0">
                    <a:pos x="0" y="109"/>
                  </a:cxn>
                  <a:cxn ang="0">
                    <a:pos x="1" y="88"/>
                  </a:cxn>
                  <a:cxn ang="0">
                    <a:pos x="6" y="67"/>
                  </a:cxn>
                  <a:cxn ang="0">
                    <a:pos x="14" y="49"/>
                  </a:cxn>
                  <a:cxn ang="0">
                    <a:pos x="26" y="32"/>
                  </a:cxn>
                  <a:cxn ang="0">
                    <a:pos x="43" y="18"/>
                  </a:cxn>
                  <a:cxn ang="0">
                    <a:pos x="63" y="7"/>
                  </a:cxn>
                  <a:cxn ang="0">
                    <a:pos x="86" y="1"/>
                  </a:cxn>
                  <a:cxn ang="0">
                    <a:pos x="114" y="0"/>
                  </a:cxn>
                </a:cxnLst>
                <a:rect l="0" t="0" r="r" b="b"/>
                <a:pathLst>
                  <a:path w="1317" h="287">
                    <a:moveTo>
                      <a:pt x="114" y="0"/>
                    </a:moveTo>
                    <a:lnTo>
                      <a:pt x="1198" y="60"/>
                    </a:lnTo>
                    <a:lnTo>
                      <a:pt x="1226" y="63"/>
                    </a:lnTo>
                    <a:lnTo>
                      <a:pt x="1249" y="72"/>
                    </a:lnTo>
                    <a:lnTo>
                      <a:pt x="1269" y="83"/>
                    </a:lnTo>
                    <a:lnTo>
                      <a:pt x="1287" y="98"/>
                    </a:lnTo>
                    <a:lnTo>
                      <a:pt x="1300" y="116"/>
                    </a:lnTo>
                    <a:lnTo>
                      <a:pt x="1309" y="136"/>
                    </a:lnTo>
                    <a:lnTo>
                      <a:pt x="1315" y="156"/>
                    </a:lnTo>
                    <a:lnTo>
                      <a:pt x="1317" y="178"/>
                    </a:lnTo>
                    <a:lnTo>
                      <a:pt x="1316" y="200"/>
                    </a:lnTo>
                    <a:lnTo>
                      <a:pt x="1311" y="220"/>
                    </a:lnTo>
                    <a:lnTo>
                      <a:pt x="1302" y="239"/>
                    </a:lnTo>
                    <a:lnTo>
                      <a:pt x="1290" y="256"/>
                    </a:lnTo>
                    <a:lnTo>
                      <a:pt x="1273" y="269"/>
                    </a:lnTo>
                    <a:lnTo>
                      <a:pt x="1254" y="280"/>
                    </a:lnTo>
                    <a:lnTo>
                      <a:pt x="1231" y="286"/>
                    </a:lnTo>
                    <a:lnTo>
                      <a:pt x="1203" y="287"/>
                    </a:lnTo>
                    <a:lnTo>
                      <a:pt x="119" y="230"/>
                    </a:lnTo>
                    <a:lnTo>
                      <a:pt x="91" y="226"/>
                    </a:lnTo>
                    <a:lnTo>
                      <a:pt x="67" y="218"/>
                    </a:lnTo>
                    <a:lnTo>
                      <a:pt x="47" y="205"/>
                    </a:lnTo>
                    <a:lnTo>
                      <a:pt x="30" y="190"/>
                    </a:lnTo>
                    <a:lnTo>
                      <a:pt x="17" y="171"/>
                    </a:lnTo>
                    <a:lnTo>
                      <a:pt x="7" y="151"/>
                    </a:lnTo>
                    <a:lnTo>
                      <a:pt x="2" y="131"/>
                    </a:lnTo>
                    <a:lnTo>
                      <a:pt x="0" y="109"/>
                    </a:lnTo>
                    <a:lnTo>
                      <a:pt x="1" y="88"/>
                    </a:lnTo>
                    <a:lnTo>
                      <a:pt x="6" y="67"/>
                    </a:lnTo>
                    <a:lnTo>
                      <a:pt x="14" y="49"/>
                    </a:lnTo>
                    <a:lnTo>
                      <a:pt x="26" y="32"/>
                    </a:lnTo>
                    <a:lnTo>
                      <a:pt x="43" y="18"/>
                    </a:lnTo>
                    <a:lnTo>
                      <a:pt x="63" y="7"/>
                    </a:lnTo>
                    <a:lnTo>
                      <a:pt x="86" y="1"/>
                    </a:lnTo>
                    <a:lnTo>
                      <a:pt x="114" y="0"/>
                    </a:lnTo>
                    <a:close/>
                  </a:path>
                </a:pathLst>
              </a:custGeom>
              <a:solidFill>
                <a:srgbClr val="E0E8E8"/>
              </a:solidFill>
              <a:ln w="9525">
                <a:noFill/>
                <a:round/>
                <a:headEnd/>
                <a:tailEnd/>
              </a:ln>
            </p:spPr>
            <p:txBody>
              <a:bodyPr/>
              <a:lstStyle/>
              <a:p>
                <a:endParaRPr lang="en-GB"/>
              </a:p>
            </p:txBody>
          </p:sp>
          <p:sp>
            <p:nvSpPr>
              <p:cNvPr id="292970" name="Freeform 106"/>
              <p:cNvSpPr>
                <a:spLocks/>
              </p:cNvSpPr>
              <p:nvPr/>
            </p:nvSpPr>
            <p:spPr bwMode="auto">
              <a:xfrm>
                <a:off x="3678" y="2356"/>
                <a:ext cx="132" cy="24"/>
              </a:xfrm>
              <a:custGeom>
                <a:avLst/>
                <a:gdLst/>
                <a:ahLst/>
                <a:cxnLst>
                  <a:cxn ang="0">
                    <a:pos x="114" y="0"/>
                  </a:cxn>
                  <a:cxn ang="0">
                    <a:pos x="1198" y="57"/>
                  </a:cxn>
                  <a:cxn ang="0">
                    <a:pos x="1226" y="61"/>
                  </a:cxn>
                  <a:cxn ang="0">
                    <a:pos x="1249" y="70"/>
                  </a:cxn>
                  <a:cxn ang="0">
                    <a:pos x="1270" y="83"/>
                  </a:cxn>
                  <a:cxn ang="0">
                    <a:pos x="1286" y="98"/>
                  </a:cxn>
                  <a:cxn ang="0">
                    <a:pos x="1301" y="116"/>
                  </a:cxn>
                  <a:cxn ang="0">
                    <a:pos x="1310" y="136"/>
                  </a:cxn>
                  <a:cxn ang="0">
                    <a:pos x="1316" y="156"/>
                  </a:cxn>
                  <a:cxn ang="0">
                    <a:pos x="1319" y="178"/>
                  </a:cxn>
                  <a:cxn ang="0">
                    <a:pos x="1317" y="199"/>
                  </a:cxn>
                  <a:cxn ang="0">
                    <a:pos x="1312" y="219"/>
                  </a:cxn>
                  <a:cxn ang="0">
                    <a:pos x="1304" y="238"/>
                  </a:cxn>
                  <a:cxn ang="0">
                    <a:pos x="1292" y="255"/>
                  </a:cxn>
                  <a:cxn ang="0">
                    <a:pos x="1275" y="269"/>
                  </a:cxn>
                  <a:cxn ang="0">
                    <a:pos x="1255" y="279"/>
                  </a:cxn>
                  <a:cxn ang="0">
                    <a:pos x="1232" y="286"/>
                  </a:cxn>
                  <a:cxn ang="0">
                    <a:pos x="1203" y="287"/>
                  </a:cxn>
                  <a:cxn ang="0">
                    <a:pos x="119" y="228"/>
                  </a:cxn>
                  <a:cxn ang="0">
                    <a:pos x="91" y="223"/>
                  </a:cxn>
                  <a:cxn ang="0">
                    <a:pos x="68" y="214"/>
                  </a:cxn>
                  <a:cxn ang="0">
                    <a:pos x="48" y="202"/>
                  </a:cxn>
                  <a:cxn ang="0">
                    <a:pos x="30" y="186"/>
                  </a:cxn>
                  <a:cxn ang="0">
                    <a:pos x="17" y="169"/>
                  </a:cxn>
                  <a:cxn ang="0">
                    <a:pos x="8" y="149"/>
                  </a:cxn>
                  <a:cxn ang="0">
                    <a:pos x="2" y="128"/>
                  </a:cxn>
                  <a:cxn ang="0">
                    <a:pos x="0" y="107"/>
                  </a:cxn>
                  <a:cxn ang="0">
                    <a:pos x="1" y="86"/>
                  </a:cxn>
                  <a:cxn ang="0">
                    <a:pos x="6" y="66"/>
                  </a:cxn>
                  <a:cxn ang="0">
                    <a:pos x="15" y="48"/>
                  </a:cxn>
                  <a:cxn ang="0">
                    <a:pos x="27" y="31"/>
                  </a:cxn>
                  <a:cxn ang="0">
                    <a:pos x="43" y="16"/>
                  </a:cxn>
                  <a:cxn ang="0">
                    <a:pos x="63" y="7"/>
                  </a:cxn>
                  <a:cxn ang="0">
                    <a:pos x="86" y="1"/>
                  </a:cxn>
                  <a:cxn ang="0">
                    <a:pos x="114" y="0"/>
                  </a:cxn>
                </a:cxnLst>
                <a:rect l="0" t="0" r="r" b="b"/>
                <a:pathLst>
                  <a:path w="1319" h="287">
                    <a:moveTo>
                      <a:pt x="114" y="0"/>
                    </a:moveTo>
                    <a:lnTo>
                      <a:pt x="1198" y="57"/>
                    </a:lnTo>
                    <a:lnTo>
                      <a:pt x="1226" y="61"/>
                    </a:lnTo>
                    <a:lnTo>
                      <a:pt x="1249" y="70"/>
                    </a:lnTo>
                    <a:lnTo>
                      <a:pt x="1270" y="83"/>
                    </a:lnTo>
                    <a:lnTo>
                      <a:pt x="1286" y="98"/>
                    </a:lnTo>
                    <a:lnTo>
                      <a:pt x="1301" y="116"/>
                    </a:lnTo>
                    <a:lnTo>
                      <a:pt x="1310" y="136"/>
                    </a:lnTo>
                    <a:lnTo>
                      <a:pt x="1316" y="156"/>
                    </a:lnTo>
                    <a:lnTo>
                      <a:pt x="1319" y="178"/>
                    </a:lnTo>
                    <a:lnTo>
                      <a:pt x="1317" y="199"/>
                    </a:lnTo>
                    <a:lnTo>
                      <a:pt x="1312" y="219"/>
                    </a:lnTo>
                    <a:lnTo>
                      <a:pt x="1304" y="238"/>
                    </a:lnTo>
                    <a:lnTo>
                      <a:pt x="1292" y="255"/>
                    </a:lnTo>
                    <a:lnTo>
                      <a:pt x="1275" y="269"/>
                    </a:lnTo>
                    <a:lnTo>
                      <a:pt x="1255" y="279"/>
                    </a:lnTo>
                    <a:lnTo>
                      <a:pt x="1232" y="286"/>
                    </a:lnTo>
                    <a:lnTo>
                      <a:pt x="1203" y="287"/>
                    </a:lnTo>
                    <a:lnTo>
                      <a:pt x="119" y="228"/>
                    </a:lnTo>
                    <a:lnTo>
                      <a:pt x="91" y="223"/>
                    </a:lnTo>
                    <a:lnTo>
                      <a:pt x="68" y="214"/>
                    </a:lnTo>
                    <a:lnTo>
                      <a:pt x="48" y="202"/>
                    </a:lnTo>
                    <a:lnTo>
                      <a:pt x="30" y="186"/>
                    </a:lnTo>
                    <a:lnTo>
                      <a:pt x="17" y="169"/>
                    </a:lnTo>
                    <a:lnTo>
                      <a:pt x="8" y="149"/>
                    </a:lnTo>
                    <a:lnTo>
                      <a:pt x="2" y="128"/>
                    </a:lnTo>
                    <a:lnTo>
                      <a:pt x="0" y="107"/>
                    </a:lnTo>
                    <a:lnTo>
                      <a:pt x="1" y="86"/>
                    </a:lnTo>
                    <a:lnTo>
                      <a:pt x="6" y="66"/>
                    </a:lnTo>
                    <a:lnTo>
                      <a:pt x="15" y="48"/>
                    </a:lnTo>
                    <a:lnTo>
                      <a:pt x="27" y="31"/>
                    </a:lnTo>
                    <a:lnTo>
                      <a:pt x="43" y="16"/>
                    </a:lnTo>
                    <a:lnTo>
                      <a:pt x="63" y="7"/>
                    </a:lnTo>
                    <a:lnTo>
                      <a:pt x="86" y="1"/>
                    </a:lnTo>
                    <a:lnTo>
                      <a:pt x="114" y="0"/>
                    </a:lnTo>
                    <a:close/>
                  </a:path>
                </a:pathLst>
              </a:custGeom>
              <a:solidFill>
                <a:srgbClr val="2B3333"/>
              </a:solidFill>
              <a:ln w="9525">
                <a:noFill/>
                <a:round/>
                <a:headEnd/>
                <a:tailEnd/>
              </a:ln>
            </p:spPr>
            <p:txBody>
              <a:bodyPr/>
              <a:lstStyle/>
              <a:p>
                <a:endParaRPr lang="en-GB"/>
              </a:p>
            </p:txBody>
          </p:sp>
          <p:sp>
            <p:nvSpPr>
              <p:cNvPr id="292971" name="Freeform 107"/>
              <p:cNvSpPr>
                <a:spLocks/>
              </p:cNvSpPr>
              <p:nvPr/>
            </p:nvSpPr>
            <p:spPr bwMode="auto">
              <a:xfrm>
                <a:off x="3678" y="2357"/>
                <a:ext cx="131" cy="23"/>
              </a:xfrm>
              <a:custGeom>
                <a:avLst/>
                <a:gdLst/>
                <a:ahLst/>
                <a:cxnLst>
                  <a:cxn ang="0">
                    <a:pos x="139" y="1"/>
                  </a:cxn>
                  <a:cxn ang="0">
                    <a:pos x="197" y="4"/>
                  </a:cxn>
                  <a:cxn ang="0">
                    <a:pos x="247" y="6"/>
                  </a:cxn>
                  <a:cxn ang="0">
                    <a:pos x="291" y="9"/>
                  </a:cxn>
                  <a:cxn ang="0">
                    <a:pos x="331" y="11"/>
                  </a:cxn>
                  <a:cxn ang="0">
                    <a:pos x="369" y="12"/>
                  </a:cxn>
                  <a:cxn ang="0">
                    <a:pos x="407" y="14"/>
                  </a:cxn>
                  <a:cxn ang="0">
                    <a:pos x="448" y="16"/>
                  </a:cxn>
                  <a:cxn ang="0">
                    <a:pos x="493" y="18"/>
                  </a:cxn>
                  <a:cxn ang="0">
                    <a:pos x="545" y="21"/>
                  </a:cxn>
                  <a:cxn ang="0">
                    <a:pos x="606" y="24"/>
                  </a:cxn>
                  <a:cxn ang="0">
                    <a:pos x="678" y="28"/>
                  </a:cxn>
                  <a:cxn ang="0">
                    <a:pos x="762" y="33"/>
                  </a:cxn>
                  <a:cxn ang="0">
                    <a:pos x="861" y="39"/>
                  </a:cxn>
                  <a:cxn ang="0">
                    <a:pos x="979" y="45"/>
                  </a:cxn>
                  <a:cxn ang="0">
                    <a:pos x="1115" y="53"/>
                  </a:cxn>
                  <a:cxn ang="0">
                    <a:pos x="1220" y="61"/>
                  </a:cxn>
                  <a:cxn ang="0">
                    <a:pos x="1262" y="82"/>
                  </a:cxn>
                  <a:cxn ang="0">
                    <a:pos x="1291" y="115"/>
                  </a:cxn>
                  <a:cxn ang="0">
                    <a:pos x="1305" y="153"/>
                  </a:cxn>
                  <a:cxn ang="0">
                    <a:pos x="1307" y="194"/>
                  </a:cxn>
                  <a:cxn ang="0">
                    <a:pos x="1294" y="232"/>
                  </a:cxn>
                  <a:cxn ang="0">
                    <a:pos x="1265" y="260"/>
                  </a:cxn>
                  <a:cxn ang="0">
                    <a:pos x="1223" y="276"/>
                  </a:cxn>
                  <a:cxn ang="0">
                    <a:pos x="1164" y="275"/>
                  </a:cxn>
                  <a:cxn ang="0">
                    <a:pos x="1106" y="271"/>
                  </a:cxn>
                  <a:cxn ang="0">
                    <a:pos x="1056" y="268"/>
                  </a:cxn>
                  <a:cxn ang="0">
                    <a:pos x="1013" y="265"/>
                  </a:cxn>
                  <a:cxn ang="0">
                    <a:pos x="974" y="263"/>
                  </a:cxn>
                  <a:cxn ang="0">
                    <a:pos x="935" y="261"/>
                  </a:cxn>
                  <a:cxn ang="0">
                    <a:pos x="897" y="258"/>
                  </a:cxn>
                  <a:cxn ang="0">
                    <a:pos x="857" y="256"/>
                  </a:cxn>
                  <a:cxn ang="0">
                    <a:pos x="812" y="254"/>
                  </a:cxn>
                  <a:cxn ang="0">
                    <a:pos x="760" y="251"/>
                  </a:cxn>
                  <a:cxn ang="0">
                    <a:pos x="699" y="248"/>
                  </a:cxn>
                  <a:cxn ang="0">
                    <a:pos x="627" y="244"/>
                  </a:cxn>
                  <a:cxn ang="0">
                    <a:pos x="543" y="239"/>
                  </a:cxn>
                  <a:cxn ang="0">
                    <a:pos x="442" y="234"/>
                  </a:cxn>
                  <a:cxn ang="0">
                    <a:pos x="325" y="228"/>
                  </a:cxn>
                  <a:cxn ang="0">
                    <a:pos x="188" y="222"/>
                  </a:cxn>
                  <a:cxn ang="0">
                    <a:pos x="86" y="215"/>
                  </a:cxn>
                  <a:cxn ang="0">
                    <a:pos x="46" y="195"/>
                  </a:cxn>
                  <a:cxn ang="0">
                    <a:pos x="17" y="163"/>
                  </a:cxn>
                  <a:cxn ang="0">
                    <a:pos x="2" y="123"/>
                  </a:cxn>
                  <a:cxn ang="0">
                    <a:pos x="1" y="82"/>
                  </a:cxn>
                  <a:cxn ang="0">
                    <a:pos x="14" y="46"/>
                  </a:cxn>
                  <a:cxn ang="0">
                    <a:pos x="42" y="18"/>
                  </a:cxn>
                  <a:cxn ang="0">
                    <a:pos x="82" y="1"/>
                  </a:cxn>
                </a:cxnLst>
                <a:rect l="0" t="0" r="r" b="b"/>
                <a:pathLst>
                  <a:path w="1308" h="277">
                    <a:moveTo>
                      <a:pt x="107" y="0"/>
                    </a:moveTo>
                    <a:lnTo>
                      <a:pt x="139" y="1"/>
                    </a:lnTo>
                    <a:lnTo>
                      <a:pt x="170" y="3"/>
                    </a:lnTo>
                    <a:lnTo>
                      <a:pt x="197" y="4"/>
                    </a:lnTo>
                    <a:lnTo>
                      <a:pt x="223" y="5"/>
                    </a:lnTo>
                    <a:lnTo>
                      <a:pt x="247" y="6"/>
                    </a:lnTo>
                    <a:lnTo>
                      <a:pt x="269" y="8"/>
                    </a:lnTo>
                    <a:lnTo>
                      <a:pt x="291" y="9"/>
                    </a:lnTo>
                    <a:lnTo>
                      <a:pt x="311" y="10"/>
                    </a:lnTo>
                    <a:lnTo>
                      <a:pt x="331" y="11"/>
                    </a:lnTo>
                    <a:lnTo>
                      <a:pt x="350" y="12"/>
                    </a:lnTo>
                    <a:lnTo>
                      <a:pt x="369" y="12"/>
                    </a:lnTo>
                    <a:lnTo>
                      <a:pt x="388" y="13"/>
                    </a:lnTo>
                    <a:lnTo>
                      <a:pt x="407" y="14"/>
                    </a:lnTo>
                    <a:lnTo>
                      <a:pt x="427" y="15"/>
                    </a:lnTo>
                    <a:lnTo>
                      <a:pt x="448" y="16"/>
                    </a:lnTo>
                    <a:lnTo>
                      <a:pt x="469" y="17"/>
                    </a:lnTo>
                    <a:lnTo>
                      <a:pt x="493" y="18"/>
                    </a:lnTo>
                    <a:lnTo>
                      <a:pt x="518" y="20"/>
                    </a:lnTo>
                    <a:lnTo>
                      <a:pt x="545" y="21"/>
                    </a:lnTo>
                    <a:lnTo>
                      <a:pt x="574" y="23"/>
                    </a:lnTo>
                    <a:lnTo>
                      <a:pt x="606" y="24"/>
                    </a:lnTo>
                    <a:lnTo>
                      <a:pt x="640" y="26"/>
                    </a:lnTo>
                    <a:lnTo>
                      <a:pt x="678" y="28"/>
                    </a:lnTo>
                    <a:lnTo>
                      <a:pt x="718" y="30"/>
                    </a:lnTo>
                    <a:lnTo>
                      <a:pt x="762" y="33"/>
                    </a:lnTo>
                    <a:lnTo>
                      <a:pt x="810" y="35"/>
                    </a:lnTo>
                    <a:lnTo>
                      <a:pt x="861" y="39"/>
                    </a:lnTo>
                    <a:lnTo>
                      <a:pt x="918" y="42"/>
                    </a:lnTo>
                    <a:lnTo>
                      <a:pt x="979" y="45"/>
                    </a:lnTo>
                    <a:lnTo>
                      <a:pt x="1044" y="49"/>
                    </a:lnTo>
                    <a:lnTo>
                      <a:pt x="1115" y="53"/>
                    </a:lnTo>
                    <a:lnTo>
                      <a:pt x="1191" y="57"/>
                    </a:lnTo>
                    <a:lnTo>
                      <a:pt x="1220" y="61"/>
                    </a:lnTo>
                    <a:lnTo>
                      <a:pt x="1243" y="70"/>
                    </a:lnTo>
                    <a:lnTo>
                      <a:pt x="1262" y="82"/>
                    </a:lnTo>
                    <a:lnTo>
                      <a:pt x="1278" y="98"/>
                    </a:lnTo>
                    <a:lnTo>
                      <a:pt x="1291" y="115"/>
                    </a:lnTo>
                    <a:lnTo>
                      <a:pt x="1300" y="134"/>
                    </a:lnTo>
                    <a:lnTo>
                      <a:pt x="1305" y="153"/>
                    </a:lnTo>
                    <a:lnTo>
                      <a:pt x="1308" y="173"/>
                    </a:lnTo>
                    <a:lnTo>
                      <a:pt x="1307" y="194"/>
                    </a:lnTo>
                    <a:lnTo>
                      <a:pt x="1302" y="213"/>
                    </a:lnTo>
                    <a:lnTo>
                      <a:pt x="1294" y="232"/>
                    </a:lnTo>
                    <a:lnTo>
                      <a:pt x="1282" y="248"/>
                    </a:lnTo>
                    <a:lnTo>
                      <a:pt x="1265" y="260"/>
                    </a:lnTo>
                    <a:lnTo>
                      <a:pt x="1246" y="269"/>
                    </a:lnTo>
                    <a:lnTo>
                      <a:pt x="1223" y="276"/>
                    </a:lnTo>
                    <a:lnTo>
                      <a:pt x="1196" y="277"/>
                    </a:lnTo>
                    <a:lnTo>
                      <a:pt x="1164" y="275"/>
                    </a:lnTo>
                    <a:lnTo>
                      <a:pt x="1133" y="272"/>
                    </a:lnTo>
                    <a:lnTo>
                      <a:pt x="1106" y="271"/>
                    </a:lnTo>
                    <a:lnTo>
                      <a:pt x="1080" y="269"/>
                    </a:lnTo>
                    <a:lnTo>
                      <a:pt x="1056" y="268"/>
                    </a:lnTo>
                    <a:lnTo>
                      <a:pt x="1034" y="266"/>
                    </a:lnTo>
                    <a:lnTo>
                      <a:pt x="1013" y="265"/>
                    </a:lnTo>
                    <a:lnTo>
                      <a:pt x="993" y="264"/>
                    </a:lnTo>
                    <a:lnTo>
                      <a:pt x="974" y="263"/>
                    </a:lnTo>
                    <a:lnTo>
                      <a:pt x="954" y="262"/>
                    </a:lnTo>
                    <a:lnTo>
                      <a:pt x="935" y="261"/>
                    </a:lnTo>
                    <a:lnTo>
                      <a:pt x="917" y="260"/>
                    </a:lnTo>
                    <a:lnTo>
                      <a:pt x="897" y="258"/>
                    </a:lnTo>
                    <a:lnTo>
                      <a:pt x="877" y="257"/>
                    </a:lnTo>
                    <a:lnTo>
                      <a:pt x="857" y="256"/>
                    </a:lnTo>
                    <a:lnTo>
                      <a:pt x="835" y="255"/>
                    </a:lnTo>
                    <a:lnTo>
                      <a:pt x="812" y="254"/>
                    </a:lnTo>
                    <a:lnTo>
                      <a:pt x="788" y="252"/>
                    </a:lnTo>
                    <a:lnTo>
                      <a:pt x="760" y="251"/>
                    </a:lnTo>
                    <a:lnTo>
                      <a:pt x="731" y="250"/>
                    </a:lnTo>
                    <a:lnTo>
                      <a:pt x="699" y="248"/>
                    </a:lnTo>
                    <a:lnTo>
                      <a:pt x="665" y="246"/>
                    </a:lnTo>
                    <a:lnTo>
                      <a:pt x="627" y="244"/>
                    </a:lnTo>
                    <a:lnTo>
                      <a:pt x="586" y="241"/>
                    </a:lnTo>
                    <a:lnTo>
                      <a:pt x="543" y="239"/>
                    </a:lnTo>
                    <a:lnTo>
                      <a:pt x="495" y="237"/>
                    </a:lnTo>
                    <a:lnTo>
                      <a:pt x="442" y="234"/>
                    </a:lnTo>
                    <a:lnTo>
                      <a:pt x="386" y="231"/>
                    </a:lnTo>
                    <a:lnTo>
                      <a:pt x="325" y="228"/>
                    </a:lnTo>
                    <a:lnTo>
                      <a:pt x="259" y="225"/>
                    </a:lnTo>
                    <a:lnTo>
                      <a:pt x="188" y="222"/>
                    </a:lnTo>
                    <a:lnTo>
                      <a:pt x="112" y="218"/>
                    </a:lnTo>
                    <a:lnTo>
                      <a:pt x="86" y="215"/>
                    </a:lnTo>
                    <a:lnTo>
                      <a:pt x="65" y="206"/>
                    </a:lnTo>
                    <a:lnTo>
                      <a:pt x="46" y="195"/>
                    </a:lnTo>
                    <a:lnTo>
                      <a:pt x="29" y="180"/>
                    </a:lnTo>
                    <a:lnTo>
                      <a:pt x="17" y="163"/>
                    </a:lnTo>
                    <a:lnTo>
                      <a:pt x="7" y="143"/>
                    </a:lnTo>
                    <a:lnTo>
                      <a:pt x="2" y="123"/>
                    </a:lnTo>
                    <a:lnTo>
                      <a:pt x="0" y="102"/>
                    </a:lnTo>
                    <a:lnTo>
                      <a:pt x="1" y="82"/>
                    </a:lnTo>
                    <a:lnTo>
                      <a:pt x="6" y="63"/>
                    </a:lnTo>
                    <a:lnTo>
                      <a:pt x="14" y="46"/>
                    </a:lnTo>
                    <a:lnTo>
                      <a:pt x="26" y="30"/>
                    </a:lnTo>
                    <a:lnTo>
                      <a:pt x="42" y="18"/>
                    </a:lnTo>
                    <a:lnTo>
                      <a:pt x="60" y="8"/>
                    </a:lnTo>
                    <a:lnTo>
                      <a:pt x="82" y="1"/>
                    </a:lnTo>
                    <a:lnTo>
                      <a:pt x="107" y="0"/>
                    </a:lnTo>
                    <a:close/>
                  </a:path>
                </a:pathLst>
              </a:custGeom>
              <a:solidFill>
                <a:srgbClr val="3D4545"/>
              </a:solidFill>
              <a:ln w="9525">
                <a:noFill/>
                <a:round/>
                <a:headEnd/>
                <a:tailEnd/>
              </a:ln>
            </p:spPr>
            <p:txBody>
              <a:bodyPr/>
              <a:lstStyle/>
              <a:p>
                <a:endParaRPr lang="en-GB"/>
              </a:p>
            </p:txBody>
          </p:sp>
          <p:sp>
            <p:nvSpPr>
              <p:cNvPr id="292972" name="Freeform 108"/>
              <p:cNvSpPr>
                <a:spLocks/>
              </p:cNvSpPr>
              <p:nvPr/>
            </p:nvSpPr>
            <p:spPr bwMode="auto">
              <a:xfrm>
                <a:off x="3679" y="2358"/>
                <a:ext cx="130" cy="22"/>
              </a:xfrm>
              <a:custGeom>
                <a:avLst/>
                <a:gdLst/>
                <a:ahLst/>
                <a:cxnLst>
                  <a:cxn ang="0">
                    <a:pos x="137" y="1"/>
                  </a:cxn>
                  <a:cxn ang="0">
                    <a:pos x="195" y="4"/>
                  </a:cxn>
                  <a:cxn ang="0">
                    <a:pos x="244" y="6"/>
                  </a:cxn>
                  <a:cxn ang="0">
                    <a:pos x="288" y="8"/>
                  </a:cxn>
                  <a:cxn ang="0">
                    <a:pos x="327" y="10"/>
                  </a:cxn>
                  <a:cxn ang="0">
                    <a:pos x="365" y="11"/>
                  </a:cxn>
                  <a:cxn ang="0">
                    <a:pos x="402" y="13"/>
                  </a:cxn>
                  <a:cxn ang="0">
                    <a:pos x="443" y="15"/>
                  </a:cxn>
                  <a:cxn ang="0">
                    <a:pos x="489" y="17"/>
                  </a:cxn>
                  <a:cxn ang="0">
                    <a:pos x="541" y="20"/>
                  </a:cxn>
                  <a:cxn ang="0">
                    <a:pos x="601" y="23"/>
                  </a:cxn>
                  <a:cxn ang="0">
                    <a:pos x="673" y="28"/>
                  </a:cxn>
                  <a:cxn ang="0">
                    <a:pos x="757" y="33"/>
                  </a:cxn>
                  <a:cxn ang="0">
                    <a:pos x="856" y="38"/>
                  </a:cxn>
                  <a:cxn ang="0">
                    <a:pos x="974" y="44"/>
                  </a:cxn>
                  <a:cxn ang="0">
                    <a:pos x="1110" y="52"/>
                  </a:cxn>
                  <a:cxn ang="0">
                    <a:pos x="1214" y="61"/>
                  </a:cxn>
                  <a:cxn ang="0">
                    <a:pos x="1256" y="79"/>
                  </a:cxn>
                  <a:cxn ang="0">
                    <a:pos x="1283" y="110"/>
                  </a:cxn>
                  <a:cxn ang="0">
                    <a:pos x="1296" y="148"/>
                  </a:cxn>
                  <a:cxn ang="0">
                    <a:pos x="1298" y="187"/>
                  </a:cxn>
                  <a:cxn ang="0">
                    <a:pos x="1285" y="223"/>
                  </a:cxn>
                  <a:cxn ang="0">
                    <a:pos x="1257" y="249"/>
                  </a:cxn>
                  <a:cxn ang="0">
                    <a:pos x="1217" y="263"/>
                  </a:cxn>
                  <a:cxn ang="0">
                    <a:pos x="1159" y="262"/>
                  </a:cxn>
                  <a:cxn ang="0">
                    <a:pos x="1101" y="258"/>
                  </a:cxn>
                  <a:cxn ang="0">
                    <a:pos x="1051" y="255"/>
                  </a:cxn>
                  <a:cxn ang="0">
                    <a:pos x="1008" y="252"/>
                  </a:cxn>
                  <a:cxn ang="0">
                    <a:pos x="969" y="250"/>
                  </a:cxn>
                  <a:cxn ang="0">
                    <a:pos x="930" y="248"/>
                  </a:cxn>
                  <a:cxn ang="0">
                    <a:pos x="892" y="245"/>
                  </a:cxn>
                  <a:cxn ang="0">
                    <a:pos x="852" y="243"/>
                  </a:cxn>
                  <a:cxn ang="0">
                    <a:pos x="807" y="241"/>
                  </a:cxn>
                  <a:cxn ang="0">
                    <a:pos x="755" y="238"/>
                  </a:cxn>
                  <a:cxn ang="0">
                    <a:pos x="694" y="235"/>
                  </a:cxn>
                  <a:cxn ang="0">
                    <a:pos x="622" y="231"/>
                  </a:cxn>
                  <a:cxn ang="0">
                    <a:pos x="538" y="226"/>
                  </a:cxn>
                  <a:cxn ang="0">
                    <a:pos x="437" y="221"/>
                  </a:cxn>
                  <a:cxn ang="0">
                    <a:pos x="320" y="215"/>
                  </a:cxn>
                  <a:cxn ang="0">
                    <a:pos x="183" y="209"/>
                  </a:cxn>
                  <a:cxn ang="0">
                    <a:pos x="83" y="202"/>
                  </a:cxn>
                  <a:cxn ang="0">
                    <a:pos x="45" y="183"/>
                  </a:cxn>
                  <a:cxn ang="0">
                    <a:pos x="17" y="151"/>
                  </a:cxn>
                  <a:cxn ang="0">
                    <a:pos x="2" y="111"/>
                  </a:cxn>
                  <a:cxn ang="0">
                    <a:pos x="2" y="72"/>
                  </a:cxn>
                  <a:cxn ang="0">
                    <a:pos x="15" y="39"/>
                  </a:cxn>
                  <a:cxn ang="0">
                    <a:pos x="42" y="13"/>
                  </a:cxn>
                  <a:cxn ang="0">
                    <a:pos x="80" y="0"/>
                  </a:cxn>
                </a:cxnLst>
                <a:rect l="0" t="0" r="r" b="b"/>
                <a:pathLst>
                  <a:path w="1298" h="264">
                    <a:moveTo>
                      <a:pt x="105" y="0"/>
                    </a:moveTo>
                    <a:lnTo>
                      <a:pt x="137" y="1"/>
                    </a:lnTo>
                    <a:lnTo>
                      <a:pt x="167" y="3"/>
                    </a:lnTo>
                    <a:lnTo>
                      <a:pt x="195" y="4"/>
                    </a:lnTo>
                    <a:lnTo>
                      <a:pt x="221" y="5"/>
                    </a:lnTo>
                    <a:lnTo>
                      <a:pt x="244" y="6"/>
                    </a:lnTo>
                    <a:lnTo>
                      <a:pt x="266" y="7"/>
                    </a:lnTo>
                    <a:lnTo>
                      <a:pt x="288" y="8"/>
                    </a:lnTo>
                    <a:lnTo>
                      <a:pt x="308" y="9"/>
                    </a:lnTo>
                    <a:lnTo>
                      <a:pt x="327" y="10"/>
                    </a:lnTo>
                    <a:lnTo>
                      <a:pt x="346" y="11"/>
                    </a:lnTo>
                    <a:lnTo>
                      <a:pt x="365" y="11"/>
                    </a:lnTo>
                    <a:lnTo>
                      <a:pt x="383" y="12"/>
                    </a:lnTo>
                    <a:lnTo>
                      <a:pt x="402" y="13"/>
                    </a:lnTo>
                    <a:lnTo>
                      <a:pt x="423" y="14"/>
                    </a:lnTo>
                    <a:lnTo>
                      <a:pt x="443" y="15"/>
                    </a:lnTo>
                    <a:lnTo>
                      <a:pt x="465" y="16"/>
                    </a:lnTo>
                    <a:lnTo>
                      <a:pt x="489" y="17"/>
                    </a:lnTo>
                    <a:lnTo>
                      <a:pt x="513" y="19"/>
                    </a:lnTo>
                    <a:lnTo>
                      <a:pt x="541" y="20"/>
                    </a:lnTo>
                    <a:lnTo>
                      <a:pt x="569" y="22"/>
                    </a:lnTo>
                    <a:lnTo>
                      <a:pt x="601" y="23"/>
                    </a:lnTo>
                    <a:lnTo>
                      <a:pt x="635" y="26"/>
                    </a:lnTo>
                    <a:lnTo>
                      <a:pt x="673" y="28"/>
                    </a:lnTo>
                    <a:lnTo>
                      <a:pt x="713" y="30"/>
                    </a:lnTo>
                    <a:lnTo>
                      <a:pt x="757" y="33"/>
                    </a:lnTo>
                    <a:lnTo>
                      <a:pt x="805" y="35"/>
                    </a:lnTo>
                    <a:lnTo>
                      <a:pt x="856" y="38"/>
                    </a:lnTo>
                    <a:lnTo>
                      <a:pt x="913" y="41"/>
                    </a:lnTo>
                    <a:lnTo>
                      <a:pt x="974" y="44"/>
                    </a:lnTo>
                    <a:lnTo>
                      <a:pt x="1039" y="48"/>
                    </a:lnTo>
                    <a:lnTo>
                      <a:pt x="1110" y="52"/>
                    </a:lnTo>
                    <a:lnTo>
                      <a:pt x="1186" y="57"/>
                    </a:lnTo>
                    <a:lnTo>
                      <a:pt x="1214" y="61"/>
                    </a:lnTo>
                    <a:lnTo>
                      <a:pt x="1237" y="68"/>
                    </a:lnTo>
                    <a:lnTo>
                      <a:pt x="1256" y="79"/>
                    </a:lnTo>
                    <a:lnTo>
                      <a:pt x="1271" y="94"/>
                    </a:lnTo>
                    <a:lnTo>
                      <a:pt x="1283" y="110"/>
                    </a:lnTo>
                    <a:lnTo>
                      <a:pt x="1291" y="129"/>
                    </a:lnTo>
                    <a:lnTo>
                      <a:pt x="1296" y="148"/>
                    </a:lnTo>
                    <a:lnTo>
                      <a:pt x="1298" y="167"/>
                    </a:lnTo>
                    <a:lnTo>
                      <a:pt x="1298" y="187"/>
                    </a:lnTo>
                    <a:lnTo>
                      <a:pt x="1293" y="206"/>
                    </a:lnTo>
                    <a:lnTo>
                      <a:pt x="1285" y="223"/>
                    </a:lnTo>
                    <a:lnTo>
                      <a:pt x="1272" y="237"/>
                    </a:lnTo>
                    <a:lnTo>
                      <a:pt x="1257" y="249"/>
                    </a:lnTo>
                    <a:lnTo>
                      <a:pt x="1238" y="257"/>
                    </a:lnTo>
                    <a:lnTo>
                      <a:pt x="1217" y="263"/>
                    </a:lnTo>
                    <a:lnTo>
                      <a:pt x="1191" y="264"/>
                    </a:lnTo>
                    <a:lnTo>
                      <a:pt x="1159" y="262"/>
                    </a:lnTo>
                    <a:lnTo>
                      <a:pt x="1128" y="259"/>
                    </a:lnTo>
                    <a:lnTo>
                      <a:pt x="1101" y="258"/>
                    </a:lnTo>
                    <a:lnTo>
                      <a:pt x="1075" y="256"/>
                    </a:lnTo>
                    <a:lnTo>
                      <a:pt x="1051" y="255"/>
                    </a:lnTo>
                    <a:lnTo>
                      <a:pt x="1029" y="253"/>
                    </a:lnTo>
                    <a:lnTo>
                      <a:pt x="1008" y="252"/>
                    </a:lnTo>
                    <a:lnTo>
                      <a:pt x="988" y="251"/>
                    </a:lnTo>
                    <a:lnTo>
                      <a:pt x="969" y="250"/>
                    </a:lnTo>
                    <a:lnTo>
                      <a:pt x="949" y="249"/>
                    </a:lnTo>
                    <a:lnTo>
                      <a:pt x="930" y="248"/>
                    </a:lnTo>
                    <a:lnTo>
                      <a:pt x="912" y="247"/>
                    </a:lnTo>
                    <a:lnTo>
                      <a:pt x="892" y="245"/>
                    </a:lnTo>
                    <a:lnTo>
                      <a:pt x="872" y="244"/>
                    </a:lnTo>
                    <a:lnTo>
                      <a:pt x="852" y="243"/>
                    </a:lnTo>
                    <a:lnTo>
                      <a:pt x="830" y="242"/>
                    </a:lnTo>
                    <a:lnTo>
                      <a:pt x="807" y="241"/>
                    </a:lnTo>
                    <a:lnTo>
                      <a:pt x="783" y="239"/>
                    </a:lnTo>
                    <a:lnTo>
                      <a:pt x="755" y="238"/>
                    </a:lnTo>
                    <a:lnTo>
                      <a:pt x="726" y="237"/>
                    </a:lnTo>
                    <a:lnTo>
                      <a:pt x="694" y="235"/>
                    </a:lnTo>
                    <a:lnTo>
                      <a:pt x="660" y="233"/>
                    </a:lnTo>
                    <a:lnTo>
                      <a:pt x="622" y="231"/>
                    </a:lnTo>
                    <a:lnTo>
                      <a:pt x="581" y="228"/>
                    </a:lnTo>
                    <a:lnTo>
                      <a:pt x="538" y="226"/>
                    </a:lnTo>
                    <a:lnTo>
                      <a:pt x="490" y="224"/>
                    </a:lnTo>
                    <a:lnTo>
                      <a:pt x="437" y="221"/>
                    </a:lnTo>
                    <a:lnTo>
                      <a:pt x="381" y="218"/>
                    </a:lnTo>
                    <a:lnTo>
                      <a:pt x="320" y="215"/>
                    </a:lnTo>
                    <a:lnTo>
                      <a:pt x="254" y="212"/>
                    </a:lnTo>
                    <a:lnTo>
                      <a:pt x="183" y="209"/>
                    </a:lnTo>
                    <a:lnTo>
                      <a:pt x="107" y="205"/>
                    </a:lnTo>
                    <a:lnTo>
                      <a:pt x="83" y="202"/>
                    </a:lnTo>
                    <a:lnTo>
                      <a:pt x="62" y="194"/>
                    </a:lnTo>
                    <a:lnTo>
                      <a:pt x="45" y="183"/>
                    </a:lnTo>
                    <a:lnTo>
                      <a:pt x="29" y="168"/>
                    </a:lnTo>
                    <a:lnTo>
                      <a:pt x="17" y="151"/>
                    </a:lnTo>
                    <a:lnTo>
                      <a:pt x="8" y="132"/>
                    </a:lnTo>
                    <a:lnTo>
                      <a:pt x="2" y="111"/>
                    </a:lnTo>
                    <a:lnTo>
                      <a:pt x="0" y="91"/>
                    </a:lnTo>
                    <a:lnTo>
                      <a:pt x="2" y="72"/>
                    </a:lnTo>
                    <a:lnTo>
                      <a:pt x="7" y="55"/>
                    </a:lnTo>
                    <a:lnTo>
                      <a:pt x="15" y="39"/>
                    </a:lnTo>
                    <a:lnTo>
                      <a:pt x="26" y="25"/>
                    </a:lnTo>
                    <a:lnTo>
                      <a:pt x="42" y="13"/>
                    </a:lnTo>
                    <a:lnTo>
                      <a:pt x="60" y="5"/>
                    </a:lnTo>
                    <a:lnTo>
                      <a:pt x="80" y="0"/>
                    </a:lnTo>
                    <a:lnTo>
                      <a:pt x="105" y="0"/>
                    </a:lnTo>
                    <a:close/>
                  </a:path>
                </a:pathLst>
              </a:custGeom>
              <a:solidFill>
                <a:srgbClr val="4D5252"/>
              </a:solidFill>
              <a:ln w="9525">
                <a:noFill/>
                <a:round/>
                <a:headEnd/>
                <a:tailEnd/>
              </a:ln>
            </p:spPr>
            <p:txBody>
              <a:bodyPr/>
              <a:lstStyle/>
              <a:p>
                <a:endParaRPr lang="en-GB"/>
              </a:p>
            </p:txBody>
          </p:sp>
          <p:sp>
            <p:nvSpPr>
              <p:cNvPr id="292973" name="Freeform 109"/>
              <p:cNvSpPr>
                <a:spLocks/>
              </p:cNvSpPr>
              <p:nvPr/>
            </p:nvSpPr>
            <p:spPr bwMode="auto">
              <a:xfrm>
                <a:off x="3680" y="2358"/>
                <a:ext cx="128" cy="22"/>
              </a:xfrm>
              <a:custGeom>
                <a:avLst/>
                <a:gdLst/>
                <a:ahLst/>
                <a:cxnLst>
                  <a:cxn ang="0">
                    <a:pos x="130" y="2"/>
                  </a:cxn>
                  <a:cxn ang="0">
                    <a:pos x="188" y="5"/>
                  </a:cxn>
                  <a:cxn ang="0">
                    <a:pos x="237" y="7"/>
                  </a:cxn>
                  <a:cxn ang="0">
                    <a:pos x="281" y="9"/>
                  </a:cxn>
                  <a:cxn ang="0">
                    <a:pos x="320" y="11"/>
                  </a:cxn>
                  <a:cxn ang="0">
                    <a:pos x="358" y="13"/>
                  </a:cxn>
                  <a:cxn ang="0">
                    <a:pos x="396" y="16"/>
                  </a:cxn>
                  <a:cxn ang="0">
                    <a:pos x="437" y="18"/>
                  </a:cxn>
                  <a:cxn ang="0">
                    <a:pos x="482" y="20"/>
                  </a:cxn>
                  <a:cxn ang="0">
                    <a:pos x="535" y="23"/>
                  </a:cxn>
                  <a:cxn ang="0">
                    <a:pos x="595" y="26"/>
                  </a:cxn>
                  <a:cxn ang="0">
                    <a:pos x="667" y="30"/>
                  </a:cxn>
                  <a:cxn ang="0">
                    <a:pos x="751" y="35"/>
                  </a:cxn>
                  <a:cxn ang="0">
                    <a:pos x="850" y="40"/>
                  </a:cxn>
                  <a:cxn ang="0">
                    <a:pos x="967" y="48"/>
                  </a:cxn>
                  <a:cxn ang="0">
                    <a:pos x="1103" y="56"/>
                  </a:cxn>
                  <a:cxn ang="0">
                    <a:pos x="1207" y="63"/>
                  </a:cxn>
                  <a:cxn ang="0">
                    <a:pos x="1248" y="81"/>
                  </a:cxn>
                  <a:cxn ang="0">
                    <a:pos x="1273" y="109"/>
                  </a:cxn>
                  <a:cxn ang="0">
                    <a:pos x="1285" y="143"/>
                  </a:cxn>
                  <a:cxn ang="0">
                    <a:pos x="1287" y="181"/>
                  </a:cxn>
                  <a:cxn ang="0">
                    <a:pos x="1274" y="216"/>
                  </a:cxn>
                  <a:cxn ang="0">
                    <a:pos x="1246" y="241"/>
                  </a:cxn>
                  <a:cxn ang="0">
                    <a:pos x="1208" y="254"/>
                  </a:cxn>
                  <a:cxn ang="0">
                    <a:pos x="1152" y="253"/>
                  </a:cxn>
                  <a:cxn ang="0">
                    <a:pos x="1094" y="249"/>
                  </a:cxn>
                  <a:cxn ang="0">
                    <a:pos x="1044" y="246"/>
                  </a:cxn>
                  <a:cxn ang="0">
                    <a:pos x="1001" y="243"/>
                  </a:cxn>
                  <a:cxn ang="0">
                    <a:pos x="962" y="241"/>
                  </a:cxn>
                  <a:cxn ang="0">
                    <a:pos x="923" y="239"/>
                  </a:cxn>
                  <a:cxn ang="0">
                    <a:pos x="885" y="236"/>
                  </a:cxn>
                  <a:cxn ang="0">
                    <a:pos x="845" y="234"/>
                  </a:cxn>
                  <a:cxn ang="0">
                    <a:pos x="800" y="232"/>
                  </a:cxn>
                  <a:cxn ang="0">
                    <a:pos x="748" y="229"/>
                  </a:cxn>
                  <a:cxn ang="0">
                    <a:pos x="687" y="226"/>
                  </a:cxn>
                  <a:cxn ang="0">
                    <a:pos x="615" y="222"/>
                  </a:cxn>
                  <a:cxn ang="0">
                    <a:pos x="531" y="217"/>
                  </a:cxn>
                  <a:cxn ang="0">
                    <a:pos x="430" y="212"/>
                  </a:cxn>
                  <a:cxn ang="0">
                    <a:pos x="313" y="206"/>
                  </a:cxn>
                  <a:cxn ang="0">
                    <a:pos x="176" y="200"/>
                  </a:cxn>
                  <a:cxn ang="0">
                    <a:pos x="78" y="193"/>
                  </a:cxn>
                  <a:cxn ang="0">
                    <a:pos x="43" y="175"/>
                  </a:cxn>
                  <a:cxn ang="0">
                    <a:pos x="16" y="146"/>
                  </a:cxn>
                  <a:cxn ang="0">
                    <a:pos x="2" y="108"/>
                  </a:cxn>
                  <a:cxn ang="0">
                    <a:pos x="1" y="69"/>
                  </a:cxn>
                  <a:cxn ang="0">
                    <a:pos x="14" y="38"/>
                  </a:cxn>
                  <a:cxn ang="0">
                    <a:pos x="40" y="14"/>
                  </a:cxn>
                  <a:cxn ang="0">
                    <a:pos x="76" y="1"/>
                  </a:cxn>
                </a:cxnLst>
                <a:rect l="0" t="0" r="r" b="b"/>
                <a:pathLst>
                  <a:path w="1288" h="255">
                    <a:moveTo>
                      <a:pt x="98" y="0"/>
                    </a:moveTo>
                    <a:lnTo>
                      <a:pt x="130" y="2"/>
                    </a:lnTo>
                    <a:lnTo>
                      <a:pt x="160" y="3"/>
                    </a:lnTo>
                    <a:lnTo>
                      <a:pt x="188" y="5"/>
                    </a:lnTo>
                    <a:lnTo>
                      <a:pt x="214" y="6"/>
                    </a:lnTo>
                    <a:lnTo>
                      <a:pt x="237" y="7"/>
                    </a:lnTo>
                    <a:lnTo>
                      <a:pt x="259" y="8"/>
                    </a:lnTo>
                    <a:lnTo>
                      <a:pt x="281" y="9"/>
                    </a:lnTo>
                    <a:lnTo>
                      <a:pt x="301" y="10"/>
                    </a:lnTo>
                    <a:lnTo>
                      <a:pt x="320" y="11"/>
                    </a:lnTo>
                    <a:lnTo>
                      <a:pt x="340" y="12"/>
                    </a:lnTo>
                    <a:lnTo>
                      <a:pt x="358" y="13"/>
                    </a:lnTo>
                    <a:lnTo>
                      <a:pt x="377" y="14"/>
                    </a:lnTo>
                    <a:lnTo>
                      <a:pt x="396" y="16"/>
                    </a:lnTo>
                    <a:lnTo>
                      <a:pt x="416" y="17"/>
                    </a:lnTo>
                    <a:lnTo>
                      <a:pt x="437" y="18"/>
                    </a:lnTo>
                    <a:lnTo>
                      <a:pt x="459" y="19"/>
                    </a:lnTo>
                    <a:lnTo>
                      <a:pt x="482" y="20"/>
                    </a:lnTo>
                    <a:lnTo>
                      <a:pt x="507" y="22"/>
                    </a:lnTo>
                    <a:lnTo>
                      <a:pt x="535" y="23"/>
                    </a:lnTo>
                    <a:lnTo>
                      <a:pt x="563" y="25"/>
                    </a:lnTo>
                    <a:lnTo>
                      <a:pt x="595" y="26"/>
                    </a:lnTo>
                    <a:lnTo>
                      <a:pt x="629" y="28"/>
                    </a:lnTo>
                    <a:lnTo>
                      <a:pt x="667" y="30"/>
                    </a:lnTo>
                    <a:lnTo>
                      <a:pt x="707" y="32"/>
                    </a:lnTo>
                    <a:lnTo>
                      <a:pt x="751" y="35"/>
                    </a:lnTo>
                    <a:lnTo>
                      <a:pt x="799" y="37"/>
                    </a:lnTo>
                    <a:lnTo>
                      <a:pt x="850" y="40"/>
                    </a:lnTo>
                    <a:lnTo>
                      <a:pt x="906" y="45"/>
                    </a:lnTo>
                    <a:lnTo>
                      <a:pt x="967" y="48"/>
                    </a:lnTo>
                    <a:lnTo>
                      <a:pt x="1033" y="52"/>
                    </a:lnTo>
                    <a:lnTo>
                      <a:pt x="1103" y="56"/>
                    </a:lnTo>
                    <a:lnTo>
                      <a:pt x="1179" y="60"/>
                    </a:lnTo>
                    <a:lnTo>
                      <a:pt x="1207" y="63"/>
                    </a:lnTo>
                    <a:lnTo>
                      <a:pt x="1229" y="70"/>
                    </a:lnTo>
                    <a:lnTo>
                      <a:pt x="1248" y="81"/>
                    </a:lnTo>
                    <a:lnTo>
                      <a:pt x="1262" y="93"/>
                    </a:lnTo>
                    <a:lnTo>
                      <a:pt x="1273" y="109"/>
                    </a:lnTo>
                    <a:lnTo>
                      <a:pt x="1281" y="125"/>
                    </a:lnTo>
                    <a:lnTo>
                      <a:pt x="1285" y="143"/>
                    </a:lnTo>
                    <a:lnTo>
                      <a:pt x="1288" y="160"/>
                    </a:lnTo>
                    <a:lnTo>
                      <a:pt x="1287" y="181"/>
                    </a:lnTo>
                    <a:lnTo>
                      <a:pt x="1282" y="200"/>
                    </a:lnTo>
                    <a:lnTo>
                      <a:pt x="1274" y="216"/>
                    </a:lnTo>
                    <a:lnTo>
                      <a:pt x="1261" y="230"/>
                    </a:lnTo>
                    <a:lnTo>
                      <a:pt x="1246" y="241"/>
                    </a:lnTo>
                    <a:lnTo>
                      <a:pt x="1228" y="249"/>
                    </a:lnTo>
                    <a:lnTo>
                      <a:pt x="1208" y="254"/>
                    </a:lnTo>
                    <a:lnTo>
                      <a:pt x="1184" y="255"/>
                    </a:lnTo>
                    <a:lnTo>
                      <a:pt x="1152" y="253"/>
                    </a:lnTo>
                    <a:lnTo>
                      <a:pt x="1121" y="250"/>
                    </a:lnTo>
                    <a:lnTo>
                      <a:pt x="1094" y="249"/>
                    </a:lnTo>
                    <a:lnTo>
                      <a:pt x="1068" y="247"/>
                    </a:lnTo>
                    <a:lnTo>
                      <a:pt x="1044" y="246"/>
                    </a:lnTo>
                    <a:lnTo>
                      <a:pt x="1022" y="244"/>
                    </a:lnTo>
                    <a:lnTo>
                      <a:pt x="1001" y="243"/>
                    </a:lnTo>
                    <a:lnTo>
                      <a:pt x="981" y="242"/>
                    </a:lnTo>
                    <a:lnTo>
                      <a:pt x="962" y="241"/>
                    </a:lnTo>
                    <a:lnTo>
                      <a:pt x="942" y="240"/>
                    </a:lnTo>
                    <a:lnTo>
                      <a:pt x="923" y="239"/>
                    </a:lnTo>
                    <a:lnTo>
                      <a:pt x="905" y="238"/>
                    </a:lnTo>
                    <a:lnTo>
                      <a:pt x="885" y="236"/>
                    </a:lnTo>
                    <a:lnTo>
                      <a:pt x="865" y="235"/>
                    </a:lnTo>
                    <a:lnTo>
                      <a:pt x="845" y="234"/>
                    </a:lnTo>
                    <a:lnTo>
                      <a:pt x="823" y="233"/>
                    </a:lnTo>
                    <a:lnTo>
                      <a:pt x="800" y="232"/>
                    </a:lnTo>
                    <a:lnTo>
                      <a:pt x="776" y="230"/>
                    </a:lnTo>
                    <a:lnTo>
                      <a:pt x="748" y="229"/>
                    </a:lnTo>
                    <a:lnTo>
                      <a:pt x="719" y="228"/>
                    </a:lnTo>
                    <a:lnTo>
                      <a:pt x="687" y="226"/>
                    </a:lnTo>
                    <a:lnTo>
                      <a:pt x="653" y="224"/>
                    </a:lnTo>
                    <a:lnTo>
                      <a:pt x="615" y="222"/>
                    </a:lnTo>
                    <a:lnTo>
                      <a:pt x="574" y="219"/>
                    </a:lnTo>
                    <a:lnTo>
                      <a:pt x="531" y="217"/>
                    </a:lnTo>
                    <a:lnTo>
                      <a:pt x="483" y="215"/>
                    </a:lnTo>
                    <a:lnTo>
                      <a:pt x="430" y="212"/>
                    </a:lnTo>
                    <a:lnTo>
                      <a:pt x="374" y="209"/>
                    </a:lnTo>
                    <a:lnTo>
                      <a:pt x="313" y="206"/>
                    </a:lnTo>
                    <a:lnTo>
                      <a:pt x="247" y="203"/>
                    </a:lnTo>
                    <a:lnTo>
                      <a:pt x="176" y="200"/>
                    </a:lnTo>
                    <a:lnTo>
                      <a:pt x="100" y="196"/>
                    </a:lnTo>
                    <a:lnTo>
                      <a:pt x="78" y="193"/>
                    </a:lnTo>
                    <a:lnTo>
                      <a:pt x="60" y="185"/>
                    </a:lnTo>
                    <a:lnTo>
                      <a:pt x="43" y="175"/>
                    </a:lnTo>
                    <a:lnTo>
                      <a:pt x="29" y="161"/>
                    </a:lnTo>
                    <a:lnTo>
                      <a:pt x="16" y="146"/>
                    </a:lnTo>
                    <a:lnTo>
                      <a:pt x="7" y="127"/>
                    </a:lnTo>
                    <a:lnTo>
                      <a:pt x="2" y="108"/>
                    </a:lnTo>
                    <a:lnTo>
                      <a:pt x="0" y="87"/>
                    </a:lnTo>
                    <a:lnTo>
                      <a:pt x="1" y="69"/>
                    </a:lnTo>
                    <a:lnTo>
                      <a:pt x="6" y="53"/>
                    </a:lnTo>
                    <a:lnTo>
                      <a:pt x="14" y="38"/>
                    </a:lnTo>
                    <a:lnTo>
                      <a:pt x="25" y="25"/>
                    </a:lnTo>
                    <a:lnTo>
                      <a:pt x="40" y="14"/>
                    </a:lnTo>
                    <a:lnTo>
                      <a:pt x="56" y="6"/>
                    </a:lnTo>
                    <a:lnTo>
                      <a:pt x="76" y="1"/>
                    </a:lnTo>
                    <a:lnTo>
                      <a:pt x="98" y="0"/>
                    </a:lnTo>
                    <a:close/>
                  </a:path>
                </a:pathLst>
              </a:custGeom>
              <a:solidFill>
                <a:srgbClr val="596161"/>
              </a:solidFill>
              <a:ln w="9525">
                <a:noFill/>
                <a:round/>
                <a:headEnd/>
                <a:tailEnd/>
              </a:ln>
            </p:spPr>
            <p:txBody>
              <a:bodyPr/>
              <a:lstStyle/>
              <a:p>
                <a:endParaRPr lang="en-GB"/>
              </a:p>
            </p:txBody>
          </p:sp>
          <p:sp>
            <p:nvSpPr>
              <p:cNvPr id="292974" name="Freeform 110"/>
              <p:cNvSpPr>
                <a:spLocks/>
              </p:cNvSpPr>
              <p:nvPr/>
            </p:nvSpPr>
            <p:spPr bwMode="auto">
              <a:xfrm>
                <a:off x="3680" y="2359"/>
                <a:ext cx="128" cy="21"/>
              </a:xfrm>
              <a:custGeom>
                <a:avLst/>
                <a:gdLst/>
                <a:ahLst/>
                <a:cxnLst>
                  <a:cxn ang="0">
                    <a:pos x="125" y="2"/>
                  </a:cxn>
                  <a:cxn ang="0">
                    <a:pos x="183" y="5"/>
                  </a:cxn>
                  <a:cxn ang="0">
                    <a:pos x="232" y="8"/>
                  </a:cxn>
                  <a:cxn ang="0">
                    <a:pos x="276" y="10"/>
                  </a:cxn>
                  <a:cxn ang="0">
                    <a:pos x="315" y="11"/>
                  </a:cxn>
                  <a:cxn ang="0">
                    <a:pos x="353" y="13"/>
                  </a:cxn>
                  <a:cxn ang="0">
                    <a:pos x="391" y="15"/>
                  </a:cxn>
                  <a:cxn ang="0">
                    <a:pos x="432" y="17"/>
                  </a:cxn>
                  <a:cxn ang="0">
                    <a:pos x="477" y="19"/>
                  </a:cxn>
                  <a:cxn ang="0">
                    <a:pos x="530" y="22"/>
                  </a:cxn>
                  <a:cxn ang="0">
                    <a:pos x="590" y="25"/>
                  </a:cxn>
                  <a:cxn ang="0">
                    <a:pos x="662" y="29"/>
                  </a:cxn>
                  <a:cxn ang="0">
                    <a:pos x="746" y="34"/>
                  </a:cxn>
                  <a:cxn ang="0">
                    <a:pos x="845" y="39"/>
                  </a:cxn>
                  <a:cxn ang="0">
                    <a:pos x="962" y="46"/>
                  </a:cxn>
                  <a:cxn ang="0">
                    <a:pos x="1098" y="53"/>
                  </a:cxn>
                  <a:cxn ang="0">
                    <a:pos x="1202" y="61"/>
                  </a:cxn>
                  <a:cxn ang="0">
                    <a:pos x="1241" y="79"/>
                  </a:cxn>
                  <a:cxn ang="0">
                    <a:pos x="1263" y="107"/>
                  </a:cxn>
                  <a:cxn ang="0">
                    <a:pos x="1274" y="140"/>
                  </a:cxn>
                  <a:cxn ang="0">
                    <a:pos x="1276" y="176"/>
                  </a:cxn>
                  <a:cxn ang="0">
                    <a:pos x="1265" y="208"/>
                  </a:cxn>
                  <a:cxn ang="0">
                    <a:pos x="1239" y="231"/>
                  </a:cxn>
                  <a:cxn ang="0">
                    <a:pos x="1202" y="242"/>
                  </a:cxn>
                  <a:cxn ang="0">
                    <a:pos x="1147" y="241"/>
                  </a:cxn>
                  <a:cxn ang="0">
                    <a:pos x="1089" y="237"/>
                  </a:cxn>
                  <a:cxn ang="0">
                    <a:pos x="1039" y="234"/>
                  </a:cxn>
                  <a:cxn ang="0">
                    <a:pos x="996" y="231"/>
                  </a:cxn>
                  <a:cxn ang="0">
                    <a:pos x="957" y="229"/>
                  </a:cxn>
                  <a:cxn ang="0">
                    <a:pos x="918" y="227"/>
                  </a:cxn>
                  <a:cxn ang="0">
                    <a:pos x="880" y="224"/>
                  </a:cxn>
                  <a:cxn ang="0">
                    <a:pos x="840" y="222"/>
                  </a:cxn>
                  <a:cxn ang="0">
                    <a:pos x="795" y="220"/>
                  </a:cxn>
                  <a:cxn ang="0">
                    <a:pos x="743" y="217"/>
                  </a:cxn>
                  <a:cxn ang="0">
                    <a:pos x="682" y="214"/>
                  </a:cxn>
                  <a:cxn ang="0">
                    <a:pos x="610" y="210"/>
                  </a:cxn>
                  <a:cxn ang="0">
                    <a:pos x="526" y="205"/>
                  </a:cxn>
                  <a:cxn ang="0">
                    <a:pos x="425" y="200"/>
                  </a:cxn>
                  <a:cxn ang="0">
                    <a:pos x="308" y="194"/>
                  </a:cxn>
                  <a:cxn ang="0">
                    <a:pos x="171" y="188"/>
                  </a:cxn>
                  <a:cxn ang="0">
                    <a:pos x="75" y="181"/>
                  </a:cxn>
                  <a:cxn ang="0">
                    <a:pos x="42" y="165"/>
                  </a:cxn>
                  <a:cxn ang="0">
                    <a:pos x="16" y="137"/>
                  </a:cxn>
                  <a:cxn ang="0">
                    <a:pos x="2" y="101"/>
                  </a:cxn>
                  <a:cxn ang="0">
                    <a:pos x="2" y="64"/>
                  </a:cxn>
                  <a:cxn ang="0">
                    <a:pos x="14" y="35"/>
                  </a:cxn>
                  <a:cxn ang="0">
                    <a:pos x="39" y="13"/>
                  </a:cxn>
                  <a:cxn ang="0">
                    <a:pos x="72" y="1"/>
                  </a:cxn>
                </a:cxnLst>
                <a:rect l="0" t="0" r="r" b="b"/>
                <a:pathLst>
                  <a:path w="1276" h="243">
                    <a:moveTo>
                      <a:pt x="93" y="0"/>
                    </a:moveTo>
                    <a:lnTo>
                      <a:pt x="125" y="2"/>
                    </a:lnTo>
                    <a:lnTo>
                      <a:pt x="155" y="4"/>
                    </a:lnTo>
                    <a:lnTo>
                      <a:pt x="183" y="5"/>
                    </a:lnTo>
                    <a:lnTo>
                      <a:pt x="209" y="6"/>
                    </a:lnTo>
                    <a:lnTo>
                      <a:pt x="232" y="8"/>
                    </a:lnTo>
                    <a:lnTo>
                      <a:pt x="254" y="9"/>
                    </a:lnTo>
                    <a:lnTo>
                      <a:pt x="276" y="10"/>
                    </a:lnTo>
                    <a:lnTo>
                      <a:pt x="296" y="10"/>
                    </a:lnTo>
                    <a:lnTo>
                      <a:pt x="315" y="11"/>
                    </a:lnTo>
                    <a:lnTo>
                      <a:pt x="335" y="12"/>
                    </a:lnTo>
                    <a:lnTo>
                      <a:pt x="353" y="13"/>
                    </a:lnTo>
                    <a:lnTo>
                      <a:pt x="372" y="14"/>
                    </a:lnTo>
                    <a:lnTo>
                      <a:pt x="391" y="15"/>
                    </a:lnTo>
                    <a:lnTo>
                      <a:pt x="411" y="16"/>
                    </a:lnTo>
                    <a:lnTo>
                      <a:pt x="432" y="17"/>
                    </a:lnTo>
                    <a:lnTo>
                      <a:pt x="454" y="18"/>
                    </a:lnTo>
                    <a:lnTo>
                      <a:pt x="477" y="19"/>
                    </a:lnTo>
                    <a:lnTo>
                      <a:pt x="502" y="20"/>
                    </a:lnTo>
                    <a:lnTo>
                      <a:pt x="530" y="22"/>
                    </a:lnTo>
                    <a:lnTo>
                      <a:pt x="558" y="23"/>
                    </a:lnTo>
                    <a:lnTo>
                      <a:pt x="590" y="25"/>
                    </a:lnTo>
                    <a:lnTo>
                      <a:pt x="624" y="27"/>
                    </a:lnTo>
                    <a:lnTo>
                      <a:pt x="662" y="29"/>
                    </a:lnTo>
                    <a:lnTo>
                      <a:pt x="702" y="31"/>
                    </a:lnTo>
                    <a:lnTo>
                      <a:pt x="746" y="34"/>
                    </a:lnTo>
                    <a:lnTo>
                      <a:pt x="794" y="37"/>
                    </a:lnTo>
                    <a:lnTo>
                      <a:pt x="845" y="39"/>
                    </a:lnTo>
                    <a:lnTo>
                      <a:pt x="901" y="42"/>
                    </a:lnTo>
                    <a:lnTo>
                      <a:pt x="962" y="46"/>
                    </a:lnTo>
                    <a:lnTo>
                      <a:pt x="1028" y="49"/>
                    </a:lnTo>
                    <a:lnTo>
                      <a:pt x="1098" y="53"/>
                    </a:lnTo>
                    <a:lnTo>
                      <a:pt x="1174" y="57"/>
                    </a:lnTo>
                    <a:lnTo>
                      <a:pt x="1202" y="61"/>
                    </a:lnTo>
                    <a:lnTo>
                      <a:pt x="1224" y="69"/>
                    </a:lnTo>
                    <a:lnTo>
                      <a:pt x="1241" y="79"/>
                    </a:lnTo>
                    <a:lnTo>
                      <a:pt x="1254" y="93"/>
                    </a:lnTo>
                    <a:lnTo>
                      <a:pt x="1263" y="107"/>
                    </a:lnTo>
                    <a:lnTo>
                      <a:pt x="1271" y="124"/>
                    </a:lnTo>
                    <a:lnTo>
                      <a:pt x="1274" y="140"/>
                    </a:lnTo>
                    <a:lnTo>
                      <a:pt x="1276" y="157"/>
                    </a:lnTo>
                    <a:lnTo>
                      <a:pt x="1276" y="176"/>
                    </a:lnTo>
                    <a:lnTo>
                      <a:pt x="1273" y="193"/>
                    </a:lnTo>
                    <a:lnTo>
                      <a:pt x="1265" y="208"/>
                    </a:lnTo>
                    <a:lnTo>
                      <a:pt x="1253" y="221"/>
                    </a:lnTo>
                    <a:lnTo>
                      <a:pt x="1239" y="231"/>
                    </a:lnTo>
                    <a:lnTo>
                      <a:pt x="1222" y="238"/>
                    </a:lnTo>
                    <a:lnTo>
                      <a:pt x="1202" y="242"/>
                    </a:lnTo>
                    <a:lnTo>
                      <a:pt x="1179" y="243"/>
                    </a:lnTo>
                    <a:lnTo>
                      <a:pt x="1147" y="241"/>
                    </a:lnTo>
                    <a:lnTo>
                      <a:pt x="1116" y="238"/>
                    </a:lnTo>
                    <a:lnTo>
                      <a:pt x="1089" y="237"/>
                    </a:lnTo>
                    <a:lnTo>
                      <a:pt x="1063" y="235"/>
                    </a:lnTo>
                    <a:lnTo>
                      <a:pt x="1039" y="234"/>
                    </a:lnTo>
                    <a:lnTo>
                      <a:pt x="1017" y="232"/>
                    </a:lnTo>
                    <a:lnTo>
                      <a:pt x="996" y="231"/>
                    </a:lnTo>
                    <a:lnTo>
                      <a:pt x="976" y="230"/>
                    </a:lnTo>
                    <a:lnTo>
                      <a:pt x="957" y="229"/>
                    </a:lnTo>
                    <a:lnTo>
                      <a:pt x="937" y="228"/>
                    </a:lnTo>
                    <a:lnTo>
                      <a:pt x="918" y="227"/>
                    </a:lnTo>
                    <a:lnTo>
                      <a:pt x="900" y="226"/>
                    </a:lnTo>
                    <a:lnTo>
                      <a:pt x="880" y="224"/>
                    </a:lnTo>
                    <a:lnTo>
                      <a:pt x="860" y="223"/>
                    </a:lnTo>
                    <a:lnTo>
                      <a:pt x="840" y="222"/>
                    </a:lnTo>
                    <a:lnTo>
                      <a:pt x="818" y="221"/>
                    </a:lnTo>
                    <a:lnTo>
                      <a:pt x="795" y="220"/>
                    </a:lnTo>
                    <a:lnTo>
                      <a:pt x="771" y="218"/>
                    </a:lnTo>
                    <a:lnTo>
                      <a:pt x="743" y="217"/>
                    </a:lnTo>
                    <a:lnTo>
                      <a:pt x="714" y="216"/>
                    </a:lnTo>
                    <a:lnTo>
                      <a:pt x="682" y="214"/>
                    </a:lnTo>
                    <a:lnTo>
                      <a:pt x="648" y="212"/>
                    </a:lnTo>
                    <a:lnTo>
                      <a:pt x="610" y="210"/>
                    </a:lnTo>
                    <a:lnTo>
                      <a:pt x="569" y="207"/>
                    </a:lnTo>
                    <a:lnTo>
                      <a:pt x="526" y="205"/>
                    </a:lnTo>
                    <a:lnTo>
                      <a:pt x="478" y="203"/>
                    </a:lnTo>
                    <a:lnTo>
                      <a:pt x="425" y="200"/>
                    </a:lnTo>
                    <a:lnTo>
                      <a:pt x="369" y="197"/>
                    </a:lnTo>
                    <a:lnTo>
                      <a:pt x="308" y="194"/>
                    </a:lnTo>
                    <a:lnTo>
                      <a:pt x="242" y="191"/>
                    </a:lnTo>
                    <a:lnTo>
                      <a:pt x="171" y="188"/>
                    </a:lnTo>
                    <a:lnTo>
                      <a:pt x="95" y="184"/>
                    </a:lnTo>
                    <a:lnTo>
                      <a:pt x="75" y="181"/>
                    </a:lnTo>
                    <a:lnTo>
                      <a:pt x="57" y="174"/>
                    </a:lnTo>
                    <a:lnTo>
                      <a:pt x="42" y="165"/>
                    </a:lnTo>
                    <a:lnTo>
                      <a:pt x="28" y="153"/>
                    </a:lnTo>
                    <a:lnTo>
                      <a:pt x="16" y="137"/>
                    </a:lnTo>
                    <a:lnTo>
                      <a:pt x="8" y="120"/>
                    </a:lnTo>
                    <a:lnTo>
                      <a:pt x="2" y="101"/>
                    </a:lnTo>
                    <a:lnTo>
                      <a:pt x="0" y="80"/>
                    </a:lnTo>
                    <a:lnTo>
                      <a:pt x="2" y="64"/>
                    </a:lnTo>
                    <a:lnTo>
                      <a:pt x="6" y="49"/>
                    </a:lnTo>
                    <a:lnTo>
                      <a:pt x="14" y="35"/>
                    </a:lnTo>
                    <a:lnTo>
                      <a:pt x="26" y="23"/>
                    </a:lnTo>
                    <a:lnTo>
                      <a:pt x="39" y="13"/>
                    </a:lnTo>
                    <a:lnTo>
                      <a:pt x="55" y="6"/>
                    </a:lnTo>
                    <a:lnTo>
                      <a:pt x="72" y="1"/>
                    </a:lnTo>
                    <a:lnTo>
                      <a:pt x="93" y="0"/>
                    </a:lnTo>
                    <a:close/>
                  </a:path>
                </a:pathLst>
              </a:custGeom>
              <a:solidFill>
                <a:srgbClr val="696E6E"/>
              </a:solidFill>
              <a:ln w="9525">
                <a:noFill/>
                <a:round/>
                <a:headEnd/>
                <a:tailEnd/>
              </a:ln>
            </p:spPr>
            <p:txBody>
              <a:bodyPr/>
              <a:lstStyle/>
              <a:p>
                <a:endParaRPr lang="en-GB"/>
              </a:p>
            </p:txBody>
          </p:sp>
          <p:sp>
            <p:nvSpPr>
              <p:cNvPr id="292975" name="Freeform 111"/>
              <p:cNvSpPr>
                <a:spLocks/>
              </p:cNvSpPr>
              <p:nvPr/>
            </p:nvSpPr>
            <p:spPr bwMode="auto">
              <a:xfrm>
                <a:off x="3681" y="2360"/>
                <a:ext cx="126" cy="20"/>
              </a:xfrm>
              <a:custGeom>
                <a:avLst/>
                <a:gdLst/>
                <a:ahLst/>
                <a:cxnLst>
                  <a:cxn ang="0">
                    <a:pos x="118" y="2"/>
                  </a:cxn>
                  <a:cxn ang="0">
                    <a:pos x="176" y="5"/>
                  </a:cxn>
                  <a:cxn ang="0">
                    <a:pos x="225" y="7"/>
                  </a:cxn>
                  <a:cxn ang="0">
                    <a:pos x="269" y="10"/>
                  </a:cxn>
                  <a:cxn ang="0">
                    <a:pos x="308" y="12"/>
                  </a:cxn>
                  <a:cxn ang="0">
                    <a:pos x="346" y="14"/>
                  </a:cxn>
                  <a:cxn ang="0">
                    <a:pos x="384" y="16"/>
                  </a:cxn>
                  <a:cxn ang="0">
                    <a:pos x="425" y="18"/>
                  </a:cxn>
                  <a:cxn ang="0">
                    <a:pos x="471" y="20"/>
                  </a:cxn>
                  <a:cxn ang="0">
                    <a:pos x="523" y="24"/>
                  </a:cxn>
                  <a:cxn ang="0">
                    <a:pos x="584" y="27"/>
                  </a:cxn>
                  <a:cxn ang="0">
                    <a:pos x="655" y="31"/>
                  </a:cxn>
                  <a:cxn ang="0">
                    <a:pos x="740" y="35"/>
                  </a:cxn>
                  <a:cxn ang="0">
                    <a:pos x="839" y="40"/>
                  </a:cxn>
                  <a:cxn ang="0">
                    <a:pos x="957" y="47"/>
                  </a:cxn>
                  <a:cxn ang="0">
                    <a:pos x="1093" y="55"/>
                  </a:cxn>
                  <a:cxn ang="0">
                    <a:pos x="1196" y="62"/>
                  </a:cxn>
                  <a:cxn ang="0">
                    <a:pos x="1233" y="77"/>
                  </a:cxn>
                  <a:cxn ang="0">
                    <a:pos x="1254" y="103"/>
                  </a:cxn>
                  <a:cxn ang="0">
                    <a:pos x="1265" y="134"/>
                  </a:cxn>
                  <a:cxn ang="0">
                    <a:pos x="1267" y="170"/>
                  </a:cxn>
                  <a:cxn ang="0">
                    <a:pos x="1255" y="202"/>
                  </a:cxn>
                  <a:cxn ang="0">
                    <a:pos x="1229" y="222"/>
                  </a:cxn>
                  <a:cxn ang="0">
                    <a:pos x="1193" y="232"/>
                  </a:cxn>
                  <a:cxn ang="0">
                    <a:pos x="1140" y="230"/>
                  </a:cxn>
                  <a:cxn ang="0">
                    <a:pos x="1082" y="226"/>
                  </a:cxn>
                  <a:cxn ang="0">
                    <a:pos x="1032" y="223"/>
                  </a:cxn>
                  <a:cxn ang="0">
                    <a:pos x="989" y="220"/>
                  </a:cxn>
                  <a:cxn ang="0">
                    <a:pos x="950" y="218"/>
                  </a:cxn>
                  <a:cxn ang="0">
                    <a:pos x="911" y="216"/>
                  </a:cxn>
                  <a:cxn ang="0">
                    <a:pos x="873" y="213"/>
                  </a:cxn>
                  <a:cxn ang="0">
                    <a:pos x="833" y="211"/>
                  </a:cxn>
                  <a:cxn ang="0">
                    <a:pos x="788" y="209"/>
                  </a:cxn>
                  <a:cxn ang="0">
                    <a:pos x="736" y="206"/>
                  </a:cxn>
                  <a:cxn ang="0">
                    <a:pos x="675" y="203"/>
                  </a:cxn>
                  <a:cxn ang="0">
                    <a:pos x="603" y="199"/>
                  </a:cxn>
                  <a:cxn ang="0">
                    <a:pos x="519" y="194"/>
                  </a:cxn>
                  <a:cxn ang="0">
                    <a:pos x="418" y="189"/>
                  </a:cxn>
                  <a:cxn ang="0">
                    <a:pos x="301" y="183"/>
                  </a:cxn>
                  <a:cxn ang="0">
                    <a:pos x="164" y="177"/>
                  </a:cxn>
                  <a:cxn ang="0">
                    <a:pos x="70" y="170"/>
                  </a:cxn>
                  <a:cxn ang="0">
                    <a:pos x="40" y="155"/>
                  </a:cxn>
                  <a:cxn ang="0">
                    <a:pos x="16" y="128"/>
                  </a:cxn>
                  <a:cxn ang="0">
                    <a:pos x="2" y="92"/>
                  </a:cxn>
                  <a:cxn ang="0">
                    <a:pos x="1" y="56"/>
                  </a:cxn>
                  <a:cxn ang="0">
                    <a:pos x="13" y="29"/>
                  </a:cxn>
                  <a:cxn ang="0">
                    <a:pos x="37" y="10"/>
                  </a:cxn>
                  <a:cxn ang="0">
                    <a:pos x="68" y="0"/>
                  </a:cxn>
                </a:cxnLst>
                <a:rect l="0" t="0" r="r" b="b"/>
                <a:pathLst>
                  <a:path w="1267" h="232">
                    <a:moveTo>
                      <a:pt x="86" y="0"/>
                    </a:moveTo>
                    <a:lnTo>
                      <a:pt x="118" y="2"/>
                    </a:lnTo>
                    <a:lnTo>
                      <a:pt x="148" y="3"/>
                    </a:lnTo>
                    <a:lnTo>
                      <a:pt x="176" y="5"/>
                    </a:lnTo>
                    <a:lnTo>
                      <a:pt x="202" y="6"/>
                    </a:lnTo>
                    <a:lnTo>
                      <a:pt x="225" y="7"/>
                    </a:lnTo>
                    <a:lnTo>
                      <a:pt x="247" y="8"/>
                    </a:lnTo>
                    <a:lnTo>
                      <a:pt x="269" y="10"/>
                    </a:lnTo>
                    <a:lnTo>
                      <a:pt x="289" y="11"/>
                    </a:lnTo>
                    <a:lnTo>
                      <a:pt x="308" y="12"/>
                    </a:lnTo>
                    <a:lnTo>
                      <a:pt x="328" y="13"/>
                    </a:lnTo>
                    <a:lnTo>
                      <a:pt x="346" y="14"/>
                    </a:lnTo>
                    <a:lnTo>
                      <a:pt x="365" y="15"/>
                    </a:lnTo>
                    <a:lnTo>
                      <a:pt x="384" y="16"/>
                    </a:lnTo>
                    <a:lnTo>
                      <a:pt x="405" y="17"/>
                    </a:lnTo>
                    <a:lnTo>
                      <a:pt x="425" y="18"/>
                    </a:lnTo>
                    <a:lnTo>
                      <a:pt x="447" y="19"/>
                    </a:lnTo>
                    <a:lnTo>
                      <a:pt x="471" y="20"/>
                    </a:lnTo>
                    <a:lnTo>
                      <a:pt x="495" y="22"/>
                    </a:lnTo>
                    <a:lnTo>
                      <a:pt x="523" y="24"/>
                    </a:lnTo>
                    <a:lnTo>
                      <a:pt x="552" y="25"/>
                    </a:lnTo>
                    <a:lnTo>
                      <a:pt x="584" y="27"/>
                    </a:lnTo>
                    <a:lnTo>
                      <a:pt x="618" y="29"/>
                    </a:lnTo>
                    <a:lnTo>
                      <a:pt x="655" y="31"/>
                    </a:lnTo>
                    <a:lnTo>
                      <a:pt x="695" y="33"/>
                    </a:lnTo>
                    <a:lnTo>
                      <a:pt x="740" y="35"/>
                    </a:lnTo>
                    <a:lnTo>
                      <a:pt x="788" y="38"/>
                    </a:lnTo>
                    <a:lnTo>
                      <a:pt x="839" y="40"/>
                    </a:lnTo>
                    <a:lnTo>
                      <a:pt x="896" y="43"/>
                    </a:lnTo>
                    <a:lnTo>
                      <a:pt x="957" y="47"/>
                    </a:lnTo>
                    <a:lnTo>
                      <a:pt x="1022" y="50"/>
                    </a:lnTo>
                    <a:lnTo>
                      <a:pt x="1093" y="55"/>
                    </a:lnTo>
                    <a:lnTo>
                      <a:pt x="1169" y="59"/>
                    </a:lnTo>
                    <a:lnTo>
                      <a:pt x="1196" y="62"/>
                    </a:lnTo>
                    <a:lnTo>
                      <a:pt x="1217" y="68"/>
                    </a:lnTo>
                    <a:lnTo>
                      <a:pt x="1233" y="77"/>
                    </a:lnTo>
                    <a:lnTo>
                      <a:pt x="1245" y="90"/>
                    </a:lnTo>
                    <a:lnTo>
                      <a:pt x="1254" y="103"/>
                    </a:lnTo>
                    <a:lnTo>
                      <a:pt x="1261" y="119"/>
                    </a:lnTo>
                    <a:lnTo>
                      <a:pt x="1265" y="134"/>
                    </a:lnTo>
                    <a:lnTo>
                      <a:pt x="1267" y="150"/>
                    </a:lnTo>
                    <a:lnTo>
                      <a:pt x="1267" y="170"/>
                    </a:lnTo>
                    <a:lnTo>
                      <a:pt x="1263" y="187"/>
                    </a:lnTo>
                    <a:lnTo>
                      <a:pt x="1255" y="202"/>
                    </a:lnTo>
                    <a:lnTo>
                      <a:pt x="1244" y="213"/>
                    </a:lnTo>
                    <a:lnTo>
                      <a:pt x="1229" y="222"/>
                    </a:lnTo>
                    <a:lnTo>
                      <a:pt x="1213" y="229"/>
                    </a:lnTo>
                    <a:lnTo>
                      <a:pt x="1193" y="232"/>
                    </a:lnTo>
                    <a:lnTo>
                      <a:pt x="1172" y="232"/>
                    </a:lnTo>
                    <a:lnTo>
                      <a:pt x="1140" y="230"/>
                    </a:lnTo>
                    <a:lnTo>
                      <a:pt x="1109" y="227"/>
                    </a:lnTo>
                    <a:lnTo>
                      <a:pt x="1082" y="226"/>
                    </a:lnTo>
                    <a:lnTo>
                      <a:pt x="1056" y="224"/>
                    </a:lnTo>
                    <a:lnTo>
                      <a:pt x="1032" y="223"/>
                    </a:lnTo>
                    <a:lnTo>
                      <a:pt x="1010" y="221"/>
                    </a:lnTo>
                    <a:lnTo>
                      <a:pt x="989" y="220"/>
                    </a:lnTo>
                    <a:lnTo>
                      <a:pt x="969" y="219"/>
                    </a:lnTo>
                    <a:lnTo>
                      <a:pt x="950" y="218"/>
                    </a:lnTo>
                    <a:lnTo>
                      <a:pt x="930" y="217"/>
                    </a:lnTo>
                    <a:lnTo>
                      <a:pt x="911" y="216"/>
                    </a:lnTo>
                    <a:lnTo>
                      <a:pt x="893" y="215"/>
                    </a:lnTo>
                    <a:lnTo>
                      <a:pt x="873" y="213"/>
                    </a:lnTo>
                    <a:lnTo>
                      <a:pt x="853" y="212"/>
                    </a:lnTo>
                    <a:lnTo>
                      <a:pt x="833" y="211"/>
                    </a:lnTo>
                    <a:lnTo>
                      <a:pt x="811" y="210"/>
                    </a:lnTo>
                    <a:lnTo>
                      <a:pt x="788" y="209"/>
                    </a:lnTo>
                    <a:lnTo>
                      <a:pt x="764" y="207"/>
                    </a:lnTo>
                    <a:lnTo>
                      <a:pt x="736" y="206"/>
                    </a:lnTo>
                    <a:lnTo>
                      <a:pt x="707" y="205"/>
                    </a:lnTo>
                    <a:lnTo>
                      <a:pt x="675" y="203"/>
                    </a:lnTo>
                    <a:lnTo>
                      <a:pt x="641" y="201"/>
                    </a:lnTo>
                    <a:lnTo>
                      <a:pt x="603" y="199"/>
                    </a:lnTo>
                    <a:lnTo>
                      <a:pt x="562" y="196"/>
                    </a:lnTo>
                    <a:lnTo>
                      <a:pt x="519" y="194"/>
                    </a:lnTo>
                    <a:lnTo>
                      <a:pt x="471" y="192"/>
                    </a:lnTo>
                    <a:lnTo>
                      <a:pt x="418" y="189"/>
                    </a:lnTo>
                    <a:lnTo>
                      <a:pt x="362" y="186"/>
                    </a:lnTo>
                    <a:lnTo>
                      <a:pt x="301" y="183"/>
                    </a:lnTo>
                    <a:lnTo>
                      <a:pt x="235" y="180"/>
                    </a:lnTo>
                    <a:lnTo>
                      <a:pt x="164" y="177"/>
                    </a:lnTo>
                    <a:lnTo>
                      <a:pt x="88" y="173"/>
                    </a:lnTo>
                    <a:lnTo>
                      <a:pt x="70" y="170"/>
                    </a:lnTo>
                    <a:lnTo>
                      <a:pt x="55" y="164"/>
                    </a:lnTo>
                    <a:lnTo>
                      <a:pt x="40" y="155"/>
                    </a:lnTo>
                    <a:lnTo>
                      <a:pt x="27" y="143"/>
                    </a:lnTo>
                    <a:lnTo>
                      <a:pt x="16" y="128"/>
                    </a:lnTo>
                    <a:lnTo>
                      <a:pt x="7" y="111"/>
                    </a:lnTo>
                    <a:lnTo>
                      <a:pt x="2" y="92"/>
                    </a:lnTo>
                    <a:lnTo>
                      <a:pt x="0" y="71"/>
                    </a:lnTo>
                    <a:lnTo>
                      <a:pt x="1" y="56"/>
                    </a:lnTo>
                    <a:lnTo>
                      <a:pt x="6" y="41"/>
                    </a:lnTo>
                    <a:lnTo>
                      <a:pt x="13" y="29"/>
                    </a:lnTo>
                    <a:lnTo>
                      <a:pt x="24" y="18"/>
                    </a:lnTo>
                    <a:lnTo>
                      <a:pt x="37" y="10"/>
                    </a:lnTo>
                    <a:lnTo>
                      <a:pt x="51" y="4"/>
                    </a:lnTo>
                    <a:lnTo>
                      <a:pt x="68" y="0"/>
                    </a:lnTo>
                    <a:lnTo>
                      <a:pt x="86" y="0"/>
                    </a:lnTo>
                    <a:close/>
                  </a:path>
                </a:pathLst>
              </a:custGeom>
              <a:solidFill>
                <a:srgbClr val="757D7D"/>
              </a:solidFill>
              <a:ln w="9525">
                <a:noFill/>
                <a:round/>
                <a:headEnd/>
                <a:tailEnd/>
              </a:ln>
            </p:spPr>
            <p:txBody>
              <a:bodyPr/>
              <a:lstStyle/>
              <a:p>
                <a:endParaRPr lang="en-GB"/>
              </a:p>
            </p:txBody>
          </p:sp>
          <p:sp>
            <p:nvSpPr>
              <p:cNvPr id="292976" name="Freeform 112"/>
              <p:cNvSpPr>
                <a:spLocks/>
              </p:cNvSpPr>
              <p:nvPr/>
            </p:nvSpPr>
            <p:spPr bwMode="auto">
              <a:xfrm>
                <a:off x="3681" y="2361"/>
                <a:ext cx="126" cy="19"/>
              </a:xfrm>
              <a:custGeom>
                <a:avLst/>
                <a:gdLst/>
                <a:ahLst/>
                <a:cxnLst>
                  <a:cxn ang="0">
                    <a:pos x="81" y="0"/>
                  </a:cxn>
                  <a:cxn ang="0">
                    <a:pos x="1164" y="57"/>
                  </a:cxn>
                  <a:cxn ang="0">
                    <a:pos x="1191" y="60"/>
                  </a:cxn>
                  <a:cxn ang="0">
                    <a:pos x="1211" y="66"/>
                  </a:cxn>
                  <a:cxn ang="0">
                    <a:pos x="1226" y="76"/>
                  </a:cxn>
                  <a:cxn ang="0">
                    <a:pos x="1238" y="87"/>
                  </a:cxn>
                  <a:cxn ang="0">
                    <a:pos x="1245" y="100"/>
                  </a:cxn>
                  <a:cxn ang="0">
                    <a:pos x="1251" y="114"/>
                  </a:cxn>
                  <a:cxn ang="0">
                    <a:pos x="1255" y="129"/>
                  </a:cxn>
                  <a:cxn ang="0">
                    <a:pos x="1257" y="143"/>
                  </a:cxn>
                  <a:cxn ang="0">
                    <a:pos x="1258" y="163"/>
                  </a:cxn>
                  <a:cxn ang="0">
                    <a:pos x="1255" y="179"/>
                  </a:cxn>
                  <a:cxn ang="0">
                    <a:pos x="1246" y="193"/>
                  </a:cxn>
                  <a:cxn ang="0">
                    <a:pos x="1235" y="204"/>
                  </a:cxn>
                  <a:cxn ang="0">
                    <a:pos x="1221" y="211"/>
                  </a:cxn>
                  <a:cxn ang="0">
                    <a:pos x="1205" y="217"/>
                  </a:cxn>
                  <a:cxn ang="0">
                    <a:pos x="1186" y="220"/>
                  </a:cxn>
                  <a:cxn ang="0">
                    <a:pos x="1167" y="220"/>
                  </a:cxn>
                  <a:cxn ang="0">
                    <a:pos x="83" y="161"/>
                  </a:cxn>
                  <a:cxn ang="0">
                    <a:pos x="68" y="159"/>
                  </a:cxn>
                  <a:cxn ang="0">
                    <a:pos x="54" y="152"/>
                  </a:cxn>
                  <a:cxn ang="0">
                    <a:pos x="40" y="143"/>
                  </a:cxn>
                  <a:cxn ang="0">
                    <a:pos x="28" y="132"/>
                  </a:cxn>
                  <a:cxn ang="0">
                    <a:pos x="17" y="117"/>
                  </a:cxn>
                  <a:cxn ang="0">
                    <a:pos x="8" y="101"/>
                  </a:cxn>
                  <a:cxn ang="0">
                    <a:pos x="2" y="82"/>
                  </a:cxn>
                  <a:cxn ang="0">
                    <a:pos x="0" y="61"/>
                  </a:cxn>
                  <a:cxn ang="0">
                    <a:pos x="2" y="48"/>
                  </a:cxn>
                  <a:cxn ang="0">
                    <a:pos x="6" y="36"/>
                  </a:cxn>
                  <a:cxn ang="0">
                    <a:pos x="15" y="25"/>
                  </a:cxn>
                  <a:cxn ang="0">
                    <a:pos x="24" y="16"/>
                  </a:cxn>
                  <a:cxn ang="0">
                    <a:pos x="36" y="8"/>
                  </a:cxn>
                  <a:cxn ang="0">
                    <a:pos x="50" y="3"/>
                  </a:cxn>
                  <a:cxn ang="0">
                    <a:pos x="64" y="0"/>
                  </a:cxn>
                  <a:cxn ang="0">
                    <a:pos x="81" y="0"/>
                  </a:cxn>
                </a:cxnLst>
                <a:rect l="0" t="0" r="r" b="b"/>
                <a:pathLst>
                  <a:path w="1258" h="220">
                    <a:moveTo>
                      <a:pt x="81" y="0"/>
                    </a:moveTo>
                    <a:lnTo>
                      <a:pt x="1164" y="57"/>
                    </a:lnTo>
                    <a:lnTo>
                      <a:pt x="1191" y="60"/>
                    </a:lnTo>
                    <a:lnTo>
                      <a:pt x="1211" y="66"/>
                    </a:lnTo>
                    <a:lnTo>
                      <a:pt x="1226" y="76"/>
                    </a:lnTo>
                    <a:lnTo>
                      <a:pt x="1238" y="87"/>
                    </a:lnTo>
                    <a:lnTo>
                      <a:pt x="1245" y="100"/>
                    </a:lnTo>
                    <a:lnTo>
                      <a:pt x="1251" y="114"/>
                    </a:lnTo>
                    <a:lnTo>
                      <a:pt x="1255" y="129"/>
                    </a:lnTo>
                    <a:lnTo>
                      <a:pt x="1257" y="143"/>
                    </a:lnTo>
                    <a:lnTo>
                      <a:pt x="1258" y="163"/>
                    </a:lnTo>
                    <a:lnTo>
                      <a:pt x="1255" y="179"/>
                    </a:lnTo>
                    <a:lnTo>
                      <a:pt x="1246" y="193"/>
                    </a:lnTo>
                    <a:lnTo>
                      <a:pt x="1235" y="204"/>
                    </a:lnTo>
                    <a:lnTo>
                      <a:pt x="1221" y="211"/>
                    </a:lnTo>
                    <a:lnTo>
                      <a:pt x="1205" y="217"/>
                    </a:lnTo>
                    <a:lnTo>
                      <a:pt x="1186" y="220"/>
                    </a:lnTo>
                    <a:lnTo>
                      <a:pt x="1167" y="220"/>
                    </a:lnTo>
                    <a:lnTo>
                      <a:pt x="83" y="161"/>
                    </a:lnTo>
                    <a:lnTo>
                      <a:pt x="68" y="159"/>
                    </a:lnTo>
                    <a:lnTo>
                      <a:pt x="54" y="152"/>
                    </a:lnTo>
                    <a:lnTo>
                      <a:pt x="40" y="143"/>
                    </a:lnTo>
                    <a:lnTo>
                      <a:pt x="28" y="132"/>
                    </a:lnTo>
                    <a:lnTo>
                      <a:pt x="17" y="117"/>
                    </a:lnTo>
                    <a:lnTo>
                      <a:pt x="8" y="101"/>
                    </a:lnTo>
                    <a:lnTo>
                      <a:pt x="2" y="82"/>
                    </a:lnTo>
                    <a:lnTo>
                      <a:pt x="0" y="61"/>
                    </a:lnTo>
                    <a:lnTo>
                      <a:pt x="2" y="48"/>
                    </a:lnTo>
                    <a:lnTo>
                      <a:pt x="6" y="36"/>
                    </a:lnTo>
                    <a:lnTo>
                      <a:pt x="15" y="25"/>
                    </a:lnTo>
                    <a:lnTo>
                      <a:pt x="24" y="16"/>
                    </a:lnTo>
                    <a:lnTo>
                      <a:pt x="36" y="8"/>
                    </a:lnTo>
                    <a:lnTo>
                      <a:pt x="50" y="3"/>
                    </a:lnTo>
                    <a:lnTo>
                      <a:pt x="64" y="0"/>
                    </a:lnTo>
                    <a:lnTo>
                      <a:pt x="81" y="0"/>
                    </a:lnTo>
                    <a:close/>
                  </a:path>
                </a:pathLst>
              </a:custGeom>
              <a:solidFill>
                <a:srgbClr val="878F8F"/>
              </a:solidFill>
              <a:ln w="9525">
                <a:noFill/>
                <a:round/>
                <a:headEnd/>
                <a:tailEnd/>
              </a:ln>
            </p:spPr>
            <p:txBody>
              <a:bodyPr/>
              <a:lstStyle/>
              <a:p>
                <a:endParaRPr lang="en-GB"/>
              </a:p>
            </p:txBody>
          </p:sp>
          <p:sp>
            <p:nvSpPr>
              <p:cNvPr id="292977" name="Freeform 113"/>
              <p:cNvSpPr>
                <a:spLocks/>
              </p:cNvSpPr>
              <p:nvPr/>
            </p:nvSpPr>
            <p:spPr bwMode="auto">
              <a:xfrm>
                <a:off x="3682" y="2359"/>
                <a:ext cx="38" cy="15"/>
              </a:xfrm>
              <a:custGeom>
                <a:avLst/>
                <a:gdLst/>
                <a:ahLst/>
                <a:cxnLst>
                  <a:cxn ang="0">
                    <a:pos x="357" y="180"/>
                  </a:cxn>
                  <a:cxn ang="0">
                    <a:pos x="364" y="179"/>
                  </a:cxn>
                  <a:cxn ang="0">
                    <a:pos x="370" y="175"/>
                  </a:cxn>
                  <a:cxn ang="0">
                    <a:pos x="374" y="169"/>
                  </a:cxn>
                  <a:cxn ang="0">
                    <a:pos x="377" y="161"/>
                  </a:cxn>
                  <a:cxn ang="0">
                    <a:pos x="374" y="37"/>
                  </a:cxn>
                  <a:cxn ang="0">
                    <a:pos x="372" y="29"/>
                  </a:cxn>
                  <a:cxn ang="0">
                    <a:pos x="368" y="23"/>
                  </a:cxn>
                  <a:cxn ang="0">
                    <a:pos x="361" y="19"/>
                  </a:cxn>
                  <a:cxn ang="0">
                    <a:pos x="352" y="18"/>
                  </a:cxn>
                  <a:cxn ang="0">
                    <a:pos x="193" y="7"/>
                  </a:cxn>
                  <a:cxn ang="0">
                    <a:pos x="74" y="0"/>
                  </a:cxn>
                  <a:cxn ang="0">
                    <a:pos x="58" y="1"/>
                  </a:cxn>
                  <a:cxn ang="0">
                    <a:pos x="44" y="4"/>
                  </a:cxn>
                  <a:cxn ang="0">
                    <a:pos x="32" y="9"/>
                  </a:cxn>
                  <a:cxn ang="0">
                    <a:pos x="22" y="18"/>
                  </a:cxn>
                  <a:cxn ang="0">
                    <a:pos x="13" y="28"/>
                  </a:cxn>
                  <a:cxn ang="0">
                    <a:pos x="6" y="40"/>
                  </a:cxn>
                  <a:cxn ang="0">
                    <a:pos x="1" y="53"/>
                  </a:cxn>
                  <a:cxn ang="0">
                    <a:pos x="0" y="67"/>
                  </a:cxn>
                  <a:cxn ang="0">
                    <a:pos x="0" y="89"/>
                  </a:cxn>
                  <a:cxn ang="0">
                    <a:pos x="3" y="104"/>
                  </a:cxn>
                  <a:cxn ang="0">
                    <a:pos x="8" y="117"/>
                  </a:cxn>
                  <a:cxn ang="0">
                    <a:pos x="15" y="130"/>
                  </a:cxn>
                  <a:cxn ang="0">
                    <a:pos x="25" y="140"/>
                  </a:cxn>
                  <a:cxn ang="0">
                    <a:pos x="35" y="149"/>
                  </a:cxn>
                  <a:cxn ang="0">
                    <a:pos x="48" y="156"/>
                  </a:cxn>
                  <a:cxn ang="0">
                    <a:pos x="61" y="162"/>
                  </a:cxn>
                  <a:cxn ang="0">
                    <a:pos x="76" y="164"/>
                  </a:cxn>
                  <a:cxn ang="0">
                    <a:pos x="357" y="180"/>
                  </a:cxn>
                </a:cxnLst>
                <a:rect l="0" t="0" r="r" b="b"/>
                <a:pathLst>
                  <a:path w="377" h="180">
                    <a:moveTo>
                      <a:pt x="357" y="180"/>
                    </a:moveTo>
                    <a:lnTo>
                      <a:pt x="364" y="179"/>
                    </a:lnTo>
                    <a:lnTo>
                      <a:pt x="370" y="175"/>
                    </a:lnTo>
                    <a:lnTo>
                      <a:pt x="374" y="169"/>
                    </a:lnTo>
                    <a:lnTo>
                      <a:pt x="377" y="161"/>
                    </a:lnTo>
                    <a:lnTo>
                      <a:pt x="374" y="37"/>
                    </a:lnTo>
                    <a:lnTo>
                      <a:pt x="372" y="29"/>
                    </a:lnTo>
                    <a:lnTo>
                      <a:pt x="368" y="23"/>
                    </a:lnTo>
                    <a:lnTo>
                      <a:pt x="361" y="19"/>
                    </a:lnTo>
                    <a:lnTo>
                      <a:pt x="352" y="18"/>
                    </a:lnTo>
                    <a:lnTo>
                      <a:pt x="193" y="7"/>
                    </a:lnTo>
                    <a:lnTo>
                      <a:pt x="74" y="0"/>
                    </a:lnTo>
                    <a:lnTo>
                      <a:pt x="58" y="1"/>
                    </a:lnTo>
                    <a:lnTo>
                      <a:pt x="44" y="4"/>
                    </a:lnTo>
                    <a:lnTo>
                      <a:pt x="32" y="9"/>
                    </a:lnTo>
                    <a:lnTo>
                      <a:pt x="22" y="18"/>
                    </a:lnTo>
                    <a:lnTo>
                      <a:pt x="13" y="28"/>
                    </a:lnTo>
                    <a:lnTo>
                      <a:pt x="6" y="40"/>
                    </a:lnTo>
                    <a:lnTo>
                      <a:pt x="1" y="53"/>
                    </a:lnTo>
                    <a:lnTo>
                      <a:pt x="0" y="67"/>
                    </a:lnTo>
                    <a:lnTo>
                      <a:pt x="0" y="89"/>
                    </a:lnTo>
                    <a:lnTo>
                      <a:pt x="3" y="104"/>
                    </a:lnTo>
                    <a:lnTo>
                      <a:pt x="8" y="117"/>
                    </a:lnTo>
                    <a:lnTo>
                      <a:pt x="15" y="130"/>
                    </a:lnTo>
                    <a:lnTo>
                      <a:pt x="25" y="140"/>
                    </a:lnTo>
                    <a:lnTo>
                      <a:pt x="35" y="149"/>
                    </a:lnTo>
                    <a:lnTo>
                      <a:pt x="48" y="156"/>
                    </a:lnTo>
                    <a:lnTo>
                      <a:pt x="61" y="162"/>
                    </a:lnTo>
                    <a:lnTo>
                      <a:pt x="76" y="164"/>
                    </a:lnTo>
                    <a:lnTo>
                      <a:pt x="357" y="180"/>
                    </a:lnTo>
                    <a:close/>
                  </a:path>
                </a:pathLst>
              </a:custGeom>
              <a:solidFill>
                <a:srgbClr val="B5B5B5"/>
              </a:solidFill>
              <a:ln w="9525">
                <a:noFill/>
                <a:round/>
                <a:headEnd/>
                <a:tailEnd/>
              </a:ln>
            </p:spPr>
            <p:txBody>
              <a:bodyPr/>
              <a:lstStyle/>
              <a:p>
                <a:endParaRPr lang="en-GB"/>
              </a:p>
            </p:txBody>
          </p:sp>
          <p:sp>
            <p:nvSpPr>
              <p:cNvPr id="292978" name="Freeform 114"/>
              <p:cNvSpPr>
                <a:spLocks/>
              </p:cNvSpPr>
              <p:nvPr/>
            </p:nvSpPr>
            <p:spPr bwMode="auto">
              <a:xfrm>
                <a:off x="3769" y="2363"/>
                <a:ext cx="37" cy="15"/>
              </a:xfrm>
              <a:custGeom>
                <a:avLst/>
                <a:gdLst/>
                <a:ahLst/>
                <a:cxnLst>
                  <a:cxn ang="0">
                    <a:pos x="25" y="161"/>
                  </a:cxn>
                  <a:cxn ang="0">
                    <a:pos x="18" y="160"/>
                  </a:cxn>
                  <a:cxn ang="0">
                    <a:pos x="11" y="157"/>
                  </a:cxn>
                  <a:cxn ang="0">
                    <a:pos x="5" y="151"/>
                  </a:cxn>
                  <a:cxn ang="0">
                    <a:pos x="2" y="142"/>
                  </a:cxn>
                  <a:cxn ang="0">
                    <a:pos x="0" y="17"/>
                  </a:cxn>
                  <a:cxn ang="0">
                    <a:pos x="2" y="10"/>
                  </a:cxn>
                  <a:cxn ang="0">
                    <a:pos x="7" y="4"/>
                  </a:cxn>
                  <a:cxn ang="0">
                    <a:pos x="14" y="1"/>
                  </a:cxn>
                  <a:cxn ang="0">
                    <a:pos x="22" y="0"/>
                  </a:cxn>
                  <a:cxn ang="0">
                    <a:pos x="182" y="8"/>
                  </a:cxn>
                  <a:cxn ang="0">
                    <a:pos x="301" y="12"/>
                  </a:cxn>
                  <a:cxn ang="0">
                    <a:pos x="317" y="15"/>
                  </a:cxn>
                  <a:cxn ang="0">
                    <a:pos x="331" y="20"/>
                  </a:cxn>
                  <a:cxn ang="0">
                    <a:pos x="343" y="29"/>
                  </a:cxn>
                  <a:cxn ang="0">
                    <a:pos x="354" y="38"/>
                  </a:cxn>
                  <a:cxn ang="0">
                    <a:pos x="363" y="48"/>
                  </a:cxn>
                  <a:cxn ang="0">
                    <a:pos x="370" y="61"/>
                  </a:cxn>
                  <a:cxn ang="0">
                    <a:pos x="375" y="74"/>
                  </a:cxn>
                  <a:cxn ang="0">
                    <a:pos x="376" y="89"/>
                  </a:cxn>
                  <a:cxn ang="0">
                    <a:pos x="376" y="112"/>
                  </a:cxn>
                  <a:cxn ang="0">
                    <a:pos x="375" y="125"/>
                  </a:cxn>
                  <a:cxn ang="0">
                    <a:pos x="371" y="138"/>
                  </a:cxn>
                  <a:cxn ang="0">
                    <a:pos x="365" y="150"/>
                  </a:cxn>
                  <a:cxn ang="0">
                    <a:pos x="357" y="160"/>
                  </a:cxn>
                  <a:cxn ang="0">
                    <a:pos x="346" y="168"/>
                  </a:cxn>
                  <a:cxn ang="0">
                    <a:pos x="334" y="174"/>
                  </a:cxn>
                  <a:cxn ang="0">
                    <a:pos x="321" y="178"/>
                  </a:cxn>
                  <a:cxn ang="0">
                    <a:pos x="306" y="178"/>
                  </a:cxn>
                  <a:cxn ang="0">
                    <a:pos x="25" y="161"/>
                  </a:cxn>
                </a:cxnLst>
                <a:rect l="0" t="0" r="r" b="b"/>
                <a:pathLst>
                  <a:path w="376" h="178">
                    <a:moveTo>
                      <a:pt x="25" y="161"/>
                    </a:moveTo>
                    <a:lnTo>
                      <a:pt x="18" y="160"/>
                    </a:lnTo>
                    <a:lnTo>
                      <a:pt x="11" y="157"/>
                    </a:lnTo>
                    <a:lnTo>
                      <a:pt x="5" y="151"/>
                    </a:lnTo>
                    <a:lnTo>
                      <a:pt x="2" y="142"/>
                    </a:lnTo>
                    <a:lnTo>
                      <a:pt x="0" y="17"/>
                    </a:lnTo>
                    <a:lnTo>
                      <a:pt x="2" y="10"/>
                    </a:lnTo>
                    <a:lnTo>
                      <a:pt x="7" y="4"/>
                    </a:lnTo>
                    <a:lnTo>
                      <a:pt x="14" y="1"/>
                    </a:lnTo>
                    <a:lnTo>
                      <a:pt x="22" y="0"/>
                    </a:lnTo>
                    <a:lnTo>
                      <a:pt x="182" y="8"/>
                    </a:lnTo>
                    <a:lnTo>
                      <a:pt x="301" y="12"/>
                    </a:lnTo>
                    <a:lnTo>
                      <a:pt x="317" y="15"/>
                    </a:lnTo>
                    <a:lnTo>
                      <a:pt x="331" y="20"/>
                    </a:lnTo>
                    <a:lnTo>
                      <a:pt x="343" y="29"/>
                    </a:lnTo>
                    <a:lnTo>
                      <a:pt x="354" y="38"/>
                    </a:lnTo>
                    <a:lnTo>
                      <a:pt x="363" y="48"/>
                    </a:lnTo>
                    <a:lnTo>
                      <a:pt x="370" y="61"/>
                    </a:lnTo>
                    <a:lnTo>
                      <a:pt x="375" y="74"/>
                    </a:lnTo>
                    <a:lnTo>
                      <a:pt x="376" y="89"/>
                    </a:lnTo>
                    <a:lnTo>
                      <a:pt x="376" y="112"/>
                    </a:lnTo>
                    <a:lnTo>
                      <a:pt x="375" y="125"/>
                    </a:lnTo>
                    <a:lnTo>
                      <a:pt x="371" y="138"/>
                    </a:lnTo>
                    <a:lnTo>
                      <a:pt x="365" y="150"/>
                    </a:lnTo>
                    <a:lnTo>
                      <a:pt x="357" y="160"/>
                    </a:lnTo>
                    <a:lnTo>
                      <a:pt x="346" y="168"/>
                    </a:lnTo>
                    <a:lnTo>
                      <a:pt x="334" y="174"/>
                    </a:lnTo>
                    <a:lnTo>
                      <a:pt x="321" y="178"/>
                    </a:lnTo>
                    <a:lnTo>
                      <a:pt x="306" y="178"/>
                    </a:lnTo>
                    <a:lnTo>
                      <a:pt x="25" y="161"/>
                    </a:lnTo>
                    <a:close/>
                  </a:path>
                </a:pathLst>
              </a:custGeom>
              <a:solidFill>
                <a:srgbClr val="B5B5B5"/>
              </a:solidFill>
              <a:ln w="9525">
                <a:noFill/>
                <a:round/>
                <a:headEnd/>
                <a:tailEnd/>
              </a:ln>
            </p:spPr>
            <p:txBody>
              <a:bodyPr/>
              <a:lstStyle/>
              <a:p>
                <a:endParaRPr lang="en-GB"/>
              </a:p>
            </p:txBody>
          </p:sp>
          <p:sp>
            <p:nvSpPr>
              <p:cNvPr id="292979" name="Freeform 115"/>
              <p:cNvSpPr>
                <a:spLocks/>
              </p:cNvSpPr>
              <p:nvPr/>
            </p:nvSpPr>
            <p:spPr bwMode="auto">
              <a:xfrm>
                <a:off x="3725" y="2361"/>
                <a:ext cx="38" cy="15"/>
              </a:xfrm>
              <a:custGeom>
                <a:avLst/>
                <a:gdLst/>
                <a:ahLst/>
                <a:cxnLst>
                  <a:cxn ang="0">
                    <a:pos x="21" y="0"/>
                  </a:cxn>
                  <a:cxn ang="0">
                    <a:pos x="354" y="19"/>
                  </a:cxn>
                  <a:cxn ang="0">
                    <a:pos x="362" y="21"/>
                  </a:cxn>
                  <a:cxn ang="0">
                    <a:pos x="369" y="25"/>
                  </a:cxn>
                  <a:cxn ang="0">
                    <a:pos x="373" y="31"/>
                  </a:cxn>
                  <a:cxn ang="0">
                    <a:pos x="375" y="39"/>
                  </a:cxn>
                  <a:cxn ang="0">
                    <a:pos x="378" y="163"/>
                  </a:cxn>
                  <a:cxn ang="0">
                    <a:pos x="377" y="171"/>
                  </a:cxn>
                  <a:cxn ang="0">
                    <a:pos x="372" y="177"/>
                  </a:cxn>
                  <a:cxn ang="0">
                    <a:pos x="366" y="181"/>
                  </a:cxn>
                  <a:cxn ang="0">
                    <a:pos x="358" y="182"/>
                  </a:cxn>
                  <a:cxn ang="0">
                    <a:pos x="25" y="163"/>
                  </a:cxn>
                  <a:cxn ang="0">
                    <a:pos x="17" y="161"/>
                  </a:cxn>
                  <a:cxn ang="0">
                    <a:pos x="10" y="156"/>
                  </a:cxn>
                  <a:cxn ang="0">
                    <a:pos x="6" y="150"/>
                  </a:cxn>
                  <a:cxn ang="0">
                    <a:pos x="4" y="143"/>
                  </a:cxn>
                  <a:cxn ang="0">
                    <a:pos x="0" y="19"/>
                  </a:cxn>
                  <a:cxn ang="0">
                    <a:pos x="2" y="10"/>
                  </a:cxn>
                  <a:cxn ang="0">
                    <a:pos x="7" y="4"/>
                  </a:cxn>
                  <a:cxn ang="0">
                    <a:pos x="13" y="1"/>
                  </a:cxn>
                  <a:cxn ang="0">
                    <a:pos x="21" y="0"/>
                  </a:cxn>
                </a:cxnLst>
                <a:rect l="0" t="0" r="r" b="b"/>
                <a:pathLst>
                  <a:path w="378" h="182">
                    <a:moveTo>
                      <a:pt x="21" y="0"/>
                    </a:moveTo>
                    <a:lnTo>
                      <a:pt x="354" y="19"/>
                    </a:lnTo>
                    <a:lnTo>
                      <a:pt x="362" y="21"/>
                    </a:lnTo>
                    <a:lnTo>
                      <a:pt x="369" y="25"/>
                    </a:lnTo>
                    <a:lnTo>
                      <a:pt x="373" y="31"/>
                    </a:lnTo>
                    <a:lnTo>
                      <a:pt x="375" y="39"/>
                    </a:lnTo>
                    <a:lnTo>
                      <a:pt x="378" y="163"/>
                    </a:lnTo>
                    <a:lnTo>
                      <a:pt x="377" y="171"/>
                    </a:lnTo>
                    <a:lnTo>
                      <a:pt x="372" y="177"/>
                    </a:lnTo>
                    <a:lnTo>
                      <a:pt x="366" y="181"/>
                    </a:lnTo>
                    <a:lnTo>
                      <a:pt x="358" y="182"/>
                    </a:lnTo>
                    <a:lnTo>
                      <a:pt x="25" y="163"/>
                    </a:lnTo>
                    <a:lnTo>
                      <a:pt x="17" y="161"/>
                    </a:lnTo>
                    <a:lnTo>
                      <a:pt x="10" y="156"/>
                    </a:lnTo>
                    <a:lnTo>
                      <a:pt x="6" y="150"/>
                    </a:lnTo>
                    <a:lnTo>
                      <a:pt x="4" y="143"/>
                    </a:lnTo>
                    <a:lnTo>
                      <a:pt x="0" y="19"/>
                    </a:lnTo>
                    <a:lnTo>
                      <a:pt x="2" y="10"/>
                    </a:lnTo>
                    <a:lnTo>
                      <a:pt x="7" y="4"/>
                    </a:lnTo>
                    <a:lnTo>
                      <a:pt x="13" y="1"/>
                    </a:lnTo>
                    <a:lnTo>
                      <a:pt x="21" y="0"/>
                    </a:lnTo>
                    <a:close/>
                  </a:path>
                </a:pathLst>
              </a:custGeom>
              <a:solidFill>
                <a:srgbClr val="B5B5B5"/>
              </a:solidFill>
              <a:ln w="9525">
                <a:noFill/>
                <a:round/>
                <a:headEnd/>
                <a:tailEnd/>
              </a:ln>
            </p:spPr>
            <p:txBody>
              <a:bodyPr/>
              <a:lstStyle/>
              <a:p>
                <a:endParaRPr lang="en-GB"/>
              </a:p>
            </p:txBody>
          </p:sp>
          <p:sp>
            <p:nvSpPr>
              <p:cNvPr id="292980" name="Freeform 116"/>
              <p:cNvSpPr>
                <a:spLocks/>
              </p:cNvSpPr>
              <p:nvPr/>
            </p:nvSpPr>
            <p:spPr bwMode="auto">
              <a:xfrm>
                <a:off x="3684" y="2357"/>
                <a:ext cx="38" cy="15"/>
              </a:xfrm>
              <a:custGeom>
                <a:avLst/>
                <a:gdLst/>
                <a:ahLst/>
                <a:cxnLst>
                  <a:cxn ang="0">
                    <a:pos x="355" y="181"/>
                  </a:cxn>
                  <a:cxn ang="0">
                    <a:pos x="363" y="180"/>
                  </a:cxn>
                  <a:cxn ang="0">
                    <a:pos x="370" y="177"/>
                  </a:cxn>
                  <a:cxn ang="0">
                    <a:pos x="375" y="170"/>
                  </a:cxn>
                  <a:cxn ang="0">
                    <a:pos x="377" y="161"/>
                  </a:cxn>
                  <a:cxn ang="0">
                    <a:pos x="372" y="37"/>
                  </a:cxn>
                  <a:cxn ang="0">
                    <a:pos x="370" y="30"/>
                  </a:cxn>
                  <a:cxn ang="0">
                    <a:pos x="366" y="23"/>
                  </a:cxn>
                  <a:cxn ang="0">
                    <a:pos x="360" y="19"/>
                  </a:cxn>
                  <a:cxn ang="0">
                    <a:pos x="352" y="17"/>
                  </a:cxn>
                  <a:cxn ang="0">
                    <a:pos x="190" y="7"/>
                  </a:cxn>
                  <a:cxn ang="0">
                    <a:pos x="71" y="0"/>
                  </a:cxn>
                  <a:cxn ang="0">
                    <a:pos x="56" y="1"/>
                  </a:cxn>
                  <a:cxn ang="0">
                    <a:pos x="41" y="4"/>
                  </a:cxn>
                  <a:cxn ang="0">
                    <a:pos x="29" y="10"/>
                  </a:cxn>
                  <a:cxn ang="0">
                    <a:pos x="19" y="17"/>
                  </a:cxn>
                  <a:cxn ang="0">
                    <a:pos x="10" y="28"/>
                  </a:cxn>
                  <a:cxn ang="0">
                    <a:pos x="4" y="40"/>
                  </a:cxn>
                  <a:cxn ang="0">
                    <a:pos x="1" y="52"/>
                  </a:cxn>
                  <a:cxn ang="0">
                    <a:pos x="0" y="67"/>
                  </a:cxn>
                  <a:cxn ang="0">
                    <a:pos x="0" y="89"/>
                  </a:cxn>
                  <a:cxn ang="0">
                    <a:pos x="2" y="103"/>
                  </a:cxn>
                  <a:cxn ang="0">
                    <a:pos x="6" y="117"/>
                  </a:cxn>
                  <a:cxn ang="0">
                    <a:pos x="13" y="129"/>
                  </a:cxn>
                  <a:cxn ang="0">
                    <a:pos x="22" y="140"/>
                  </a:cxn>
                  <a:cxn ang="0">
                    <a:pos x="33" y="150"/>
                  </a:cxn>
                  <a:cxn ang="0">
                    <a:pos x="47" y="156"/>
                  </a:cxn>
                  <a:cxn ang="0">
                    <a:pos x="60" y="161"/>
                  </a:cxn>
                  <a:cxn ang="0">
                    <a:pos x="75" y="163"/>
                  </a:cxn>
                  <a:cxn ang="0">
                    <a:pos x="355" y="181"/>
                  </a:cxn>
                </a:cxnLst>
                <a:rect l="0" t="0" r="r" b="b"/>
                <a:pathLst>
                  <a:path w="377" h="181">
                    <a:moveTo>
                      <a:pt x="355" y="181"/>
                    </a:moveTo>
                    <a:lnTo>
                      <a:pt x="363" y="180"/>
                    </a:lnTo>
                    <a:lnTo>
                      <a:pt x="370" y="177"/>
                    </a:lnTo>
                    <a:lnTo>
                      <a:pt x="375" y="170"/>
                    </a:lnTo>
                    <a:lnTo>
                      <a:pt x="377" y="161"/>
                    </a:lnTo>
                    <a:lnTo>
                      <a:pt x="372" y="37"/>
                    </a:lnTo>
                    <a:lnTo>
                      <a:pt x="370" y="30"/>
                    </a:lnTo>
                    <a:lnTo>
                      <a:pt x="366" y="23"/>
                    </a:lnTo>
                    <a:lnTo>
                      <a:pt x="360" y="19"/>
                    </a:lnTo>
                    <a:lnTo>
                      <a:pt x="352" y="17"/>
                    </a:lnTo>
                    <a:lnTo>
                      <a:pt x="190" y="7"/>
                    </a:lnTo>
                    <a:lnTo>
                      <a:pt x="71" y="0"/>
                    </a:lnTo>
                    <a:lnTo>
                      <a:pt x="56" y="1"/>
                    </a:lnTo>
                    <a:lnTo>
                      <a:pt x="41" y="4"/>
                    </a:lnTo>
                    <a:lnTo>
                      <a:pt x="29" y="10"/>
                    </a:lnTo>
                    <a:lnTo>
                      <a:pt x="19" y="17"/>
                    </a:lnTo>
                    <a:lnTo>
                      <a:pt x="10" y="28"/>
                    </a:lnTo>
                    <a:lnTo>
                      <a:pt x="4" y="40"/>
                    </a:lnTo>
                    <a:lnTo>
                      <a:pt x="1" y="52"/>
                    </a:lnTo>
                    <a:lnTo>
                      <a:pt x="0" y="67"/>
                    </a:lnTo>
                    <a:lnTo>
                      <a:pt x="0" y="89"/>
                    </a:lnTo>
                    <a:lnTo>
                      <a:pt x="2" y="103"/>
                    </a:lnTo>
                    <a:lnTo>
                      <a:pt x="6" y="117"/>
                    </a:lnTo>
                    <a:lnTo>
                      <a:pt x="13" y="129"/>
                    </a:lnTo>
                    <a:lnTo>
                      <a:pt x="22" y="140"/>
                    </a:lnTo>
                    <a:lnTo>
                      <a:pt x="33" y="150"/>
                    </a:lnTo>
                    <a:lnTo>
                      <a:pt x="47" y="156"/>
                    </a:lnTo>
                    <a:lnTo>
                      <a:pt x="60" y="161"/>
                    </a:lnTo>
                    <a:lnTo>
                      <a:pt x="75" y="163"/>
                    </a:lnTo>
                    <a:lnTo>
                      <a:pt x="355" y="181"/>
                    </a:lnTo>
                    <a:close/>
                  </a:path>
                </a:pathLst>
              </a:custGeom>
              <a:solidFill>
                <a:srgbClr val="E8E8E8"/>
              </a:solidFill>
              <a:ln w="9525">
                <a:noFill/>
                <a:round/>
                <a:headEnd/>
                <a:tailEnd/>
              </a:ln>
            </p:spPr>
            <p:txBody>
              <a:bodyPr/>
              <a:lstStyle/>
              <a:p>
                <a:endParaRPr lang="en-GB"/>
              </a:p>
            </p:txBody>
          </p:sp>
          <p:sp>
            <p:nvSpPr>
              <p:cNvPr id="292981" name="Freeform 117"/>
              <p:cNvSpPr>
                <a:spLocks/>
              </p:cNvSpPr>
              <p:nvPr/>
            </p:nvSpPr>
            <p:spPr bwMode="auto">
              <a:xfrm>
                <a:off x="3771" y="2361"/>
                <a:ext cx="37" cy="15"/>
              </a:xfrm>
              <a:custGeom>
                <a:avLst/>
                <a:gdLst/>
                <a:ahLst/>
                <a:cxnLst>
                  <a:cxn ang="0">
                    <a:pos x="24" y="161"/>
                  </a:cxn>
                  <a:cxn ang="0">
                    <a:pos x="16" y="160"/>
                  </a:cxn>
                  <a:cxn ang="0">
                    <a:pos x="9" y="156"/>
                  </a:cxn>
                  <a:cxn ang="0">
                    <a:pos x="5" y="150"/>
                  </a:cxn>
                  <a:cxn ang="0">
                    <a:pos x="3" y="141"/>
                  </a:cxn>
                  <a:cxn ang="0">
                    <a:pos x="0" y="17"/>
                  </a:cxn>
                  <a:cxn ang="0">
                    <a:pos x="1" y="10"/>
                  </a:cxn>
                  <a:cxn ang="0">
                    <a:pos x="5" y="3"/>
                  </a:cxn>
                  <a:cxn ang="0">
                    <a:pos x="11" y="0"/>
                  </a:cxn>
                  <a:cxn ang="0">
                    <a:pos x="19" y="0"/>
                  </a:cxn>
                  <a:cxn ang="0">
                    <a:pos x="182" y="7"/>
                  </a:cxn>
                  <a:cxn ang="0">
                    <a:pos x="301" y="15"/>
                  </a:cxn>
                  <a:cxn ang="0">
                    <a:pos x="316" y="17"/>
                  </a:cxn>
                  <a:cxn ang="0">
                    <a:pos x="330" y="22"/>
                  </a:cxn>
                  <a:cxn ang="0">
                    <a:pos x="342" y="28"/>
                  </a:cxn>
                  <a:cxn ang="0">
                    <a:pos x="353" y="37"/>
                  </a:cxn>
                  <a:cxn ang="0">
                    <a:pos x="363" y="49"/>
                  </a:cxn>
                  <a:cxn ang="0">
                    <a:pos x="369" y="61"/>
                  </a:cxn>
                  <a:cxn ang="0">
                    <a:pos x="374" y="75"/>
                  </a:cxn>
                  <a:cxn ang="0">
                    <a:pos x="376" y="89"/>
                  </a:cxn>
                  <a:cxn ang="0">
                    <a:pos x="376" y="111"/>
                  </a:cxn>
                  <a:cxn ang="0">
                    <a:pos x="375" y="124"/>
                  </a:cxn>
                  <a:cxn ang="0">
                    <a:pos x="371" y="138"/>
                  </a:cxn>
                  <a:cxn ang="0">
                    <a:pos x="364" y="149"/>
                  </a:cxn>
                  <a:cxn ang="0">
                    <a:pos x="355" y="160"/>
                  </a:cxn>
                  <a:cxn ang="0">
                    <a:pos x="344" y="168"/>
                  </a:cxn>
                  <a:cxn ang="0">
                    <a:pos x="332" y="174"/>
                  </a:cxn>
                  <a:cxn ang="0">
                    <a:pos x="319" y="177"/>
                  </a:cxn>
                  <a:cxn ang="0">
                    <a:pos x="304" y="178"/>
                  </a:cxn>
                  <a:cxn ang="0">
                    <a:pos x="24" y="161"/>
                  </a:cxn>
                </a:cxnLst>
                <a:rect l="0" t="0" r="r" b="b"/>
                <a:pathLst>
                  <a:path w="376" h="178">
                    <a:moveTo>
                      <a:pt x="24" y="161"/>
                    </a:moveTo>
                    <a:lnTo>
                      <a:pt x="16" y="160"/>
                    </a:lnTo>
                    <a:lnTo>
                      <a:pt x="9" y="156"/>
                    </a:lnTo>
                    <a:lnTo>
                      <a:pt x="5" y="150"/>
                    </a:lnTo>
                    <a:lnTo>
                      <a:pt x="3" y="141"/>
                    </a:lnTo>
                    <a:lnTo>
                      <a:pt x="0" y="17"/>
                    </a:lnTo>
                    <a:lnTo>
                      <a:pt x="1" y="10"/>
                    </a:lnTo>
                    <a:lnTo>
                      <a:pt x="5" y="3"/>
                    </a:lnTo>
                    <a:lnTo>
                      <a:pt x="11" y="0"/>
                    </a:lnTo>
                    <a:lnTo>
                      <a:pt x="19" y="0"/>
                    </a:lnTo>
                    <a:lnTo>
                      <a:pt x="182" y="7"/>
                    </a:lnTo>
                    <a:lnTo>
                      <a:pt x="301" y="15"/>
                    </a:lnTo>
                    <a:lnTo>
                      <a:pt x="316" y="17"/>
                    </a:lnTo>
                    <a:lnTo>
                      <a:pt x="330" y="22"/>
                    </a:lnTo>
                    <a:lnTo>
                      <a:pt x="342" y="28"/>
                    </a:lnTo>
                    <a:lnTo>
                      <a:pt x="353" y="37"/>
                    </a:lnTo>
                    <a:lnTo>
                      <a:pt x="363" y="49"/>
                    </a:lnTo>
                    <a:lnTo>
                      <a:pt x="369" y="61"/>
                    </a:lnTo>
                    <a:lnTo>
                      <a:pt x="374" y="75"/>
                    </a:lnTo>
                    <a:lnTo>
                      <a:pt x="376" y="89"/>
                    </a:lnTo>
                    <a:lnTo>
                      <a:pt x="376" y="111"/>
                    </a:lnTo>
                    <a:lnTo>
                      <a:pt x="375" y="124"/>
                    </a:lnTo>
                    <a:lnTo>
                      <a:pt x="371" y="138"/>
                    </a:lnTo>
                    <a:lnTo>
                      <a:pt x="364" y="149"/>
                    </a:lnTo>
                    <a:lnTo>
                      <a:pt x="355" y="160"/>
                    </a:lnTo>
                    <a:lnTo>
                      <a:pt x="344" y="168"/>
                    </a:lnTo>
                    <a:lnTo>
                      <a:pt x="332" y="174"/>
                    </a:lnTo>
                    <a:lnTo>
                      <a:pt x="319" y="177"/>
                    </a:lnTo>
                    <a:lnTo>
                      <a:pt x="304" y="178"/>
                    </a:lnTo>
                    <a:lnTo>
                      <a:pt x="24" y="161"/>
                    </a:lnTo>
                    <a:close/>
                  </a:path>
                </a:pathLst>
              </a:custGeom>
              <a:solidFill>
                <a:srgbClr val="E8E8E8"/>
              </a:solidFill>
              <a:ln w="9525">
                <a:noFill/>
                <a:round/>
                <a:headEnd/>
                <a:tailEnd/>
              </a:ln>
            </p:spPr>
            <p:txBody>
              <a:bodyPr/>
              <a:lstStyle/>
              <a:p>
                <a:endParaRPr lang="en-GB"/>
              </a:p>
            </p:txBody>
          </p:sp>
          <p:sp>
            <p:nvSpPr>
              <p:cNvPr id="292982" name="Freeform 118"/>
              <p:cNvSpPr>
                <a:spLocks/>
              </p:cNvSpPr>
              <p:nvPr/>
            </p:nvSpPr>
            <p:spPr bwMode="auto">
              <a:xfrm>
                <a:off x="3727" y="2359"/>
                <a:ext cx="38" cy="15"/>
              </a:xfrm>
              <a:custGeom>
                <a:avLst/>
                <a:gdLst/>
                <a:ahLst/>
                <a:cxnLst>
                  <a:cxn ang="0">
                    <a:pos x="20" y="0"/>
                  </a:cxn>
                  <a:cxn ang="0">
                    <a:pos x="353" y="19"/>
                  </a:cxn>
                  <a:cxn ang="0">
                    <a:pos x="361" y="21"/>
                  </a:cxn>
                  <a:cxn ang="0">
                    <a:pos x="368" y="25"/>
                  </a:cxn>
                  <a:cxn ang="0">
                    <a:pos x="372" y="31"/>
                  </a:cxn>
                  <a:cxn ang="0">
                    <a:pos x="374" y="40"/>
                  </a:cxn>
                  <a:cxn ang="0">
                    <a:pos x="376" y="164"/>
                  </a:cxn>
                  <a:cxn ang="0">
                    <a:pos x="375" y="171"/>
                  </a:cxn>
                  <a:cxn ang="0">
                    <a:pos x="371" y="177"/>
                  </a:cxn>
                  <a:cxn ang="0">
                    <a:pos x="365" y="181"/>
                  </a:cxn>
                  <a:cxn ang="0">
                    <a:pos x="358" y="182"/>
                  </a:cxn>
                  <a:cxn ang="0">
                    <a:pos x="24" y="164"/>
                  </a:cxn>
                  <a:cxn ang="0">
                    <a:pos x="16" y="162"/>
                  </a:cxn>
                  <a:cxn ang="0">
                    <a:pos x="9" y="157"/>
                  </a:cxn>
                  <a:cxn ang="0">
                    <a:pos x="5" y="150"/>
                  </a:cxn>
                  <a:cxn ang="0">
                    <a:pos x="3" y="143"/>
                  </a:cxn>
                  <a:cxn ang="0">
                    <a:pos x="0" y="19"/>
                  </a:cxn>
                  <a:cxn ang="0">
                    <a:pos x="2" y="11"/>
                  </a:cxn>
                  <a:cxn ang="0">
                    <a:pos x="6" y="4"/>
                  </a:cxn>
                  <a:cxn ang="0">
                    <a:pos x="12" y="1"/>
                  </a:cxn>
                  <a:cxn ang="0">
                    <a:pos x="20" y="0"/>
                  </a:cxn>
                </a:cxnLst>
                <a:rect l="0" t="0" r="r" b="b"/>
                <a:pathLst>
                  <a:path w="376" h="182">
                    <a:moveTo>
                      <a:pt x="20" y="0"/>
                    </a:moveTo>
                    <a:lnTo>
                      <a:pt x="353" y="19"/>
                    </a:lnTo>
                    <a:lnTo>
                      <a:pt x="361" y="21"/>
                    </a:lnTo>
                    <a:lnTo>
                      <a:pt x="368" y="25"/>
                    </a:lnTo>
                    <a:lnTo>
                      <a:pt x="372" y="31"/>
                    </a:lnTo>
                    <a:lnTo>
                      <a:pt x="374" y="40"/>
                    </a:lnTo>
                    <a:lnTo>
                      <a:pt x="376" y="164"/>
                    </a:lnTo>
                    <a:lnTo>
                      <a:pt x="375" y="171"/>
                    </a:lnTo>
                    <a:lnTo>
                      <a:pt x="371" y="177"/>
                    </a:lnTo>
                    <a:lnTo>
                      <a:pt x="365" y="181"/>
                    </a:lnTo>
                    <a:lnTo>
                      <a:pt x="358" y="182"/>
                    </a:lnTo>
                    <a:lnTo>
                      <a:pt x="24" y="164"/>
                    </a:lnTo>
                    <a:lnTo>
                      <a:pt x="16" y="162"/>
                    </a:lnTo>
                    <a:lnTo>
                      <a:pt x="9" y="157"/>
                    </a:lnTo>
                    <a:lnTo>
                      <a:pt x="5" y="150"/>
                    </a:lnTo>
                    <a:lnTo>
                      <a:pt x="3" y="143"/>
                    </a:lnTo>
                    <a:lnTo>
                      <a:pt x="0" y="19"/>
                    </a:lnTo>
                    <a:lnTo>
                      <a:pt x="2" y="11"/>
                    </a:lnTo>
                    <a:lnTo>
                      <a:pt x="6" y="4"/>
                    </a:lnTo>
                    <a:lnTo>
                      <a:pt x="12" y="1"/>
                    </a:lnTo>
                    <a:lnTo>
                      <a:pt x="20" y="0"/>
                    </a:lnTo>
                    <a:close/>
                  </a:path>
                </a:pathLst>
              </a:custGeom>
              <a:solidFill>
                <a:srgbClr val="E8E8E8"/>
              </a:solidFill>
              <a:ln w="9525">
                <a:noFill/>
                <a:round/>
                <a:headEnd/>
                <a:tailEnd/>
              </a:ln>
            </p:spPr>
            <p:txBody>
              <a:bodyPr/>
              <a:lstStyle/>
              <a:p>
                <a:endParaRPr lang="en-GB"/>
              </a:p>
            </p:txBody>
          </p:sp>
          <p:sp>
            <p:nvSpPr>
              <p:cNvPr id="292983" name="Freeform 119"/>
              <p:cNvSpPr>
                <a:spLocks/>
              </p:cNvSpPr>
              <p:nvPr/>
            </p:nvSpPr>
            <p:spPr bwMode="auto">
              <a:xfrm>
                <a:off x="3678" y="2329"/>
                <a:ext cx="132" cy="24"/>
              </a:xfrm>
              <a:custGeom>
                <a:avLst/>
                <a:gdLst/>
                <a:ahLst/>
                <a:cxnLst>
                  <a:cxn ang="0">
                    <a:pos x="114" y="0"/>
                  </a:cxn>
                  <a:cxn ang="0">
                    <a:pos x="1198" y="59"/>
                  </a:cxn>
                  <a:cxn ang="0">
                    <a:pos x="1226" y="63"/>
                  </a:cxn>
                  <a:cxn ang="0">
                    <a:pos x="1250" y="70"/>
                  </a:cxn>
                  <a:cxn ang="0">
                    <a:pos x="1270" y="83"/>
                  </a:cxn>
                  <a:cxn ang="0">
                    <a:pos x="1287" y="98"/>
                  </a:cxn>
                  <a:cxn ang="0">
                    <a:pos x="1300" y="116"/>
                  </a:cxn>
                  <a:cxn ang="0">
                    <a:pos x="1310" y="136"/>
                  </a:cxn>
                  <a:cxn ang="0">
                    <a:pos x="1315" y="156"/>
                  </a:cxn>
                  <a:cxn ang="0">
                    <a:pos x="1317" y="178"/>
                  </a:cxn>
                  <a:cxn ang="0">
                    <a:pos x="1316" y="200"/>
                  </a:cxn>
                  <a:cxn ang="0">
                    <a:pos x="1311" y="220"/>
                  </a:cxn>
                  <a:cxn ang="0">
                    <a:pos x="1303" y="239"/>
                  </a:cxn>
                  <a:cxn ang="0">
                    <a:pos x="1291" y="256"/>
                  </a:cxn>
                  <a:cxn ang="0">
                    <a:pos x="1274" y="269"/>
                  </a:cxn>
                  <a:cxn ang="0">
                    <a:pos x="1254" y="280"/>
                  </a:cxn>
                  <a:cxn ang="0">
                    <a:pos x="1231" y="286"/>
                  </a:cxn>
                  <a:cxn ang="0">
                    <a:pos x="1203" y="287"/>
                  </a:cxn>
                  <a:cxn ang="0">
                    <a:pos x="119" y="230"/>
                  </a:cxn>
                  <a:cxn ang="0">
                    <a:pos x="91" y="226"/>
                  </a:cxn>
                  <a:cxn ang="0">
                    <a:pos x="68" y="216"/>
                  </a:cxn>
                  <a:cxn ang="0">
                    <a:pos x="48" y="204"/>
                  </a:cxn>
                  <a:cxn ang="0">
                    <a:pos x="30" y="188"/>
                  </a:cxn>
                  <a:cxn ang="0">
                    <a:pos x="17" y="171"/>
                  </a:cxn>
                  <a:cxn ang="0">
                    <a:pos x="8" y="151"/>
                  </a:cxn>
                  <a:cxn ang="0">
                    <a:pos x="2" y="131"/>
                  </a:cxn>
                  <a:cxn ang="0">
                    <a:pos x="0" y="109"/>
                  </a:cxn>
                  <a:cxn ang="0">
                    <a:pos x="1" y="87"/>
                  </a:cxn>
                  <a:cxn ang="0">
                    <a:pos x="6" y="67"/>
                  </a:cxn>
                  <a:cxn ang="0">
                    <a:pos x="15" y="48"/>
                  </a:cxn>
                  <a:cxn ang="0">
                    <a:pos x="27" y="31"/>
                  </a:cxn>
                  <a:cxn ang="0">
                    <a:pos x="44" y="18"/>
                  </a:cxn>
                  <a:cxn ang="0">
                    <a:pos x="63" y="7"/>
                  </a:cxn>
                  <a:cxn ang="0">
                    <a:pos x="86" y="1"/>
                  </a:cxn>
                  <a:cxn ang="0">
                    <a:pos x="114" y="0"/>
                  </a:cxn>
                </a:cxnLst>
                <a:rect l="0" t="0" r="r" b="b"/>
                <a:pathLst>
                  <a:path w="1317" h="287">
                    <a:moveTo>
                      <a:pt x="114" y="0"/>
                    </a:moveTo>
                    <a:lnTo>
                      <a:pt x="1198" y="59"/>
                    </a:lnTo>
                    <a:lnTo>
                      <a:pt x="1226" y="63"/>
                    </a:lnTo>
                    <a:lnTo>
                      <a:pt x="1250" y="70"/>
                    </a:lnTo>
                    <a:lnTo>
                      <a:pt x="1270" y="83"/>
                    </a:lnTo>
                    <a:lnTo>
                      <a:pt x="1287" y="98"/>
                    </a:lnTo>
                    <a:lnTo>
                      <a:pt x="1300" y="116"/>
                    </a:lnTo>
                    <a:lnTo>
                      <a:pt x="1310" y="136"/>
                    </a:lnTo>
                    <a:lnTo>
                      <a:pt x="1315" y="156"/>
                    </a:lnTo>
                    <a:lnTo>
                      <a:pt x="1317" y="178"/>
                    </a:lnTo>
                    <a:lnTo>
                      <a:pt x="1316" y="200"/>
                    </a:lnTo>
                    <a:lnTo>
                      <a:pt x="1311" y="220"/>
                    </a:lnTo>
                    <a:lnTo>
                      <a:pt x="1303" y="239"/>
                    </a:lnTo>
                    <a:lnTo>
                      <a:pt x="1291" y="256"/>
                    </a:lnTo>
                    <a:lnTo>
                      <a:pt x="1274" y="269"/>
                    </a:lnTo>
                    <a:lnTo>
                      <a:pt x="1254" y="280"/>
                    </a:lnTo>
                    <a:lnTo>
                      <a:pt x="1231" y="286"/>
                    </a:lnTo>
                    <a:lnTo>
                      <a:pt x="1203" y="287"/>
                    </a:lnTo>
                    <a:lnTo>
                      <a:pt x="119" y="230"/>
                    </a:lnTo>
                    <a:lnTo>
                      <a:pt x="91" y="226"/>
                    </a:lnTo>
                    <a:lnTo>
                      <a:pt x="68" y="216"/>
                    </a:lnTo>
                    <a:lnTo>
                      <a:pt x="48" y="204"/>
                    </a:lnTo>
                    <a:lnTo>
                      <a:pt x="30" y="188"/>
                    </a:lnTo>
                    <a:lnTo>
                      <a:pt x="17" y="171"/>
                    </a:lnTo>
                    <a:lnTo>
                      <a:pt x="8" y="151"/>
                    </a:lnTo>
                    <a:lnTo>
                      <a:pt x="2" y="131"/>
                    </a:lnTo>
                    <a:lnTo>
                      <a:pt x="0" y="109"/>
                    </a:lnTo>
                    <a:lnTo>
                      <a:pt x="1" y="87"/>
                    </a:lnTo>
                    <a:lnTo>
                      <a:pt x="6" y="67"/>
                    </a:lnTo>
                    <a:lnTo>
                      <a:pt x="15" y="48"/>
                    </a:lnTo>
                    <a:lnTo>
                      <a:pt x="27" y="31"/>
                    </a:lnTo>
                    <a:lnTo>
                      <a:pt x="44" y="18"/>
                    </a:lnTo>
                    <a:lnTo>
                      <a:pt x="63" y="7"/>
                    </a:lnTo>
                    <a:lnTo>
                      <a:pt x="86" y="1"/>
                    </a:lnTo>
                    <a:lnTo>
                      <a:pt x="114" y="0"/>
                    </a:lnTo>
                    <a:close/>
                  </a:path>
                </a:pathLst>
              </a:custGeom>
              <a:solidFill>
                <a:srgbClr val="E0E8E8"/>
              </a:solidFill>
              <a:ln w="9525">
                <a:noFill/>
                <a:round/>
                <a:headEnd/>
                <a:tailEnd/>
              </a:ln>
            </p:spPr>
            <p:txBody>
              <a:bodyPr/>
              <a:lstStyle/>
              <a:p>
                <a:endParaRPr lang="en-GB"/>
              </a:p>
            </p:txBody>
          </p:sp>
          <p:sp>
            <p:nvSpPr>
              <p:cNvPr id="292984" name="Freeform 120"/>
              <p:cNvSpPr>
                <a:spLocks/>
              </p:cNvSpPr>
              <p:nvPr/>
            </p:nvSpPr>
            <p:spPr bwMode="auto">
              <a:xfrm>
                <a:off x="3678" y="2329"/>
                <a:ext cx="132" cy="23"/>
              </a:xfrm>
              <a:custGeom>
                <a:avLst/>
                <a:gdLst/>
                <a:ahLst/>
                <a:cxnLst>
                  <a:cxn ang="0">
                    <a:pos x="115" y="0"/>
                  </a:cxn>
                  <a:cxn ang="0">
                    <a:pos x="1198" y="57"/>
                  </a:cxn>
                  <a:cxn ang="0">
                    <a:pos x="1226" y="61"/>
                  </a:cxn>
                  <a:cxn ang="0">
                    <a:pos x="1250" y="70"/>
                  </a:cxn>
                  <a:cxn ang="0">
                    <a:pos x="1270" y="83"/>
                  </a:cxn>
                  <a:cxn ang="0">
                    <a:pos x="1288" y="98"/>
                  </a:cxn>
                  <a:cxn ang="0">
                    <a:pos x="1301" y="116"/>
                  </a:cxn>
                  <a:cxn ang="0">
                    <a:pos x="1311" y="135"/>
                  </a:cxn>
                  <a:cxn ang="0">
                    <a:pos x="1317" y="156"/>
                  </a:cxn>
                  <a:cxn ang="0">
                    <a:pos x="1320" y="178"/>
                  </a:cxn>
                  <a:cxn ang="0">
                    <a:pos x="1318" y="199"/>
                  </a:cxn>
                  <a:cxn ang="0">
                    <a:pos x="1313" y="219"/>
                  </a:cxn>
                  <a:cxn ang="0">
                    <a:pos x="1304" y="238"/>
                  </a:cxn>
                  <a:cxn ang="0">
                    <a:pos x="1292" y="254"/>
                  </a:cxn>
                  <a:cxn ang="0">
                    <a:pos x="1275" y="268"/>
                  </a:cxn>
                  <a:cxn ang="0">
                    <a:pos x="1255" y="278"/>
                  </a:cxn>
                  <a:cxn ang="0">
                    <a:pos x="1232" y="285"/>
                  </a:cxn>
                  <a:cxn ang="0">
                    <a:pos x="1203" y="287"/>
                  </a:cxn>
                  <a:cxn ang="0">
                    <a:pos x="119" y="228"/>
                  </a:cxn>
                  <a:cxn ang="0">
                    <a:pos x="91" y="223"/>
                  </a:cxn>
                  <a:cxn ang="0">
                    <a:pos x="68" y="214"/>
                  </a:cxn>
                  <a:cxn ang="0">
                    <a:pos x="48" y="202"/>
                  </a:cxn>
                  <a:cxn ang="0">
                    <a:pos x="30" y="186"/>
                  </a:cxn>
                  <a:cxn ang="0">
                    <a:pos x="17" y="169"/>
                  </a:cxn>
                  <a:cxn ang="0">
                    <a:pos x="8" y="149"/>
                  </a:cxn>
                  <a:cxn ang="0">
                    <a:pos x="2" y="128"/>
                  </a:cxn>
                  <a:cxn ang="0">
                    <a:pos x="0" y="106"/>
                  </a:cxn>
                  <a:cxn ang="0">
                    <a:pos x="1" y="86"/>
                  </a:cxn>
                  <a:cxn ang="0">
                    <a:pos x="6" y="66"/>
                  </a:cxn>
                  <a:cxn ang="0">
                    <a:pos x="15" y="47"/>
                  </a:cxn>
                  <a:cxn ang="0">
                    <a:pos x="27" y="31"/>
                  </a:cxn>
                  <a:cxn ang="0">
                    <a:pos x="44" y="16"/>
                  </a:cxn>
                  <a:cxn ang="0">
                    <a:pos x="64" y="7"/>
                  </a:cxn>
                  <a:cxn ang="0">
                    <a:pos x="87" y="1"/>
                  </a:cxn>
                  <a:cxn ang="0">
                    <a:pos x="115" y="0"/>
                  </a:cxn>
                </a:cxnLst>
                <a:rect l="0" t="0" r="r" b="b"/>
                <a:pathLst>
                  <a:path w="1320" h="287">
                    <a:moveTo>
                      <a:pt x="115" y="0"/>
                    </a:moveTo>
                    <a:lnTo>
                      <a:pt x="1198" y="57"/>
                    </a:lnTo>
                    <a:lnTo>
                      <a:pt x="1226" y="61"/>
                    </a:lnTo>
                    <a:lnTo>
                      <a:pt x="1250" y="70"/>
                    </a:lnTo>
                    <a:lnTo>
                      <a:pt x="1270" y="83"/>
                    </a:lnTo>
                    <a:lnTo>
                      <a:pt x="1288" y="98"/>
                    </a:lnTo>
                    <a:lnTo>
                      <a:pt x="1301" y="116"/>
                    </a:lnTo>
                    <a:lnTo>
                      <a:pt x="1311" y="135"/>
                    </a:lnTo>
                    <a:lnTo>
                      <a:pt x="1317" y="156"/>
                    </a:lnTo>
                    <a:lnTo>
                      <a:pt x="1320" y="178"/>
                    </a:lnTo>
                    <a:lnTo>
                      <a:pt x="1318" y="199"/>
                    </a:lnTo>
                    <a:lnTo>
                      <a:pt x="1313" y="219"/>
                    </a:lnTo>
                    <a:lnTo>
                      <a:pt x="1304" y="238"/>
                    </a:lnTo>
                    <a:lnTo>
                      <a:pt x="1292" y="254"/>
                    </a:lnTo>
                    <a:lnTo>
                      <a:pt x="1275" y="268"/>
                    </a:lnTo>
                    <a:lnTo>
                      <a:pt x="1255" y="278"/>
                    </a:lnTo>
                    <a:lnTo>
                      <a:pt x="1232" y="285"/>
                    </a:lnTo>
                    <a:lnTo>
                      <a:pt x="1203" y="287"/>
                    </a:lnTo>
                    <a:lnTo>
                      <a:pt x="119" y="228"/>
                    </a:lnTo>
                    <a:lnTo>
                      <a:pt x="91" y="223"/>
                    </a:lnTo>
                    <a:lnTo>
                      <a:pt x="68" y="214"/>
                    </a:lnTo>
                    <a:lnTo>
                      <a:pt x="48" y="202"/>
                    </a:lnTo>
                    <a:lnTo>
                      <a:pt x="30" y="186"/>
                    </a:lnTo>
                    <a:lnTo>
                      <a:pt x="17" y="169"/>
                    </a:lnTo>
                    <a:lnTo>
                      <a:pt x="8" y="149"/>
                    </a:lnTo>
                    <a:lnTo>
                      <a:pt x="2" y="128"/>
                    </a:lnTo>
                    <a:lnTo>
                      <a:pt x="0" y="106"/>
                    </a:lnTo>
                    <a:lnTo>
                      <a:pt x="1" y="86"/>
                    </a:lnTo>
                    <a:lnTo>
                      <a:pt x="6" y="66"/>
                    </a:lnTo>
                    <a:lnTo>
                      <a:pt x="15" y="47"/>
                    </a:lnTo>
                    <a:lnTo>
                      <a:pt x="27" y="31"/>
                    </a:lnTo>
                    <a:lnTo>
                      <a:pt x="44" y="16"/>
                    </a:lnTo>
                    <a:lnTo>
                      <a:pt x="64" y="7"/>
                    </a:lnTo>
                    <a:lnTo>
                      <a:pt x="87" y="1"/>
                    </a:lnTo>
                    <a:lnTo>
                      <a:pt x="115" y="0"/>
                    </a:lnTo>
                    <a:close/>
                  </a:path>
                </a:pathLst>
              </a:custGeom>
              <a:solidFill>
                <a:srgbClr val="2B3333"/>
              </a:solidFill>
              <a:ln w="9525">
                <a:noFill/>
                <a:round/>
                <a:headEnd/>
                <a:tailEnd/>
              </a:ln>
            </p:spPr>
            <p:txBody>
              <a:bodyPr/>
              <a:lstStyle/>
              <a:p>
                <a:endParaRPr lang="en-GB"/>
              </a:p>
            </p:txBody>
          </p:sp>
          <p:sp>
            <p:nvSpPr>
              <p:cNvPr id="292985" name="Freeform 121"/>
              <p:cNvSpPr>
                <a:spLocks/>
              </p:cNvSpPr>
              <p:nvPr/>
            </p:nvSpPr>
            <p:spPr bwMode="auto">
              <a:xfrm>
                <a:off x="3679" y="2329"/>
                <a:ext cx="130" cy="23"/>
              </a:xfrm>
              <a:custGeom>
                <a:avLst/>
                <a:gdLst/>
                <a:ahLst/>
                <a:cxnLst>
                  <a:cxn ang="0">
                    <a:pos x="140" y="2"/>
                  </a:cxn>
                  <a:cxn ang="0">
                    <a:pos x="198" y="4"/>
                  </a:cxn>
                  <a:cxn ang="0">
                    <a:pos x="248" y="7"/>
                  </a:cxn>
                  <a:cxn ang="0">
                    <a:pos x="292" y="9"/>
                  </a:cxn>
                  <a:cxn ang="0">
                    <a:pos x="331" y="11"/>
                  </a:cxn>
                  <a:cxn ang="0">
                    <a:pos x="370" y="13"/>
                  </a:cxn>
                  <a:cxn ang="0">
                    <a:pos x="407" y="15"/>
                  </a:cxn>
                  <a:cxn ang="0">
                    <a:pos x="448" y="17"/>
                  </a:cxn>
                  <a:cxn ang="0">
                    <a:pos x="494" y="19"/>
                  </a:cxn>
                  <a:cxn ang="0">
                    <a:pos x="546" y="22"/>
                  </a:cxn>
                  <a:cxn ang="0">
                    <a:pos x="607" y="25"/>
                  </a:cxn>
                  <a:cxn ang="0">
                    <a:pos x="678" y="29"/>
                  </a:cxn>
                  <a:cxn ang="0">
                    <a:pos x="762" y="33"/>
                  </a:cxn>
                  <a:cxn ang="0">
                    <a:pos x="861" y="38"/>
                  </a:cxn>
                  <a:cxn ang="0">
                    <a:pos x="979" y="46"/>
                  </a:cxn>
                  <a:cxn ang="0">
                    <a:pos x="1115" y="53"/>
                  </a:cxn>
                  <a:cxn ang="0">
                    <a:pos x="1220" y="61"/>
                  </a:cxn>
                  <a:cxn ang="0">
                    <a:pos x="1263" y="83"/>
                  </a:cxn>
                  <a:cxn ang="0">
                    <a:pos x="1292" y="115"/>
                  </a:cxn>
                  <a:cxn ang="0">
                    <a:pos x="1306" y="154"/>
                  </a:cxn>
                  <a:cxn ang="0">
                    <a:pos x="1307" y="195"/>
                  </a:cxn>
                  <a:cxn ang="0">
                    <a:pos x="1294" y="232"/>
                  </a:cxn>
                  <a:cxn ang="0">
                    <a:pos x="1265" y="261"/>
                  </a:cxn>
                  <a:cxn ang="0">
                    <a:pos x="1223" y="277"/>
                  </a:cxn>
                  <a:cxn ang="0">
                    <a:pos x="1164" y="276"/>
                  </a:cxn>
                  <a:cxn ang="0">
                    <a:pos x="1106" y="271"/>
                  </a:cxn>
                  <a:cxn ang="0">
                    <a:pos x="1057" y="268"/>
                  </a:cxn>
                  <a:cxn ang="0">
                    <a:pos x="1013" y="266"/>
                  </a:cxn>
                  <a:cxn ang="0">
                    <a:pos x="974" y="263"/>
                  </a:cxn>
                  <a:cxn ang="0">
                    <a:pos x="936" y="261"/>
                  </a:cxn>
                  <a:cxn ang="0">
                    <a:pos x="897" y="259"/>
                  </a:cxn>
                  <a:cxn ang="0">
                    <a:pos x="857" y="256"/>
                  </a:cxn>
                  <a:cxn ang="0">
                    <a:pos x="813" y="254"/>
                  </a:cxn>
                  <a:cxn ang="0">
                    <a:pos x="760" y="251"/>
                  </a:cxn>
                  <a:cxn ang="0">
                    <a:pos x="700" y="248"/>
                  </a:cxn>
                  <a:cxn ang="0">
                    <a:pos x="628" y="244"/>
                  </a:cxn>
                  <a:cxn ang="0">
                    <a:pos x="543" y="240"/>
                  </a:cxn>
                  <a:cxn ang="0">
                    <a:pos x="443" y="235"/>
                  </a:cxn>
                  <a:cxn ang="0">
                    <a:pos x="325" y="229"/>
                  </a:cxn>
                  <a:cxn ang="0">
                    <a:pos x="188" y="223"/>
                  </a:cxn>
                  <a:cxn ang="0">
                    <a:pos x="86" y="215"/>
                  </a:cxn>
                  <a:cxn ang="0">
                    <a:pos x="46" y="195"/>
                  </a:cxn>
                  <a:cxn ang="0">
                    <a:pos x="17" y="163"/>
                  </a:cxn>
                  <a:cxn ang="0">
                    <a:pos x="2" y="123"/>
                  </a:cxn>
                  <a:cxn ang="0">
                    <a:pos x="1" y="82"/>
                  </a:cxn>
                  <a:cxn ang="0">
                    <a:pos x="14" y="46"/>
                  </a:cxn>
                  <a:cxn ang="0">
                    <a:pos x="42" y="18"/>
                  </a:cxn>
                  <a:cxn ang="0">
                    <a:pos x="82" y="2"/>
                  </a:cxn>
                </a:cxnLst>
                <a:rect l="0" t="0" r="r" b="b"/>
                <a:pathLst>
                  <a:path w="1308" h="278">
                    <a:moveTo>
                      <a:pt x="108" y="0"/>
                    </a:moveTo>
                    <a:lnTo>
                      <a:pt x="140" y="2"/>
                    </a:lnTo>
                    <a:lnTo>
                      <a:pt x="171" y="3"/>
                    </a:lnTo>
                    <a:lnTo>
                      <a:pt x="198" y="4"/>
                    </a:lnTo>
                    <a:lnTo>
                      <a:pt x="225" y="5"/>
                    </a:lnTo>
                    <a:lnTo>
                      <a:pt x="248" y="7"/>
                    </a:lnTo>
                    <a:lnTo>
                      <a:pt x="270" y="8"/>
                    </a:lnTo>
                    <a:lnTo>
                      <a:pt x="292" y="9"/>
                    </a:lnTo>
                    <a:lnTo>
                      <a:pt x="312" y="9"/>
                    </a:lnTo>
                    <a:lnTo>
                      <a:pt x="331" y="11"/>
                    </a:lnTo>
                    <a:lnTo>
                      <a:pt x="351" y="12"/>
                    </a:lnTo>
                    <a:lnTo>
                      <a:pt x="370" y="13"/>
                    </a:lnTo>
                    <a:lnTo>
                      <a:pt x="388" y="14"/>
                    </a:lnTo>
                    <a:lnTo>
                      <a:pt x="407" y="15"/>
                    </a:lnTo>
                    <a:lnTo>
                      <a:pt x="428" y="16"/>
                    </a:lnTo>
                    <a:lnTo>
                      <a:pt x="448" y="17"/>
                    </a:lnTo>
                    <a:lnTo>
                      <a:pt x="470" y="18"/>
                    </a:lnTo>
                    <a:lnTo>
                      <a:pt x="494" y="19"/>
                    </a:lnTo>
                    <a:lnTo>
                      <a:pt x="518" y="20"/>
                    </a:lnTo>
                    <a:lnTo>
                      <a:pt x="546" y="22"/>
                    </a:lnTo>
                    <a:lnTo>
                      <a:pt x="574" y="23"/>
                    </a:lnTo>
                    <a:lnTo>
                      <a:pt x="607" y="25"/>
                    </a:lnTo>
                    <a:lnTo>
                      <a:pt x="640" y="27"/>
                    </a:lnTo>
                    <a:lnTo>
                      <a:pt x="678" y="29"/>
                    </a:lnTo>
                    <a:lnTo>
                      <a:pt x="718" y="31"/>
                    </a:lnTo>
                    <a:lnTo>
                      <a:pt x="762" y="33"/>
                    </a:lnTo>
                    <a:lnTo>
                      <a:pt x="810" y="36"/>
                    </a:lnTo>
                    <a:lnTo>
                      <a:pt x="861" y="38"/>
                    </a:lnTo>
                    <a:lnTo>
                      <a:pt x="918" y="42"/>
                    </a:lnTo>
                    <a:lnTo>
                      <a:pt x="979" y="46"/>
                    </a:lnTo>
                    <a:lnTo>
                      <a:pt x="1044" y="49"/>
                    </a:lnTo>
                    <a:lnTo>
                      <a:pt x="1115" y="53"/>
                    </a:lnTo>
                    <a:lnTo>
                      <a:pt x="1191" y="57"/>
                    </a:lnTo>
                    <a:lnTo>
                      <a:pt x="1220" y="61"/>
                    </a:lnTo>
                    <a:lnTo>
                      <a:pt x="1243" y="71"/>
                    </a:lnTo>
                    <a:lnTo>
                      <a:pt x="1263" y="83"/>
                    </a:lnTo>
                    <a:lnTo>
                      <a:pt x="1278" y="97"/>
                    </a:lnTo>
                    <a:lnTo>
                      <a:pt x="1292" y="115"/>
                    </a:lnTo>
                    <a:lnTo>
                      <a:pt x="1300" y="135"/>
                    </a:lnTo>
                    <a:lnTo>
                      <a:pt x="1306" y="154"/>
                    </a:lnTo>
                    <a:lnTo>
                      <a:pt x="1308" y="174"/>
                    </a:lnTo>
                    <a:lnTo>
                      <a:pt x="1307" y="195"/>
                    </a:lnTo>
                    <a:lnTo>
                      <a:pt x="1302" y="214"/>
                    </a:lnTo>
                    <a:lnTo>
                      <a:pt x="1294" y="232"/>
                    </a:lnTo>
                    <a:lnTo>
                      <a:pt x="1282" y="248"/>
                    </a:lnTo>
                    <a:lnTo>
                      <a:pt x="1265" y="261"/>
                    </a:lnTo>
                    <a:lnTo>
                      <a:pt x="1246" y="270"/>
                    </a:lnTo>
                    <a:lnTo>
                      <a:pt x="1223" y="277"/>
                    </a:lnTo>
                    <a:lnTo>
                      <a:pt x="1196" y="278"/>
                    </a:lnTo>
                    <a:lnTo>
                      <a:pt x="1164" y="276"/>
                    </a:lnTo>
                    <a:lnTo>
                      <a:pt x="1133" y="273"/>
                    </a:lnTo>
                    <a:lnTo>
                      <a:pt x="1106" y="271"/>
                    </a:lnTo>
                    <a:lnTo>
                      <a:pt x="1080" y="270"/>
                    </a:lnTo>
                    <a:lnTo>
                      <a:pt x="1057" y="268"/>
                    </a:lnTo>
                    <a:lnTo>
                      <a:pt x="1035" y="267"/>
                    </a:lnTo>
                    <a:lnTo>
                      <a:pt x="1013" y="266"/>
                    </a:lnTo>
                    <a:lnTo>
                      <a:pt x="993" y="264"/>
                    </a:lnTo>
                    <a:lnTo>
                      <a:pt x="974" y="263"/>
                    </a:lnTo>
                    <a:lnTo>
                      <a:pt x="954" y="262"/>
                    </a:lnTo>
                    <a:lnTo>
                      <a:pt x="936" y="261"/>
                    </a:lnTo>
                    <a:lnTo>
                      <a:pt x="917" y="260"/>
                    </a:lnTo>
                    <a:lnTo>
                      <a:pt x="897" y="259"/>
                    </a:lnTo>
                    <a:lnTo>
                      <a:pt x="877" y="258"/>
                    </a:lnTo>
                    <a:lnTo>
                      <a:pt x="857" y="256"/>
                    </a:lnTo>
                    <a:lnTo>
                      <a:pt x="836" y="255"/>
                    </a:lnTo>
                    <a:lnTo>
                      <a:pt x="813" y="254"/>
                    </a:lnTo>
                    <a:lnTo>
                      <a:pt x="788" y="253"/>
                    </a:lnTo>
                    <a:lnTo>
                      <a:pt x="760" y="251"/>
                    </a:lnTo>
                    <a:lnTo>
                      <a:pt x="732" y="250"/>
                    </a:lnTo>
                    <a:lnTo>
                      <a:pt x="700" y="248"/>
                    </a:lnTo>
                    <a:lnTo>
                      <a:pt x="666" y="247"/>
                    </a:lnTo>
                    <a:lnTo>
                      <a:pt x="628" y="244"/>
                    </a:lnTo>
                    <a:lnTo>
                      <a:pt x="587" y="242"/>
                    </a:lnTo>
                    <a:lnTo>
                      <a:pt x="543" y="240"/>
                    </a:lnTo>
                    <a:lnTo>
                      <a:pt x="495" y="237"/>
                    </a:lnTo>
                    <a:lnTo>
                      <a:pt x="443" y="235"/>
                    </a:lnTo>
                    <a:lnTo>
                      <a:pt x="386" y="232"/>
                    </a:lnTo>
                    <a:lnTo>
                      <a:pt x="325" y="229"/>
                    </a:lnTo>
                    <a:lnTo>
                      <a:pt x="259" y="226"/>
                    </a:lnTo>
                    <a:lnTo>
                      <a:pt x="188" y="223"/>
                    </a:lnTo>
                    <a:lnTo>
                      <a:pt x="112" y="219"/>
                    </a:lnTo>
                    <a:lnTo>
                      <a:pt x="86" y="215"/>
                    </a:lnTo>
                    <a:lnTo>
                      <a:pt x="65" y="207"/>
                    </a:lnTo>
                    <a:lnTo>
                      <a:pt x="46" y="195"/>
                    </a:lnTo>
                    <a:lnTo>
                      <a:pt x="29" y="180"/>
                    </a:lnTo>
                    <a:lnTo>
                      <a:pt x="17" y="163"/>
                    </a:lnTo>
                    <a:lnTo>
                      <a:pt x="7" y="143"/>
                    </a:lnTo>
                    <a:lnTo>
                      <a:pt x="2" y="123"/>
                    </a:lnTo>
                    <a:lnTo>
                      <a:pt x="0" y="102"/>
                    </a:lnTo>
                    <a:lnTo>
                      <a:pt x="1" y="82"/>
                    </a:lnTo>
                    <a:lnTo>
                      <a:pt x="6" y="63"/>
                    </a:lnTo>
                    <a:lnTo>
                      <a:pt x="14" y="46"/>
                    </a:lnTo>
                    <a:lnTo>
                      <a:pt x="26" y="30"/>
                    </a:lnTo>
                    <a:lnTo>
                      <a:pt x="42" y="18"/>
                    </a:lnTo>
                    <a:lnTo>
                      <a:pt x="61" y="7"/>
                    </a:lnTo>
                    <a:lnTo>
                      <a:pt x="82" y="2"/>
                    </a:lnTo>
                    <a:lnTo>
                      <a:pt x="108" y="0"/>
                    </a:lnTo>
                    <a:close/>
                  </a:path>
                </a:pathLst>
              </a:custGeom>
              <a:solidFill>
                <a:srgbClr val="3D4545"/>
              </a:solidFill>
              <a:ln w="9525">
                <a:noFill/>
                <a:round/>
                <a:headEnd/>
                <a:tailEnd/>
              </a:ln>
            </p:spPr>
            <p:txBody>
              <a:bodyPr/>
              <a:lstStyle/>
              <a:p>
                <a:endParaRPr lang="en-GB"/>
              </a:p>
            </p:txBody>
          </p:sp>
          <p:sp>
            <p:nvSpPr>
              <p:cNvPr id="292986" name="Freeform 122"/>
              <p:cNvSpPr>
                <a:spLocks/>
              </p:cNvSpPr>
              <p:nvPr/>
            </p:nvSpPr>
            <p:spPr bwMode="auto">
              <a:xfrm>
                <a:off x="3679" y="2330"/>
                <a:ext cx="130" cy="22"/>
              </a:xfrm>
              <a:custGeom>
                <a:avLst/>
                <a:gdLst/>
                <a:ahLst/>
                <a:cxnLst>
                  <a:cxn ang="0">
                    <a:pos x="137" y="2"/>
                  </a:cxn>
                  <a:cxn ang="0">
                    <a:pos x="195" y="4"/>
                  </a:cxn>
                  <a:cxn ang="0">
                    <a:pos x="244" y="7"/>
                  </a:cxn>
                  <a:cxn ang="0">
                    <a:pos x="288" y="9"/>
                  </a:cxn>
                  <a:cxn ang="0">
                    <a:pos x="327" y="10"/>
                  </a:cxn>
                  <a:cxn ang="0">
                    <a:pos x="365" y="12"/>
                  </a:cxn>
                  <a:cxn ang="0">
                    <a:pos x="403" y="14"/>
                  </a:cxn>
                  <a:cxn ang="0">
                    <a:pos x="444" y="16"/>
                  </a:cxn>
                  <a:cxn ang="0">
                    <a:pos x="489" y="18"/>
                  </a:cxn>
                  <a:cxn ang="0">
                    <a:pos x="541" y="21"/>
                  </a:cxn>
                  <a:cxn ang="0">
                    <a:pos x="602" y="24"/>
                  </a:cxn>
                  <a:cxn ang="0">
                    <a:pos x="673" y="29"/>
                  </a:cxn>
                  <a:cxn ang="0">
                    <a:pos x="757" y="33"/>
                  </a:cxn>
                  <a:cxn ang="0">
                    <a:pos x="856" y="38"/>
                  </a:cxn>
                  <a:cxn ang="0">
                    <a:pos x="974" y="45"/>
                  </a:cxn>
                  <a:cxn ang="0">
                    <a:pos x="1110" y="52"/>
                  </a:cxn>
                  <a:cxn ang="0">
                    <a:pos x="1214" y="61"/>
                  </a:cxn>
                  <a:cxn ang="0">
                    <a:pos x="1256" y="80"/>
                  </a:cxn>
                  <a:cxn ang="0">
                    <a:pos x="1283" y="111"/>
                  </a:cxn>
                  <a:cxn ang="0">
                    <a:pos x="1296" y="149"/>
                  </a:cxn>
                  <a:cxn ang="0">
                    <a:pos x="1298" y="188"/>
                  </a:cxn>
                  <a:cxn ang="0">
                    <a:pos x="1285" y="223"/>
                  </a:cxn>
                  <a:cxn ang="0">
                    <a:pos x="1257" y="249"/>
                  </a:cxn>
                  <a:cxn ang="0">
                    <a:pos x="1217" y="264"/>
                  </a:cxn>
                  <a:cxn ang="0">
                    <a:pos x="1159" y="263"/>
                  </a:cxn>
                  <a:cxn ang="0">
                    <a:pos x="1101" y="258"/>
                  </a:cxn>
                  <a:cxn ang="0">
                    <a:pos x="1052" y="255"/>
                  </a:cxn>
                  <a:cxn ang="0">
                    <a:pos x="1008" y="253"/>
                  </a:cxn>
                  <a:cxn ang="0">
                    <a:pos x="969" y="250"/>
                  </a:cxn>
                  <a:cxn ang="0">
                    <a:pos x="931" y="248"/>
                  </a:cxn>
                  <a:cxn ang="0">
                    <a:pos x="892" y="246"/>
                  </a:cxn>
                  <a:cxn ang="0">
                    <a:pos x="852" y="243"/>
                  </a:cxn>
                  <a:cxn ang="0">
                    <a:pos x="808" y="241"/>
                  </a:cxn>
                  <a:cxn ang="0">
                    <a:pos x="755" y="238"/>
                  </a:cxn>
                  <a:cxn ang="0">
                    <a:pos x="695" y="235"/>
                  </a:cxn>
                  <a:cxn ang="0">
                    <a:pos x="623" y="231"/>
                  </a:cxn>
                  <a:cxn ang="0">
                    <a:pos x="538" y="227"/>
                  </a:cxn>
                  <a:cxn ang="0">
                    <a:pos x="438" y="222"/>
                  </a:cxn>
                  <a:cxn ang="0">
                    <a:pos x="320" y="216"/>
                  </a:cxn>
                  <a:cxn ang="0">
                    <a:pos x="183" y="210"/>
                  </a:cxn>
                  <a:cxn ang="0">
                    <a:pos x="83" y="202"/>
                  </a:cxn>
                  <a:cxn ang="0">
                    <a:pos x="45" y="183"/>
                  </a:cxn>
                  <a:cxn ang="0">
                    <a:pos x="18" y="152"/>
                  </a:cxn>
                  <a:cxn ang="0">
                    <a:pos x="3" y="112"/>
                  </a:cxn>
                  <a:cxn ang="0">
                    <a:pos x="2" y="73"/>
                  </a:cxn>
                  <a:cxn ang="0">
                    <a:pos x="15" y="40"/>
                  </a:cxn>
                  <a:cxn ang="0">
                    <a:pos x="42" y="14"/>
                  </a:cxn>
                  <a:cxn ang="0">
                    <a:pos x="80" y="1"/>
                  </a:cxn>
                </a:cxnLst>
                <a:rect l="0" t="0" r="r" b="b"/>
                <a:pathLst>
                  <a:path w="1298" h="265">
                    <a:moveTo>
                      <a:pt x="105" y="0"/>
                    </a:moveTo>
                    <a:lnTo>
                      <a:pt x="137" y="2"/>
                    </a:lnTo>
                    <a:lnTo>
                      <a:pt x="168" y="3"/>
                    </a:lnTo>
                    <a:lnTo>
                      <a:pt x="195" y="4"/>
                    </a:lnTo>
                    <a:lnTo>
                      <a:pt x="221" y="5"/>
                    </a:lnTo>
                    <a:lnTo>
                      <a:pt x="244" y="7"/>
                    </a:lnTo>
                    <a:lnTo>
                      <a:pt x="266" y="8"/>
                    </a:lnTo>
                    <a:lnTo>
                      <a:pt x="288" y="9"/>
                    </a:lnTo>
                    <a:lnTo>
                      <a:pt x="308" y="9"/>
                    </a:lnTo>
                    <a:lnTo>
                      <a:pt x="327" y="10"/>
                    </a:lnTo>
                    <a:lnTo>
                      <a:pt x="347" y="11"/>
                    </a:lnTo>
                    <a:lnTo>
                      <a:pt x="365" y="12"/>
                    </a:lnTo>
                    <a:lnTo>
                      <a:pt x="384" y="13"/>
                    </a:lnTo>
                    <a:lnTo>
                      <a:pt x="403" y="14"/>
                    </a:lnTo>
                    <a:lnTo>
                      <a:pt x="423" y="15"/>
                    </a:lnTo>
                    <a:lnTo>
                      <a:pt x="444" y="16"/>
                    </a:lnTo>
                    <a:lnTo>
                      <a:pt x="465" y="17"/>
                    </a:lnTo>
                    <a:lnTo>
                      <a:pt x="489" y="18"/>
                    </a:lnTo>
                    <a:lnTo>
                      <a:pt x="514" y="19"/>
                    </a:lnTo>
                    <a:lnTo>
                      <a:pt x="541" y="21"/>
                    </a:lnTo>
                    <a:lnTo>
                      <a:pt x="570" y="22"/>
                    </a:lnTo>
                    <a:lnTo>
                      <a:pt x="602" y="24"/>
                    </a:lnTo>
                    <a:lnTo>
                      <a:pt x="635" y="26"/>
                    </a:lnTo>
                    <a:lnTo>
                      <a:pt x="673" y="29"/>
                    </a:lnTo>
                    <a:lnTo>
                      <a:pt x="713" y="31"/>
                    </a:lnTo>
                    <a:lnTo>
                      <a:pt x="757" y="33"/>
                    </a:lnTo>
                    <a:lnTo>
                      <a:pt x="805" y="36"/>
                    </a:lnTo>
                    <a:lnTo>
                      <a:pt x="856" y="38"/>
                    </a:lnTo>
                    <a:lnTo>
                      <a:pt x="913" y="41"/>
                    </a:lnTo>
                    <a:lnTo>
                      <a:pt x="974" y="45"/>
                    </a:lnTo>
                    <a:lnTo>
                      <a:pt x="1039" y="48"/>
                    </a:lnTo>
                    <a:lnTo>
                      <a:pt x="1110" y="52"/>
                    </a:lnTo>
                    <a:lnTo>
                      <a:pt x="1186" y="57"/>
                    </a:lnTo>
                    <a:lnTo>
                      <a:pt x="1214" y="61"/>
                    </a:lnTo>
                    <a:lnTo>
                      <a:pt x="1237" y="69"/>
                    </a:lnTo>
                    <a:lnTo>
                      <a:pt x="1256" y="80"/>
                    </a:lnTo>
                    <a:lnTo>
                      <a:pt x="1271" y="95"/>
                    </a:lnTo>
                    <a:lnTo>
                      <a:pt x="1283" y="111"/>
                    </a:lnTo>
                    <a:lnTo>
                      <a:pt x="1291" y="130"/>
                    </a:lnTo>
                    <a:lnTo>
                      <a:pt x="1296" y="149"/>
                    </a:lnTo>
                    <a:lnTo>
                      <a:pt x="1298" y="168"/>
                    </a:lnTo>
                    <a:lnTo>
                      <a:pt x="1298" y="188"/>
                    </a:lnTo>
                    <a:lnTo>
                      <a:pt x="1293" y="207"/>
                    </a:lnTo>
                    <a:lnTo>
                      <a:pt x="1285" y="223"/>
                    </a:lnTo>
                    <a:lnTo>
                      <a:pt x="1272" y="238"/>
                    </a:lnTo>
                    <a:lnTo>
                      <a:pt x="1257" y="249"/>
                    </a:lnTo>
                    <a:lnTo>
                      <a:pt x="1238" y="258"/>
                    </a:lnTo>
                    <a:lnTo>
                      <a:pt x="1217" y="264"/>
                    </a:lnTo>
                    <a:lnTo>
                      <a:pt x="1191" y="265"/>
                    </a:lnTo>
                    <a:lnTo>
                      <a:pt x="1159" y="263"/>
                    </a:lnTo>
                    <a:lnTo>
                      <a:pt x="1128" y="260"/>
                    </a:lnTo>
                    <a:lnTo>
                      <a:pt x="1101" y="258"/>
                    </a:lnTo>
                    <a:lnTo>
                      <a:pt x="1075" y="257"/>
                    </a:lnTo>
                    <a:lnTo>
                      <a:pt x="1052" y="255"/>
                    </a:lnTo>
                    <a:lnTo>
                      <a:pt x="1030" y="254"/>
                    </a:lnTo>
                    <a:lnTo>
                      <a:pt x="1008" y="253"/>
                    </a:lnTo>
                    <a:lnTo>
                      <a:pt x="988" y="251"/>
                    </a:lnTo>
                    <a:lnTo>
                      <a:pt x="969" y="250"/>
                    </a:lnTo>
                    <a:lnTo>
                      <a:pt x="949" y="249"/>
                    </a:lnTo>
                    <a:lnTo>
                      <a:pt x="931" y="248"/>
                    </a:lnTo>
                    <a:lnTo>
                      <a:pt x="912" y="247"/>
                    </a:lnTo>
                    <a:lnTo>
                      <a:pt x="892" y="246"/>
                    </a:lnTo>
                    <a:lnTo>
                      <a:pt x="872" y="245"/>
                    </a:lnTo>
                    <a:lnTo>
                      <a:pt x="852" y="243"/>
                    </a:lnTo>
                    <a:lnTo>
                      <a:pt x="831" y="242"/>
                    </a:lnTo>
                    <a:lnTo>
                      <a:pt x="808" y="241"/>
                    </a:lnTo>
                    <a:lnTo>
                      <a:pt x="783" y="240"/>
                    </a:lnTo>
                    <a:lnTo>
                      <a:pt x="755" y="238"/>
                    </a:lnTo>
                    <a:lnTo>
                      <a:pt x="727" y="237"/>
                    </a:lnTo>
                    <a:lnTo>
                      <a:pt x="695" y="235"/>
                    </a:lnTo>
                    <a:lnTo>
                      <a:pt x="661" y="234"/>
                    </a:lnTo>
                    <a:lnTo>
                      <a:pt x="623" y="231"/>
                    </a:lnTo>
                    <a:lnTo>
                      <a:pt x="582" y="229"/>
                    </a:lnTo>
                    <a:lnTo>
                      <a:pt x="538" y="227"/>
                    </a:lnTo>
                    <a:lnTo>
                      <a:pt x="490" y="224"/>
                    </a:lnTo>
                    <a:lnTo>
                      <a:pt x="438" y="222"/>
                    </a:lnTo>
                    <a:lnTo>
                      <a:pt x="381" y="219"/>
                    </a:lnTo>
                    <a:lnTo>
                      <a:pt x="320" y="216"/>
                    </a:lnTo>
                    <a:lnTo>
                      <a:pt x="254" y="213"/>
                    </a:lnTo>
                    <a:lnTo>
                      <a:pt x="183" y="210"/>
                    </a:lnTo>
                    <a:lnTo>
                      <a:pt x="107" y="206"/>
                    </a:lnTo>
                    <a:lnTo>
                      <a:pt x="83" y="202"/>
                    </a:lnTo>
                    <a:lnTo>
                      <a:pt x="63" y="194"/>
                    </a:lnTo>
                    <a:lnTo>
                      <a:pt x="45" y="183"/>
                    </a:lnTo>
                    <a:lnTo>
                      <a:pt x="30" y="168"/>
                    </a:lnTo>
                    <a:lnTo>
                      <a:pt x="18" y="152"/>
                    </a:lnTo>
                    <a:lnTo>
                      <a:pt x="9" y="133"/>
                    </a:lnTo>
                    <a:lnTo>
                      <a:pt x="3" y="112"/>
                    </a:lnTo>
                    <a:lnTo>
                      <a:pt x="0" y="92"/>
                    </a:lnTo>
                    <a:lnTo>
                      <a:pt x="2" y="73"/>
                    </a:lnTo>
                    <a:lnTo>
                      <a:pt x="7" y="55"/>
                    </a:lnTo>
                    <a:lnTo>
                      <a:pt x="15" y="40"/>
                    </a:lnTo>
                    <a:lnTo>
                      <a:pt x="26" y="25"/>
                    </a:lnTo>
                    <a:lnTo>
                      <a:pt x="42" y="14"/>
                    </a:lnTo>
                    <a:lnTo>
                      <a:pt x="60" y="5"/>
                    </a:lnTo>
                    <a:lnTo>
                      <a:pt x="80" y="1"/>
                    </a:lnTo>
                    <a:lnTo>
                      <a:pt x="105" y="0"/>
                    </a:lnTo>
                    <a:close/>
                  </a:path>
                </a:pathLst>
              </a:custGeom>
              <a:solidFill>
                <a:srgbClr val="4D5252"/>
              </a:solidFill>
              <a:ln w="9525">
                <a:noFill/>
                <a:round/>
                <a:headEnd/>
                <a:tailEnd/>
              </a:ln>
            </p:spPr>
            <p:txBody>
              <a:bodyPr/>
              <a:lstStyle/>
              <a:p>
                <a:endParaRPr lang="en-GB"/>
              </a:p>
            </p:txBody>
          </p:sp>
          <p:sp>
            <p:nvSpPr>
              <p:cNvPr id="292987" name="Freeform 123"/>
              <p:cNvSpPr>
                <a:spLocks/>
              </p:cNvSpPr>
              <p:nvPr/>
            </p:nvSpPr>
            <p:spPr bwMode="auto">
              <a:xfrm>
                <a:off x="3680" y="2331"/>
                <a:ext cx="129" cy="21"/>
              </a:xfrm>
              <a:custGeom>
                <a:avLst/>
                <a:gdLst/>
                <a:ahLst/>
                <a:cxnLst>
                  <a:cxn ang="0">
                    <a:pos x="130" y="2"/>
                  </a:cxn>
                  <a:cxn ang="0">
                    <a:pos x="188" y="5"/>
                  </a:cxn>
                  <a:cxn ang="0">
                    <a:pos x="238" y="7"/>
                  </a:cxn>
                  <a:cxn ang="0">
                    <a:pos x="282" y="9"/>
                  </a:cxn>
                  <a:cxn ang="0">
                    <a:pos x="321" y="11"/>
                  </a:cxn>
                  <a:cxn ang="0">
                    <a:pos x="359" y="13"/>
                  </a:cxn>
                  <a:cxn ang="0">
                    <a:pos x="398" y="15"/>
                  </a:cxn>
                  <a:cxn ang="0">
                    <a:pos x="438" y="18"/>
                  </a:cxn>
                  <a:cxn ang="0">
                    <a:pos x="483" y="20"/>
                  </a:cxn>
                  <a:cxn ang="0">
                    <a:pos x="535" y="22"/>
                  </a:cxn>
                  <a:cxn ang="0">
                    <a:pos x="596" y="26"/>
                  </a:cxn>
                  <a:cxn ang="0">
                    <a:pos x="667" y="29"/>
                  </a:cxn>
                  <a:cxn ang="0">
                    <a:pos x="751" y="34"/>
                  </a:cxn>
                  <a:cxn ang="0">
                    <a:pos x="850" y="39"/>
                  </a:cxn>
                  <a:cxn ang="0">
                    <a:pos x="967" y="47"/>
                  </a:cxn>
                  <a:cxn ang="0">
                    <a:pos x="1103" y="55"/>
                  </a:cxn>
                  <a:cxn ang="0">
                    <a:pos x="1207" y="62"/>
                  </a:cxn>
                  <a:cxn ang="0">
                    <a:pos x="1248" y="80"/>
                  </a:cxn>
                  <a:cxn ang="0">
                    <a:pos x="1273" y="109"/>
                  </a:cxn>
                  <a:cxn ang="0">
                    <a:pos x="1286" y="143"/>
                  </a:cxn>
                  <a:cxn ang="0">
                    <a:pos x="1288" y="181"/>
                  </a:cxn>
                  <a:cxn ang="0">
                    <a:pos x="1274" y="215"/>
                  </a:cxn>
                  <a:cxn ang="0">
                    <a:pos x="1247" y="241"/>
                  </a:cxn>
                  <a:cxn ang="0">
                    <a:pos x="1208" y="254"/>
                  </a:cxn>
                  <a:cxn ang="0">
                    <a:pos x="1152" y="253"/>
                  </a:cxn>
                  <a:cxn ang="0">
                    <a:pos x="1094" y="248"/>
                  </a:cxn>
                  <a:cxn ang="0">
                    <a:pos x="1045" y="245"/>
                  </a:cxn>
                  <a:cxn ang="0">
                    <a:pos x="1001" y="243"/>
                  </a:cxn>
                  <a:cxn ang="0">
                    <a:pos x="962" y="240"/>
                  </a:cxn>
                  <a:cxn ang="0">
                    <a:pos x="924" y="238"/>
                  </a:cxn>
                  <a:cxn ang="0">
                    <a:pos x="885" y="236"/>
                  </a:cxn>
                  <a:cxn ang="0">
                    <a:pos x="845" y="233"/>
                  </a:cxn>
                  <a:cxn ang="0">
                    <a:pos x="801" y="231"/>
                  </a:cxn>
                  <a:cxn ang="0">
                    <a:pos x="748" y="228"/>
                  </a:cxn>
                  <a:cxn ang="0">
                    <a:pos x="688" y="225"/>
                  </a:cxn>
                  <a:cxn ang="0">
                    <a:pos x="616" y="221"/>
                  </a:cxn>
                  <a:cxn ang="0">
                    <a:pos x="531" y="217"/>
                  </a:cxn>
                  <a:cxn ang="0">
                    <a:pos x="431" y="212"/>
                  </a:cxn>
                  <a:cxn ang="0">
                    <a:pos x="313" y="206"/>
                  </a:cxn>
                  <a:cxn ang="0">
                    <a:pos x="176" y="200"/>
                  </a:cxn>
                  <a:cxn ang="0">
                    <a:pos x="78" y="192"/>
                  </a:cxn>
                  <a:cxn ang="0">
                    <a:pos x="43" y="175"/>
                  </a:cxn>
                  <a:cxn ang="0">
                    <a:pos x="16" y="145"/>
                  </a:cxn>
                  <a:cxn ang="0">
                    <a:pos x="2" y="108"/>
                  </a:cxn>
                  <a:cxn ang="0">
                    <a:pos x="1" y="69"/>
                  </a:cxn>
                  <a:cxn ang="0">
                    <a:pos x="14" y="38"/>
                  </a:cxn>
                  <a:cxn ang="0">
                    <a:pos x="40" y="14"/>
                  </a:cxn>
                  <a:cxn ang="0">
                    <a:pos x="76" y="1"/>
                  </a:cxn>
                </a:cxnLst>
                <a:rect l="0" t="0" r="r" b="b"/>
                <a:pathLst>
                  <a:path w="1289" h="255">
                    <a:moveTo>
                      <a:pt x="98" y="0"/>
                    </a:moveTo>
                    <a:lnTo>
                      <a:pt x="130" y="2"/>
                    </a:lnTo>
                    <a:lnTo>
                      <a:pt x="161" y="3"/>
                    </a:lnTo>
                    <a:lnTo>
                      <a:pt x="188" y="5"/>
                    </a:lnTo>
                    <a:lnTo>
                      <a:pt x="214" y="6"/>
                    </a:lnTo>
                    <a:lnTo>
                      <a:pt x="238" y="7"/>
                    </a:lnTo>
                    <a:lnTo>
                      <a:pt x="260" y="8"/>
                    </a:lnTo>
                    <a:lnTo>
                      <a:pt x="282" y="9"/>
                    </a:lnTo>
                    <a:lnTo>
                      <a:pt x="301" y="10"/>
                    </a:lnTo>
                    <a:lnTo>
                      <a:pt x="321" y="11"/>
                    </a:lnTo>
                    <a:lnTo>
                      <a:pt x="340" y="12"/>
                    </a:lnTo>
                    <a:lnTo>
                      <a:pt x="359" y="13"/>
                    </a:lnTo>
                    <a:lnTo>
                      <a:pt x="378" y="14"/>
                    </a:lnTo>
                    <a:lnTo>
                      <a:pt x="398" y="15"/>
                    </a:lnTo>
                    <a:lnTo>
                      <a:pt x="417" y="16"/>
                    </a:lnTo>
                    <a:lnTo>
                      <a:pt x="438" y="18"/>
                    </a:lnTo>
                    <a:lnTo>
                      <a:pt x="460" y="19"/>
                    </a:lnTo>
                    <a:lnTo>
                      <a:pt x="483" y="20"/>
                    </a:lnTo>
                    <a:lnTo>
                      <a:pt x="508" y="21"/>
                    </a:lnTo>
                    <a:lnTo>
                      <a:pt x="535" y="22"/>
                    </a:lnTo>
                    <a:lnTo>
                      <a:pt x="564" y="24"/>
                    </a:lnTo>
                    <a:lnTo>
                      <a:pt x="596" y="26"/>
                    </a:lnTo>
                    <a:lnTo>
                      <a:pt x="630" y="27"/>
                    </a:lnTo>
                    <a:lnTo>
                      <a:pt x="667" y="29"/>
                    </a:lnTo>
                    <a:lnTo>
                      <a:pt x="708" y="32"/>
                    </a:lnTo>
                    <a:lnTo>
                      <a:pt x="751" y="34"/>
                    </a:lnTo>
                    <a:lnTo>
                      <a:pt x="799" y="37"/>
                    </a:lnTo>
                    <a:lnTo>
                      <a:pt x="850" y="39"/>
                    </a:lnTo>
                    <a:lnTo>
                      <a:pt x="907" y="43"/>
                    </a:lnTo>
                    <a:lnTo>
                      <a:pt x="967" y="47"/>
                    </a:lnTo>
                    <a:lnTo>
                      <a:pt x="1033" y="51"/>
                    </a:lnTo>
                    <a:lnTo>
                      <a:pt x="1103" y="55"/>
                    </a:lnTo>
                    <a:lnTo>
                      <a:pt x="1179" y="59"/>
                    </a:lnTo>
                    <a:lnTo>
                      <a:pt x="1207" y="62"/>
                    </a:lnTo>
                    <a:lnTo>
                      <a:pt x="1230" y="69"/>
                    </a:lnTo>
                    <a:lnTo>
                      <a:pt x="1248" y="80"/>
                    </a:lnTo>
                    <a:lnTo>
                      <a:pt x="1262" y="93"/>
                    </a:lnTo>
                    <a:lnTo>
                      <a:pt x="1273" y="109"/>
                    </a:lnTo>
                    <a:lnTo>
                      <a:pt x="1281" y="125"/>
                    </a:lnTo>
                    <a:lnTo>
                      <a:pt x="1286" y="143"/>
                    </a:lnTo>
                    <a:lnTo>
                      <a:pt x="1289" y="160"/>
                    </a:lnTo>
                    <a:lnTo>
                      <a:pt x="1288" y="181"/>
                    </a:lnTo>
                    <a:lnTo>
                      <a:pt x="1283" y="200"/>
                    </a:lnTo>
                    <a:lnTo>
                      <a:pt x="1274" y="215"/>
                    </a:lnTo>
                    <a:lnTo>
                      <a:pt x="1262" y="230"/>
                    </a:lnTo>
                    <a:lnTo>
                      <a:pt x="1247" y="241"/>
                    </a:lnTo>
                    <a:lnTo>
                      <a:pt x="1229" y="248"/>
                    </a:lnTo>
                    <a:lnTo>
                      <a:pt x="1208" y="254"/>
                    </a:lnTo>
                    <a:lnTo>
                      <a:pt x="1184" y="255"/>
                    </a:lnTo>
                    <a:lnTo>
                      <a:pt x="1152" y="253"/>
                    </a:lnTo>
                    <a:lnTo>
                      <a:pt x="1121" y="250"/>
                    </a:lnTo>
                    <a:lnTo>
                      <a:pt x="1094" y="248"/>
                    </a:lnTo>
                    <a:lnTo>
                      <a:pt x="1068" y="247"/>
                    </a:lnTo>
                    <a:lnTo>
                      <a:pt x="1045" y="245"/>
                    </a:lnTo>
                    <a:lnTo>
                      <a:pt x="1023" y="244"/>
                    </a:lnTo>
                    <a:lnTo>
                      <a:pt x="1001" y="243"/>
                    </a:lnTo>
                    <a:lnTo>
                      <a:pt x="981" y="241"/>
                    </a:lnTo>
                    <a:lnTo>
                      <a:pt x="962" y="240"/>
                    </a:lnTo>
                    <a:lnTo>
                      <a:pt x="942" y="239"/>
                    </a:lnTo>
                    <a:lnTo>
                      <a:pt x="924" y="238"/>
                    </a:lnTo>
                    <a:lnTo>
                      <a:pt x="905" y="237"/>
                    </a:lnTo>
                    <a:lnTo>
                      <a:pt x="885" y="236"/>
                    </a:lnTo>
                    <a:lnTo>
                      <a:pt x="865" y="235"/>
                    </a:lnTo>
                    <a:lnTo>
                      <a:pt x="845" y="233"/>
                    </a:lnTo>
                    <a:lnTo>
                      <a:pt x="824" y="232"/>
                    </a:lnTo>
                    <a:lnTo>
                      <a:pt x="801" y="231"/>
                    </a:lnTo>
                    <a:lnTo>
                      <a:pt x="776" y="230"/>
                    </a:lnTo>
                    <a:lnTo>
                      <a:pt x="748" y="228"/>
                    </a:lnTo>
                    <a:lnTo>
                      <a:pt x="720" y="227"/>
                    </a:lnTo>
                    <a:lnTo>
                      <a:pt x="688" y="225"/>
                    </a:lnTo>
                    <a:lnTo>
                      <a:pt x="654" y="224"/>
                    </a:lnTo>
                    <a:lnTo>
                      <a:pt x="616" y="221"/>
                    </a:lnTo>
                    <a:lnTo>
                      <a:pt x="575" y="219"/>
                    </a:lnTo>
                    <a:lnTo>
                      <a:pt x="531" y="217"/>
                    </a:lnTo>
                    <a:lnTo>
                      <a:pt x="483" y="214"/>
                    </a:lnTo>
                    <a:lnTo>
                      <a:pt x="431" y="212"/>
                    </a:lnTo>
                    <a:lnTo>
                      <a:pt x="374" y="209"/>
                    </a:lnTo>
                    <a:lnTo>
                      <a:pt x="313" y="206"/>
                    </a:lnTo>
                    <a:lnTo>
                      <a:pt x="247" y="203"/>
                    </a:lnTo>
                    <a:lnTo>
                      <a:pt x="176" y="200"/>
                    </a:lnTo>
                    <a:lnTo>
                      <a:pt x="100" y="196"/>
                    </a:lnTo>
                    <a:lnTo>
                      <a:pt x="78" y="192"/>
                    </a:lnTo>
                    <a:lnTo>
                      <a:pt x="60" y="185"/>
                    </a:lnTo>
                    <a:lnTo>
                      <a:pt x="43" y="175"/>
                    </a:lnTo>
                    <a:lnTo>
                      <a:pt x="29" y="161"/>
                    </a:lnTo>
                    <a:lnTo>
                      <a:pt x="16" y="145"/>
                    </a:lnTo>
                    <a:lnTo>
                      <a:pt x="7" y="127"/>
                    </a:lnTo>
                    <a:lnTo>
                      <a:pt x="2" y="108"/>
                    </a:lnTo>
                    <a:lnTo>
                      <a:pt x="0" y="87"/>
                    </a:lnTo>
                    <a:lnTo>
                      <a:pt x="1" y="69"/>
                    </a:lnTo>
                    <a:lnTo>
                      <a:pt x="6" y="53"/>
                    </a:lnTo>
                    <a:lnTo>
                      <a:pt x="14" y="38"/>
                    </a:lnTo>
                    <a:lnTo>
                      <a:pt x="26" y="25"/>
                    </a:lnTo>
                    <a:lnTo>
                      <a:pt x="40" y="14"/>
                    </a:lnTo>
                    <a:lnTo>
                      <a:pt x="56" y="6"/>
                    </a:lnTo>
                    <a:lnTo>
                      <a:pt x="76" y="1"/>
                    </a:lnTo>
                    <a:lnTo>
                      <a:pt x="98" y="0"/>
                    </a:lnTo>
                    <a:close/>
                  </a:path>
                </a:pathLst>
              </a:custGeom>
              <a:solidFill>
                <a:srgbClr val="596161"/>
              </a:solidFill>
              <a:ln w="9525">
                <a:noFill/>
                <a:round/>
                <a:headEnd/>
                <a:tailEnd/>
              </a:ln>
            </p:spPr>
            <p:txBody>
              <a:bodyPr/>
              <a:lstStyle/>
              <a:p>
                <a:endParaRPr lang="en-GB"/>
              </a:p>
            </p:txBody>
          </p:sp>
          <p:sp>
            <p:nvSpPr>
              <p:cNvPr id="292988" name="Freeform 124"/>
              <p:cNvSpPr>
                <a:spLocks/>
              </p:cNvSpPr>
              <p:nvPr/>
            </p:nvSpPr>
            <p:spPr bwMode="auto">
              <a:xfrm>
                <a:off x="3680" y="2332"/>
                <a:ext cx="128" cy="20"/>
              </a:xfrm>
              <a:custGeom>
                <a:avLst/>
                <a:gdLst/>
                <a:ahLst/>
                <a:cxnLst>
                  <a:cxn ang="0">
                    <a:pos x="125" y="2"/>
                  </a:cxn>
                  <a:cxn ang="0">
                    <a:pos x="183" y="4"/>
                  </a:cxn>
                  <a:cxn ang="0">
                    <a:pos x="233" y="7"/>
                  </a:cxn>
                  <a:cxn ang="0">
                    <a:pos x="277" y="9"/>
                  </a:cxn>
                  <a:cxn ang="0">
                    <a:pos x="316" y="11"/>
                  </a:cxn>
                  <a:cxn ang="0">
                    <a:pos x="354" y="13"/>
                  </a:cxn>
                  <a:cxn ang="0">
                    <a:pos x="393" y="15"/>
                  </a:cxn>
                  <a:cxn ang="0">
                    <a:pos x="433" y="17"/>
                  </a:cxn>
                  <a:cxn ang="0">
                    <a:pos x="478" y="19"/>
                  </a:cxn>
                  <a:cxn ang="0">
                    <a:pos x="530" y="21"/>
                  </a:cxn>
                  <a:cxn ang="0">
                    <a:pos x="591" y="24"/>
                  </a:cxn>
                  <a:cxn ang="0">
                    <a:pos x="662" y="28"/>
                  </a:cxn>
                  <a:cxn ang="0">
                    <a:pos x="746" y="33"/>
                  </a:cxn>
                  <a:cxn ang="0">
                    <a:pos x="845" y="39"/>
                  </a:cxn>
                  <a:cxn ang="0">
                    <a:pos x="962" y="45"/>
                  </a:cxn>
                  <a:cxn ang="0">
                    <a:pos x="1098" y="53"/>
                  </a:cxn>
                  <a:cxn ang="0">
                    <a:pos x="1202" y="61"/>
                  </a:cxn>
                  <a:cxn ang="0">
                    <a:pos x="1241" y="79"/>
                  </a:cxn>
                  <a:cxn ang="0">
                    <a:pos x="1265" y="106"/>
                  </a:cxn>
                  <a:cxn ang="0">
                    <a:pos x="1275" y="139"/>
                  </a:cxn>
                  <a:cxn ang="0">
                    <a:pos x="1277" y="175"/>
                  </a:cxn>
                  <a:cxn ang="0">
                    <a:pos x="1266" y="207"/>
                  </a:cxn>
                  <a:cxn ang="0">
                    <a:pos x="1239" y="230"/>
                  </a:cxn>
                  <a:cxn ang="0">
                    <a:pos x="1202" y="242"/>
                  </a:cxn>
                  <a:cxn ang="0">
                    <a:pos x="1147" y="241"/>
                  </a:cxn>
                  <a:cxn ang="0">
                    <a:pos x="1089" y="236"/>
                  </a:cxn>
                  <a:cxn ang="0">
                    <a:pos x="1040" y="233"/>
                  </a:cxn>
                  <a:cxn ang="0">
                    <a:pos x="996" y="231"/>
                  </a:cxn>
                  <a:cxn ang="0">
                    <a:pos x="957" y="228"/>
                  </a:cxn>
                  <a:cxn ang="0">
                    <a:pos x="919" y="226"/>
                  </a:cxn>
                  <a:cxn ang="0">
                    <a:pos x="880" y="224"/>
                  </a:cxn>
                  <a:cxn ang="0">
                    <a:pos x="840" y="221"/>
                  </a:cxn>
                  <a:cxn ang="0">
                    <a:pos x="796" y="219"/>
                  </a:cxn>
                  <a:cxn ang="0">
                    <a:pos x="743" y="216"/>
                  </a:cxn>
                  <a:cxn ang="0">
                    <a:pos x="683" y="213"/>
                  </a:cxn>
                  <a:cxn ang="0">
                    <a:pos x="611" y="209"/>
                  </a:cxn>
                  <a:cxn ang="0">
                    <a:pos x="526" y="205"/>
                  </a:cxn>
                  <a:cxn ang="0">
                    <a:pos x="426" y="200"/>
                  </a:cxn>
                  <a:cxn ang="0">
                    <a:pos x="308" y="194"/>
                  </a:cxn>
                  <a:cxn ang="0">
                    <a:pos x="171" y="188"/>
                  </a:cxn>
                  <a:cxn ang="0">
                    <a:pos x="75" y="180"/>
                  </a:cxn>
                  <a:cxn ang="0">
                    <a:pos x="43" y="164"/>
                  </a:cxn>
                  <a:cxn ang="0">
                    <a:pos x="17" y="136"/>
                  </a:cxn>
                  <a:cxn ang="0">
                    <a:pos x="3" y="100"/>
                  </a:cxn>
                  <a:cxn ang="0">
                    <a:pos x="2" y="62"/>
                  </a:cxn>
                  <a:cxn ang="0">
                    <a:pos x="14" y="33"/>
                  </a:cxn>
                  <a:cxn ang="0">
                    <a:pos x="39" y="12"/>
                  </a:cxn>
                  <a:cxn ang="0">
                    <a:pos x="72" y="1"/>
                  </a:cxn>
                </a:cxnLst>
                <a:rect l="0" t="0" r="r" b="b"/>
                <a:pathLst>
                  <a:path w="1277" h="243">
                    <a:moveTo>
                      <a:pt x="93" y="0"/>
                    </a:moveTo>
                    <a:lnTo>
                      <a:pt x="125" y="2"/>
                    </a:lnTo>
                    <a:lnTo>
                      <a:pt x="156" y="3"/>
                    </a:lnTo>
                    <a:lnTo>
                      <a:pt x="183" y="4"/>
                    </a:lnTo>
                    <a:lnTo>
                      <a:pt x="209" y="6"/>
                    </a:lnTo>
                    <a:lnTo>
                      <a:pt x="233" y="7"/>
                    </a:lnTo>
                    <a:lnTo>
                      <a:pt x="255" y="8"/>
                    </a:lnTo>
                    <a:lnTo>
                      <a:pt x="277" y="9"/>
                    </a:lnTo>
                    <a:lnTo>
                      <a:pt x="296" y="10"/>
                    </a:lnTo>
                    <a:lnTo>
                      <a:pt x="316" y="11"/>
                    </a:lnTo>
                    <a:lnTo>
                      <a:pt x="335" y="12"/>
                    </a:lnTo>
                    <a:lnTo>
                      <a:pt x="354" y="13"/>
                    </a:lnTo>
                    <a:lnTo>
                      <a:pt x="373" y="14"/>
                    </a:lnTo>
                    <a:lnTo>
                      <a:pt x="393" y="15"/>
                    </a:lnTo>
                    <a:lnTo>
                      <a:pt x="412" y="16"/>
                    </a:lnTo>
                    <a:lnTo>
                      <a:pt x="433" y="17"/>
                    </a:lnTo>
                    <a:lnTo>
                      <a:pt x="455" y="18"/>
                    </a:lnTo>
                    <a:lnTo>
                      <a:pt x="478" y="19"/>
                    </a:lnTo>
                    <a:lnTo>
                      <a:pt x="503" y="20"/>
                    </a:lnTo>
                    <a:lnTo>
                      <a:pt x="530" y="21"/>
                    </a:lnTo>
                    <a:lnTo>
                      <a:pt x="559" y="23"/>
                    </a:lnTo>
                    <a:lnTo>
                      <a:pt x="591" y="24"/>
                    </a:lnTo>
                    <a:lnTo>
                      <a:pt x="625" y="26"/>
                    </a:lnTo>
                    <a:lnTo>
                      <a:pt x="662" y="28"/>
                    </a:lnTo>
                    <a:lnTo>
                      <a:pt x="703" y="30"/>
                    </a:lnTo>
                    <a:lnTo>
                      <a:pt x="746" y="33"/>
                    </a:lnTo>
                    <a:lnTo>
                      <a:pt x="794" y="36"/>
                    </a:lnTo>
                    <a:lnTo>
                      <a:pt x="845" y="39"/>
                    </a:lnTo>
                    <a:lnTo>
                      <a:pt x="902" y="42"/>
                    </a:lnTo>
                    <a:lnTo>
                      <a:pt x="962" y="45"/>
                    </a:lnTo>
                    <a:lnTo>
                      <a:pt x="1028" y="49"/>
                    </a:lnTo>
                    <a:lnTo>
                      <a:pt x="1098" y="53"/>
                    </a:lnTo>
                    <a:lnTo>
                      <a:pt x="1174" y="57"/>
                    </a:lnTo>
                    <a:lnTo>
                      <a:pt x="1202" y="61"/>
                    </a:lnTo>
                    <a:lnTo>
                      <a:pt x="1224" y="69"/>
                    </a:lnTo>
                    <a:lnTo>
                      <a:pt x="1241" y="79"/>
                    </a:lnTo>
                    <a:lnTo>
                      <a:pt x="1254" y="91"/>
                    </a:lnTo>
                    <a:lnTo>
                      <a:pt x="1265" y="106"/>
                    </a:lnTo>
                    <a:lnTo>
                      <a:pt x="1271" y="123"/>
                    </a:lnTo>
                    <a:lnTo>
                      <a:pt x="1275" y="139"/>
                    </a:lnTo>
                    <a:lnTo>
                      <a:pt x="1277" y="156"/>
                    </a:lnTo>
                    <a:lnTo>
                      <a:pt x="1277" y="175"/>
                    </a:lnTo>
                    <a:lnTo>
                      <a:pt x="1274" y="193"/>
                    </a:lnTo>
                    <a:lnTo>
                      <a:pt x="1266" y="207"/>
                    </a:lnTo>
                    <a:lnTo>
                      <a:pt x="1254" y="221"/>
                    </a:lnTo>
                    <a:lnTo>
                      <a:pt x="1239" y="230"/>
                    </a:lnTo>
                    <a:lnTo>
                      <a:pt x="1222" y="237"/>
                    </a:lnTo>
                    <a:lnTo>
                      <a:pt x="1202" y="242"/>
                    </a:lnTo>
                    <a:lnTo>
                      <a:pt x="1179" y="243"/>
                    </a:lnTo>
                    <a:lnTo>
                      <a:pt x="1147" y="241"/>
                    </a:lnTo>
                    <a:lnTo>
                      <a:pt x="1116" y="238"/>
                    </a:lnTo>
                    <a:lnTo>
                      <a:pt x="1089" y="236"/>
                    </a:lnTo>
                    <a:lnTo>
                      <a:pt x="1063" y="235"/>
                    </a:lnTo>
                    <a:lnTo>
                      <a:pt x="1040" y="233"/>
                    </a:lnTo>
                    <a:lnTo>
                      <a:pt x="1018" y="232"/>
                    </a:lnTo>
                    <a:lnTo>
                      <a:pt x="996" y="231"/>
                    </a:lnTo>
                    <a:lnTo>
                      <a:pt x="976" y="229"/>
                    </a:lnTo>
                    <a:lnTo>
                      <a:pt x="957" y="228"/>
                    </a:lnTo>
                    <a:lnTo>
                      <a:pt x="937" y="227"/>
                    </a:lnTo>
                    <a:lnTo>
                      <a:pt x="919" y="226"/>
                    </a:lnTo>
                    <a:lnTo>
                      <a:pt x="900" y="225"/>
                    </a:lnTo>
                    <a:lnTo>
                      <a:pt x="880" y="224"/>
                    </a:lnTo>
                    <a:lnTo>
                      <a:pt x="860" y="223"/>
                    </a:lnTo>
                    <a:lnTo>
                      <a:pt x="840" y="221"/>
                    </a:lnTo>
                    <a:lnTo>
                      <a:pt x="819" y="220"/>
                    </a:lnTo>
                    <a:lnTo>
                      <a:pt x="796" y="219"/>
                    </a:lnTo>
                    <a:lnTo>
                      <a:pt x="771" y="218"/>
                    </a:lnTo>
                    <a:lnTo>
                      <a:pt x="743" y="216"/>
                    </a:lnTo>
                    <a:lnTo>
                      <a:pt x="715" y="215"/>
                    </a:lnTo>
                    <a:lnTo>
                      <a:pt x="683" y="213"/>
                    </a:lnTo>
                    <a:lnTo>
                      <a:pt x="649" y="212"/>
                    </a:lnTo>
                    <a:lnTo>
                      <a:pt x="611" y="209"/>
                    </a:lnTo>
                    <a:lnTo>
                      <a:pt x="570" y="207"/>
                    </a:lnTo>
                    <a:lnTo>
                      <a:pt x="526" y="205"/>
                    </a:lnTo>
                    <a:lnTo>
                      <a:pt x="478" y="202"/>
                    </a:lnTo>
                    <a:lnTo>
                      <a:pt x="426" y="200"/>
                    </a:lnTo>
                    <a:lnTo>
                      <a:pt x="369" y="197"/>
                    </a:lnTo>
                    <a:lnTo>
                      <a:pt x="308" y="194"/>
                    </a:lnTo>
                    <a:lnTo>
                      <a:pt x="242" y="191"/>
                    </a:lnTo>
                    <a:lnTo>
                      <a:pt x="171" y="188"/>
                    </a:lnTo>
                    <a:lnTo>
                      <a:pt x="95" y="184"/>
                    </a:lnTo>
                    <a:lnTo>
                      <a:pt x="75" y="180"/>
                    </a:lnTo>
                    <a:lnTo>
                      <a:pt x="58" y="174"/>
                    </a:lnTo>
                    <a:lnTo>
                      <a:pt x="43" y="164"/>
                    </a:lnTo>
                    <a:lnTo>
                      <a:pt x="29" y="151"/>
                    </a:lnTo>
                    <a:lnTo>
                      <a:pt x="17" y="136"/>
                    </a:lnTo>
                    <a:lnTo>
                      <a:pt x="8" y="119"/>
                    </a:lnTo>
                    <a:lnTo>
                      <a:pt x="3" y="100"/>
                    </a:lnTo>
                    <a:lnTo>
                      <a:pt x="0" y="79"/>
                    </a:lnTo>
                    <a:lnTo>
                      <a:pt x="2" y="62"/>
                    </a:lnTo>
                    <a:lnTo>
                      <a:pt x="6" y="48"/>
                    </a:lnTo>
                    <a:lnTo>
                      <a:pt x="14" y="33"/>
                    </a:lnTo>
                    <a:lnTo>
                      <a:pt x="26" y="22"/>
                    </a:lnTo>
                    <a:lnTo>
                      <a:pt x="39" y="12"/>
                    </a:lnTo>
                    <a:lnTo>
                      <a:pt x="55" y="6"/>
                    </a:lnTo>
                    <a:lnTo>
                      <a:pt x="72" y="1"/>
                    </a:lnTo>
                    <a:lnTo>
                      <a:pt x="93" y="0"/>
                    </a:lnTo>
                    <a:close/>
                  </a:path>
                </a:pathLst>
              </a:custGeom>
              <a:solidFill>
                <a:srgbClr val="696E6E"/>
              </a:solidFill>
              <a:ln w="9525">
                <a:noFill/>
                <a:round/>
                <a:headEnd/>
                <a:tailEnd/>
              </a:ln>
            </p:spPr>
            <p:txBody>
              <a:bodyPr/>
              <a:lstStyle/>
              <a:p>
                <a:endParaRPr lang="en-GB"/>
              </a:p>
            </p:txBody>
          </p:sp>
          <p:sp>
            <p:nvSpPr>
              <p:cNvPr id="292989" name="Freeform 125"/>
              <p:cNvSpPr>
                <a:spLocks/>
              </p:cNvSpPr>
              <p:nvPr/>
            </p:nvSpPr>
            <p:spPr bwMode="auto">
              <a:xfrm>
                <a:off x="3681" y="2333"/>
                <a:ext cx="127" cy="19"/>
              </a:xfrm>
              <a:custGeom>
                <a:avLst/>
                <a:gdLst/>
                <a:ahLst/>
                <a:cxnLst>
                  <a:cxn ang="0">
                    <a:pos x="118" y="2"/>
                  </a:cxn>
                  <a:cxn ang="0">
                    <a:pos x="176" y="5"/>
                  </a:cxn>
                  <a:cxn ang="0">
                    <a:pos x="226" y="8"/>
                  </a:cxn>
                  <a:cxn ang="0">
                    <a:pos x="270" y="10"/>
                  </a:cxn>
                  <a:cxn ang="0">
                    <a:pos x="309" y="12"/>
                  </a:cxn>
                  <a:cxn ang="0">
                    <a:pos x="347" y="14"/>
                  </a:cxn>
                  <a:cxn ang="0">
                    <a:pos x="386" y="16"/>
                  </a:cxn>
                  <a:cxn ang="0">
                    <a:pos x="426" y="18"/>
                  </a:cxn>
                  <a:cxn ang="0">
                    <a:pos x="472" y="20"/>
                  </a:cxn>
                  <a:cxn ang="0">
                    <a:pos x="524" y="23"/>
                  </a:cxn>
                  <a:cxn ang="0">
                    <a:pos x="585" y="27"/>
                  </a:cxn>
                  <a:cxn ang="0">
                    <a:pos x="656" y="31"/>
                  </a:cxn>
                  <a:cxn ang="0">
                    <a:pos x="741" y="36"/>
                  </a:cxn>
                  <a:cxn ang="0">
                    <a:pos x="840" y="41"/>
                  </a:cxn>
                  <a:cxn ang="0">
                    <a:pos x="958" y="47"/>
                  </a:cxn>
                  <a:cxn ang="0">
                    <a:pos x="1094" y="56"/>
                  </a:cxn>
                  <a:cxn ang="0">
                    <a:pos x="1197" y="63"/>
                  </a:cxn>
                  <a:cxn ang="0">
                    <a:pos x="1233" y="78"/>
                  </a:cxn>
                  <a:cxn ang="0">
                    <a:pos x="1254" y="104"/>
                  </a:cxn>
                  <a:cxn ang="0">
                    <a:pos x="1265" y="135"/>
                  </a:cxn>
                  <a:cxn ang="0">
                    <a:pos x="1267" y="170"/>
                  </a:cxn>
                  <a:cxn ang="0">
                    <a:pos x="1256" y="203"/>
                  </a:cxn>
                  <a:cxn ang="0">
                    <a:pos x="1229" y="222"/>
                  </a:cxn>
                  <a:cxn ang="0">
                    <a:pos x="1194" y="232"/>
                  </a:cxn>
                  <a:cxn ang="0">
                    <a:pos x="1140" y="231"/>
                  </a:cxn>
                  <a:cxn ang="0">
                    <a:pos x="1082" y="226"/>
                  </a:cxn>
                  <a:cxn ang="0">
                    <a:pos x="1033" y="223"/>
                  </a:cxn>
                  <a:cxn ang="0">
                    <a:pos x="989" y="221"/>
                  </a:cxn>
                  <a:cxn ang="0">
                    <a:pos x="950" y="218"/>
                  </a:cxn>
                  <a:cxn ang="0">
                    <a:pos x="912" y="216"/>
                  </a:cxn>
                  <a:cxn ang="0">
                    <a:pos x="873" y="214"/>
                  </a:cxn>
                  <a:cxn ang="0">
                    <a:pos x="833" y="211"/>
                  </a:cxn>
                  <a:cxn ang="0">
                    <a:pos x="789" y="209"/>
                  </a:cxn>
                  <a:cxn ang="0">
                    <a:pos x="736" y="206"/>
                  </a:cxn>
                  <a:cxn ang="0">
                    <a:pos x="676" y="203"/>
                  </a:cxn>
                  <a:cxn ang="0">
                    <a:pos x="604" y="199"/>
                  </a:cxn>
                  <a:cxn ang="0">
                    <a:pos x="519" y="195"/>
                  </a:cxn>
                  <a:cxn ang="0">
                    <a:pos x="419" y="190"/>
                  </a:cxn>
                  <a:cxn ang="0">
                    <a:pos x="301" y="184"/>
                  </a:cxn>
                  <a:cxn ang="0">
                    <a:pos x="164" y="178"/>
                  </a:cxn>
                  <a:cxn ang="0">
                    <a:pos x="70" y="170"/>
                  </a:cxn>
                  <a:cxn ang="0">
                    <a:pos x="40" y="155"/>
                  </a:cxn>
                  <a:cxn ang="0">
                    <a:pos x="16" y="128"/>
                  </a:cxn>
                  <a:cxn ang="0">
                    <a:pos x="2" y="93"/>
                  </a:cxn>
                  <a:cxn ang="0">
                    <a:pos x="1" y="57"/>
                  </a:cxn>
                  <a:cxn ang="0">
                    <a:pos x="14" y="30"/>
                  </a:cxn>
                  <a:cxn ang="0">
                    <a:pos x="37" y="10"/>
                  </a:cxn>
                  <a:cxn ang="0">
                    <a:pos x="68" y="1"/>
                  </a:cxn>
                </a:cxnLst>
                <a:rect l="0" t="0" r="r" b="b"/>
                <a:pathLst>
                  <a:path w="1267" h="233">
                    <a:moveTo>
                      <a:pt x="86" y="0"/>
                    </a:moveTo>
                    <a:lnTo>
                      <a:pt x="118" y="2"/>
                    </a:lnTo>
                    <a:lnTo>
                      <a:pt x="149" y="3"/>
                    </a:lnTo>
                    <a:lnTo>
                      <a:pt x="176" y="5"/>
                    </a:lnTo>
                    <a:lnTo>
                      <a:pt x="202" y="6"/>
                    </a:lnTo>
                    <a:lnTo>
                      <a:pt x="226" y="8"/>
                    </a:lnTo>
                    <a:lnTo>
                      <a:pt x="248" y="9"/>
                    </a:lnTo>
                    <a:lnTo>
                      <a:pt x="270" y="10"/>
                    </a:lnTo>
                    <a:lnTo>
                      <a:pt x="289" y="11"/>
                    </a:lnTo>
                    <a:lnTo>
                      <a:pt x="309" y="12"/>
                    </a:lnTo>
                    <a:lnTo>
                      <a:pt x="328" y="13"/>
                    </a:lnTo>
                    <a:lnTo>
                      <a:pt x="347" y="14"/>
                    </a:lnTo>
                    <a:lnTo>
                      <a:pt x="366" y="15"/>
                    </a:lnTo>
                    <a:lnTo>
                      <a:pt x="386" y="16"/>
                    </a:lnTo>
                    <a:lnTo>
                      <a:pt x="405" y="17"/>
                    </a:lnTo>
                    <a:lnTo>
                      <a:pt x="426" y="18"/>
                    </a:lnTo>
                    <a:lnTo>
                      <a:pt x="449" y="19"/>
                    </a:lnTo>
                    <a:lnTo>
                      <a:pt x="472" y="20"/>
                    </a:lnTo>
                    <a:lnTo>
                      <a:pt x="496" y="22"/>
                    </a:lnTo>
                    <a:lnTo>
                      <a:pt x="524" y="23"/>
                    </a:lnTo>
                    <a:lnTo>
                      <a:pt x="553" y="26"/>
                    </a:lnTo>
                    <a:lnTo>
                      <a:pt x="585" y="27"/>
                    </a:lnTo>
                    <a:lnTo>
                      <a:pt x="619" y="29"/>
                    </a:lnTo>
                    <a:lnTo>
                      <a:pt x="656" y="31"/>
                    </a:lnTo>
                    <a:lnTo>
                      <a:pt x="697" y="33"/>
                    </a:lnTo>
                    <a:lnTo>
                      <a:pt x="741" y="36"/>
                    </a:lnTo>
                    <a:lnTo>
                      <a:pt x="789" y="38"/>
                    </a:lnTo>
                    <a:lnTo>
                      <a:pt x="840" y="41"/>
                    </a:lnTo>
                    <a:lnTo>
                      <a:pt x="897" y="44"/>
                    </a:lnTo>
                    <a:lnTo>
                      <a:pt x="958" y="47"/>
                    </a:lnTo>
                    <a:lnTo>
                      <a:pt x="1023" y="51"/>
                    </a:lnTo>
                    <a:lnTo>
                      <a:pt x="1094" y="56"/>
                    </a:lnTo>
                    <a:lnTo>
                      <a:pt x="1170" y="60"/>
                    </a:lnTo>
                    <a:lnTo>
                      <a:pt x="1197" y="63"/>
                    </a:lnTo>
                    <a:lnTo>
                      <a:pt x="1217" y="69"/>
                    </a:lnTo>
                    <a:lnTo>
                      <a:pt x="1233" y="78"/>
                    </a:lnTo>
                    <a:lnTo>
                      <a:pt x="1246" y="91"/>
                    </a:lnTo>
                    <a:lnTo>
                      <a:pt x="1254" y="104"/>
                    </a:lnTo>
                    <a:lnTo>
                      <a:pt x="1261" y="120"/>
                    </a:lnTo>
                    <a:lnTo>
                      <a:pt x="1265" y="135"/>
                    </a:lnTo>
                    <a:lnTo>
                      <a:pt x="1267" y="151"/>
                    </a:lnTo>
                    <a:lnTo>
                      <a:pt x="1267" y="170"/>
                    </a:lnTo>
                    <a:lnTo>
                      <a:pt x="1263" y="188"/>
                    </a:lnTo>
                    <a:lnTo>
                      <a:pt x="1256" y="203"/>
                    </a:lnTo>
                    <a:lnTo>
                      <a:pt x="1244" y="214"/>
                    </a:lnTo>
                    <a:lnTo>
                      <a:pt x="1229" y="222"/>
                    </a:lnTo>
                    <a:lnTo>
                      <a:pt x="1213" y="228"/>
                    </a:lnTo>
                    <a:lnTo>
                      <a:pt x="1194" y="232"/>
                    </a:lnTo>
                    <a:lnTo>
                      <a:pt x="1172" y="233"/>
                    </a:lnTo>
                    <a:lnTo>
                      <a:pt x="1140" y="231"/>
                    </a:lnTo>
                    <a:lnTo>
                      <a:pt x="1109" y="228"/>
                    </a:lnTo>
                    <a:lnTo>
                      <a:pt x="1082" y="226"/>
                    </a:lnTo>
                    <a:lnTo>
                      <a:pt x="1056" y="225"/>
                    </a:lnTo>
                    <a:lnTo>
                      <a:pt x="1033" y="223"/>
                    </a:lnTo>
                    <a:lnTo>
                      <a:pt x="1011" y="222"/>
                    </a:lnTo>
                    <a:lnTo>
                      <a:pt x="989" y="221"/>
                    </a:lnTo>
                    <a:lnTo>
                      <a:pt x="969" y="219"/>
                    </a:lnTo>
                    <a:lnTo>
                      <a:pt x="950" y="218"/>
                    </a:lnTo>
                    <a:lnTo>
                      <a:pt x="930" y="217"/>
                    </a:lnTo>
                    <a:lnTo>
                      <a:pt x="912" y="216"/>
                    </a:lnTo>
                    <a:lnTo>
                      <a:pt x="893" y="215"/>
                    </a:lnTo>
                    <a:lnTo>
                      <a:pt x="873" y="214"/>
                    </a:lnTo>
                    <a:lnTo>
                      <a:pt x="853" y="213"/>
                    </a:lnTo>
                    <a:lnTo>
                      <a:pt x="833" y="211"/>
                    </a:lnTo>
                    <a:lnTo>
                      <a:pt x="812" y="210"/>
                    </a:lnTo>
                    <a:lnTo>
                      <a:pt x="789" y="209"/>
                    </a:lnTo>
                    <a:lnTo>
                      <a:pt x="764" y="208"/>
                    </a:lnTo>
                    <a:lnTo>
                      <a:pt x="736" y="206"/>
                    </a:lnTo>
                    <a:lnTo>
                      <a:pt x="708" y="205"/>
                    </a:lnTo>
                    <a:lnTo>
                      <a:pt x="676" y="203"/>
                    </a:lnTo>
                    <a:lnTo>
                      <a:pt x="642" y="202"/>
                    </a:lnTo>
                    <a:lnTo>
                      <a:pt x="604" y="199"/>
                    </a:lnTo>
                    <a:lnTo>
                      <a:pt x="563" y="197"/>
                    </a:lnTo>
                    <a:lnTo>
                      <a:pt x="519" y="195"/>
                    </a:lnTo>
                    <a:lnTo>
                      <a:pt x="471" y="192"/>
                    </a:lnTo>
                    <a:lnTo>
                      <a:pt x="419" y="190"/>
                    </a:lnTo>
                    <a:lnTo>
                      <a:pt x="362" y="187"/>
                    </a:lnTo>
                    <a:lnTo>
                      <a:pt x="301" y="184"/>
                    </a:lnTo>
                    <a:lnTo>
                      <a:pt x="235" y="181"/>
                    </a:lnTo>
                    <a:lnTo>
                      <a:pt x="164" y="178"/>
                    </a:lnTo>
                    <a:lnTo>
                      <a:pt x="88" y="174"/>
                    </a:lnTo>
                    <a:lnTo>
                      <a:pt x="70" y="170"/>
                    </a:lnTo>
                    <a:lnTo>
                      <a:pt x="55" y="164"/>
                    </a:lnTo>
                    <a:lnTo>
                      <a:pt x="40" y="155"/>
                    </a:lnTo>
                    <a:lnTo>
                      <a:pt x="27" y="143"/>
                    </a:lnTo>
                    <a:lnTo>
                      <a:pt x="16" y="128"/>
                    </a:lnTo>
                    <a:lnTo>
                      <a:pt x="7" y="111"/>
                    </a:lnTo>
                    <a:lnTo>
                      <a:pt x="2" y="93"/>
                    </a:lnTo>
                    <a:lnTo>
                      <a:pt x="0" y="72"/>
                    </a:lnTo>
                    <a:lnTo>
                      <a:pt x="1" y="57"/>
                    </a:lnTo>
                    <a:lnTo>
                      <a:pt x="6" y="42"/>
                    </a:lnTo>
                    <a:lnTo>
                      <a:pt x="14" y="30"/>
                    </a:lnTo>
                    <a:lnTo>
                      <a:pt x="24" y="19"/>
                    </a:lnTo>
                    <a:lnTo>
                      <a:pt x="37" y="10"/>
                    </a:lnTo>
                    <a:lnTo>
                      <a:pt x="51" y="4"/>
                    </a:lnTo>
                    <a:lnTo>
                      <a:pt x="68" y="1"/>
                    </a:lnTo>
                    <a:lnTo>
                      <a:pt x="86" y="0"/>
                    </a:lnTo>
                    <a:close/>
                  </a:path>
                </a:pathLst>
              </a:custGeom>
              <a:solidFill>
                <a:srgbClr val="757D7D"/>
              </a:solidFill>
              <a:ln w="9525">
                <a:noFill/>
                <a:round/>
                <a:headEnd/>
                <a:tailEnd/>
              </a:ln>
            </p:spPr>
            <p:txBody>
              <a:bodyPr/>
              <a:lstStyle/>
              <a:p>
                <a:endParaRPr lang="en-GB"/>
              </a:p>
            </p:txBody>
          </p:sp>
          <p:sp>
            <p:nvSpPr>
              <p:cNvPr id="292990" name="Freeform 126"/>
              <p:cNvSpPr>
                <a:spLocks/>
              </p:cNvSpPr>
              <p:nvPr/>
            </p:nvSpPr>
            <p:spPr bwMode="auto">
              <a:xfrm>
                <a:off x="3682" y="2334"/>
                <a:ext cx="125" cy="18"/>
              </a:xfrm>
              <a:custGeom>
                <a:avLst/>
                <a:gdLst/>
                <a:ahLst/>
                <a:cxnLst>
                  <a:cxn ang="0">
                    <a:pos x="81" y="0"/>
                  </a:cxn>
                  <a:cxn ang="0">
                    <a:pos x="1165" y="57"/>
                  </a:cxn>
                  <a:cxn ang="0">
                    <a:pos x="1192" y="60"/>
                  </a:cxn>
                  <a:cxn ang="0">
                    <a:pos x="1212" y="67"/>
                  </a:cxn>
                  <a:cxn ang="0">
                    <a:pos x="1227" y="77"/>
                  </a:cxn>
                  <a:cxn ang="0">
                    <a:pos x="1238" y="88"/>
                  </a:cxn>
                  <a:cxn ang="0">
                    <a:pos x="1246" y="101"/>
                  </a:cxn>
                  <a:cxn ang="0">
                    <a:pos x="1252" y="115"/>
                  </a:cxn>
                  <a:cxn ang="0">
                    <a:pos x="1256" y="129"/>
                  </a:cxn>
                  <a:cxn ang="0">
                    <a:pos x="1258" y="144"/>
                  </a:cxn>
                  <a:cxn ang="0">
                    <a:pos x="1259" y="164"/>
                  </a:cxn>
                  <a:cxn ang="0">
                    <a:pos x="1255" y="180"/>
                  </a:cxn>
                  <a:cxn ang="0">
                    <a:pos x="1247" y="194"/>
                  </a:cxn>
                  <a:cxn ang="0">
                    <a:pos x="1236" y="204"/>
                  </a:cxn>
                  <a:cxn ang="0">
                    <a:pos x="1222" y="212"/>
                  </a:cxn>
                  <a:cxn ang="0">
                    <a:pos x="1206" y="217"/>
                  </a:cxn>
                  <a:cxn ang="0">
                    <a:pos x="1186" y="221"/>
                  </a:cxn>
                  <a:cxn ang="0">
                    <a:pos x="1167" y="221"/>
                  </a:cxn>
                  <a:cxn ang="0">
                    <a:pos x="83" y="162"/>
                  </a:cxn>
                  <a:cxn ang="0">
                    <a:pos x="68" y="158"/>
                  </a:cxn>
                  <a:cxn ang="0">
                    <a:pos x="54" y="152"/>
                  </a:cxn>
                  <a:cxn ang="0">
                    <a:pos x="40" y="144"/>
                  </a:cxn>
                  <a:cxn ang="0">
                    <a:pos x="28" y="132"/>
                  </a:cxn>
                  <a:cxn ang="0">
                    <a:pos x="18" y="118"/>
                  </a:cxn>
                  <a:cxn ang="0">
                    <a:pos x="10" y="102"/>
                  </a:cxn>
                  <a:cxn ang="0">
                    <a:pos x="3" y="83"/>
                  </a:cxn>
                  <a:cxn ang="0">
                    <a:pos x="0" y="62"/>
                  </a:cxn>
                  <a:cxn ang="0">
                    <a:pos x="2" y="49"/>
                  </a:cxn>
                  <a:cxn ang="0">
                    <a:pos x="6" y="36"/>
                  </a:cxn>
                  <a:cxn ang="0">
                    <a:pos x="15" y="26"/>
                  </a:cxn>
                  <a:cxn ang="0">
                    <a:pos x="24" y="17"/>
                  </a:cxn>
                  <a:cxn ang="0">
                    <a:pos x="36" y="9"/>
                  </a:cxn>
                  <a:cxn ang="0">
                    <a:pos x="50" y="3"/>
                  </a:cxn>
                  <a:cxn ang="0">
                    <a:pos x="64" y="1"/>
                  </a:cxn>
                  <a:cxn ang="0">
                    <a:pos x="81" y="0"/>
                  </a:cxn>
                </a:cxnLst>
                <a:rect l="0" t="0" r="r" b="b"/>
                <a:pathLst>
                  <a:path w="1259" h="221">
                    <a:moveTo>
                      <a:pt x="81" y="0"/>
                    </a:moveTo>
                    <a:lnTo>
                      <a:pt x="1165" y="57"/>
                    </a:lnTo>
                    <a:lnTo>
                      <a:pt x="1192" y="60"/>
                    </a:lnTo>
                    <a:lnTo>
                      <a:pt x="1212" y="67"/>
                    </a:lnTo>
                    <a:lnTo>
                      <a:pt x="1227" y="77"/>
                    </a:lnTo>
                    <a:lnTo>
                      <a:pt x="1238" y="88"/>
                    </a:lnTo>
                    <a:lnTo>
                      <a:pt x="1246" y="101"/>
                    </a:lnTo>
                    <a:lnTo>
                      <a:pt x="1252" y="115"/>
                    </a:lnTo>
                    <a:lnTo>
                      <a:pt x="1256" y="129"/>
                    </a:lnTo>
                    <a:lnTo>
                      <a:pt x="1258" y="144"/>
                    </a:lnTo>
                    <a:lnTo>
                      <a:pt x="1259" y="164"/>
                    </a:lnTo>
                    <a:lnTo>
                      <a:pt x="1255" y="180"/>
                    </a:lnTo>
                    <a:lnTo>
                      <a:pt x="1247" y="194"/>
                    </a:lnTo>
                    <a:lnTo>
                      <a:pt x="1236" y="204"/>
                    </a:lnTo>
                    <a:lnTo>
                      <a:pt x="1222" y="212"/>
                    </a:lnTo>
                    <a:lnTo>
                      <a:pt x="1206" y="217"/>
                    </a:lnTo>
                    <a:lnTo>
                      <a:pt x="1186" y="221"/>
                    </a:lnTo>
                    <a:lnTo>
                      <a:pt x="1167" y="221"/>
                    </a:lnTo>
                    <a:lnTo>
                      <a:pt x="83" y="162"/>
                    </a:lnTo>
                    <a:lnTo>
                      <a:pt x="68" y="158"/>
                    </a:lnTo>
                    <a:lnTo>
                      <a:pt x="54" y="152"/>
                    </a:lnTo>
                    <a:lnTo>
                      <a:pt x="40" y="144"/>
                    </a:lnTo>
                    <a:lnTo>
                      <a:pt x="28" y="132"/>
                    </a:lnTo>
                    <a:lnTo>
                      <a:pt x="18" y="118"/>
                    </a:lnTo>
                    <a:lnTo>
                      <a:pt x="10" y="102"/>
                    </a:lnTo>
                    <a:lnTo>
                      <a:pt x="3" y="83"/>
                    </a:lnTo>
                    <a:lnTo>
                      <a:pt x="0" y="62"/>
                    </a:lnTo>
                    <a:lnTo>
                      <a:pt x="2" y="49"/>
                    </a:lnTo>
                    <a:lnTo>
                      <a:pt x="6" y="36"/>
                    </a:lnTo>
                    <a:lnTo>
                      <a:pt x="15" y="26"/>
                    </a:lnTo>
                    <a:lnTo>
                      <a:pt x="24" y="17"/>
                    </a:lnTo>
                    <a:lnTo>
                      <a:pt x="36" y="9"/>
                    </a:lnTo>
                    <a:lnTo>
                      <a:pt x="50" y="3"/>
                    </a:lnTo>
                    <a:lnTo>
                      <a:pt x="64" y="1"/>
                    </a:lnTo>
                    <a:lnTo>
                      <a:pt x="81" y="0"/>
                    </a:lnTo>
                    <a:close/>
                  </a:path>
                </a:pathLst>
              </a:custGeom>
              <a:solidFill>
                <a:srgbClr val="878F8F"/>
              </a:solidFill>
              <a:ln w="9525">
                <a:noFill/>
                <a:round/>
                <a:headEnd/>
                <a:tailEnd/>
              </a:ln>
            </p:spPr>
            <p:txBody>
              <a:bodyPr/>
              <a:lstStyle/>
              <a:p>
                <a:endParaRPr lang="en-GB"/>
              </a:p>
            </p:txBody>
          </p:sp>
          <p:sp>
            <p:nvSpPr>
              <p:cNvPr id="292991" name="Freeform 127"/>
              <p:cNvSpPr>
                <a:spLocks/>
              </p:cNvSpPr>
              <p:nvPr/>
            </p:nvSpPr>
            <p:spPr bwMode="auto">
              <a:xfrm>
                <a:off x="3682" y="2332"/>
                <a:ext cx="38" cy="15"/>
              </a:xfrm>
              <a:custGeom>
                <a:avLst/>
                <a:gdLst/>
                <a:ahLst/>
                <a:cxnLst>
                  <a:cxn ang="0">
                    <a:pos x="356" y="180"/>
                  </a:cxn>
                  <a:cxn ang="0">
                    <a:pos x="363" y="179"/>
                  </a:cxn>
                  <a:cxn ang="0">
                    <a:pos x="370" y="175"/>
                  </a:cxn>
                  <a:cxn ang="0">
                    <a:pos x="375" y="169"/>
                  </a:cxn>
                  <a:cxn ang="0">
                    <a:pos x="377" y="161"/>
                  </a:cxn>
                  <a:cxn ang="0">
                    <a:pos x="374" y="37"/>
                  </a:cxn>
                  <a:cxn ang="0">
                    <a:pos x="371" y="29"/>
                  </a:cxn>
                  <a:cxn ang="0">
                    <a:pos x="367" y="22"/>
                  </a:cxn>
                  <a:cxn ang="0">
                    <a:pos x="360" y="18"/>
                  </a:cxn>
                  <a:cxn ang="0">
                    <a:pos x="352" y="17"/>
                  </a:cxn>
                  <a:cxn ang="0">
                    <a:pos x="192" y="7"/>
                  </a:cxn>
                  <a:cxn ang="0">
                    <a:pos x="73" y="0"/>
                  </a:cxn>
                  <a:cxn ang="0">
                    <a:pos x="57" y="0"/>
                  </a:cxn>
                  <a:cxn ang="0">
                    <a:pos x="43" y="3"/>
                  </a:cxn>
                  <a:cxn ang="0">
                    <a:pos x="31" y="9"/>
                  </a:cxn>
                  <a:cxn ang="0">
                    <a:pos x="21" y="18"/>
                  </a:cxn>
                  <a:cxn ang="0">
                    <a:pos x="12" y="27"/>
                  </a:cxn>
                  <a:cxn ang="0">
                    <a:pos x="5" y="39"/>
                  </a:cxn>
                  <a:cxn ang="0">
                    <a:pos x="1" y="52"/>
                  </a:cxn>
                  <a:cxn ang="0">
                    <a:pos x="0" y="66"/>
                  </a:cxn>
                  <a:cxn ang="0">
                    <a:pos x="0" y="89"/>
                  </a:cxn>
                  <a:cxn ang="0">
                    <a:pos x="2" y="104"/>
                  </a:cxn>
                  <a:cxn ang="0">
                    <a:pos x="7" y="117"/>
                  </a:cxn>
                  <a:cxn ang="0">
                    <a:pos x="15" y="130"/>
                  </a:cxn>
                  <a:cxn ang="0">
                    <a:pos x="24" y="140"/>
                  </a:cxn>
                  <a:cxn ang="0">
                    <a:pos x="35" y="149"/>
                  </a:cxn>
                  <a:cxn ang="0">
                    <a:pos x="47" y="155"/>
                  </a:cxn>
                  <a:cxn ang="0">
                    <a:pos x="60" y="161"/>
                  </a:cxn>
                  <a:cxn ang="0">
                    <a:pos x="75" y="163"/>
                  </a:cxn>
                  <a:cxn ang="0">
                    <a:pos x="356" y="180"/>
                  </a:cxn>
                </a:cxnLst>
                <a:rect l="0" t="0" r="r" b="b"/>
                <a:pathLst>
                  <a:path w="377" h="180">
                    <a:moveTo>
                      <a:pt x="356" y="180"/>
                    </a:moveTo>
                    <a:lnTo>
                      <a:pt x="363" y="179"/>
                    </a:lnTo>
                    <a:lnTo>
                      <a:pt x="370" y="175"/>
                    </a:lnTo>
                    <a:lnTo>
                      <a:pt x="375" y="169"/>
                    </a:lnTo>
                    <a:lnTo>
                      <a:pt x="377" y="161"/>
                    </a:lnTo>
                    <a:lnTo>
                      <a:pt x="374" y="37"/>
                    </a:lnTo>
                    <a:lnTo>
                      <a:pt x="371" y="29"/>
                    </a:lnTo>
                    <a:lnTo>
                      <a:pt x="367" y="22"/>
                    </a:lnTo>
                    <a:lnTo>
                      <a:pt x="360" y="18"/>
                    </a:lnTo>
                    <a:lnTo>
                      <a:pt x="352" y="17"/>
                    </a:lnTo>
                    <a:lnTo>
                      <a:pt x="192" y="7"/>
                    </a:lnTo>
                    <a:lnTo>
                      <a:pt x="73" y="0"/>
                    </a:lnTo>
                    <a:lnTo>
                      <a:pt x="57" y="0"/>
                    </a:lnTo>
                    <a:lnTo>
                      <a:pt x="43" y="3"/>
                    </a:lnTo>
                    <a:lnTo>
                      <a:pt x="31" y="9"/>
                    </a:lnTo>
                    <a:lnTo>
                      <a:pt x="21" y="18"/>
                    </a:lnTo>
                    <a:lnTo>
                      <a:pt x="12" y="27"/>
                    </a:lnTo>
                    <a:lnTo>
                      <a:pt x="5" y="39"/>
                    </a:lnTo>
                    <a:lnTo>
                      <a:pt x="1" y="52"/>
                    </a:lnTo>
                    <a:lnTo>
                      <a:pt x="0" y="66"/>
                    </a:lnTo>
                    <a:lnTo>
                      <a:pt x="0" y="89"/>
                    </a:lnTo>
                    <a:lnTo>
                      <a:pt x="2" y="104"/>
                    </a:lnTo>
                    <a:lnTo>
                      <a:pt x="7" y="117"/>
                    </a:lnTo>
                    <a:lnTo>
                      <a:pt x="15" y="130"/>
                    </a:lnTo>
                    <a:lnTo>
                      <a:pt x="24" y="140"/>
                    </a:lnTo>
                    <a:lnTo>
                      <a:pt x="35" y="149"/>
                    </a:lnTo>
                    <a:lnTo>
                      <a:pt x="47" y="155"/>
                    </a:lnTo>
                    <a:lnTo>
                      <a:pt x="60" y="161"/>
                    </a:lnTo>
                    <a:lnTo>
                      <a:pt x="75" y="163"/>
                    </a:lnTo>
                    <a:lnTo>
                      <a:pt x="356" y="180"/>
                    </a:lnTo>
                    <a:close/>
                  </a:path>
                </a:pathLst>
              </a:custGeom>
              <a:solidFill>
                <a:srgbClr val="B5B5B5"/>
              </a:solidFill>
              <a:ln w="9525">
                <a:noFill/>
                <a:round/>
                <a:headEnd/>
                <a:tailEnd/>
              </a:ln>
            </p:spPr>
            <p:txBody>
              <a:bodyPr/>
              <a:lstStyle/>
              <a:p>
                <a:endParaRPr lang="en-GB"/>
              </a:p>
            </p:txBody>
          </p:sp>
          <p:sp>
            <p:nvSpPr>
              <p:cNvPr id="292992" name="Freeform 128"/>
              <p:cNvSpPr>
                <a:spLocks/>
              </p:cNvSpPr>
              <p:nvPr/>
            </p:nvSpPr>
            <p:spPr bwMode="auto">
              <a:xfrm>
                <a:off x="3769" y="2336"/>
                <a:ext cx="37" cy="14"/>
              </a:xfrm>
              <a:custGeom>
                <a:avLst/>
                <a:gdLst/>
                <a:ahLst/>
                <a:cxnLst>
                  <a:cxn ang="0">
                    <a:pos x="25" y="160"/>
                  </a:cxn>
                  <a:cxn ang="0">
                    <a:pos x="18" y="159"/>
                  </a:cxn>
                  <a:cxn ang="0">
                    <a:pos x="11" y="156"/>
                  </a:cxn>
                  <a:cxn ang="0">
                    <a:pos x="6" y="150"/>
                  </a:cxn>
                  <a:cxn ang="0">
                    <a:pos x="2" y="140"/>
                  </a:cxn>
                  <a:cxn ang="0">
                    <a:pos x="0" y="17"/>
                  </a:cxn>
                  <a:cxn ang="0">
                    <a:pos x="2" y="10"/>
                  </a:cxn>
                  <a:cxn ang="0">
                    <a:pos x="8" y="4"/>
                  </a:cxn>
                  <a:cxn ang="0">
                    <a:pos x="15" y="0"/>
                  </a:cxn>
                  <a:cxn ang="0">
                    <a:pos x="23" y="0"/>
                  </a:cxn>
                  <a:cxn ang="0">
                    <a:pos x="182" y="7"/>
                  </a:cxn>
                  <a:cxn ang="0">
                    <a:pos x="301" y="12"/>
                  </a:cxn>
                  <a:cxn ang="0">
                    <a:pos x="317" y="15"/>
                  </a:cxn>
                  <a:cxn ang="0">
                    <a:pos x="331" y="20"/>
                  </a:cxn>
                  <a:cxn ang="0">
                    <a:pos x="343" y="29"/>
                  </a:cxn>
                  <a:cxn ang="0">
                    <a:pos x="354" y="38"/>
                  </a:cxn>
                  <a:cxn ang="0">
                    <a:pos x="363" y="48"/>
                  </a:cxn>
                  <a:cxn ang="0">
                    <a:pos x="370" y="61"/>
                  </a:cxn>
                  <a:cxn ang="0">
                    <a:pos x="375" y="74"/>
                  </a:cxn>
                  <a:cxn ang="0">
                    <a:pos x="376" y="89"/>
                  </a:cxn>
                  <a:cxn ang="0">
                    <a:pos x="376" y="111"/>
                  </a:cxn>
                  <a:cxn ang="0">
                    <a:pos x="375" y="125"/>
                  </a:cxn>
                  <a:cxn ang="0">
                    <a:pos x="372" y="137"/>
                  </a:cxn>
                  <a:cxn ang="0">
                    <a:pos x="366" y="149"/>
                  </a:cxn>
                  <a:cxn ang="0">
                    <a:pos x="357" y="159"/>
                  </a:cxn>
                  <a:cxn ang="0">
                    <a:pos x="346" y="167"/>
                  </a:cxn>
                  <a:cxn ang="0">
                    <a:pos x="334" y="174"/>
                  </a:cxn>
                  <a:cxn ang="0">
                    <a:pos x="321" y="177"/>
                  </a:cxn>
                  <a:cxn ang="0">
                    <a:pos x="306" y="178"/>
                  </a:cxn>
                  <a:cxn ang="0">
                    <a:pos x="25" y="160"/>
                  </a:cxn>
                </a:cxnLst>
                <a:rect l="0" t="0" r="r" b="b"/>
                <a:pathLst>
                  <a:path w="376" h="178">
                    <a:moveTo>
                      <a:pt x="25" y="160"/>
                    </a:moveTo>
                    <a:lnTo>
                      <a:pt x="18" y="159"/>
                    </a:lnTo>
                    <a:lnTo>
                      <a:pt x="11" y="156"/>
                    </a:lnTo>
                    <a:lnTo>
                      <a:pt x="6" y="150"/>
                    </a:lnTo>
                    <a:lnTo>
                      <a:pt x="2" y="140"/>
                    </a:lnTo>
                    <a:lnTo>
                      <a:pt x="0" y="17"/>
                    </a:lnTo>
                    <a:lnTo>
                      <a:pt x="2" y="10"/>
                    </a:lnTo>
                    <a:lnTo>
                      <a:pt x="8" y="4"/>
                    </a:lnTo>
                    <a:lnTo>
                      <a:pt x="15" y="0"/>
                    </a:lnTo>
                    <a:lnTo>
                      <a:pt x="23" y="0"/>
                    </a:lnTo>
                    <a:lnTo>
                      <a:pt x="182" y="7"/>
                    </a:lnTo>
                    <a:lnTo>
                      <a:pt x="301" y="12"/>
                    </a:lnTo>
                    <a:lnTo>
                      <a:pt x="317" y="15"/>
                    </a:lnTo>
                    <a:lnTo>
                      <a:pt x="331" y="20"/>
                    </a:lnTo>
                    <a:lnTo>
                      <a:pt x="343" y="29"/>
                    </a:lnTo>
                    <a:lnTo>
                      <a:pt x="354" y="38"/>
                    </a:lnTo>
                    <a:lnTo>
                      <a:pt x="363" y="48"/>
                    </a:lnTo>
                    <a:lnTo>
                      <a:pt x="370" y="61"/>
                    </a:lnTo>
                    <a:lnTo>
                      <a:pt x="375" y="74"/>
                    </a:lnTo>
                    <a:lnTo>
                      <a:pt x="376" y="89"/>
                    </a:lnTo>
                    <a:lnTo>
                      <a:pt x="376" y="111"/>
                    </a:lnTo>
                    <a:lnTo>
                      <a:pt x="375" y="125"/>
                    </a:lnTo>
                    <a:lnTo>
                      <a:pt x="372" y="137"/>
                    </a:lnTo>
                    <a:lnTo>
                      <a:pt x="366" y="149"/>
                    </a:lnTo>
                    <a:lnTo>
                      <a:pt x="357" y="159"/>
                    </a:lnTo>
                    <a:lnTo>
                      <a:pt x="346" y="167"/>
                    </a:lnTo>
                    <a:lnTo>
                      <a:pt x="334" y="174"/>
                    </a:lnTo>
                    <a:lnTo>
                      <a:pt x="321" y="177"/>
                    </a:lnTo>
                    <a:lnTo>
                      <a:pt x="306" y="178"/>
                    </a:lnTo>
                    <a:lnTo>
                      <a:pt x="25" y="160"/>
                    </a:lnTo>
                    <a:close/>
                  </a:path>
                </a:pathLst>
              </a:custGeom>
              <a:solidFill>
                <a:srgbClr val="B5B5B5"/>
              </a:solidFill>
              <a:ln w="9525">
                <a:noFill/>
                <a:round/>
                <a:headEnd/>
                <a:tailEnd/>
              </a:ln>
            </p:spPr>
            <p:txBody>
              <a:bodyPr/>
              <a:lstStyle/>
              <a:p>
                <a:endParaRPr lang="en-GB"/>
              </a:p>
            </p:txBody>
          </p:sp>
          <p:sp>
            <p:nvSpPr>
              <p:cNvPr id="292993" name="Freeform 129"/>
              <p:cNvSpPr>
                <a:spLocks/>
              </p:cNvSpPr>
              <p:nvPr/>
            </p:nvSpPr>
            <p:spPr bwMode="auto">
              <a:xfrm>
                <a:off x="3726" y="2333"/>
                <a:ext cx="37" cy="16"/>
              </a:xfrm>
              <a:custGeom>
                <a:avLst/>
                <a:gdLst/>
                <a:ahLst/>
                <a:cxnLst>
                  <a:cxn ang="0">
                    <a:pos x="20" y="0"/>
                  </a:cxn>
                  <a:cxn ang="0">
                    <a:pos x="353" y="18"/>
                  </a:cxn>
                  <a:cxn ang="0">
                    <a:pos x="361" y="21"/>
                  </a:cxn>
                  <a:cxn ang="0">
                    <a:pos x="368" y="25"/>
                  </a:cxn>
                  <a:cxn ang="0">
                    <a:pos x="373" y="31"/>
                  </a:cxn>
                  <a:cxn ang="0">
                    <a:pos x="375" y="39"/>
                  </a:cxn>
                  <a:cxn ang="0">
                    <a:pos x="377" y="163"/>
                  </a:cxn>
                  <a:cxn ang="0">
                    <a:pos x="376" y="171"/>
                  </a:cxn>
                  <a:cxn ang="0">
                    <a:pos x="371" y="177"/>
                  </a:cxn>
                  <a:cxn ang="0">
                    <a:pos x="365" y="181"/>
                  </a:cxn>
                  <a:cxn ang="0">
                    <a:pos x="357" y="182"/>
                  </a:cxn>
                  <a:cxn ang="0">
                    <a:pos x="24" y="163"/>
                  </a:cxn>
                  <a:cxn ang="0">
                    <a:pos x="16" y="161"/>
                  </a:cxn>
                  <a:cxn ang="0">
                    <a:pos x="9" y="156"/>
                  </a:cxn>
                  <a:cxn ang="0">
                    <a:pos x="5" y="150"/>
                  </a:cxn>
                  <a:cxn ang="0">
                    <a:pos x="3" y="143"/>
                  </a:cxn>
                  <a:cxn ang="0">
                    <a:pos x="0" y="18"/>
                  </a:cxn>
                  <a:cxn ang="0">
                    <a:pos x="2" y="10"/>
                  </a:cxn>
                  <a:cxn ang="0">
                    <a:pos x="6" y="4"/>
                  </a:cxn>
                  <a:cxn ang="0">
                    <a:pos x="12" y="1"/>
                  </a:cxn>
                  <a:cxn ang="0">
                    <a:pos x="20" y="0"/>
                  </a:cxn>
                </a:cxnLst>
                <a:rect l="0" t="0" r="r" b="b"/>
                <a:pathLst>
                  <a:path w="377" h="182">
                    <a:moveTo>
                      <a:pt x="20" y="0"/>
                    </a:moveTo>
                    <a:lnTo>
                      <a:pt x="353" y="18"/>
                    </a:lnTo>
                    <a:lnTo>
                      <a:pt x="361" y="21"/>
                    </a:lnTo>
                    <a:lnTo>
                      <a:pt x="368" y="25"/>
                    </a:lnTo>
                    <a:lnTo>
                      <a:pt x="373" y="31"/>
                    </a:lnTo>
                    <a:lnTo>
                      <a:pt x="375" y="39"/>
                    </a:lnTo>
                    <a:lnTo>
                      <a:pt x="377" y="163"/>
                    </a:lnTo>
                    <a:lnTo>
                      <a:pt x="376" y="171"/>
                    </a:lnTo>
                    <a:lnTo>
                      <a:pt x="371" y="177"/>
                    </a:lnTo>
                    <a:lnTo>
                      <a:pt x="365" y="181"/>
                    </a:lnTo>
                    <a:lnTo>
                      <a:pt x="357" y="182"/>
                    </a:lnTo>
                    <a:lnTo>
                      <a:pt x="24" y="163"/>
                    </a:lnTo>
                    <a:lnTo>
                      <a:pt x="16" y="161"/>
                    </a:lnTo>
                    <a:lnTo>
                      <a:pt x="9" y="156"/>
                    </a:lnTo>
                    <a:lnTo>
                      <a:pt x="5" y="150"/>
                    </a:lnTo>
                    <a:lnTo>
                      <a:pt x="3" y="143"/>
                    </a:lnTo>
                    <a:lnTo>
                      <a:pt x="0" y="18"/>
                    </a:lnTo>
                    <a:lnTo>
                      <a:pt x="2" y="10"/>
                    </a:lnTo>
                    <a:lnTo>
                      <a:pt x="6" y="4"/>
                    </a:lnTo>
                    <a:lnTo>
                      <a:pt x="12" y="1"/>
                    </a:lnTo>
                    <a:lnTo>
                      <a:pt x="20" y="0"/>
                    </a:lnTo>
                    <a:close/>
                  </a:path>
                </a:pathLst>
              </a:custGeom>
              <a:solidFill>
                <a:srgbClr val="B5B5B5"/>
              </a:solidFill>
              <a:ln w="9525">
                <a:noFill/>
                <a:round/>
                <a:headEnd/>
                <a:tailEnd/>
              </a:ln>
            </p:spPr>
            <p:txBody>
              <a:bodyPr/>
              <a:lstStyle/>
              <a:p>
                <a:endParaRPr lang="en-GB"/>
              </a:p>
            </p:txBody>
          </p:sp>
          <p:sp>
            <p:nvSpPr>
              <p:cNvPr id="292994" name="Freeform 130"/>
              <p:cNvSpPr>
                <a:spLocks/>
              </p:cNvSpPr>
              <p:nvPr/>
            </p:nvSpPr>
            <p:spPr bwMode="auto">
              <a:xfrm>
                <a:off x="3684" y="2330"/>
                <a:ext cx="38" cy="15"/>
              </a:xfrm>
              <a:custGeom>
                <a:avLst/>
                <a:gdLst/>
                <a:ahLst/>
                <a:cxnLst>
                  <a:cxn ang="0">
                    <a:pos x="355" y="180"/>
                  </a:cxn>
                  <a:cxn ang="0">
                    <a:pos x="362" y="179"/>
                  </a:cxn>
                  <a:cxn ang="0">
                    <a:pos x="369" y="175"/>
                  </a:cxn>
                  <a:cxn ang="0">
                    <a:pos x="374" y="169"/>
                  </a:cxn>
                  <a:cxn ang="0">
                    <a:pos x="376" y="160"/>
                  </a:cxn>
                  <a:cxn ang="0">
                    <a:pos x="371" y="37"/>
                  </a:cxn>
                  <a:cxn ang="0">
                    <a:pos x="369" y="30"/>
                  </a:cxn>
                  <a:cxn ang="0">
                    <a:pos x="365" y="23"/>
                  </a:cxn>
                  <a:cxn ang="0">
                    <a:pos x="359" y="19"/>
                  </a:cxn>
                  <a:cxn ang="0">
                    <a:pos x="352" y="17"/>
                  </a:cxn>
                  <a:cxn ang="0">
                    <a:pos x="189" y="7"/>
                  </a:cxn>
                  <a:cxn ang="0">
                    <a:pos x="70" y="0"/>
                  </a:cxn>
                  <a:cxn ang="0">
                    <a:pos x="55" y="1"/>
                  </a:cxn>
                  <a:cxn ang="0">
                    <a:pos x="42" y="4"/>
                  </a:cxn>
                  <a:cxn ang="0">
                    <a:pos x="28" y="9"/>
                  </a:cxn>
                  <a:cxn ang="0">
                    <a:pos x="18" y="17"/>
                  </a:cxn>
                  <a:cxn ang="0">
                    <a:pos x="10" y="27"/>
                  </a:cxn>
                  <a:cxn ang="0">
                    <a:pos x="4" y="39"/>
                  </a:cxn>
                  <a:cxn ang="0">
                    <a:pos x="0" y="51"/>
                  </a:cxn>
                  <a:cxn ang="0">
                    <a:pos x="0" y="66"/>
                  </a:cxn>
                  <a:cxn ang="0">
                    <a:pos x="0" y="89"/>
                  </a:cxn>
                  <a:cxn ang="0">
                    <a:pos x="1" y="103"/>
                  </a:cxn>
                  <a:cxn ang="0">
                    <a:pos x="6" y="116"/>
                  </a:cxn>
                  <a:cxn ang="0">
                    <a:pos x="13" y="129"/>
                  </a:cxn>
                  <a:cxn ang="0">
                    <a:pos x="22" y="139"/>
                  </a:cxn>
                  <a:cxn ang="0">
                    <a:pos x="33" y="149"/>
                  </a:cxn>
                  <a:cxn ang="0">
                    <a:pos x="46" y="156"/>
                  </a:cxn>
                  <a:cxn ang="0">
                    <a:pos x="60" y="161"/>
                  </a:cxn>
                  <a:cxn ang="0">
                    <a:pos x="75" y="163"/>
                  </a:cxn>
                  <a:cxn ang="0">
                    <a:pos x="355" y="180"/>
                  </a:cxn>
                </a:cxnLst>
                <a:rect l="0" t="0" r="r" b="b"/>
                <a:pathLst>
                  <a:path w="376" h="180">
                    <a:moveTo>
                      <a:pt x="355" y="180"/>
                    </a:moveTo>
                    <a:lnTo>
                      <a:pt x="362" y="179"/>
                    </a:lnTo>
                    <a:lnTo>
                      <a:pt x="369" y="175"/>
                    </a:lnTo>
                    <a:lnTo>
                      <a:pt x="374" y="169"/>
                    </a:lnTo>
                    <a:lnTo>
                      <a:pt x="376" y="160"/>
                    </a:lnTo>
                    <a:lnTo>
                      <a:pt x="371" y="37"/>
                    </a:lnTo>
                    <a:lnTo>
                      <a:pt x="369" y="30"/>
                    </a:lnTo>
                    <a:lnTo>
                      <a:pt x="365" y="23"/>
                    </a:lnTo>
                    <a:lnTo>
                      <a:pt x="359" y="19"/>
                    </a:lnTo>
                    <a:lnTo>
                      <a:pt x="352" y="17"/>
                    </a:lnTo>
                    <a:lnTo>
                      <a:pt x="189" y="7"/>
                    </a:lnTo>
                    <a:lnTo>
                      <a:pt x="70" y="0"/>
                    </a:lnTo>
                    <a:lnTo>
                      <a:pt x="55" y="1"/>
                    </a:lnTo>
                    <a:lnTo>
                      <a:pt x="42" y="4"/>
                    </a:lnTo>
                    <a:lnTo>
                      <a:pt x="28" y="9"/>
                    </a:lnTo>
                    <a:lnTo>
                      <a:pt x="18" y="17"/>
                    </a:lnTo>
                    <a:lnTo>
                      <a:pt x="10" y="27"/>
                    </a:lnTo>
                    <a:lnTo>
                      <a:pt x="4" y="39"/>
                    </a:lnTo>
                    <a:lnTo>
                      <a:pt x="0" y="51"/>
                    </a:lnTo>
                    <a:lnTo>
                      <a:pt x="0" y="66"/>
                    </a:lnTo>
                    <a:lnTo>
                      <a:pt x="0" y="89"/>
                    </a:lnTo>
                    <a:lnTo>
                      <a:pt x="1" y="103"/>
                    </a:lnTo>
                    <a:lnTo>
                      <a:pt x="6" y="116"/>
                    </a:lnTo>
                    <a:lnTo>
                      <a:pt x="13" y="129"/>
                    </a:lnTo>
                    <a:lnTo>
                      <a:pt x="22" y="139"/>
                    </a:lnTo>
                    <a:lnTo>
                      <a:pt x="33" y="149"/>
                    </a:lnTo>
                    <a:lnTo>
                      <a:pt x="46" y="156"/>
                    </a:lnTo>
                    <a:lnTo>
                      <a:pt x="60" y="161"/>
                    </a:lnTo>
                    <a:lnTo>
                      <a:pt x="75" y="163"/>
                    </a:lnTo>
                    <a:lnTo>
                      <a:pt x="355" y="180"/>
                    </a:lnTo>
                    <a:close/>
                  </a:path>
                </a:pathLst>
              </a:custGeom>
              <a:solidFill>
                <a:srgbClr val="E8E8E8"/>
              </a:solidFill>
              <a:ln w="9525">
                <a:noFill/>
                <a:round/>
                <a:headEnd/>
                <a:tailEnd/>
              </a:ln>
            </p:spPr>
            <p:txBody>
              <a:bodyPr/>
              <a:lstStyle/>
              <a:p>
                <a:endParaRPr lang="en-GB"/>
              </a:p>
            </p:txBody>
          </p:sp>
          <p:sp>
            <p:nvSpPr>
              <p:cNvPr id="292995" name="Freeform 131"/>
              <p:cNvSpPr>
                <a:spLocks/>
              </p:cNvSpPr>
              <p:nvPr/>
            </p:nvSpPr>
            <p:spPr bwMode="auto">
              <a:xfrm>
                <a:off x="3771" y="2334"/>
                <a:ext cx="38" cy="15"/>
              </a:xfrm>
              <a:custGeom>
                <a:avLst/>
                <a:gdLst/>
                <a:ahLst/>
                <a:cxnLst>
                  <a:cxn ang="0">
                    <a:pos x="23" y="162"/>
                  </a:cxn>
                  <a:cxn ang="0">
                    <a:pos x="15" y="161"/>
                  </a:cxn>
                  <a:cxn ang="0">
                    <a:pos x="8" y="157"/>
                  </a:cxn>
                  <a:cxn ang="0">
                    <a:pos x="4" y="151"/>
                  </a:cxn>
                  <a:cxn ang="0">
                    <a:pos x="2" y="142"/>
                  </a:cxn>
                  <a:cxn ang="0">
                    <a:pos x="0" y="18"/>
                  </a:cxn>
                  <a:cxn ang="0">
                    <a:pos x="1" y="10"/>
                  </a:cxn>
                  <a:cxn ang="0">
                    <a:pos x="5" y="4"/>
                  </a:cxn>
                  <a:cxn ang="0">
                    <a:pos x="11" y="1"/>
                  </a:cxn>
                  <a:cxn ang="0">
                    <a:pos x="19" y="0"/>
                  </a:cxn>
                  <a:cxn ang="0">
                    <a:pos x="182" y="8"/>
                  </a:cxn>
                  <a:cxn ang="0">
                    <a:pos x="301" y="16"/>
                  </a:cxn>
                  <a:cxn ang="0">
                    <a:pos x="316" y="18"/>
                  </a:cxn>
                  <a:cxn ang="0">
                    <a:pos x="329" y="23"/>
                  </a:cxn>
                  <a:cxn ang="0">
                    <a:pos x="341" y="29"/>
                  </a:cxn>
                  <a:cxn ang="0">
                    <a:pos x="352" y="38"/>
                  </a:cxn>
                  <a:cxn ang="0">
                    <a:pos x="362" y="49"/>
                  </a:cxn>
                  <a:cxn ang="0">
                    <a:pos x="369" y="61"/>
                  </a:cxn>
                  <a:cxn ang="0">
                    <a:pos x="374" y="75"/>
                  </a:cxn>
                  <a:cxn ang="0">
                    <a:pos x="376" y="89"/>
                  </a:cxn>
                  <a:cxn ang="0">
                    <a:pos x="376" y="112"/>
                  </a:cxn>
                  <a:cxn ang="0">
                    <a:pos x="375" y="125"/>
                  </a:cxn>
                  <a:cxn ang="0">
                    <a:pos x="371" y="139"/>
                  </a:cxn>
                  <a:cxn ang="0">
                    <a:pos x="364" y="150"/>
                  </a:cxn>
                  <a:cxn ang="0">
                    <a:pos x="355" y="161"/>
                  </a:cxn>
                  <a:cxn ang="0">
                    <a:pos x="344" y="169"/>
                  </a:cxn>
                  <a:cxn ang="0">
                    <a:pos x="332" y="174"/>
                  </a:cxn>
                  <a:cxn ang="0">
                    <a:pos x="318" y="178"/>
                  </a:cxn>
                  <a:cxn ang="0">
                    <a:pos x="303" y="178"/>
                  </a:cxn>
                  <a:cxn ang="0">
                    <a:pos x="23" y="162"/>
                  </a:cxn>
                </a:cxnLst>
                <a:rect l="0" t="0" r="r" b="b"/>
                <a:pathLst>
                  <a:path w="376" h="178">
                    <a:moveTo>
                      <a:pt x="23" y="162"/>
                    </a:moveTo>
                    <a:lnTo>
                      <a:pt x="15" y="161"/>
                    </a:lnTo>
                    <a:lnTo>
                      <a:pt x="8" y="157"/>
                    </a:lnTo>
                    <a:lnTo>
                      <a:pt x="4" y="151"/>
                    </a:lnTo>
                    <a:lnTo>
                      <a:pt x="2" y="142"/>
                    </a:lnTo>
                    <a:lnTo>
                      <a:pt x="0" y="18"/>
                    </a:lnTo>
                    <a:lnTo>
                      <a:pt x="1" y="10"/>
                    </a:lnTo>
                    <a:lnTo>
                      <a:pt x="5" y="4"/>
                    </a:lnTo>
                    <a:lnTo>
                      <a:pt x="11" y="1"/>
                    </a:lnTo>
                    <a:lnTo>
                      <a:pt x="19" y="0"/>
                    </a:lnTo>
                    <a:lnTo>
                      <a:pt x="182" y="8"/>
                    </a:lnTo>
                    <a:lnTo>
                      <a:pt x="301" y="16"/>
                    </a:lnTo>
                    <a:lnTo>
                      <a:pt x="316" y="18"/>
                    </a:lnTo>
                    <a:lnTo>
                      <a:pt x="329" y="23"/>
                    </a:lnTo>
                    <a:lnTo>
                      <a:pt x="341" y="29"/>
                    </a:lnTo>
                    <a:lnTo>
                      <a:pt x="352" y="38"/>
                    </a:lnTo>
                    <a:lnTo>
                      <a:pt x="362" y="49"/>
                    </a:lnTo>
                    <a:lnTo>
                      <a:pt x="369" y="61"/>
                    </a:lnTo>
                    <a:lnTo>
                      <a:pt x="374" y="75"/>
                    </a:lnTo>
                    <a:lnTo>
                      <a:pt x="376" y="89"/>
                    </a:lnTo>
                    <a:lnTo>
                      <a:pt x="376" y="112"/>
                    </a:lnTo>
                    <a:lnTo>
                      <a:pt x="375" y="125"/>
                    </a:lnTo>
                    <a:lnTo>
                      <a:pt x="371" y="139"/>
                    </a:lnTo>
                    <a:lnTo>
                      <a:pt x="364" y="150"/>
                    </a:lnTo>
                    <a:lnTo>
                      <a:pt x="355" y="161"/>
                    </a:lnTo>
                    <a:lnTo>
                      <a:pt x="344" y="169"/>
                    </a:lnTo>
                    <a:lnTo>
                      <a:pt x="332" y="174"/>
                    </a:lnTo>
                    <a:lnTo>
                      <a:pt x="318" y="178"/>
                    </a:lnTo>
                    <a:lnTo>
                      <a:pt x="303" y="178"/>
                    </a:lnTo>
                    <a:lnTo>
                      <a:pt x="23" y="162"/>
                    </a:lnTo>
                    <a:close/>
                  </a:path>
                </a:pathLst>
              </a:custGeom>
              <a:solidFill>
                <a:srgbClr val="E8E8E8"/>
              </a:solidFill>
              <a:ln w="9525">
                <a:noFill/>
                <a:round/>
                <a:headEnd/>
                <a:tailEnd/>
              </a:ln>
            </p:spPr>
            <p:txBody>
              <a:bodyPr/>
              <a:lstStyle/>
              <a:p>
                <a:endParaRPr lang="en-GB"/>
              </a:p>
            </p:txBody>
          </p:sp>
          <p:sp>
            <p:nvSpPr>
              <p:cNvPr id="292996" name="Freeform 132"/>
              <p:cNvSpPr>
                <a:spLocks/>
              </p:cNvSpPr>
              <p:nvPr/>
            </p:nvSpPr>
            <p:spPr bwMode="auto">
              <a:xfrm>
                <a:off x="3728" y="2332"/>
                <a:ext cx="37" cy="15"/>
              </a:xfrm>
              <a:custGeom>
                <a:avLst/>
                <a:gdLst/>
                <a:ahLst/>
                <a:cxnLst>
                  <a:cxn ang="0">
                    <a:pos x="20" y="0"/>
                  </a:cxn>
                  <a:cxn ang="0">
                    <a:pos x="354" y="19"/>
                  </a:cxn>
                  <a:cxn ang="0">
                    <a:pos x="361" y="21"/>
                  </a:cxn>
                  <a:cxn ang="0">
                    <a:pos x="368" y="25"/>
                  </a:cxn>
                  <a:cxn ang="0">
                    <a:pos x="372" y="31"/>
                  </a:cxn>
                  <a:cxn ang="0">
                    <a:pos x="374" y="40"/>
                  </a:cxn>
                  <a:cxn ang="0">
                    <a:pos x="376" y="164"/>
                  </a:cxn>
                  <a:cxn ang="0">
                    <a:pos x="375" y="171"/>
                  </a:cxn>
                  <a:cxn ang="0">
                    <a:pos x="371" y="177"/>
                  </a:cxn>
                  <a:cxn ang="0">
                    <a:pos x="365" y="181"/>
                  </a:cxn>
                  <a:cxn ang="0">
                    <a:pos x="358" y="182"/>
                  </a:cxn>
                  <a:cxn ang="0">
                    <a:pos x="24" y="164"/>
                  </a:cxn>
                  <a:cxn ang="0">
                    <a:pos x="16" y="162"/>
                  </a:cxn>
                  <a:cxn ang="0">
                    <a:pos x="9" y="157"/>
                  </a:cxn>
                  <a:cxn ang="0">
                    <a:pos x="5" y="150"/>
                  </a:cxn>
                  <a:cxn ang="0">
                    <a:pos x="3" y="143"/>
                  </a:cxn>
                  <a:cxn ang="0">
                    <a:pos x="0" y="19"/>
                  </a:cxn>
                  <a:cxn ang="0">
                    <a:pos x="2" y="11"/>
                  </a:cxn>
                  <a:cxn ang="0">
                    <a:pos x="6" y="4"/>
                  </a:cxn>
                  <a:cxn ang="0">
                    <a:pos x="12" y="1"/>
                  </a:cxn>
                  <a:cxn ang="0">
                    <a:pos x="20" y="0"/>
                  </a:cxn>
                </a:cxnLst>
                <a:rect l="0" t="0" r="r" b="b"/>
                <a:pathLst>
                  <a:path w="376" h="182">
                    <a:moveTo>
                      <a:pt x="20" y="0"/>
                    </a:moveTo>
                    <a:lnTo>
                      <a:pt x="354" y="19"/>
                    </a:lnTo>
                    <a:lnTo>
                      <a:pt x="361" y="21"/>
                    </a:lnTo>
                    <a:lnTo>
                      <a:pt x="368" y="25"/>
                    </a:lnTo>
                    <a:lnTo>
                      <a:pt x="372" y="31"/>
                    </a:lnTo>
                    <a:lnTo>
                      <a:pt x="374" y="40"/>
                    </a:lnTo>
                    <a:lnTo>
                      <a:pt x="376" y="164"/>
                    </a:lnTo>
                    <a:lnTo>
                      <a:pt x="375" y="171"/>
                    </a:lnTo>
                    <a:lnTo>
                      <a:pt x="371" y="177"/>
                    </a:lnTo>
                    <a:lnTo>
                      <a:pt x="365" y="181"/>
                    </a:lnTo>
                    <a:lnTo>
                      <a:pt x="358" y="182"/>
                    </a:lnTo>
                    <a:lnTo>
                      <a:pt x="24" y="164"/>
                    </a:lnTo>
                    <a:lnTo>
                      <a:pt x="16" y="162"/>
                    </a:lnTo>
                    <a:lnTo>
                      <a:pt x="9" y="157"/>
                    </a:lnTo>
                    <a:lnTo>
                      <a:pt x="5" y="150"/>
                    </a:lnTo>
                    <a:lnTo>
                      <a:pt x="3" y="143"/>
                    </a:lnTo>
                    <a:lnTo>
                      <a:pt x="0" y="19"/>
                    </a:lnTo>
                    <a:lnTo>
                      <a:pt x="2" y="11"/>
                    </a:lnTo>
                    <a:lnTo>
                      <a:pt x="6" y="4"/>
                    </a:lnTo>
                    <a:lnTo>
                      <a:pt x="12" y="1"/>
                    </a:lnTo>
                    <a:lnTo>
                      <a:pt x="20" y="0"/>
                    </a:lnTo>
                    <a:close/>
                  </a:path>
                </a:pathLst>
              </a:custGeom>
              <a:solidFill>
                <a:srgbClr val="E8E8E8"/>
              </a:solidFill>
              <a:ln w="9525">
                <a:noFill/>
                <a:round/>
                <a:headEnd/>
                <a:tailEnd/>
              </a:ln>
            </p:spPr>
            <p:txBody>
              <a:bodyPr/>
              <a:lstStyle/>
              <a:p>
                <a:endParaRPr lang="en-GB"/>
              </a:p>
            </p:txBody>
          </p:sp>
          <p:sp>
            <p:nvSpPr>
              <p:cNvPr id="292997" name="Freeform 133"/>
              <p:cNvSpPr>
                <a:spLocks/>
              </p:cNvSpPr>
              <p:nvPr/>
            </p:nvSpPr>
            <p:spPr bwMode="auto">
              <a:xfrm>
                <a:off x="3692" y="2332"/>
                <a:ext cx="5" cy="10"/>
              </a:xfrm>
              <a:custGeom>
                <a:avLst/>
                <a:gdLst/>
                <a:ahLst/>
                <a:cxnLst>
                  <a:cxn ang="0">
                    <a:pos x="32" y="126"/>
                  </a:cxn>
                  <a:cxn ang="0">
                    <a:pos x="30" y="36"/>
                  </a:cxn>
                  <a:cxn ang="0">
                    <a:pos x="0" y="35"/>
                  </a:cxn>
                  <a:cxn ang="0">
                    <a:pos x="0" y="23"/>
                  </a:cxn>
                  <a:cxn ang="0">
                    <a:pos x="2" y="23"/>
                  </a:cxn>
                  <a:cxn ang="0">
                    <a:pos x="4" y="22"/>
                  </a:cxn>
                  <a:cxn ang="0">
                    <a:pos x="6" y="22"/>
                  </a:cxn>
                  <a:cxn ang="0">
                    <a:pos x="9" y="22"/>
                  </a:cxn>
                  <a:cxn ang="0">
                    <a:pos x="12" y="22"/>
                  </a:cxn>
                  <a:cxn ang="0">
                    <a:pos x="15" y="21"/>
                  </a:cxn>
                  <a:cxn ang="0">
                    <a:pos x="18" y="21"/>
                  </a:cxn>
                  <a:cxn ang="0">
                    <a:pos x="20" y="20"/>
                  </a:cxn>
                  <a:cxn ang="0">
                    <a:pos x="22" y="19"/>
                  </a:cxn>
                  <a:cxn ang="0">
                    <a:pos x="25" y="18"/>
                  </a:cxn>
                  <a:cxn ang="0">
                    <a:pos x="27" y="16"/>
                  </a:cxn>
                  <a:cxn ang="0">
                    <a:pos x="29" y="13"/>
                  </a:cxn>
                  <a:cxn ang="0">
                    <a:pos x="31" y="10"/>
                  </a:cxn>
                  <a:cxn ang="0">
                    <a:pos x="32" y="7"/>
                  </a:cxn>
                  <a:cxn ang="0">
                    <a:pos x="33" y="4"/>
                  </a:cxn>
                  <a:cxn ang="0">
                    <a:pos x="33" y="0"/>
                  </a:cxn>
                  <a:cxn ang="0">
                    <a:pos x="46" y="0"/>
                  </a:cxn>
                  <a:cxn ang="0">
                    <a:pos x="48" y="127"/>
                  </a:cxn>
                  <a:cxn ang="0">
                    <a:pos x="32" y="126"/>
                  </a:cxn>
                </a:cxnLst>
                <a:rect l="0" t="0" r="r" b="b"/>
                <a:pathLst>
                  <a:path w="48" h="127">
                    <a:moveTo>
                      <a:pt x="32" y="126"/>
                    </a:moveTo>
                    <a:lnTo>
                      <a:pt x="30" y="36"/>
                    </a:lnTo>
                    <a:lnTo>
                      <a:pt x="0" y="35"/>
                    </a:lnTo>
                    <a:lnTo>
                      <a:pt x="0" y="23"/>
                    </a:lnTo>
                    <a:lnTo>
                      <a:pt x="2" y="23"/>
                    </a:lnTo>
                    <a:lnTo>
                      <a:pt x="4" y="22"/>
                    </a:lnTo>
                    <a:lnTo>
                      <a:pt x="6" y="22"/>
                    </a:lnTo>
                    <a:lnTo>
                      <a:pt x="9" y="22"/>
                    </a:lnTo>
                    <a:lnTo>
                      <a:pt x="12" y="22"/>
                    </a:lnTo>
                    <a:lnTo>
                      <a:pt x="15" y="21"/>
                    </a:lnTo>
                    <a:lnTo>
                      <a:pt x="18" y="21"/>
                    </a:lnTo>
                    <a:lnTo>
                      <a:pt x="20" y="20"/>
                    </a:lnTo>
                    <a:lnTo>
                      <a:pt x="22" y="19"/>
                    </a:lnTo>
                    <a:lnTo>
                      <a:pt x="25" y="18"/>
                    </a:lnTo>
                    <a:lnTo>
                      <a:pt x="27" y="16"/>
                    </a:lnTo>
                    <a:lnTo>
                      <a:pt x="29" y="13"/>
                    </a:lnTo>
                    <a:lnTo>
                      <a:pt x="31" y="10"/>
                    </a:lnTo>
                    <a:lnTo>
                      <a:pt x="32" y="7"/>
                    </a:lnTo>
                    <a:lnTo>
                      <a:pt x="33" y="4"/>
                    </a:lnTo>
                    <a:lnTo>
                      <a:pt x="33" y="0"/>
                    </a:lnTo>
                    <a:lnTo>
                      <a:pt x="46" y="0"/>
                    </a:lnTo>
                    <a:lnTo>
                      <a:pt x="48" y="127"/>
                    </a:lnTo>
                    <a:lnTo>
                      <a:pt x="32" y="126"/>
                    </a:lnTo>
                    <a:close/>
                  </a:path>
                </a:pathLst>
              </a:custGeom>
              <a:solidFill>
                <a:srgbClr val="000000"/>
              </a:solidFill>
              <a:ln w="9525">
                <a:noFill/>
                <a:round/>
                <a:headEnd/>
                <a:tailEnd/>
              </a:ln>
            </p:spPr>
            <p:txBody>
              <a:bodyPr/>
              <a:lstStyle/>
              <a:p>
                <a:endParaRPr lang="en-GB"/>
              </a:p>
            </p:txBody>
          </p:sp>
          <p:sp>
            <p:nvSpPr>
              <p:cNvPr id="292998" name="Freeform 134"/>
              <p:cNvSpPr>
                <a:spLocks/>
              </p:cNvSpPr>
              <p:nvPr/>
            </p:nvSpPr>
            <p:spPr bwMode="auto">
              <a:xfrm>
                <a:off x="3693" y="2359"/>
                <a:ext cx="5" cy="4"/>
              </a:xfrm>
              <a:custGeom>
                <a:avLst/>
                <a:gdLst/>
                <a:ahLst/>
                <a:cxnLst>
                  <a:cxn ang="0">
                    <a:pos x="0" y="53"/>
                  </a:cxn>
                  <a:cxn ang="0">
                    <a:pos x="38" y="0"/>
                  </a:cxn>
                  <a:cxn ang="0">
                    <a:pos x="52" y="1"/>
                  </a:cxn>
                  <a:cxn ang="0">
                    <a:pos x="53" y="53"/>
                  </a:cxn>
                  <a:cxn ang="0">
                    <a:pos x="37" y="53"/>
                  </a:cxn>
                  <a:cxn ang="0">
                    <a:pos x="37" y="25"/>
                  </a:cxn>
                  <a:cxn ang="0">
                    <a:pos x="16" y="53"/>
                  </a:cxn>
                  <a:cxn ang="0">
                    <a:pos x="0" y="53"/>
                  </a:cxn>
                </a:cxnLst>
                <a:rect l="0" t="0" r="r" b="b"/>
                <a:pathLst>
                  <a:path w="53" h="53">
                    <a:moveTo>
                      <a:pt x="0" y="53"/>
                    </a:moveTo>
                    <a:lnTo>
                      <a:pt x="38" y="0"/>
                    </a:lnTo>
                    <a:lnTo>
                      <a:pt x="52" y="1"/>
                    </a:lnTo>
                    <a:lnTo>
                      <a:pt x="53" y="53"/>
                    </a:lnTo>
                    <a:lnTo>
                      <a:pt x="37" y="53"/>
                    </a:lnTo>
                    <a:lnTo>
                      <a:pt x="37" y="25"/>
                    </a:lnTo>
                    <a:lnTo>
                      <a:pt x="16" y="53"/>
                    </a:lnTo>
                    <a:lnTo>
                      <a:pt x="0" y="53"/>
                    </a:lnTo>
                    <a:close/>
                  </a:path>
                </a:pathLst>
              </a:custGeom>
              <a:solidFill>
                <a:srgbClr val="000000"/>
              </a:solidFill>
              <a:ln w="9525">
                <a:noFill/>
                <a:round/>
                <a:headEnd/>
                <a:tailEnd/>
              </a:ln>
            </p:spPr>
            <p:txBody>
              <a:bodyPr/>
              <a:lstStyle/>
              <a:p>
                <a:endParaRPr lang="en-GB"/>
              </a:p>
            </p:txBody>
          </p:sp>
          <p:sp>
            <p:nvSpPr>
              <p:cNvPr id="292999" name="Freeform 135"/>
              <p:cNvSpPr>
                <a:spLocks/>
              </p:cNvSpPr>
              <p:nvPr/>
            </p:nvSpPr>
            <p:spPr bwMode="auto">
              <a:xfrm>
                <a:off x="3691" y="2363"/>
                <a:ext cx="9" cy="6"/>
              </a:xfrm>
              <a:custGeom>
                <a:avLst/>
                <a:gdLst/>
                <a:ahLst/>
                <a:cxnLst>
                  <a:cxn ang="0">
                    <a:pos x="18" y="0"/>
                  </a:cxn>
                  <a:cxn ang="0">
                    <a:pos x="0" y="25"/>
                  </a:cxn>
                  <a:cxn ang="0">
                    <a:pos x="0" y="40"/>
                  </a:cxn>
                  <a:cxn ang="0">
                    <a:pos x="57" y="43"/>
                  </a:cxn>
                  <a:cxn ang="0">
                    <a:pos x="57" y="74"/>
                  </a:cxn>
                  <a:cxn ang="0">
                    <a:pos x="72" y="75"/>
                  </a:cxn>
                  <a:cxn ang="0">
                    <a:pos x="72" y="44"/>
                  </a:cxn>
                  <a:cxn ang="0">
                    <a:pos x="89" y="45"/>
                  </a:cxn>
                  <a:cxn ang="0">
                    <a:pos x="88" y="31"/>
                  </a:cxn>
                  <a:cxn ang="0">
                    <a:pos x="71" y="30"/>
                  </a:cxn>
                  <a:cxn ang="0">
                    <a:pos x="71" y="0"/>
                  </a:cxn>
                  <a:cxn ang="0">
                    <a:pos x="55" y="0"/>
                  </a:cxn>
                  <a:cxn ang="0">
                    <a:pos x="56" y="29"/>
                  </a:cxn>
                  <a:cxn ang="0">
                    <a:pos x="14" y="27"/>
                  </a:cxn>
                  <a:cxn ang="0">
                    <a:pos x="34" y="0"/>
                  </a:cxn>
                  <a:cxn ang="0">
                    <a:pos x="18" y="0"/>
                  </a:cxn>
                </a:cxnLst>
                <a:rect l="0" t="0" r="r" b="b"/>
                <a:pathLst>
                  <a:path w="89" h="75">
                    <a:moveTo>
                      <a:pt x="18" y="0"/>
                    </a:moveTo>
                    <a:lnTo>
                      <a:pt x="0" y="25"/>
                    </a:lnTo>
                    <a:lnTo>
                      <a:pt x="0" y="40"/>
                    </a:lnTo>
                    <a:lnTo>
                      <a:pt x="57" y="43"/>
                    </a:lnTo>
                    <a:lnTo>
                      <a:pt x="57" y="74"/>
                    </a:lnTo>
                    <a:lnTo>
                      <a:pt x="72" y="75"/>
                    </a:lnTo>
                    <a:lnTo>
                      <a:pt x="72" y="44"/>
                    </a:lnTo>
                    <a:lnTo>
                      <a:pt x="89" y="45"/>
                    </a:lnTo>
                    <a:lnTo>
                      <a:pt x="88" y="31"/>
                    </a:lnTo>
                    <a:lnTo>
                      <a:pt x="71" y="30"/>
                    </a:lnTo>
                    <a:lnTo>
                      <a:pt x="71" y="0"/>
                    </a:lnTo>
                    <a:lnTo>
                      <a:pt x="55" y="0"/>
                    </a:lnTo>
                    <a:lnTo>
                      <a:pt x="56" y="29"/>
                    </a:lnTo>
                    <a:lnTo>
                      <a:pt x="14" y="27"/>
                    </a:lnTo>
                    <a:lnTo>
                      <a:pt x="34" y="0"/>
                    </a:lnTo>
                    <a:lnTo>
                      <a:pt x="18" y="0"/>
                    </a:lnTo>
                    <a:close/>
                  </a:path>
                </a:pathLst>
              </a:custGeom>
              <a:solidFill>
                <a:srgbClr val="000000"/>
              </a:solidFill>
              <a:ln w="9525">
                <a:noFill/>
                <a:round/>
                <a:headEnd/>
                <a:tailEnd/>
              </a:ln>
            </p:spPr>
            <p:txBody>
              <a:bodyPr/>
              <a:lstStyle/>
              <a:p>
                <a:endParaRPr lang="en-GB"/>
              </a:p>
            </p:txBody>
          </p:sp>
          <p:sp>
            <p:nvSpPr>
              <p:cNvPr id="293000" name="Freeform 136"/>
              <p:cNvSpPr>
                <a:spLocks/>
              </p:cNvSpPr>
              <p:nvPr/>
            </p:nvSpPr>
            <p:spPr bwMode="auto">
              <a:xfrm>
                <a:off x="3692" y="2386"/>
                <a:ext cx="9" cy="11"/>
              </a:xfrm>
              <a:custGeom>
                <a:avLst/>
                <a:gdLst/>
                <a:ahLst/>
                <a:cxnLst>
                  <a:cxn ang="0">
                    <a:pos x="20" y="126"/>
                  </a:cxn>
                  <a:cxn ang="0">
                    <a:pos x="22" y="114"/>
                  </a:cxn>
                  <a:cxn ang="0">
                    <a:pos x="25" y="103"/>
                  </a:cxn>
                  <a:cxn ang="0">
                    <a:pos x="29" y="92"/>
                  </a:cxn>
                  <a:cxn ang="0">
                    <a:pos x="33" y="81"/>
                  </a:cxn>
                  <a:cxn ang="0">
                    <a:pos x="38" y="71"/>
                  </a:cxn>
                  <a:cxn ang="0">
                    <a:pos x="42" y="61"/>
                  </a:cxn>
                  <a:cxn ang="0">
                    <a:pos x="47" y="52"/>
                  </a:cxn>
                  <a:cxn ang="0">
                    <a:pos x="51" y="45"/>
                  </a:cxn>
                  <a:cxn ang="0">
                    <a:pos x="56" y="38"/>
                  </a:cxn>
                  <a:cxn ang="0">
                    <a:pos x="61" y="30"/>
                  </a:cxn>
                  <a:cxn ang="0">
                    <a:pos x="65" y="24"/>
                  </a:cxn>
                  <a:cxn ang="0">
                    <a:pos x="68" y="20"/>
                  </a:cxn>
                  <a:cxn ang="0">
                    <a:pos x="0" y="16"/>
                  </a:cxn>
                  <a:cxn ang="0">
                    <a:pos x="0" y="0"/>
                  </a:cxn>
                  <a:cxn ang="0">
                    <a:pos x="86" y="5"/>
                  </a:cxn>
                  <a:cxn ang="0">
                    <a:pos x="86" y="19"/>
                  </a:cxn>
                  <a:cxn ang="0">
                    <a:pos x="82" y="24"/>
                  </a:cxn>
                  <a:cxn ang="0">
                    <a:pos x="78" y="29"/>
                  </a:cxn>
                  <a:cxn ang="0">
                    <a:pos x="74" y="34"/>
                  </a:cxn>
                  <a:cxn ang="0">
                    <a:pos x="71" y="40"/>
                  </a:cxn>
                  <a:cxn ang="0">
                    <a:pos x="68" y="45"/>
                  </a:cxn>
                  <a:cxn ang="0">
                    <a:pos x="65" y="49"/>
                  </a:cxn>
                  <a:cxn ang="0">
                    <a:pos x="61" y="54"/>
                  </a:cxn>
                  <a:cxn ang="0">
                    <a:pos x="58" y="59"/>
                  </a:cxn>
                  <a:cxn ang="0">
                    <a:pos x="56" y="66"/>
                  </a:cxn>
                  <a:cxn ang="0">
                    <a:pos x="53" y="73"/>
                  </a:cxn>
                  <a:cxn ang="0">
                    <a:pos x="50" y="81"/>
                  </a:cxn>
                  <a:cxn ang="0">
                    <a:pos x="47" y="89"/>
                  </a:cxn>
                  <a:cxn ang="0">
                    <a:pos x="45" y="98"/>
                  </a:cxn>
                  <a:cxn ang="0">
                    <a:pos x="43" y="106"/>
                  </a:cxn>
                  <a:cxn ang="0">
                    <a:pos x="40" y="116"/>
                  </a:cxn>
                  <a:cxn ang="0">
                    <a:pos x="38" y="127"/>
                  </a:cxn>
                  <a:cxn ang="0">
                    <a:pos x="20" y="126"/>
                  </a:cxn>
                </a:cxnLst>
                <a:rect l="0" t="0" r="r" b="b"/>
                <a:pathLst>
                  <a:path w="86" h="127">
                    <a:moveTo>
                      <a:pt x="20" y="126"/>
                    </a:moveTo>
                    <a:lnTo>
                      <a:pt x="22" y="114"/>
                    </a:lnTo>
                    <a:lnTo>
                      <a:pt x="25" y="103"/>
                    </a:lnTo>
                    <a:lnTo>
                      <a:pt x="29" y="92"/>
                    </a:lnTo>
                    <a:lnTo>
                      <a:pt x="33" y="81"/>
                    </a:lnTo>
                    <a:lnTo>
                      <a:pt x="38" y="71"/>
                    </a:lnTo>
                    <a:lnTo>
                      <a:pt x="42" y="61"/>
                    </a:lnTo>
                    <a:lnTo>
                      <a:pt x="47" y="52"/>
                    </a:lnTo>
                    <a:lnTo>
                      <a:pt x="51" y="45"/>
                    </a:lnTo>
                    <a:lnTo>
                      <a:pt x="56" y="38"/>
                    </a:lnTo>
                    <a:lnTo>
                      <a:pt x="61" y="30"/>
                    </a:lnTo>
                    <a:lnTo>
                      <a:pt x="65" y="24"/>
                    </a:lnTo>
                    <a:lnTo>
                      <a:pt x="68" y="20"/>
                    </a:lnTo>
                    <a:lnTo>
                      <a:pt x="0" y="16"/>
                    </a:lnTo>
                    <a:lnTo>
                      <a:pt x="0" y="0"/>
                    </a:lnTo>
                    <a:lnTo>
                      <a:pt x="86" y="5"/>
                    </a:lnTo>
                    <a:lnTo>
                      <a:pt x="86" y="19"/>
                    </a:lnTo>
                    <a:lnTo>
                      <a:pt x="82" y="24"/>
                    </a:lnTo>
                    <a:lnTo>
                      <a:pt x="78" y="29"/>
                    </a:lnTo>
                    <a:lnTo>
                      <a:pt x="74" y="34"/>
                    </a:lnTo>
                    <a:lnTo>
                      <a:pt x="71" y="40"/>
                    </a:lnTo>
                    <a:lnTo>
                      <a:pt x="68" y="45"/>
                    </a:lnTo>
                    <a:lnTo>
                      <a:pt x="65" y="49"/>
                    </a:lnTo>
                    <a:lnTo>
                      <a:pt x="61" y="54"/>
                    </a:lnTo>
                    <a:lnTo>
                      <a:pt x="58" y="59"/>
                    </a:lnTo>
                    <a:lnTo>
                      <a:pt x="56" y="66"/>
                    </a:lnTo>
                    <a:lnTo>
                      <a:pt x="53" y="73"/>
                    </a:lnTo>
                    <a:lnTo>
                      <a:pt x="50" y="81"/>
                    </a:lnTo>
                    <a:lnTo>
                      <a:pt x="47" y="89"/>
                    </a:lnTo>
                    <a:lnTo>
                      <a:pt x="45" y="98"/>
                    </a:lnTo>
                    <a:lnTo>
                      <a:pt x="43" y="106"/>
                    </a:lnTo>
                    <a:lnTo>
                      <a:pt x="40" y="116"/>
                    </a:lnTo>
                    <a:lnTo>
                      <a:pt x="38" y="127"/>
                    </a:lnTo>
                    <a:lnTo>
                      <a:pt x="20" y="126"/>
                    </a:lnTo>
                    <a:close/>
                  </a:path>
                </a:pathLst>
              </a:custGeom>
              <a:solidFill>
                <a:srgbClr val="000000"/>
              </a:solidFill>
              <a:ln w="9525">
                <a:noFill/>
                <a:round/>
                <a:headEnd/>
                <a:tailEnd/>
              </a:ln>
            </p:spPr>
            <p:txBody>
              <a:bodyPr/>
              <a:lstStyle/>
              <a:p>
                <a:endParaRPr lang="en-GB"/>
              </a:p>
            </p:txBody>
          </p:sp>
          <p:sp>
            <p:nvSpPr>
              <p:cNvPr id="293001" name="Freeform 137"/>
              <p:cNvSpPr>
                <a:spLocks/>
              </p:cNvSpPr>
              <p:nvPr/>
            </p:nvSpPr>
            <p:spPr bwMode="auto">
              <a:xfrm>
                <a:off x="3734" y="2334"/>
                <a:ext cx="9" cy="10"/>
              </a:xfrm>
              <a:custGeom>
                <a:avLst/>
                <a:gdLst/>
                <a:ahLst/>
                <a:cxnLst>
                  <a:cxn ang="0">
                    <a:pos x="1" y="114"/>
                  </a:cxn>
                  <a:cxn ang="0">
                    <a:pos x="5" y="97"/>
                  </a:cxn>
                  <a:cxn ang="0">
                    <a:pos x="14" y="86"/>
                  </a:cxn>
                  <a:cxn ang="0">
                    <a:pos x="28" y="75"/>
                  </a:cxn>
                  <a:cxn ang="0">
                    <a:pos x="45" y="66"/>
                  </a:cxn>
                  <a:cxn ang="0">
                    <a:pos x="58" y="59"/>
                  </a:cxn>
                  <a:cxn ang="0">
                    <a:pos x="65" y="54"/>
                  </a:cxn>
                  <a:cxn ang="0">
                    <a:pos x="67" y="44"/>
                  </a:cxn>
                  <a:cxn ang="0">
                    <a:pos x="67" y="34"/>
                  </a:cxn>
                  <a:cxn ang="0">
                    <a:pos x="64" y="25"/>
                  </a:cxn>
                  <a:cxn ang="0">
                    <a:pos x="58" y="19"/>
                  </a:cxn>
                  <a:cxn ang="0">
                    <a:pos x="49" y="14"/>
                  </a:cxn>
                  <a:cxn ang="0">
                    <a:pos x="32" y="15"/>
                  </a:cxn>
                  <a:cxn ang="0">
                    <a:pos x="19" y="30"/>
                  </a:cxn>
                  <a:cxn ang="0">
                    <a:pos x="1" y="42"/>
                  </a:cxn>
                  <a:cxn ang="0">
                    <a:pos x="2" y="31"/>
                  </a:cxn>
                  <a:cxn ang="0">
                    <a:pos x="6" y="20"/>
                  </a:cxn>
                  <a:cxn ang="0">
                    <a:pos x="11" y="11"/>
                  </a:cxn>
                  <a:cxn ang="0">
                    <a:pos x="19" y="4"/>
                  </a:cxn>
                  <a:cxn ang="0">
                    <a:pos x="30" y="0"/>
                  </a:cxn>
                  <a:cxn ang="0">
                    <a:pos x="44" y="0"/>
                  </a:cxn>
                  <a:cxn ang="0">
                    <a:pos x="55" y="1"/>
                  </a:cxn>
                  <a:cxn ang="0">
                    <a:pos x="64" y="5"/>
                  </a:cxn>
                  <a:cxn ang="0">
                    <a:pos x="72" y="10"/>
                  </a:cxn>
                  <a:cxn ang="0">
                    <a:pos x="78" y="20"/>
                  </a:cxn>
                  <a:cxn ang="0">
                    <a:pos x="83" y="29"/>
                  </a:cxn>
                  <a:cxn ang="0">
                    <a:pos x="85" y="41"/>
                  </a:cxn>
                  <a:cxn ang="0">
                    <a:pos x="82" y="55"/>
                  </a:cxn>
                  <a:cxn ang="0">
                    <a:pos x="76" y="66"/>
                  </a:cxn>
                  <a:cxn ang="0">
                    <a:pos x="66" y="73"/>
                  </a:cxn>
                  <a:cxn ang="0">
                    <a:pos x="52" y="82"/>
                  </a:cxn>
                  <a:cxn ang="0">
                    <a:pos x="38" y="89"/>
                  </a:cxn>
                  <a:cxn ang="0">
                    <a:pos x="27" y="95"/>
                  </a:cxn>
                  <a:cxn ang="0">
                    <a:pos x="22" y="101"/>
                  </a:cxn>
                  <a:cxn ang="0">
                    <a:pos x="18" y="111"/>
                  </a:cxn>
                  <a:cxn ang="0">
                    <a:pos x="86" y="129"/>
                  </a:cxn>
                </a:cxnLst>
                <a:rect l="0" t="0" r="r" b="b"/>
                <a:pathLst>
                  <a:path w="86" h="129">
                    <a:moveTo>
                      <a:pt x="0" y="124"/>
                    </a:moveTo>
                    <a:lnTo>
                      <a:pt x="1" y="114"/>
                    </a:lnTo>
                    <a:lnTo>
                      <a:pt x="3" y="104"/>
                    </a:lnTo>
                    <a:lnTo>
                      <a:pt x="5" y="97"/>
                    </a:lnTo>
                    <a:lnTo>
                      <a:pt x="9" y="92"/>
                    </a:lnTo>
                    <a:lnTo>
                      <a:pt x="14" y="86"/>
                    </a:lnTo>
                    <a:lnTo>
                      <a:pt x="20" y="81"/>
                    </a:lnTo>
                    <a:lnTo>
                      <a:pt x="28" y="75"/>
                    </a:lnTo>
                    <a:lnTo>
                      <a:pt x="36" y="70"/>
                    </a:lnTo>
                    <a:lnTo>
                      <a:pt x="45" y="66"/>
                    </a:lnTo>
                    <a:lnTo>
                      <a:pt x="53" y="62"/>
                    </a:lnTo>
                    <a:lnTo>
                      <a:pt x="58" y="59"/>
                    </a:lnTo>
                    <a:lnTo>
                      <a:pt x="62" y="57"/>
                    </a:lnTo>
                    <a:lnTo>
                      <a:pt x="65" y="54"/>
                    </a:lnTo>
                    <a:lnTo>
                      <a:pt x="66" y="50"/>
                    </a:lnTo>
                    <a:lnTo>
                      <a:pt x="67" y="44"/>
                    </a:lnTo>
                    <a:lnTo>
                      <a:pt x="67" y="39"/>
                    </a:lnTo>
                    <a:lnTo>
                      <a:pt x="67" y="34"/>
                    </a:lnTo>
                    <a:lnTo>
                      <a:pt x="66" y="29"/>
                    </a:lnTo>
                    <a:lnTo>
                      <a:pt x="64" y="25"/>
                    </a:lnTo>
                    <a:lnTo>
                      <a:pt x="61" y="22"/>
                    </a:lnTo>
                    <a:lnTo>
                      <a:pt x="58" y="19"/>
                    </a:lnTo>
                    <a:lnTo>
                      <a:pt x="54" y="16"/>
                    </a:lnTo>
                    <a:lnTo>
                      <a:pt x="49" y="14"/>
                    </a:lnTo>
                    <a:lnTo>
                      <a:pt x="44" y="14"/>
                    </a:lnTo>
                    <a:lnTo>
                      <a:pt x="32" y="15"/>
                    </a:lnTo>
                    <a:lnTo>
                      <a:pt x="24" y="21"/>
                    </a:lnTo>
                    <a:lnTo>
                      <a:pt x="19" y="30"/>
                    </a:lnTo>
                    <a:lnTo>
                      <a:pt x="17" y="43"/>
                    </a:lnTo>
                    <a:lnTo>
                      <a:pt x="1" y="42"/>
                    </a:lnTo>
                    <a:lnTo>
                      <a:pt x="1" y="36"/>
                    </a:lnTo>
                    <a:lnTo>
                      <a:pt x="2" y="31"/>
                    </a:lnTo>
                    <a:lnTo>
                      <a:pt x="4" y="25"/>
                    </a:lnTo>
                    <a:lnTo>
                      <a:pt x="6" y="20"/>
                    </a:lnTo>
                    <a:lnTo>
                      <a:pt x="8" y="15"/>
                    </a:lnTo>
                    <a:lnTo>
                      <a:pt x="11" y="11"/>
                    </a:lnTo>
                    <a:lnTo>
                      <a:pt x="15" y="7"/>
                    </a:lnTo>
                    <a:lnTo>
                      <a:pt x="19" y="4"/>
                    </a:lnTo>
                    <a:lnTo>
                      <a:pt x="24" y="2"/>
                    </a:lnTo>
                    <a:lnTo>
                      <a:pt x="30" y="0"/>
                    </a:lnTo>
                    <a:lnTo>
                      <a:pt x="36" y="0"/>
                    </a:lnTo>
                    <a:lnTo>
                      <a:pt x="44" y="0"/>
                    </a:lnTo>
                    <a:lnTo>
                      <a:pt x="50" y="0"/>
                    </a:lnTo>
                    <a:lnTo>
                      <a:pt x="55" y="1"/>
                    </a:lnTo>
                    <a:lnTo>
                      <a:pt x="59" y="3"/>
                    </a:lnTo>
                    <a:lnTo>
                      <a:pt x="64" y="5"/>
                    </a:lnTo>
                    <a:lnTo>
                      <a:pt x="68" y="7"/>
                    </a:lnTo>
                    <a:lnTo>
                      <a:pt x="72" y="10"/>
                    </a:lnTo>
                    <a:lnTo>
                      <a:pt x="75" y="14"/>
                    </a:lnTo>
                    <a:lnTo>
                      <a:pt x="78" y="20"/>
                    </a:lnTo>
                    <a:lnTo>
                      <a:pt x="81" y="24"/>
                    </a:lnTo>
                    <a:lnTo>
                      <a:pt x="83" y="29"/>
                    </a:lnTo>
                    <a:lnTo>
                      <a:pt x="84" y="35"/>
                    </a:lnTo>
                    <a:lnTo>
                      <a:pt x="85" y="41"/>
                    </a:lnTo>
                    <a:lnTo>
                      <a:pt x="84" y="49"/>
                    </a:lnTo>
                    <a:lnTo>
                      <a:pt x="82" y="55"/>
                    </a:lnTo>
                    <a:lnTo>
                      <a:pt x="79" y="61"/>
                    </a:lnTo>
                    <a:lnTo>
                      <a:pt x="76" y="66"/>
                    </a:lnTo>
                    <a:lnTo>
                      <a:pt x="72" y="70"/>
                    </a:lnTo>
                    <a:lnTo>
                      <a:pt x="66" y="73"/>
                    </a:lnTo>
                    <a:lnTo>
                      <a:pt x="60" y="78"/>
                    </a:lnTo>
                    <a:lnTo>
                      <a:pt x="52" y="82"/>
                    </a:lnTo>
                    <a:lnTo>
                      <a:pt x="44" y="86"/>
                    </a:lnTo>
                    <a:lnTo>
                      <a:pt x="38" y="89"/>
                    </a:lnTo>
                    <a:lnTo>
                      <a:pt x="31" y="92"/>
                    </a:lnTo>
                    <a:lnTo>
                      <a:pt x="27" y="95"/>
                    </a:lnTo>
                    <a:lnTo>
                      <a:pt x="24" y="98"/>
                    </a:lnTo>
                    <a:lnTo>
                      <a:pt x="22" y="101"/>
                    </a:lnTo>
                    <a:lnTo>
                      <a:pt x="20" y="106"/>
                    </a:lnTo>
                    <a:lnTo>
                      <a:pt x="18" y="111"/>
                    </a:lnTo>
                    <a:lnTo>
                      <a:pt x="86" y="115"/>
                    </a:lnTo>
                    <a:lnTo>
                      <a:pt x="86" y="129"/>
                    </a:lnTo>
                    <a:lnTo>
                      <a:pt x="0" y="124"/>
                    </a:lnTo>
                    <a:close/>
                  </a:path>
                </a:pathLst>
              </a:custGeom>
              <a:solidFill>
                <a:srgbClr val="000000"/>
              </a:solidFill>
              <a:ln w="9525">
                <a:noFill/>
                <a:round/>
                <a:headEnd/>
                <a:tailEnd/>
              </a:ln>
            </p:spPr>
            <p:txBody>
              <a:bodyPr/>
              <a:lstStyle/>
              <a:p>
                <a:endParaRPr lang="en-GB"/>
              </a:p>
            </p:txBody>
          </p:sp>
          <p:sp>
            <p:nvSpPr>
              <p:cNvPr id="293002" name="Freeform 138"/>
              <p:cNvSpPr>
                <a:spLocks/>
              </p:cNvSpPr>
              <p:nvPr/>
            </p:nvSpPr>
            <p:spPr bwMode="auto">
              <a:xfrm>
                <a:off x="3734" y="2361"/>
                <a:ext cx="9" cy="11"/>
              </a:xfrm>
              <a:custGeom>
                <a:avLst/>
                <a:gdLst/>
                <a:ahLst/>
                <a:cxnLst>
                  <a:cxn ang="0">
                    <a:pos x="17" y="93"/>
                  </a:cxn>
                  <a:cxn ang="0">
                    <a:pos x="25" y="109"/>
                  </a:cxn>
                  <a:cxn ang="0">
                    <a:pos x="45" y="116"/>
                  </a:cxn>
                  <a:cxn ang="0">
                    <a:pos x="55" y="114"/>
                  </a:cxn>
                  <a:cxn ang="0">
                    <a:pos x="63" y="110"/>
                  </a:cxn>
                  <a:cxn ang="0">
                    <a:pos x="69" y="101"/>
                  </a:cxn>
                  <a:cxn ang="0">
                    <a:pos x="71" y="90"/>
                  </a:cxn>
                  <a:cxn ang="0">
                    <a:pos x="68" y="77"/>
                  </a:cxn>
                  <a:cxn ang="0">
                    <a:pos x="62" y="67"/>
                  </a:cxn>
                  <a:cxn ang="0">
                    <a:pos x="53" y="60"/>
                  </a:cxn>
                  <a:cxn ang="0">
                    <a:pos x="43" y="58"/>
                  </a:cxn>
                  <a:cxn ang="0">
                    <a:pos x="35" y="58"/>
                  </a:cxn>
                  <a:cxn ang="0">
                    <a:pos x="28" y="60"/>
                  </a:cxn>
                  <a:cxn ang="0">
                    <a:pos x="22" y="63"/>
                  </a:cxn>
                  <a:cxn ang="0">
                    <a:pos x="18" y="68"/>
                  </a:cxn>
                  <a:cxn ang="0">
                    <a:pos x="12" y="0"/>
                  </a:cxn>
                  <a:cxn ang="0">
                    <a:pos x="78" y="19"/>
                  </a:cxn>
                  <a:cxn ang="0">
                    <a:pos x="19" y="50"/>
                  </a:cxn>
                  <a:cxn ang="0">
                    <a:pos x="24" y="48"/>
                  </a:cxn>
                  <a:cxn ang="0">
                    <a:pos x="29" y="46"/>
                  </a:cxn>
                  <a:cxn ang="0">
                    <a:pos x="36" y="43"/>
                  </a:cxn>
                  <a:cxn ang="0">
                    <a:pos x="44" y="45"/>
                  </a:cxn>
                  <a:cxn ang="0">
                    <a:pos x="53" y="46"/>
                  </a:cxn>
                  <a:cxn ang="0">
                    <a:pos x="61" y="49"/>
                  </a:cxn>
                  <a:cxn ang="0">
                    <a:pos x="68" y="52"/>
                  </a:cxn>
                  <a:cxn ang="0">
                    <a:pos x="74" y="56"/>
                  </a:cxn>
                  <a:cxn ang="0">
                    <a:pos x="79" y="63"/>
                  </a:cxn>
                  <a:cxn ang="0">
                    <a:pos x="83" y="70"/>
                  </a:cxn>
                  <a:cxn ang="0">
                    <a:pos x="85" y="78"/>
                  </a:cxn>
                  <a:cxn ang="0">
                    <a:pos x="86" y="86"/>
                  </a:cxn>
                  <a:cxn ang="0">
                    <a:pos x="86" y="98"/>
                  </a:cxn>
                  <a:cxn ang="0">
                    <a:pos x="83" y="109"/>
                  </a:cxn>
                  <a:cxn ang="0">
                    <a:pos x="77" y="118"/>
                  </a:cxn>
                  <a:cxn ang="0">
                    <a:pos x="69" y="124"/>
                  </a:cxn>
                  <a:cxn ang="0">
                    <a:pos x="58" y="128"/>
                  </a:cxn>
                  <a:cxn ang="0">
                    <a:pos x="44" y="130"/>
                  </a:cxn>
                  <a:cxn ang="0">
                    <a:pos x="35" y="128"/>
                  </a:cxn>
                  <a:cxn ang="0">
                    <a:pos x="27" y="127"/>
                  </a:cxn>
                  <a:cxn ang="0">
                    <a:pos x="20" y="123"/>
                  </a:cxn>
                  <a:cxn ang="0">
                    <a:pos x="14" y="118"/>
                  </a:cxn>
                  <a:cxn ang="0">
                    <a:pos x="9" y="113"/>
                  </a:cxn>
                  <a:cxn ang="0">
                    <a:pos x="5" y="106"/>
                  </a:cxn>
                  <a:cxn ang="0">
                    <a:pos x="2" y="99"/>
                  </a:cxn>
                  <a:cxn ang="0">
                    <a:pos x="0" y="92"/>
                  </a:cxn>
                </a:cxnLst>
                <a:rect l="0" t="0" r="r" b="b"/>
                <a:pathLst>
                  <a:path w="86" h="130">
                    <a:moveTo>
                      <a:pt x="0" y="92"/>
                    </a:moveTo>
                    <a:lnTo>
                      <a:pt x="17" y="93"/>
                    </a:lnTo>
                    <a:lnTo>
                      <a:pt x="20" y="102"/>
                    </a:lnTo>
                    <a:lnTo>
                      <a:pt x="25" y="109"/>
                    </a:lnTo>
                    <a:lnTo>
                      <a:pt x="33" y="114"/>
                    </a:lnTo>
                    <a:lnTo>
                      <a:pt x="45" y="116"/>
                    </a:lnTo>
                    <a:lnTo>
                      <a:pt x="50" y="116"/>
                    </a:lnTo>
                    <a:lnTo>
                      <a:pt x="55" y="114"/>
                    </a:lnTo>
                    <a:lnTo>
                      <a:pt x="59" y="113"/>
                    </a:lnTo>
                    <a:lnTo>
                      <a:pt x="63" y="110"/>
                    </a:lnTo>
                    <a:lnTo>
                      <a:pt x="66" y="106"/>
                    </a:lnTo>
                    <a:lnTo>
                      <a:pt x="69" y="101"/>
                    </a:lnTo>
                    <a:lnTo>
                      <a:pt x="70" y="96"/>
                    </a:lnTo>
                    <a:lnTo>
                      <a:pt x="71" y="90"/>
                    </a:lnTo>
                    <a:lnTo>
                      <a:pt x="70" y="83"/>
                    </a:lnTo>
                    <a:lnTo>
                      <a:pt x="68" y="77"/>
                    </a:lnTo>
                    <a:lnTo>
                      <a:pt x="65" y="71"/>
                    </a:lnTo>
                    <a:lnTo>
                      <a:pt x="62" y="67"/>
                    </a:lnTo>
                    <a:lnTo>
                      <a:pt x="58" y="63"/>
                    </a:lnTo>
                    <a:lnTo>
                      <a:pt x="53" y="60"/>
                    </a:lnTo>
                    <a:lnTo>
                      <a:pt x="48" y="59"/>
                    </a:lnTo>
                    <a:lnTo>
                      <a:pt x="43" y="58"/>
                    </a:lnTo>
                    <a:lnTo>
                      <a:pt x="38" y="58"/>
                    </a:lnTo>
                    <a:lnTo>
                      <a:pt x="35" y="58"/>
                    </a:lnTo>
                    <a:lnTo>
                      <a:pt x="31" y="59"/>
                    </a:lnTo>
                    <a:lnTo>
                      <a:pt x="28" y="60"/>
                    </a:lnTo>
                    <a:lnTo>
                      <a:pt x="25" y="61"/>
                    </a:lnTo>
                    <a:lnTo>
                      <a:pt x="22" y="63"/>
                    </a:lnTo>
                    <a:lnTo>
                      <a:pt x="20" y="65"/>
                    </a:lnTo>
                    <a:lnTo>
                      <a:pt x="18" y="68"/>
                    </a:lnTo>
                    <a:lnTo>
                      <a:pt x="5" y="66"/>
                    </a:lnTo>
                    <a:lnTo>
                      <a:pt x="12" y="0"/>
                    </a:lnTo>
                    <a:lnTo>
                      <a:pt x="78" y="3"/>
                    </a:lnTo>
                    <a:lnTo>
                      <a:pt x="78" y="19"/>
                    </a:lnTo>
                    <a:lnTo>
                      <a:pt x="25" y="16"/>
                    </a:lnTo>
                    <a:lnTo>
                      <a:pt x="19" y="50"/>
                    </a:lnTo>
                    <a:lnTo>
                      <a:pt x="21" y="49"/>
                    </a:lnTo>
                    <a:lnTo>
                      <a:pt x="24" y="48"/>
                    </a:lnTo>
                    <a:lnTo>
                      <a:pt x="26" y="47"/>
                    </a:lnTo>
                    <a:lnTo>
                      <a:pt x="29" y="46"/>
                    </a:lnTo>
                    <a:lnTo>
                      <a:pt x="33" y="45"/>
                    </a:lnTo>
                    <a:lnTo>
                      <a:pt x="36" y="43"/>
                    </a:lnTo>
                    <a:lnTo>
                      <a:pt x="40" y="43"/>
                    </a:lnTo>
                    <a:lnTo>
                      <a:pt x="44" y="45"/>
                    </a:lnTo>
                    <a:lnTo>
                      <a:pt x="48" y="45"/>
                    </a:lnTo>
                    <a:lnTo>
                      <a:pt x="53" y="46"/>
                    </a:lnTo>
                    <a:lnTo>
                      <a:pt x="57" y="47"/>
                    </a:lnTo>
                    <a:lnTo>
                      <a:pt x="61" y="49"/>
                    </a:lnTo>
                    <a:lnTo>
                      <a:pt x="65" y="50"/>
                    </a:lnTo>
                    <a:lnTo>
                      <a:pt x="68" y="52"/>
                    </a:lnTo>
                    <a:lnTo>
                      <a:pt x="71" y="54"/>
                    </a:lnTo>
                    <a:lnTo>
                      <a:pt x="74" y="56"/>
                    </a:lnTo>
                    <a:lnTo>
                      <a:pt x="77" y="60"/>
                    </a:lnTo>
                    <a:lnTo>
                      <a:pt x="79" y="63"/>
                    </a:lnTo>
                    <a:lnTo>
                      <a:pt x="81" y="66"/>
                    </a:lnTo>
                    <a:lnTo>
                      <a:pt x="83" y="70"/>
                    </a:lnTo>
                    <a:lnTo>
                      <a:pt x="84" y="74"/>
                    </a:lnTo>
                    <a:lnTo>
                      <a:pt x="85" y="78"/>
                    </a:lnTo>
                    <a:lnTo>
                      <a:pt x="86" y="82"/>
                    </a:lnTo>
                    <a:lnTo>
                      <a:pt x="86" y="86"/>
                    </a:lnTo>
                    <a:lnTo>
                      <a:pt x="86" y="92"/>
                    </a:lnTo>
                    <a:lnTo>
                      <a:pt x="86" y="98"/>
                    </a:lnTo>
                    <a:lnTo>
                      <a:pt x="85" y="104"/>
                    </a:lnTo>
                    <a:lnTo>
                      <a:pt x="83" y="109"/>
                    </a:lnTo>
                    <a:lnTo>
                      <a:pt x="80" y="114"/>
                    </a:lnTo>
                    <a:lnTo>
                      <a:pt x="77" y="118"/>
                    </a:lnTo>
                    <a:lnTo>
                      <a:pt x="73" y="121"/>
                    </a:lnTo>
                    <a:lnTo>
                      <a:pt x="69" y="124"/>
                    </a:lnTo>
                    <a:lnTo>
                      <a:pt x="64" y="127"/>
                    </a:lnTo>
                    <a:lnTo>
                      <a:pt x="58" y="128"/>
                    </a:lnTo>
                    <a:lnTo>
                      <a:pt x="51" y="130"/>
                    </a:lnTo>
                    <a:lnTo>
                      <a:pt x="44" y="130"/>
                    </a:lnTo>
                    <a:lnTo>
                      <a:pt x="40" y="129"/>
                    </a:lnTo>
                    <a:lnTo>
                      <a:pt x="35" y="128"/>
                    </a:lnTo>
                    <a:lnTo>
                      <a:pt x="31" y="128"/>
                    </a:lnTo>
                    <a:lnTo>
                      <a:pt x="27" y="127"/>
                    </a:lnTo>
                    <a:lnTo>
                      <a:pt x="23" y="125"/>
                    </a:lnTo>
                    <a:lnTo>
                      <a:pt x="20" y="123"/>
                    </a:lnTo>
                    <a:lnTo>
                      <a:pt x="17" y="121"/>
                    </a:lnTo>
                    <a:lnTo>
                      <a:pt x="14" y="118"/>
                    </a:lnTo>
                    <a:lnTo>
                      <a:pt x="11" y="116"/>
                    </a:lnTo>
                    <a:lnTo>
                      <a:pt x="9" y="113"/>
                    </a:lnTo>
                    <a:lnTo>
                      <a:pt x="7" y="110"/>
                    </a:lnTo>
                    <a:lnTo>
                      <a:pt x="5" y="106"/>
                    </a:lnTo>
                    <a:lnTo>
                      <a:pt x="4" y="102"/>
                    </a:lnTo>
                    <a:lnTo>
                      <a:pt x="2" y="99"/>
                    </a:lnTo>
                    <a:lnTo>
                      <a:pt x="1" y="96"/>
                    </a:lnTo>
                    <a:lnTo>
                      <a:pt x="0" y="92"/>
                    </a:lnTo>
                    <a:close/>
                  </a:path>
                </a:pathLst>
              </a:custGeom>
              <a:solidFill>
                <a:srgbClr val="000000"/>
              </a:solidFill>
              <a:ln w="9525">
                <a:noFill/>
                <a:round/>
                <a:headEnd/>
                <a:tailEnd/>
              </a:ln>
            </p:spPr>
            <p:txBody>
              <a:bodyPr/>
              <a:lstStyle/>
              <a:p>
                <a:endParaRPr lang="en-GB"/>
              </a:p>
            </p:txBody>
          </p:sp>
          <p:sp>
            <p:nvSpPr>
              <p:cNvPr id="293003" name="Freeform 139"/>
              <p:cNvSpPr>
                <a:spLocks/>
              </p:cNvSpPr>
              <p:nvPr/>
            </p:nvSpPr>
            <p:spPr bwMode="auto">
              <a:xfrm>
                <a:off x="3735" y="2388"/>
                <a:ext cx="8" cy="3"/>
              </a:xfrm>
              <a:custGeom>
                <a:avLst/>
                <a:gdLst/>
                <a:ahLst/>
                <a:cxnLst>
                  <a:cxn ang="0">
                    <a:pos x="0" y="34"/>
                  </a:cxn>
                  <a:cxn ang="0">
                    <a:pos x="0" y="33"/>
                  </a:cxn>
                  <a:cxn ang="0">
                    <a:pos x="0" y="29"/>
                  </a:cxn>
                  <a:cxn ang="0">
                    <a:pos x="0" y="25"/>
                  </a:cxn>
                  <a:cxn ang="0">
                    <a:pos x="1" y="22"/>
                  </a:cxn>
                  <a:cxn ang="0">
                    <a:pos x="2" y="18"/>
                  </a:cxn>
                  <a:cxn ang="0">
                    <a:pos x="4" y="13"/>
                  </a:cxn>
                  <a:cxn ang="0">
                    <a:pos x="7" y="10"/>
                  </a:cxn>
                  <a:cxn ang="0">
                    <a:pos x="10" y="7"/>
                  </a:cxn>
                  <a:cxn ang="0">
                    <a:pos x="14" y="4"/>
                  </a:cxn>
                  <a:cxn ang="0">
                    <a:pos x="19" y="2"/>
                  </a:cxn>
                  <a:cxn ang="0">
                    <a:pos x="24" y="1"/>
                  </a:cxn>
                  <a:cxn ang="0">
                    <a:pos x="31" y="0"/>
                  </a:cxn>
                  <a:cxn ang="0">
                    <a:pos x="37" y="0"/>
                  </a:cxn>
                  <a:cxn ang="0">
                    <a:pos x="43" y="1"/>
                  </a:cxn>
                  <a:cxn ang="0">
                    <a:pos x="49" y="2"/>
                  </a:cxn>
                  <a:cxn ang="0">
                    <a:pos x="54" y="4"/>
                  </a:cxn>
                  <a:cxn ang="0">
                    <a:pos x="59" y="6"/>
                  </a:cxn>
                  <a:cxn ang="0">
                    <a:pos x="63" y="9"/>
                  </a:cxn>
                  <a:cxn ang="0">
                    <a:pos x="66" y="12"/>
                  </a:cxn>
                  <a:cxn ang="0">
                    <a:pos x="69" y="16"/>
                  </a:cxn>
                  <a:cxn ang="0">
                    <a:pos x="71" y="20"/>
                  </a:cxn>
                  <a:cxn ang="0">
                    <a:pos x="73" y="24"/>
                  </a:cxn>
                  <a:cxn ang="0">
                    <a:pos x="75" y="27"/>
                  </a:cxn>
                  <a:cxn ang="0">
                    <a:pos x="76" y="31"/>
                  </a:cxn>
                  <a:cxn ang="0">
                    <a:pos x="76" y="34"/>
                  </a:cxn>
                  <a:cxn ang="0">
                    <a:pos x="60" y="34"/>
                  </a:cxn>
                  <a:cxn ang="0">
                    <a:pos x="60" y="34"/>
                  </a:cxn>
                  <a:cxn ang="0">
                    <a:pos x="60" y="30"/>
                  </a:cxn>
                  <a:cxn ang="0">
                    <a:pos x="58" y="27"/>
                  </a:cxn>
                  <a:cxn ang="0">
                    <a:pos x="56" y="24"/>
                  </a:cxn>
                  <a:cxn ang="0">
                    <a:pos x="53" y="21"/>
                  </a:cxn>
                  <a:cxn ang="0">
                    <a:pos x="50" y="19"/>
                  </a:cxn>
                  <a:cxn ang="0">
                    <a:pos x="46" y="17"/>
                  </a:cxn>
                  <a:cxn ang="0">
                    <a:pos x="42" y="16"/>
                  </a:cxn>
                  <a:cxn ang="0">
                    <a:pos x="36" y="15"/>
                  </a:cxn>
                  <a:cxn ang="0">
                    <a:pos x="31" y="15"/>
                  </a:cxn>
                  <a:cxn ang="0">
                    <a:pos x="25" y="16"/>
                  </a:cxn>
                  <a:cxn ang="0">
                    <a:pos x="22" y="18"/>
                  </a:cxn>
                  <a:cxn ang="0">
                    <a:pos x="19" y="20"/>
                  </a:cxn>
                  <a:cxn ang="0">
                    <a:pos x="17" y="23"/>
                  </a:cxn>
                  <a:cxn ang="0">
                    <a:pos x="16" y="26"/>
                  </a:cxn>
                  <a:cxn ang="0">
                    <a:pos x="15" y="29"/>
                  </a:cxn>
                  <a:cxn ang="0">
                    <a:pos x="15" y="33"/>
                  </a:cxn>
                  <a:cxn ang="0">
                    <a:pos x="15" y="34"/>
                  </a:cxn>
                  <a:cxn ang="0">
                    <a:pos x="0" y="34"/>
                  </a:cxn>
                </a:cxnLst>
                <a:rect l="0" t="0" r="r" b="b"/>
                <a:pathLst>
                  <a:path w="76" h="34">
                    <a:moveTo>
                      <a:pt x="0" y="34"/>
                    </a:moveTo>
                    <a:lnTo>
                      <a:pt x="0" y="33"/>
                    </a:lnTo>
                    <a:lnTo>
                      <a:pt x="0" y="29"/>
                    </a:lnTo>
                    <a:lnTo>
                      <a:pt x="0" y="25"/>
                    </a:lnTo>
                    <a:lnTo>
                      <a:pt x="1" y="22"/>
                    </a:lnTo>
                    <a:lnTo>
                      <a:pt x="2" y="18"/>
                    </a:lnTo>
                    <a:lnTo>
                      <a:pt x="4" y="13"/>
                    </a:lnTo>
                    <a:lnTo>
                      <a:pt x="7" y="10"/>
                    </a:lnTo>
                    <a:lnTo>
                      <a:pt x="10" y="7"/>
                    </a:lnTo>
                    <a:lnTo>
                      <a:pt x="14" y="4"/>
                    </a:lnTo>
                    <a:lnTo>
                      <a:pt x="19" y="2"/>
                    </a:lnTo>
                    <a:lnTo>
                      <a:pt x="24" y="1"/>
                    </a:lnTo>
                    <a:lnTo>
                      <a:pt x="31" y="0"/>
                    </a:lnTo>
                    <a:lnTo>
                      <a:pt x="37" y="0"/>
                    </a:lnTo>
                    <a:lnTo>
                      <a:pt x="43" y="1"/>
                    </a:lnTo>
                    <a:lnTo>
                      <a:pt x="49" y="2"/>
                    </a:lnTo>
                    <a:lnTo>
                      <a:pt x="54" y="4"/>
                    </a:lnTo>
                    <a:lnTo>
                      <a:pt x="59" y="6"/>
                    </a:lnTo>
                    <a:lnTo>
                      <a:pt x="63" y="9"/>
                    </a:lnTo>
                    <a:lnTo>
                      <a:pt x="66" y="12"/>
                    </a:lnTo>
                    <a:lnTo>
                      <a:pt x="69" y="16"/>
                    </a:lnTo>
                    <a:lnTo>
                      <a:pt x="71" y="20"/>
                    </a:lnTo>
                    <a:lnTo>
                      <a:pt x="73" y="24"/>
                    </a:lnTo>
                    <a:lnTo>
                      <a:pt x="75" y="27"/>
                    </a:lnTo>
                    <a:lnTo>
                      <a:pt x="76" y="31"/>
                    </a:lnTo>
                    <a:lnTo>
                      <a:pt x="76" y="34"/>
                    </a:lnTo>
                    <a:lnTo>
                      <a:pt x="60" y="34"/>
                    </a:lnTo>
                    <a:lnTo>
                      <a:pt x="60" y="34"/>
                    </a:lnTo>
                    <a:lnTo>
                      <a:pt x="60" y="30"/>
                    </a:lnTo>
                    <a:lnTo>
                      <a:pt x="58" y="27"/>
                    </a:lnTo>
                    <a:lnTo>
                      <a:pt x="56" y="24"/>
                    </a:lnTo>
                    <a:lnTo>
                      <a:pt x="53" y="21"/>
                    </a:lnTo>
                    <a:lnTo>
                      <a:pt x="50" y="19"/>
                    </a:lnTo>
                    <a:lnTo>
                      <a:pt x="46" y="17"/>
                    </a:lnTo>
                    <a:lnTo>
                      <a:pt x="42" y="16"/>
                    </a:lnTo>
                    <a:lnTo>
                      <a:pt x="36" y="15"/>
                    </a:lnTo>
                    <a:lnTo>
                      <a:pt x="31" y="15"/>
                    </a:lnTo>
                    <a:lnTo>
                      <a:pt x="25" y="16"/>
                    </a:lnTo>
                    <a:lnTo>
                      <a:pt x="22" y="18"/>
                    </a:lnTo>
                    <a:lnTo>
                      <a:pt x="19" y="20"/>
                    </a:lnTo>
                    <a:lnTo>
                      <a:pt x="17" y="23"/>
                    </a:lnTo>
                    <a:lnTo>
                      <a:pt x="16" y="26"/>
                    </a:lnTo>
                    <a:lnTo>
                      <a:pt x="15" y="29"/>
                    </a:lnTo>
                    <a:lnTo>
                      <a:pt x="15" y="33"/>
                    </a:lnTo>
                    <a:lnTo>
                      <a:pt x="15" y="34"/>
                    </a:lnTo>
                    <a:lnTo>
                      <a:pt x="0" y="34"/>
                    </a:lnTo>
                    <a:close/>
                  </a:path>
                </a:pathLst>
              </a:custGeom>
              <a:solidFill>
                <a:srgbClr val="000000"/>
              </a:solidFill>
              <a:ln w="9525">
                <a:noFill/>
                <a:round/>
                <a:headEnd/>
                <a:tailEnd/>
              </a:ln>
            </p:spPr>
            <p:txBody>
              <a:bodyPr/>
              <a:lstStyle/>
              <a:p>
                <a:endParaRPr lang="en-GB"/>
              </a:p>
            </p:txBody>
          </p:sp>
          <p:sp>
            <p:nvSpPr>
              <p:cNvPr id="293004" name="Freeform 140"/>
              <p:cNvSpPr>
                <a:spLocks/>
              </p:cNvSpPr>
              <p:nvPr/>
            </p:nvSpPr>
            <p:spPr bwMode="auto">
              <a:xfrm>
                <a:off x="3735" y="2391"/>
                <a:ext cx="9" cy="5"/>
              </a:xfrm>
              <a:custGeom>
                <a:avLst/>
                <a:gdLst/>
                <a:ahLst/>
                <a:cxnLst>
                  <a:cxn ang="0">
                    <a:pos x="0" y="59"/>
                  </a:cxn>
                  <a:cxn ang="0">
                    <a:pos x="1" y="45"/>
                  </a:cxn>
                  <a:cxn ang="0">
                    <a:pos x="10" y="30"/>
                  </a:cxn>
                  <a:cxn ang="0">
                    <a:pos x="12" y="21"/>
                  </a:cxn>
                  <a:cxn ang="0">
                    <a:pos x="4" y="7"/>
                  </a:cxn>
                  <a:cxn ang="0">
                    <a:pos x="18" y="0"/>
                  </a:cxn>
                  <a:cxn ang="0">
                    <a:pos x="20" y="7"/>
                  </a:cxn>
                  <a:cxn ang="0">
                    <a:pos x="24" y="14"/>
                  </a:cxn>
                  <a:cxn ang="0">
                    <a:pos x="33" y="18"/>
                  </a:cxn>
                  <a:cxn ang="0">
                    <a:pos x="41" y="20"/>
                  </a:cxn>
                  <a:cxn ang="0">
                    <a:pos x="50" y="19"/>
                  </a:cxn>
                  <a:cxn ang="0">
                    <a:pos x="57" y="15"/>
                  </a:cxn>
                  <a:cxn ang="0">
                    <a:pos x="62" y="8"/>
                  </a:cxn>
                  <a:cxn ang="0">
                    <a:pos x="63" y="0"/>
                  </a:cxn>
                  <a:cxn ang="0">
                    <a:pos x="79" y="1"/>
                  </a:cxn>
                  <a:cxn ang="0">
                    <a:pos x="78" y="8"/>
                  </a:cxn>
                  <a:cxn ang="0">
                    <a:pos x="77" y="15"/>
                  </a:cxn>
                  <a:cxn ang="0">
                    <a:pos x="74" y="20"/>
                  </a:cxn>
                  <a:cxn ang="0">
                    <a:pos x="71" y="23"/>
                  </a:cxn>
                  <a:cxn ang="0">
                    <a:pos x="68" y="25"/>
                  </a:cxn>
                  <a:cxn ang="0">
                    <a:pos x="64" y="28"/>
                  </a:cxn>
                  <a:cxn ang="0">
                    <a:pos x="74" y="33"/>
                  </a:cxn>
                  <a:cxn ang="0">
                    <a:pos x="80" y="42"/>
                  </a:cxn>
                  <a:cxn ang="0">
                    <a:pos x="83" y="51"/>
                  </a:cxn>
                  <a:cxn ang="0">
                    <a:pos x="84" y="59"/>
                  </a:cxn>
                  <a:cxn ang="0">
                    <a:pos x="67" y="55"/>
                  </a:cxn>
                  <a:cxn ang="0">
                    <a:pos x="64" y="46"/>
                  </a:cxn>
                  <a:cxn ang="0">
                    <a:pos x="57" y="38"/>
                  </a:cxn>
                  <a:cxn ang="0">
                    <a:pos x="48" y="35"/>
                  </a:cxn>
                  <a:cxn ang="0">
                    <a:pos x="39" y="34"/>
                  </a:cxn>
                  <a:cxn ang="0">
                    <a:pos x="32" y="36"/>
                  </a:cxn>
                  <a:cxn ang="0">
                    <a:pos x="25" y="38"/>
                  </a:cxn>
                  <a:cxn ang="0">
                    <a:pos x="21" y="43"/>
                  </a:cxn>
                  <a:cxn ang="0">
                    <a:pos x="18" y="48"/>
                  </a:cxn>
                  <a:cxn ang="0">
                    <a:pos x="16" y="54"/>
                  </a:cxn>
                  <a:cxn ang="0">
                    <a:pos x="16" y="59"/>
                  </a:cxn>
                </a:cxnLst>
                <a:rect l="0" t="0" r="r" b="b"/>
                <a:pathLst>
                  <a:path w="84" h="59">
                    <a:moveTo>
                      <a:pt x="0" y="59"/>
                    </a:moveTo>
                    <a:lnTo>
                      <a:pt x="0" y="59"/>
                    </a:lnTo>
                    <a:lnTo>
                      <a:pt x="0" y="55"/>
                    </a:lnTo>
                    <a:lnTo>
                      <a:pt x="1" y="45"/>
                    </a:lnTo>
                    <a:lnTo>
                      <a:pt x="4" y="36"/>
                    </a:lnTo>
                    <a:lnTo>
                      <a:pt x="10" y="30"/>
                    </a:lnTo>
                    <a:lnTo>
                      <a:pt x="19" y="25"/>
                    </a:lnTo>
                    <a:lnTo>
                      <a:pt x="12" y="21"/>
                    </a:lnTo>
                    <a:lnTo>
                      <a:pt x="7" y="15"/>
                    </a:lnTo>
                    <a:lnTo>
                      <a:pt x="4" y="7"/>
                    </a:lnTo>
                    <a:lnTo>
                      <a:pt x="3" y="0"/>
                    </a:lnTo>
                    <a:lnTo>
                      <a:pt x="18" y="0"/>
                    </a:lnTo>
                    <a:lnTo>
                      <a:pt x="18" y="3"/>
                    </a:lnTo>
                    <a:lnTo>
                      <a:pt x="20" y="7"/>
                    </a:lnTo>
                    <a:lnTo>
                      <a:pt x="21" y="11"/>
                    </a:lnTo>
                    <a:lnTo>
                      <a:pt x="24" y="14"/>
                    </a:lnTo>
                    <a:lnTo>
                      <a:pt x="28" y="17"/>
                    </a:lnTo>
                    <a:lnTo>
                      <a:pt x="33" y="18"/>
                    </a:lnTo>
                    <a:lnTo>
                      <a:pt x="37" y="20"/>
                    </a:lnTo>
                    <a:lnTo>
                      <a:pt x="41" y="20"/>
                    </a:lnTo>
                    <a:lnTo>
                      <a:pt x="45" y="20"/>
                    </a:lnTo>
                    <a:lnTo>
                      <a:pt x="50" y="19"/>
                    </a:lnTo>
                    <a:lnTo>
                      <a:pt x="54" y="18"/>
                    </a:lnTo>
                    <a:lnTo>
                      <a:pt x="57" y="15"/>
                    </a:lnTo>
                    <a:lnTo>
                      <a:pt x="60" y="12"/>
                    </a:lnTo>
                    <a:lnTo>
                      <a:pt x="62" y="8"/>
                    </a:lnTo>
                    <a:lnTo>
                      <a:pt x="63" y="4"/>
                    </a:lnTo>
                    <a:lnTo>
                      <a:pt x="63" y="0"/>
                    </a:lnTo>
                    <a:lnTo>
                      <a:pt x="79" y="0"/>
                    </a:lnTo>
                    <a:lnTo>
                      <a:pt x="79" y="1"/>
                    </a:lnTo>
                    <a:lnTo>
                      <a:pt x="79" y="5"/>
                    </a:lnTo>
                    <a:lnTo>
                      <a:pt x="78" y="8"/>
                    </a:lnTo>
                    <a:lnTo>
                      <a:pt x="78" y="12"/>
                    </a:lnTo>
                    <a:lnTo>
                      <a:pt x="77" y="15"/>
                    </a:lnTo>
                    <a:lnTo>
                      <a:pt x="76" y="18"/>
                    </a:lnTo>
                    <a:lnTo>
                      <a:pt x="74" y="20"/>
                    </a:lnTo>
                    <a:lnTo>
                      <a:pt x="73" y="21"/>
                    </a:lnTo>
                    <a:lnTo>
                      <a:pt x="71" y="23"/>
                    </a:lnTo>
                    <a:lnTo>
                      <a:pt x="69" y="24"/>
                    </a:lnTo>
                    <a:lnTo>
                      <a:pt x="68" y="25"/>
                    </a:lnTo>
                    <a:lnTo>
                      <a:pt x="66" y="27"/>
                    </a:lnTo>
                    <a:lnTo>
                      <a:pt x="64" y="28"/>
                    </a:lnTo>
                    <a:lnTo>
                      <a:pt x="69" y="30"/>
                    </a:lnTo>
                    <a:lnTo>
                      <a:pt x="74" y="33"/>
                    </a:lnTo>
                    <a:lnTo>
                      <a:pt x="77" y="37"/>
                    </a:lnTo>
                    <a:lnTo>
                      <a:pt x="80" y="42"/>
                    </a:lnTo>
                    <a:lnTo>
                      <a:pt x="82" y="46"/>
                    </a:lnTo>
                    <a:lnTo>
                      <a:pt x="83" y="51"/>
                    </a:lnTo>
                    <a:lnTo>
                      <a:pt x="84" y="55"/>
                    </a:lnTo>
                    <a:lnTo>
                      <a:pt x="84" y="59"/>
                    </a:lnTo>
                    <a:lnTo>
                      <a:pt x="68" y="59"/>
                    </a:lnTo>
                    <a:lnTo>
                      <a:pt x="67" y="55"/>
                    </a:lnTo>
                    <a:lnTo>
                      <a:pt x="66" y="50"/>
                    </a:lnTo>
                    <a:lnTo>
                      <a:pt x="64" y="46"/>
                    </a:lnTo>
                    <a:lnTo>
                      <a:pt x="61" y="42"/>
                    </a:lnTo>
                    <a:lnTo>
                      <a:pt x="57" y="38"/>
                    </a:lnTo>
                    <a:lnTo>
                      <a:pt x="53" y="36"/>
                    </a:lnTo>
                    <a:lnTo>
                      <a:pt x="48" y="35"/>
                    </a:lnTo>
                    <a:lnTo>
                      <a:pt x="43" y="34"/>
                    </a:lnTo>
                    <a:lnTo>
                      <a:pt x="39" y="34"/>
                    </a:lnTo>
                    <a:lnTo>
                      <a:pt x="35" y="35"/>
                    </a:lnTo>
                    <a:lnTo>
                      <a:pt x="32" y="36"/>
                    </a:lnTo>
                    <a:lnTo>
                      <a:pt x="28" y="37"/>
                    </a:lnTo>
                    <a:lnTo>
                      <a:pt x="25" y="38"/>
                    </a:lnTo>
                    <a:lnTo>
                      <a:pt x="23" y="41"/>
                    </a:lnTo>
                    <a:lnTo>
                      <a:pt x="21" y="43"/>
                    </a:lnTo>
                    <a:lnTo>
                      <a:pt x="19" y="45"/>
                    </a:lnTo>
                    <a:lnTo>
                      <a:pt x="18" y="48"/>
                    </a:lnTo>
                    <a:lnTo>
                      <a:pt x="17" y="51"/>
                    </a:lnTo>
                    <a:lnTo>
                      <a:pt x="16" y="54"/>
                    </a:lnTo>
                    <a:lnTo>
                      <a:pt x="16" y="57"/>
                    </a:lnTo>
                    <a:lnTo>
                      <a:pt x="16" y="59"/>
                    </a:lnTo>
                    <a:lnTo>
                      <a:pt x="0" y="59"/>
                    </a:lnTo>
                    <a:close/>
                  </a:path>
                </a:pathLst>
              </a:custGeom>
              <a:solidFill>
                <a:srgbClr val="000000"/>
              </a:solidFill>
              <a:ln w="9525">
                <a:noFill/>
                <a:round/>
                <a:headEnd/>
                <a:tailEnd/>
              </a:ln>
            </p:spPr>
            <p:txBody>
              <a:bodyPr/>
              <a:lstStyle/>
              <a:p>
                <a:endParaRPr lang="en-GB"/>
              </a:p>
            </p:txBody>
          </p:sp>
          <p:sp>
            <p:nvSpPr>
              <p:cNvPr id="293005" name="Freeform 141"/>
              <p:cNvSpPr>
                <a:spLocks/>
              </p:cNvSpPr>
              <p:nvPr/>
            </p:nvSpPr>
            <p:spPr bwMode="auto">
              <a:xfrm>
                <a:off x="3735" y="2396"/>
                <a:ext cx="9" cy="3"/>
              </a:xfrm>
              <a:custGeom>
                <a:avLst/>
                <a:gdLst/>
                <a:ahLst/>
                <a:cxnLst>
                  <a:cxn ang="0">
                    <a:pos x="0" y="0"/>
                  </a:cxn>
                  <a:cxn ang="0">
                    <a:pos x="1" y="3"/>
                  </a:cxn>
                  <a:cxn ang="0">
                    <a:pos x="1" y="7"/>
                  </a:cxn>
                  <a:cxn ang="0">
                    <a:pos x="2" y="12"/>
                  </a:cxn>
                  <a:cxn ang="0">
                    <a:pos x="4" y="16"/>
                  </a:cxn>
                  <a:cxn ang="0">
                    <a:pos x="6" y="20"/>
                  </a:cxn>
                  <a:cxn ang="0">
                    <a:pos x="9" y="24"/>
                  </a:cxn>
                  <a:cxn ang="0">
                    <a:pos x="13" y="27"/>
                  </a:cxn>
                  <a:cxn ang="0">
                    <a:pos x="16" y="30"/>
                  </a:cxn>
                  <a:cxn ang="0">
                    <a:pos x="20" y="32"/>
                  </a:cxn>
                  <a:cxn ang="0">
                    <a:pos x="23" y="34"/>
                  </a:cxn>
                  <a:cxn ang="0">
                    <a:pos x="27" y="36"/>
                  </a:cxn>
                  <a:cxn ang="0">
                    <a:pos x="32" y="37"/>
                  </a:cxn>
                  <a:cxn ang="0">
                    <a:pos x="36" y="37"/>
                  </a:cxn>
                  <a:cxn ang="0">
                    <a:pos x="40" y="38"/>
                  </a:cxn>
                  <a:cxn ang="0">
                    <a:pos x="44" y="40"/>
                  </a:cxn>
                  <a:cxn ang="0">
                    <a:pos x="48" y="40"/>
                  </a:cxn>
                  <a:cxn ang="0">
                    <a:pos x="52" y="38"/>
                  </a:cxn>
                  <a:cxn ang="0">
                    <a:pos x="56" y="37"/>
                  </a:cxn>
                  <a:cxn ang="0">
                    <a:pos x="60" y="36"/>
                  </a:cxn>
                  <a:cxn ang="0">
                    <a:pos x="64" y="35"/>
                  </a:cxn>
                  <a:cxn ang="0">
                    <a:pos x="67" y="33"/>
                  </a:cxn>
                  <a:cxn ang="0">
                    <a:pos x="70" y="31"/>
                  </a:cxn>
                  <a:cxn ang="0">
                    <a:pos x="73" y="29"/>
                  </a:cxn>
                  <a:cxn ang="0">
                    <a:pos x="76" y="26"/>
                  </a:cxn>
                  <a:cxn ang="0">
                    <a:pos x="78" y="23"/>
                  </a:cxn>
                  <a:cxn ang="0">
                    <a:pos x="80" y="20"/>
                  </a:cxn>
                  <a:cxn ang="0">
                    <a:pos x="82" y="17"/>
                  </a:cxn>
                  <a:cxn ang="0">
                    <a:pos x="83" y="13"/>
                  </a:cxn>
                  <a:cxn ang="0">
                    <a:pos x="84" y="8"/>
                  </a:cxn>
                  <a:cxn ang="0">
                    <a:pos x="84" y="5"/>
                  </a:cxn>
                  <a:cxn ang="0">
                    <a:pos x="84" y="1"/>
                  </a:cxn>
                  <a:cxn ang="0">
                    <a:pos x="84" y="0"/>
                  </a:cxn>
                  <a:cxn ang="0">
                    <a:pos x="68" y="0"/>
                  </a:cxn>
                  <a:cxn ang="0">
                    <a:pos x="68" y="2"/>
                  </a:cxn>
                  <a:cxn ang="0">
                    <a:pos x="67" y="13"/>
                  </a:cxn>
                  <a:cxn ang="0">
                    <a:pos x="63" y="20"/>
                  </a:cxn>
                  <a:cxn ang="0">
                    <a:pos x="55" y="24"/>
                  </a:cxn>
                  <a:cxn ang="0">
                    <a:pos x="44" y="25"/>
                  </a:cxn>
                  <a:cxn ang="0">
                    <a:pos x="40" y="24"/>
                  </a:cxn>
                  <a:cxn ang="0">
                    <a:pos x="36" y="23"/>
                  </a:cxn>
                  <a:cxn ang="0">
                    <a:pos x="32" y="22"/>
                  </a:cxn>
                  <a:cxn ang="0">
                    <a:pos x="28" y="21"/>
                  </a:cxn>
                  <a:cxn ang="0">
                    <a:pos x="25" y="19"/>
                  </a:cxn>
                  <a:cxn ang="0">
                    <a:pos x="23" y="16"/>
                  </a:cxn>
                  <a:cxn ang="0">
                    <a:pos x="21" y="13"/>
                  </a:cxn>
                  <a:cxn ang="0">
                    <a:pos x="19" y="10"/>
                  </a:cxn>
                  <a:cxn ang="0">
                    <a:pos x="18" y="6"/>
                  </a:cxn>
                  <a:cxn ang="0">
                    <a:pos x="17" y="3"/>
                  </a:cxn>
                  <a:cxn ang="0">
                    <a:pos x="16" y="1"/>
                  </a:cxn>
                  <a:cxn ang="0">
                    <a:pos x="16" y="0"/>
                  </a:cxn>
                  <a:cxn ang="0">
                    <a:pos x="0" y="0"/>
                  </a:cxn>
                </a:cxnLst>
                <a:rect l="0" t="0" r="r" b="b"/>
                <a:pathLst>
                  <a:path w="84" h="40">
                    <a:moveTo>
                      <a:pt x="0" y="0"/>
                    </a:moveTo>
                    <a:lnTo>
                      <a:pt x="1" y="3"/>
                    </a:lnTo>
                    <a:lnTo>
                      <a:pt x="1" y="7"/>
                    </a:lnTo>
                    <a:lnTo>
                      <a:pt x="2" y="12"/>
                    </a:lnTo>
                    <a:lnTo>
                      <a:pt x="4" y="16"/>
                    </a:lnTo>
                    <a:lnTo>
                      <a:pt x="6" y="20"/>
                    </a:lnTo>
                    <a:lnTo>
                      <a:pt x="9" y="24"/>
                    </a:lnTo>
                    <a:lnTo>
                      <a:pt x="13" y="27"/>
                    </a:lnTo>
                    <a:lnTo>
                      <a:pt x="16" y="30"/>
                    </a:lnTo>
                    <a:lnTo>
                      <a:pt x="20" y="32"/>
                    </a:lnTo>
                    <a:lnTo>
                      <a:pt x="23" y="34"/>
                    </a:lnTo>
                    <a:lnTo>
                      <a:pt x="27" y="36"/>
                    </a:lnTo>
                    <a:lnTo>
                      <a:pt x="32" y="37"/>
                    </a:lnTo>
                    <a:lnTo>
                      <a:pt x="36" y="37"/>
                    </a:lnTo>
                    <a:lnTo>
                      <a:pt x="40" y="38"/>
                    </a:lnTo>
                    <a:lnTo>
                      <a:pt x="44" y="40"/>
                    </a:lnTo>
                    <a:lnTo>
                      <a:pt x="48" y="40"/>
                    </a:lnTo>
                    <a:lnTo>
                      <a:pt x="52" y="38"/>
                    </a:lnTo>
                    <a:lnTo>
                      <a:pt x="56" y="37"/>
                    </a:lnTo>
                    <a:lnTo>
                      <a:pt x="60" y="36"/>
                    </a:lnTo>
                    <a:lnTo>
                      <a:pt x="64" y="35"/>
                    </a:lnTo>
                    <a:lnTo>
                      <a:pt x="67" y="33"/>
                    </a:lnTo>
                    <a:lnTo>
                      <a:pt x="70" y="31"/>
                    </a:lnTo>
                    <a:lnTo>
                      <a:pt x="73" y="29"/>
                    </a:lnTo>
                    <a:lnTo>
                      <a:pt x="76" y="26"/>
                    </a:lnTo>
                    <a:lnTo>
                      <a:pt x="78" y="23"/>
                    </a:lnTo>
                    <a:lnTo>
                      <a:pt x="80" y="20"/>
                    </a:lnTo>
                    <a:lnTo>
                      <a:pt x="82" y="17"/>
                    </a:lnTo>
                    <a:lnTo>
                      <a:pt x="83" y="13"/>
                    </a:lnTo>
                    <a:lnTo>
                      <a:pt x="84" y="8"/>
                    </a:lnTo>
                    <a:lnTo>
                      <a:pt x="84" y="5"/>
                    </a:lnTo>
                    <a:lnTo>
                      <a:pt x="84" y="1"/>
                    </a:lnTo>
                    <a:lnTo>
                      <a:pt x="84" y="0"/>
                    </a:lnTo>
                    <a:lnTo>
                      <a:pt x="68" y="0"/>
                    </a:lnTo>
                    <a:lnTo>
                      <a:pt x="68" y="2"/>
                    </a:lnTo>
                    <a:lnTo>
                      <a:pt x="67" y="13"/>
                    </a:lnTo>
                    <a:lnTo>
                      <a:pt x="63" y="20"/>
                    </a:lnTo>
                    <a:lnTo>
                      <a:pt x="55" y="24"/>
                    </a:lnTo>
                    <a:lnTo>
                      <a:pt x="44" y="25"/>
                    </a:lnTo>
                    <a:lnTo>
                      <a:pt x="40" y="24"/>
                    </a:lnTo>
                    <a:lnTo>
                      <a:pt x="36" y="23"/>
                    </a:lnTo>
                    <a:lnTo>
                      <a:pt x="32" y="22"/>
                    </a:lnTo>
                    <a:lnTo>
                      <a:pt x="28" y="21"/>
                    </a:lnTo>
                    <a:lnTo>
                      <a:pt x="25" y="19"/>
                    </a:lnTo>
                    <a:lnTo>
                      <a:pt x="23" y="16"/>
                    </a:lnTo>
                    <a:lnTo>
                      <a:pt x="21" y="13"/>
                    </a:lnTo>
                    <a:lnTo>
                      <a:pt x="19" y="10"/>
                    </a:lnTo>
                    <a:lnTo>
                      <a:pt x="18" y="6"/>
                    </a:lnTo>
                    <a:lnTo>
                      <a:pt x="17" y="3"/>
                    </a:lnTo>
                    <a:lnTo>
                      <a:pt x="16" y="1"/>
                    </a:lnTo>
                    <a:lnTo>
                      <a:pt x="16" y="0"/>
                    </a:lnTo>
                    <a:lnTo>
                      <a:pt x="0" y="0"/>
                    </a:lnTo>
                    <a:close/>
                  </a:path>
                </a:pathLst>
              </a:custGeom>
              <a:solidFill>
                <a:srgbClr val="000000"/>
              </a:solidFill>
              <a:ln w="9525">
                <a:noFill/>
                <a:round/>
                <a:headEnd/>
                <a:tailEnd/>
              </a:ln>
            </p:spPr>
            <p:txBody>
              <a:bodyPr/>
              <a:lstStyle/>
              <a:p>
                <a:endParaRPr lang="en-GB"/>
              </a:p>
            </p:txBody>
          </p:sp>
          <p:sp>
            <p:nvSpPr>
              <p:cNvPr id="293006" name="Freeform 142"/>
              <p:cNvSpPr>
                <a:spLocks/>
              </p:cNvSpPr>
              <p:nvPr/>
            </p:nvSpPr>
            <p:spPr bwMode="auto">
              <a:xfrm>
                <a:off x="3735" y="2416"/>
                <a:ext cx="8" cy="5"/>
              </a:xfrm>
              <a:custGeom>
                <a:avLst/>
                <a:gdLst/>
                <a:ahLst/>
                <a:cxnLst>
                  <a:cxn ang="0">
                    <a:pos x="0" y="65"/>
                  </a:cxn>
                  <a:cxn ang="0">
                    <a:pos x="0" y="64"/>
                  </a:cxn>
                  <a:cxn ang="0">
                    <a:pos x="0" y="63"/>
                  </a:cxn>
                  <a:cxn ang="0">
                    <a:pos x="0" y="61"/>
                  </a:cxn>
                  <a:cxn ang="0">
                    <a:pos x="0" y="59"/>
                  </a:cxn>
                  <a:cxn ang="0">
                    <a:pos x="0" y="57"/>
                  </a:cxn>
                  <a:cxn ang="0">
                    <a:pos x="0" y="56"/>
                  </a:cxn>
                  <a:cxn ang="0">
                    <a:pos x="0" y="54"/>
                  </a:cxn>
                  <a:cxn ang="0">
                    <a:pos x="0" y="53"/>
                  </a:cxn>
                  <a:cxn ang="0">
                    <a:pos x="1" y="45"/>
                  </a:cxn>
                  <a:cxn ang="0">
                    <a:pos x="2" y="38"/>
                  </a:cxn>
                  <a:cxn ang="0">
                    <a:pos x="4" y="30"/>
                  </a:cxn>
                  <a:cxn ang="0">
                    <a:pos x="5" y="24"/>
                  </a:cxn>
                  <a:cxn ang="0">
                    <a:pos x="8" y="19"/>
                  </a:cxn>
                  <a:cxn ang="0">
                    <a:pos x="11" y="14"/>
                  </a:cxn>
                  <a:cxn ang="0">
                    <a:pos x="14" y="10"/>
                  </a:cxn>
                  <a:cxn ang="0">
                    <a:pos x="17" y="6"/>
                  </a:cxn>
                  <a:cxn ang="0">
                    <a:pos x="22" y="3"/>
                  </a:cxn>
                  <a:cxn ang="0">
                    <a:pos x="27" y="1"/>
                  </a:cxn>
                  <a:cxn ang="0">
                    <a:pos x="33" y="0"/>
                  </a:cxn>
                  <a:cxn ang="0">
                    <a:pos x="40" y="0"/>
                  </a:cxn>
                  <a:cxn ang="0">
                    <a:pos x="46" y="1"/>
                  </a:cxn>
                  <a:cxn ang="0">
                    <a:pos x="52" y="2"/>
                  </a:cxn>
                  <a:cxn ang="0">
                    <a:pos x="58" y="4"/>
                  </a:cxn>
                  <a:cxn ang="0">
                    <a:pos x="63" y="8"/>
                  </a:cxn>
                  <a:cxn ang="0">
                    <a:pos x="67" y="12"/>
                  </a:cxn>
                  <a:cxn ang="0">
                    <a:pos x="71" y="17"/>
                  </a:cxn>
                  <a:cxn ang="0">
                    <a:pos x="74" y="22"/>
                  </a:cxn>
                  <a:cxn ang="0">
                    <a:pos x="77" y="29"/>
                  </a:cxn>
                  <a:cxn ang="0">
                    <a:pos x="80" y="38"/>
                  </a:cxn>
                  <a:cxn ang="0">
                    <a:pos x="82" y="46"/>
                  </a:cxn>
                  <a:cxn ang="0">
                    <a:pos x="83" y="55"/>
                  </a:cxn>
                  <a:cxn ang="0">
                    <a:pos x="84" y="65"/>
                  </a:cxn>
                  <a:cxn ang="0">
                    <a:pos x="68" y="65"/>
                  </a:cxn>
                  <a:cxn ang="0">
                    <a:pos x="68" y="59"/>
                  </a:cxn>
                  <a:cxn ang="0">
                    <a:pos x="67" y="51"/>
                  </a:cxn>
                  <a:cxn ang="0">
                    <a:pos x="65" y="44"/>
                  </a:cxn>
                  <a:cxn ang="0">
                    <a:pos x="64" y="38"/>
                  </a:cxn>
                  <a:cxn ang="0">
                    <a:pos x="62" y="32"/>
                  </a:cxn>
                  <a:cxn ang="0">
                    <a:pos x="60" y="27"/>
                  </a:cxn>
                  <a:cxn ang="0">
                    <a:pos x="58" y="24"/>
                  </a:cxn>
                  <a:cxn ang="0">
                    <a:pos x="55" y="21"/>
                  </a:cxn>
                  <a:cxn ang="0">
                    <a:pos x="52" y="18"/>
                  </a:cxn>
                  <a:cxn ang="0">
                    <a:pos x="48" y="16"/>
                  </a:cxn>
                  <a:cxn ang="0">
                    <a:pos x="45" y="15"/>
                  </a:cxn>
                  <a:cxn ang="0">
                    <a:pos x="41" y="15"/>
                  </a:cxn>
                  <a:cxn ang="0">
                    <a:pos x="37" y="15"/>
                  </a:cxn>
                  <a:cxn ang="0">
                    <a:pos x="32" y="16"/>
                  </a:cxn>
                  <a:cxn ang="0">
                    <a:pos x="29" y="18"/>
                  </a:cxn>
                  <a:cxn ang="0">
                    <a:pos x="26" y="20"/>
                  </a:cxn>
                  <a:cxn ang="0">
                    <a:pos x="23" y="24"/>
                  </a:cxn>
                  <a:cxn ang="0">
                    <a:pos x="21" y="28"/>
                  </a:cxn>
                  <a:cxn ang="0">
                    <a:pos x="19" y="32"/>
                  </a:cxn>
                  <a:cxn ang="0">
                    <a:pos x="18" y="38"/>
                  </a:cxn>
                  <a:cxn ang="0">
                    <a:pos x="17" y="43"/>
                  </a:cxn>
                  <a:cxn ang="0">
                    <a:pos x="16" y="49"/>
                  </a:cxn>
                  <a:cxn ang="0">
                    <a:pos x="16" y="55"/>
                  </a:cxn>
                  <a:cxn ang="0">
                    <a:pos x="16" y="61"/>
                  </a:cxn>
                  <a:cxn ang="0">
                    <a:pos x="16" y="65"/>
                  </a:cxn>
                  <a:cxn ang="0">
                    <a:pos x="0" y="65"/>
                  </a:cxn>
                </a:cxnLst>
                <a:rect l="0" t="0" r="r" b="b"/>
                <a:pathLst>
                  <a:path w="84" h="65">
                    <a:moveTo>
                      <a:pt x="0" y="65"/>
                    </a:moveTo>
                    <a:lnTo>
                      <a:pt x="0" y="64"/>
                    </a:lnTo>
                    <a:lnTo>
                      <a:pt x="0" y="63"/>
                    </a:lnTo>
                    <a:lnTo>
                      <a:pt x="0" y="61"/>
                    </a:lnTo>
                    <a:lnTo>
                      <a:pt x="0" y="59"/>
                    </a:lnTo>
                    <a:lnTo>
                      <a:pt x="0" y="57"/>
                    </a:lnTo>
                    <a:lnTo>
                      <a:pt x="0" y="56"/>
                    </a:lnTo>
                    <a:lnTo>
                      <a:pt x="0" y="54"/>
                    </a:lnTo>
                    <a:lnTo>
                      <a:pt x="0" y="53"/>
                    </a:lnTo>
                    <a:lnTo>
                      <a:pt x="1" y="45"/>
                    </a:lnTo>
                    <a:lnTo>
                      <a:pt x="2" y="38"/>
                    </a:lnTo>
                    <a:lnTo>
                      <a:pt x="4" y="30"/>
                    </a:lnTo>
                    <a:lnTo>
                      <a:pt x="5" y="24"/>
                    </a:lnTo>
                    <a:lnTo>
                      <a:pt x="8" y="19"/>
                    </a:lnTo>
                    <a:lnTo>
                      <a:pt x="11" y="14"/>
                    </a:lnTo>
                    <a:lnTo>
                      <a:pt x="14" y="10"/>
                    </a:lnTo>
                    <a:lnTo>
                      <a:pt x="17" y="6"/>
                    </a:lnTo>
                    <a:lnTo>
                      <a:pt x="22" y="3"/>
                    </a:lnTo>
                    <a:lnTo>
                      <a:pt x="27" y="1"/>
                    </a:lnTo>
                    <a:lnTo>
                      <a:pt x="33" y="0"/>
                    </a:lnTo>
                    <a:lnTo>
                      <a:pt x="40" y="0"/>
                    </a:lnTo>
                    <a:lnTo>
                      <a:pt x="46" y="1"/>
                    </a:lnTo>
                    <a:lnTo>
                      <a:pt x="52" y="2"/>
                    </a:lnTo>
                    <a:lnTo>
                      <a:pt x="58" y="4"/>
                    </a:lnTo>
                    <a:lnTo>
                      <a:pt x="63" y="8"/>
                    </a:lnTo>
                    <a:lnTo>
                      <a:pt x="67" y="12"/>
                    </a:lnTo>
                    <a:lnTo>
                      <a:pt x="71" y="17"/>
                    </a:lnTo>
                    <a:lnTo>
                      <a:pt x="74" y="22"/>
                    </a:lnTo>
                    <a:lnTo>
                      <a:pt x="77" y="29"/>
                    </a:lnTo>
                    <a:lnTo>
                      <a:pt x="80" y="38"/>
                    </a:lnTo>
                    <a:lnTo>
                      <a:pt x="82" y="46"/>
                    </a:lnTo>
                    <a:lnTo>
                      <a:pt x="83" y="55"/>
                    </a:lnTo>
                    <a:lnTo>
                      <a:pt x="84" y="65"/>
                    </a:lnTo>
                    <a:lnTo>
                      <a:pt x="68" y="65"/>
                    </a:lnTo>
                    <a:lnTo>
                      <a:pt x="68" y="59"/>
                    </a:lnTo>
                    <a:lnTo>
                      <a:pt x="67" y="51"/>
                    </a:lnTo>
                    <a:lnTo>
                      <a:pt x="65" y="44"/>
                    </a:lnTo>
                    <a:lnTo>
                      <a:pt x="64" y="38"/>
                    </a:lnTo>
                    <a:lnTo>
                      <a:pt x="62" y="32"/>
                    </a:lnTo>
                    <a:lnTo>
                      <a:pt x="60" y="27"/>
                    </a:lnTo>
                    <a:lnTo>
                      <a:pt x="58" y="24"/>
                    </a:lnTo>
                    <a:lnTo>
                      <a:pt x="55" y="21"/>
                    </a:lnTo>
                    <a:lnTo>
                      <a:pt x="52" y="18"/>
                    </a:lnTo>
                    <a:lnTo>
                      <a:pt x="48" y="16"/>
                    </a:lnTo>
                    <a:lnTo>
                      <a:pt x="45" y="15"/>
                    </a:lnTo>
                    <a:lnTo>
                      <a:pt x="41" y="15"/>
                    </a:lnTo>
                    <a:lnTo>
                      <a:pt x="37" y="15"/>
                    </a:lnTo>
                    <a:lnTo>
                      <a:pt x="32" y="16"/>
                    </a:lnTo>
                    <a:lnTo>
                      <a:pt x="29" y="18"/>
                    </a:lnTo>
                    <a:lnTo>
                      <a:pt x="26" y="20"/>
                    </a:lnTo>
                    <a:lnTo>
                      <a:pt x="23" y="24"/>
                    </a:lnTo>
                    <a:lnTo>
                      <a:pt x="21" y="28"/>
                    </a:lnTo>
                    <a:lnTo>
                      <a:pt x="19" y="32"/>
                    </a:lnTo>
                    <a:lnTo>
                      <a:pt x="18" y="38"/>
                    </a:lnTo>
                    <a:lnTo>
                      <a:pt x="17" y="43"/>
                    </a:lnTo>
                    <a:lnTo>
                      <a:pt x="16" y="49"/>
                    </a:lnTo>
                    <a:lnTo>
                      <a:pt x="16" y="55"/>
                    </a:lnTo>
                    <a:lnTo>
                      <a:pt x="16" y="61"/>
                    </a:lnTo>
                    <a:lnTo>
                      <a:pt x="16" y="65"/>
                    </a:lnTo>
                    <a:lnTo>
                      <a:pt x="0" y="65"/>
                    </a:lnTo>
                    <a:close/>
                  </a:path>
                </a:pathLst>
              </a:custGeom>
              <a:solidFill>
                <a:srgbClr val="000000"/>
              </a:solidFill>
              <a:ln w="9525">
                <a:noFill/>
                <a:round/>
                <a:headEnd/>
                <a:tailEnd/>
              </a:ln>
            </p:spPr>
            <p:txBody>
              <a:bodyPr/>
              <a:lstStyle/>
              <a:p>
                <a:endParaRPr lang="en-GB"/>
              </a:p>
            </p:txBody>
          </p:sp>
          <p:sp>
            <p:nvSpPr>
              <p:cNvPr id="293007" name="Freeform 143"/>
              <p:cNvSpPr>
                <a:spLocks/>
              </p:cNvSpPr>
              <p:nvPr/>
            </p:nvSpPr>
            <p:spPr bwMode="auto">
              <a:xfrm>
                <a:off x="3735" y="2421"/>
                <a:ext cx="8" cy="6"/>
              </a:xfrm>
              <a:custGeom>
                <a:avLst/>
                <a:gdLst/>
                <a:ahLst/>
                <a:cxnLst>
                  <a:cxn ang="0">
                    <a:pos x="0" y="0"/>
                  </a:cxn>
                  <a:cxn ang="0">
                    <a:pos x="0" y="2"/>
                  </a:cxn>
                  <a:cxn ang="0">
                    <a:pos x="0" y="10"/>
                  </a:cxn>
                  <a:cxn ang="0">
                    <a:pos x="1" y="18"/>
                  </a:cxn>
                  <a:cxn ang="0">
                    <a:pos x="2" y="25"/>
                  </a:cxn>
                  <a:cxn ang="0">
                    <a:pos x="4" y="33"/>
                  </a:cxn>
                  <a:cxn ang="0">
                    <a:pos x="7" y="40"/>
                  </a:cxn>
                  <a:cxn ang="0">
                    <a:pos x="10" y="46"/>
                  </a:cxn>
                  <a:cxn ang="0">
                    <a:pos x="14" y="52"/>
                  </a:cxn>
                  <a:cxn ang="0">
                    <a:pos x="19" y="56"/>
                  </a:cxn>
                  <a:cxn ang="0">
                    <a:pos x="24" y="61"/>
                  </a:cxn>
                  <a:cxn ang="0">
                    <a:pos x="29" y="64"/>
                  </a:cxn>
                  <a:cxn ang="0">
                    <a:pos x="36" y="66"/>
                  </a:cxn>
                  <a:cxn ang="0">
                    <a:pos x="43" y="67"/>
                  </a:cxn>
                  <a:cxn ang="0">
                    <a:pos x="48" y="67"/>
                  </a:cxn>
                  <a:cxn ang="0">
                    <a:pos x="53" y="66"/>
                  </a:cxn>
                  <a:cxn ang="0">
                    <a:pos x="58" y="65"/>
                  </a:cxn>
                  <a:cxn ang="0">
                    <a:pos x="62" y="63"/>
                  </a:cxn>
                  <a:cxn ang="0">
                    <a:pos x="66" y="61"/>
                  </a:cxn>
                  <a:cxn ang="0">
                    <a:pos x="69" y="57"/>
                  </a:cxn>
                  <a:cxn ang="0">
                    <a:pos x="72" y="54"/>
                  </a:cxn>
                  <a:cxn ang="0">
                    <a:pos x="75" y="50"/>
                  </a:cxn>
                  <a:cxn ang="0">
                    <a:pos x="77" y="46"/>
                  </a:cxn>
                  <a:cxn ang="0">
                    <a:pos x="79" y="42"/>
                  </a:cxn>
                  <a:cxn ang="0">
                    <a:pos x="81" y="37"/>
                  </a:cxn>
                  <a:cxn ang="0">
                    <a:pos x="83" y="32"/>
                  </a:cxn>
                  <a:cxn ang="0">
                    <a:pos x="83" y="25"/>
                  </a:cxn>
                  <a:cxn ang="0">
                    <a:pos x="84" y="19"/>
                  </a:cxn>
                  <a:cxn ang="0">
                    <a:pos x="84" y="13"/>
                  </a:cxn>
                  <a:cxn ang="0">
                    <a:pos x="84" y="6"/>
                  </a:cxn>
                  <a:cxn ang="0">
                    <a:pos x="84" y="0"/>
                  </a:cxn>
                  <a:cxn ang="0">
                    <a:pos x="84" y="0"/>
                  </a:cxn>
                  <a:cxn ang="0">
                    <a:pos x="68" y="0"/>
                  </a:cxn>
                  <a:cxn ang="0">
                    <a:pos x="68" y="3"/>
                  </a:cxn>
                  <a:cxn ang="0">
                    <a:pos x="68" y="9"/>
                  </a:cxn>
                  <a:cxn ang="0">
                    <a:pos x="67" y="14"/>
                  </a:cxn>
                  <a:cxn ang="0">
                    <a:pos x="67" y="20"/>
                  </a:cxn>
                  <a:cxn ang="0">
                    <a:pos x="66" y="25"/>
                  </a:cxn>
                  <a:cxn ang="0">
                    <a:pos x="66" y="31"/>
                  </a:cxn>
                  <a:cxn ang="0">
                    <a:pos x="65" y="36"/>
                  </a:cxn>
                  <a:cxn ang="0">
                    <a:pos x="63" y="41"/>
                  </a:cxn>
                  <a:cxn ang="0">
                    <a:pos x="60" y="45"/>
                  </a:cxn>
                  <a:cxn ang="0">
                    <a:pos x="57" y="49"/>
                  </a:cxn>
                  <a:cxn ang="0">
                    <a:pos x="53" y="51"/>
                  </a:cxn>
                  <a:cxn ang="0">
                    <a:pos x="48" y="52"/>
                  </a:cxn>
                  <a:cxn ang="0">
                    <a:pos x="43" y="52"/>
                  </a:cxn>
                  <a:cxn ang="0">
                    <a:pos x="37" y="51"/>
                  </a:cxn>
                  <a:cxn ang="0">
                    <a:pos x="30" y="48"/>
                  </a:cxn>
                  <a:cxn ang="0">
                    <a:pos x="26" y="44"/>
                  </a:cxn>
                  <a:cxn ang="0">
                    <a:pos x="23" y="37"/>
                  </a:cxn>
                  <a:cxn ang="0">
                    <a:pos x="20" y="28"/>
                  </a:cxn>
                  <a:cxn ang="0">
                    <a:pos x="18" y="19"/>
                  </a:cxn>
                  <a:cxn ang="0">
                    <a:pos x="16" y="8"/>
                  </a:cxn>
                  <a:cxn ang="0">
                    <a:pos x="16" y="0"/>
                  </a:cxn>
                  <a:cxn ang="0">
                    <a:pos x="0" y="0"/>
                  </a:cxn>
                </a:cxnLst>
                <a:rect l="0" t="0" r="r" b="b"/>
                <a:pathLst>
                  <a:path w="84" h="67">
                    <a:moveTo>
                      <a:pt x="0" y="0"/>
                    </a:moveTo>
                    <a:lnTo>
                      <a:pt x="0" y="2"/>
                    </a:lnTo>
                    <a:lnTo>
                      <a:pt x="0" y="10"/>
                    </a:lnTo>
                    <a:lnTo>
                      <a:pt x="1" y="18"/>
                    </a:lnTo>
                    <a:lnTo>
                      <a:pt x="2" y="25"/>
                    </a:lnTo>
                    <a:lnTo>
                      <a:pt x="4" y="33"/>
                    </a:lnTo>
                    <a:lnTo>
                      <a:pt x="7" y="40"/>
                    </a:lnTo>
                    <a:lnTo>
                      <a:pt x="10" y="46"/>
                    </a:lnTo>
                    <a:lnTo>
                      <a:pt x="14" y="52"/>
                    </a:lnTo>
                    <a:lnTo>
                      <a:pt x="19" y="56"/>
                    </a:lnTo>
                    <a:lnTo>
                      <a:pt x="24" y="61"/>
                    </a:lnTo>
                    <a:lnTo>
                      <a:pt x="29" y="64"/>
                    </a:lnTo>
                    <a:lnTo>
                      <a:pt x="36" y="66"/>
                    </a:lnTo>
                    <a:lnTo>
                      <a:pt x="43" y="67"/>
                    </a:lnTo>
                    <a:lnTo>
                      <a:pt x="48" y="67"/>
                    </a:lnTo>
                    <a:lnTo>
                      <a:pt x="53" y="66"/>
                    </a:lnTo>
                    <a:lnTo>
                      <a:pt x="58" y="65"/>
                    </a:lnTo>
                    <a:lnTo>
                      <a:pt x="62" y="63"/>
                    </a:lnTo>
                    <a:lnTo>
                      <a:pt x="66" y="61"/>
                    </a:lnTo>
                    <a:lnTo>
                      <a:pt x="69" y="57"/>
                    </a:lnTo>
                    <a:lnTo>
                      <a:pt x="72" y="54"/>
                    </a:lnTo>
                    <a:lnTo>
                      <a:pt x="75" y="50"/>
                    </a:lnTo>
                    <a:lnTo>
                      <a:pt x="77" y="46"/>
                    </a:lnTo>
                    <a:lnTo>
                      <a:pt x="79" y="42"/>
                    </a:lnTo>
                    <a:lnTo>
                      <a:pt x="81" y="37"/>
                    </a:lnTo>
                    <a:lnTo>
                      <a:pt x="83" y="32"/>
                    </a:lnTo>
                    <a:lnTo>
                      <a:pt x="83" y="25"/>
                    </a:lnTo>
                    <a:lnTo>
                      <a:pt x="84" y="19"/>
                    </a:lnTo>
                    <a:lnTo>
                      <a:pt x="84" y="13"/>
                    </a:lnTo>
                    <a:lnTo>
                      <a:pt x="84" y="6"/>
                    </a:lnTo>
                    <a:lnTo>
                      <a:pt x="84" y="0"/>
                    </a:lnTo>
                    <a:lnTo>
                      <a:pt x="84" y="0"/>
                    </a:lnTo>
                    <a:lnTo>
                      <a:pt x="68" y="0"/>
                    </a:lnTo>
                    <a:lnTo>
                      <a:pt x="68" y="3"/>
                    </a:lnTo>
                    <a:lnTo>
                      <a:pt x="68" y="9"/>
                    </a:lnTo>
                    <a:lnTo>
                      <a:pt x="67" y="14"/>
                    </a:lnTo>
                    <a:lnTo>
                      <a:pt x="67" y="20"/>
                    </a:lnTo>
                    <a:lnTo>
                      <a:pt x="66" y="25"/>
                    </a:lnTo>
                    <a:lnTo>
                      <a:pt x="66" y="31"/>
                    </a:lnTo>
                    <a:lnTo>
                      <a:pt x="65" y="36"/>
                    </a:lnTo>
                    <a:lnTo>
                      <a:pt x="63" y="41"/>
                    </a:lnTo>
                    <a:lnTo>
                      <a:pt x="60" y="45"/>
                    </a:lnTo>
                    <a:lnTo>
                      <a:pt x="57" y="49"/>
                    </a:lnTo>
                    <a:lnTo>
                      <a:pt x="53" y="51"/>
                    </a:lnTo>
                    <a:lnTo>
                      <a:pt x="48" y="52"/>
                    </a:lnTo>
                    <a:lnTo>
                      <a:pt x="43" y="52"/>
                    </a:lnTo>
                    <a:lnTo>
                      <a:pt x="37" y="51"/>
                    </a:lnTo>
                    <a:lnTo>
                      <a:pt x="30" y="48"/>
                    </a:lnTo>
                    <a:lnTo>
                      <a:pt x="26" y="44"/>
                    </a:lnTo>
                    <a:lnTo>
                      <a:pt x="23" y="37"/>
                    </a:lnTo>
                    <a:lnTo>
                      <a:pt x="20" y="28"/>
                    </a:lnTo>
                    <a:lnTo>
                      <a:pt x="18" y="19"/>
                    </a:lnTo>
                    <a:lnTo>
                      <a:pt x="16" y="8"/>
                    </a:lnTo>
                    <a:lnTo>
                      <a:pt x="16" y="0"/>
                    </a:lnTo>
                    <a:lnTo>
                      <a:pt x="0" y="0"/>
                    </a:lnTo>
                    <a:close/>
                  </a:path>
                </a:pathLst>
              </a:custGeom>
              <a:solidFill>
                <a:srgbClr val="000000"/>
              </a:solidFill>
              <a:ln w="9525">
                <a:noFill/>
                <a:round/>
                <a:headEnd/>
                <a:tailEnd/>
              </a:ln>
            </p:spPr>
            <p:txBody>
              <a:bodyPr/>
              <a:lstStyle/>
              <a:p>
                <a:endParaRPr lang="en-GB"/>
              </a:p>
            </p:txBody>
          </p:sp>
          <p:sp>
            <p:nvSpPr>
              <p:cNvPr id="293008" name="Freeform 144"/>
              <p:cNvSpPr>
                <a:spLocks/>
              </p:cNvSpPr>
              <p:nvPr/>
            </p:nvSpPr>
            <p:spPr bwMode="auto">
              <a:xfrm>
                <a:off x="3778" y="2336"/>
                <a:ext cx="9" cy="11"/>
              </a:xfrm>
              <a:custGeom>
                <a:avLst/>
                <a:gdLst/>
                <a:ahLst/>
                <a:cxnLst>
                  <a:cxn ang="0">
                    <a:pos x="71" y="97"/>
                  </a:cxn>
                  <a:cxn ang="0">
                    <a:pos x="70" y="88"/>
                  </a:cxn>
                  <a:cxn ang="0">
                    <a:pos x="62" y="74"/>
                  </a:cxn>
                  <a:cxn ang="0">
                    <a:pos x="46" y="69"/>
                  </a:cxn>
                  <a:cxn ang="0">
                    <a:pos x="33" y="55"/>
                  </a:cxn>
                  <a:cxn ang="0">
                    <a:pos x="39" y="55"/>
                  </a:cxn>
                  <a:cxn ang="0">
                    <a:pos x="51" y="55"/>
                  </a:cxn>
                  <a:cxn ang="0">
                    <a:pos x="61" y="48"/>
                  </a:cxn>
                  <a:cxn ang="0">
                    <a:pos x="64" y="37"/>
                  </a:cxn>
                  <a:cxn ang="0">
                    <a:pos x="62" y="28"/>
                  </a:cxn>
                  <a:cxn ang="0">
                    <a:pos x="57" y="22"/>
                  </a:cxn>
                  <a:cxn ang="0">
                    <a:pos x="50" y="16"/>
                  </a:cxn>
                  <a:cxn ang="0">
                    <a:pos x="41" y="14"/>
                  </a:cxn>
                  <a:cxn ang="0">
                    <a:pos x="30" y="16"/>
                  </a:cxn>
                  <a:cxn ang="0">
                    <a:pos x="23" y="22"/>
                  </a:cxn>
                  <a:cxn ang="0">
                    <a:pos x="18" y="29"/>
                  </a:cxn>
                  <a:cxn ang="0">
                    <a:pos x="17" y="40"/>
                  </a:cxn>
                  <a:cxn ang="0">
                    <a:pos x="3" y="29"/>
                  </a:cxn>
                  <a:cxn ang="0">
                    <a:pos x="8" y="14"/>
                  </a:cxn>
                  <a:cxn ang="0">
                    <a:pos x="18" y="4"/>
                  </a:cxn>
                  <a:cxn ang="0">
                    <a:pos x="34" y="0"/>
                  </a:cxn>
                  <a:cxn ang="0">
                    <a:pos x="53" y="2"/>
                  </a:cxn>
                  <a:cxn ang="0">
                    <a:pos x="66" y="8"/>
                  </a:cxn>
                  <a:cxn ang="0">
                    <a:pos x="76" y="18"/>
                  </a:cxn>
                  <a:cxn ang="0">
                    <a:pos x="80" y="29"/>
                  </a:cxn>
                  <a:cxn ang="0">
                    <a:pos x="77" y="53"/>
                  </a:cxn>
                  <a:cxn ang="0">
                    <a:pos x="70" y="63"/>
                  </a:cxn>
                  <a:cxn ang="0">
                    <a:pos x="81" y="75"/>
                  </a:cxn>
                  <a:cxn ang="0">
                    <a:pos x="87" y="92"/>
                  </a:cxn>
                  <a:cxn ang="0">
                    <a:pos x="87" y="105"/>
                  </a:cxn>
                  <a:cxn ang="0">
                    <a:pos x="80" y="118"/>
                  </a:cxn>
                  <a:cxn ang="0">
                    <a:pos x="68" y="127"/>
                  </a:cxn>
                  <a:cxn ang="0">
                    <a:pos x="50" y="132"/>
                  </a:cxn>
                  <a:cxn ang="0">
                    <a:pos x="26" y="129"/>
                  </a:cxn>
                  <a:cxn ang="0">
                    <a:pos x="8" y="115"/>
                  </a:cxn>
                  <a:cxn ang="0">
                    <a:pos x="0" y="86"/>
                  </a:cxn>
                  <a:cxn ang="0">
                    <a:pos x="17" y="97"/>
                  </a:cxn>
                  <a:cxn ang="0">
                    <a:pos x="23" y="108"/>
                  </a:cxn>
                  <a:cxn ang="0">
                    <a:pos x="32" y="115"/>
                  </a:cxn>
                  <a:cxn ang="0">
                    <a:pos x="41" y="118"/>
                  </a:cxn>
                  <a:cxn ang="0">
                    <a:pos x="53" y="117"/>
                  </a:cxn>
                  <a:cxn ang="0">
                    <a:pos x="65" y="111"/>
                  </a:cxn>
                  <a:cxn ang="0">
                    <a:pos x="71" y="100"/>
                  </a:cxn>
                </a:cxnLst>
                <a:rect l="0" t="0" r="r" b="b"/>
                <a:pathLst>
                  <a:path w="88" h="132">
                    <a:moveTo>
                      <a:pt x="71" y="100"/>
                    </a:moveTo>
                    <a:lnTo>
                      <a:pt x="71" y="98"/>
                    </a:lnTo>
                    <a:lnTo>
                      <a:pt x="71" y="97"/>
                    </a:lnTo>
                    <a:lnTo>
                      <a:pt x="71" y="95"/>
                    </a:lnTo>
                    <a:lnTo>
                      <a:pt x="71" y="94"/>
                    </a:lnTo>
                    <a:lnTo>
                      <a:pt x="70" y="88"/>
                    </a:lnTo>
                    <a:lnTo>
                      <a:pt x="68" y="83"/>
                    </a:lnTo>
                    <a:lnTo>
                      <a:pt x="65" y="77"/>
                    </a:lnTo>
                    <a:lnTo>
                      <a:pt x="62" y="74"/>
                    </a:lnTo>
                    <a:lnTo>
                      <a:pt x="57" y="72"/>
                    </a:lnTo>
                    <a:lnTo>
                      <a:pt x="52" y="70"/>
                    </a:lnTo>
                    <a:lnTo>
                      <a:pt x="46" y="69"/>
                    </a:lnTo>
                    <a:lnTo>
                      <a:pt x="39" y="68"/>
                    </a:lnTo>
                    <a:lnTo>
                      <a:pt x="33" y="68"/>
                    </a:lnTo>
                    <a:lnTo>
                      <a:pt x="33" y="55"/>
                    </a:lnTo>
                    <a:lnTo>
                      <a:pt x="35" y="55"/>
                    </a:lnTo>
                    <a:lnTo>
                      <a:pt x="36" y="55"/>
                    </a:lnTo>
                    <a:lnTo>
                      <a:pt x="39" y="55"/>
                    </a:lnTo>
                    <a:lnTo>
                      <a:pt x="40" y="55"/>
                    </a:lnTo>
                    <a:lnTo>
                      <a:pt x="46" y="55"/>
                    </a:lnTo>
                    <a:lnTo>
                      <a:pt x="51" y="55"/>
                    </a:lnTo>
                    <a:lnTo>
                      <a:pt x="55" y="54"/>
                    </a:lnTo>
                    <a:lnTo>
                      <a:pt x="58" y="52"/>
                    </a:lnTo>
                    <a:lnTo>
                      <a:pt x="61" y="48"/>
                    </a:lnTo>
                    <a:lnTo>
                      <a:pt x="63" y="45"/>
                    </a:lnTo>
                    <a:lnTo>
                      <a:pt x="64" y="41"/>
                    </a:lnTo>
                    <a:lnTo>
                      <a:pt x="64" y="37"/>
                    </a:lnTo>
                    <a:lnTo>
                      <a:pt x="64" y="34"/>
                    </a:lnTo>
                    <a:lnTo>
                      <a:pt x="63" y="31"/>
                    </a:lnTo>
                    <a:lnTo>
                      <a:pt x="62" y="28"/>
                    </a:lnTo>
                    <a:lnTo>
                      <a:pt x="61" y="26"/>
                    </a:lnTo>
                    <a:lnTo>
                      <a:pt x="59" y="24"/>
                    </a:lnTo>
                    <a:lnTo>
                      <a:pt x="57" y="22"/>
                    </a:lnTo>
                    <a:lnTo>
                      <a:pt x="55" y="19"/>
                    </a:lnTo>
                    <a:lnTo>
                      <a:pt x="53" y="17"/>
                    </a:lnTo>
                    <a:lnTo>
                      <a:pt x="50" y="16"/>
                    </a:lnTo>
                    <a:lnTo>
                      <a:pt x="47" y="15"/>
                    </a:lnTo>
                    <a:lnTo>
                      <a:pt x="44" y="15"/>
                    </a:lnTo>
                    <a:lnTo>
                      <a:pt x="41" y="14"/>
                    </a:lnTo>
                    <a:lnTo>
                      <a:pt x="36" y="14"/>
                    </a:lnTo>
                    <a:lnTo>
                      <a:pt x="33" y="15"/>
                    </a:lnTo>
                    <a:lnTo>
                      <a:pt x="30" y="16"/>
                    </a:lnTo>
                    <a:lnTo>
                      <a:pt x="27" y="17"/>
                    </a:lnTo>
                    <a:lnTo>
                      <a:pt x="25" y="19"/>
                    </a:lnTo>
                    <a:lnTo>
                      <a:pt x="23" y="22"/>
                    </a:lnTo>
                    <a:lnTo>
                      <a:pt x="21" y="24"/>
                    </a:lnTo>
                    <a:lnTo>
                      <a:pt x="19" y="26"/>
                    </a:lnTo>
                    <a:lnTo>
                      <a:pt x="18" y="29"/>
                    </a:lnTo>
                    <a:lnTo>
                      <a:pt x="18" y="33"/>
                    </a:lnTo>
                    <a:lnTo>
                      <a:pt x="17" y="36"/>
                    </a:lnTo>
                    <a:lnTo>
                      <a:pt x="17" y="40"/>
                    </a:lnTo>
                    <a:lnTo>
                      <a:pt x="2" y="39"/>
                    </a:lnTo>
                    <a:lnTo>
                      <a:pt x="2" y="34"/>
                    </a:lnTo>
                    <a:lnTo>
                      <a:pt x="3" y="29"/>
                    </a:lnTo>
                    <a:lnTo>
                      <a:pt x="4" y="24"/>
                    </a:lnTo>
                    <a:lnTo>
                      <a:pt x="6" y="18"/>
                    </a:lnTo>
                    <a:lnTo>
                      <a:pt x="8" y="14"/>
                    </a:lnTo>
                    <a:lnTo>
                      <a:pt x="11" y="11"/>
                    </a:lnTo>
                    <a:lnTo>
                      <a:pt x="14" y="7"/>
                    </a:lnTo>
                    <a:lnTo>
                      <a:pt x="18" y="4"/>
                    </a:lnTo>
                    <a:lnTo>
                      <a:pt x="23" y="3"/>
                    </a:lnTo>
                    <a:lnTo>
                      <a:pt x="28" y="1"/>
                    </a:lnTo>
                    <a:lnTo>
                      <a:pt x="34" y="0"/>
                    </a:lnTo>
                    <a:lnTo>
                      <a:pt x="41" y="0"/>
                    </a:lnTo>
                    <a:lnTo>
                      <a:pt x="47" y="1"/>
                    </a:lnTo>
                    <a:lnTo>
                      <a:pt x="53" y="2"/>
                    </a:lnTo>
                    <a:lnTo>
                      <a:pt x="58" y="4"/>
                    </a:lnTo>
                    <a:lnTo>
                      <a:pt x="62" y="6"/>
                    </a:lnTo>
                    <a:lnTo>
                      <a:pt x="66" y="8"/>
                    </a:lnTo>
                    <a:lnTo>
                      <a:pt x="70" y="11"/>
                    </a:lnTo>
                    <a:lnTo>
                      <a:pt x="73" y="14"/>
                    </a:lnTo>
                    <a:lnTo>
                      <a:pt x="76" y="18"/>
                    </a:lnTo>
                    <a:lnTo>
                      <a:pt x="78" y="23"/>
                    </a:lnTo>
                    <a:lnTo>
                      <a:pt x="79" y="26"/>
                    </a:lnTo>
                    <a:lnTo>
                      <a:pt x="80" y="29"/>
                    </a:lnTo>
                    <a:lnTo>
                      <a:pt x="80" y="33"/>
                    </a:lnTo>
                    <a:lnTo>
                      <a:pt x="80" y="44"/>
                    </a:lnTo>
                    <a:lnTo>
                      <a:pt x="77" y="53"/>
                    </a:lnTo>
                    <a:lnTo>
                      <a:pt x="72" y="59"/>
                    </a:lnTo>
                    <a:lnTo>
                      <a:pt x="65" y="62"/>
                    </a:lnTo>
                    <a:lnTo>
                      <a:pt x="70" y="63"/>
                    </a:lnTo>
                    <a:lnTo>
                      <a:pt x="75" y="66"/>
                    </a:lnTo>
                    <a:lnTo>
                      <a:pt x="78" y="70"/>
                    </a:lnTo>
                    <a:lnTo>
                      <a:pt x="81" y="75"/>
                    </a:lnTo>
                    <a:lnTo>
                      <a:pt x="84" y="81"/>
                    </a:lnTo>
                    <a:lnTo>
                      <a:pt x="86" y="86"/>
                    </a:lnTo>
                    <a:lnTo>
                      <a:pt x="87" y="92"/>
                    </a:lnTo>
                    <a:lnTo>
                      <a:pt x="88" y="98"/>
                    </a:lnTo>
                    <a:lnTo>
                      <a:pt x="88" y="101"/>
                    </a:lnTo>
                    <a:lnTo>
                      <a:pt x="87" y="105"/>
                    </a:lnTo>
                    <a:lnTo>
                      <a:pt x="85" y="110"/>
                    </a:lnTo>
                    <a:lnTo>
                      <a:pt x="83" y="114"/>
                    </a:lnTo>
                    <a:lnTo>
                      <a:pt x="80" y="118"/>
                    </a:lnTo>
                    <a:lnTo>
                      <a:pt x="76" y="122"/>
                    </a:lnTo>
                    <a:lnTo>
                      <a:pt x="72" y="125"/>
                    </a:lnTo>
                    <a:lnTo>
                      <a:pt x="68" y="127"/>
                    </a:lnTo>
                    <a:lnTo>
                      <a:pt x="63" y="129"/>
                    </a:lnTo>
                    <a:lnTo>
                      <a:pt x="57" y="131"/>
                    </a:lnTo>
                    <a:lnTo>
                      <a:pt x="50" y="132"/>
                    </a:lnTo>
                    <a:lnTo>
                      <a:pt x="43" y="132"/>
                    </a:lnTo>
                    <a:lnTo>
                      <a:pt x="34" y="131"/>
                    </a:lnTo>
                    <a:lnTo>
                      <a:pt x="26" y="129"/>
                    </a:lnTo>
                    <a:lnTo>
                      <a:pt x="19" y="126"/>
                    </a:lnTo>
                    <a:lnTo>
                      <a:pt x="13" y="121"/>
                    </a:lnTo>
                    <a:lnTo>
                      <a:pt x="8" y="115"/>
                    </a:lnTo>
                    <a:lnTo>
                      <a:pt x="5" y="107"/>
                    </a:lnTo>
                    <a:lnTo>
                      <a:pt x="2" y="97"/>
                    </a:lnTo>
                    <a:lnTo>
                      <a:pt x="0" y="86"/>
                    </a:lnTo>
                    <a:lnTo>
                      <a:pt x="16" y="87"/>
                    </a:lnTo>
                    <a:lnTo>
                      <a:pt x="16" y="92"/>
                    </a:lnTo>
                    <a:lnTo>
                      <a:pt x="17" y="97"/>
                    </a:lnTo>
                    <a:lnTo>
                      <a:pt x="19" y="101"/>
                    </a:lnTo>
                    <a:lnTo>
                      <a:pt x="21" y="104"/>
                    </a:lnTo>
                    <a:lnTo>
                      <a:pt x="23" y="108"/>
                    </a:lnTo>
                    <a:lnTo>
                      <a:pt x="26" y="112"/>
                    </a:lnTo>
                    <a:lnTo>
                      <a:pt x="29" y="114"/>
                    </a:lnTo>
                    <a:lnTo>
                      <a:pt x="32" y="115"/>
                    </a:lnTo>
                    <a:lnTo>
                      <a:pt x="35" y="116"/>
                    </a:lnTo>
                    <a:lnTo>
                      <a:pt x="38" y="117"/>
                    </a:lnTo>
                    <a:lnTo>
                      <a:pt x="41" y="118"/>
                    </a:lnTo>
                    <a:lnTo>
                      <a:pt x="43" y="118"/>
                    </a:lnTo>
                    <a:lnTo>
                      <a:pt x="48" y="118"/>
                    </a:lnTo>
                    <a:lnTo>
                      <a:pt x="53" y="117"/>
                    </a:lnTo>
                    <a:lnTo>
                      <a:pt x="57" y="116"/>
                    </a:lnTo>
                    <a:lnTo>
                      <a:pt x="62" y="114"/>
                    </a:lnTo>
                    <a:lnTo>
                      <a:pt x="65" y="111"/>
                    </a:lnTo>
                    <a:lnTo>
                      <a:pt x="68" y="107"/>
                    </a:lnTo>
                    <a:lnTo>
                      <a:pt x="70" y="104"/>
                    </a:lnTo>
                    <a:lnTo>
                      <a:pt x="71" y="100"/>
                    </a:lnTo>
                    <a:close/>
                  </a:path>
                </a:pathLst>
              </a:custGeom>
              <a:solidFill>
                <a:srgbClr val="000000"/>
              </a:solidFill>
              <a:ln w="9525">
                <a:noFill/>
                <a:round/>
                <a:headEnd/>
                <a:tailEnd/>
              </a:ln>
            </p:spPr>
            <p:txBody>
              <a:bodyPr/>
              <a:lstStyle/>
              <a:p>
                <a:endParaRPr lang="en-GB"/>
              </a:p>
            </p:txBody>
          </p:sp>
          <p:sp>
            <p:nvSpPr>
              <p:cNvPr id="293009" name="Freeform 145"/>
              <p:cNvSpPr>
                <a:spLocks/>
              </p:cNvSpPr>
              <p:nvPr/>
            </p:nvSpPr>
            <p:spPr bwMode="auto">
              <a:xfrm>
                <a:off x="3778" y="2363"/>
                <a:ext cx="9" cy="8"/>
              </a:xfrm>
              <a:custGeom>
                <a:avLst/>
                <a:gdLst/>
                <a:ahLst/>
                <a:cxnLst>
                  <a:cxn ang="0">
                    <a:pos x="1" y="84"/>
                  </a:cxn>
                  <a:cxn ang="0">
                    <a:pos x="0" y="71"/>
                  </a:cxn>
                  <a:cxn ang="0">
                    <a:pos x="0" y="70"/>
                  </a:cxn>
                  <a:cxn ang="0">
                    <a:pos x="0" y="69"/>
                  </a:cxn>
                  <a:cxn ang="0">
                    <a:pos x="0" y="67"/>
                  </a:cxn>
                  <a:cxn ang="0">
                    <a:pos x="0" y="66"/>
                  </a:cxn>
                  <a:cxn ang="0">
                    <a:pos x="1" y="55"/>
                  </a:cxn>
                  <a:cxn ang="0">
                    <a:pos x="1" y="44"/>
                  </a:cxn>
                  <a:cxn ang="0">
                    <a:pos x="3" y="35"/>
                  </a:cxn>
                  <a:cxn ang="0">
                    <a:pos x="6" y="26"/>
                  </a:cxn>
                  <a:cxn ang="0">
                    <a:pos x="12" y="14"/>
                  </a:cxn>
                  <a:cxn ang="0">
                    <a:pos x="20" y="6"/>
                  </a:cxn>
                  <a:cxn ang="0">
                    <a:pos x="30" y="1"/>
                  </a:cxn>
                  <a:cxn ang="0">
                    <a:pos x="45" y="0"/>
                  </a:cxn>
                  <a:cxn ang="0">
                    <a:pos x="54" y="1"/>
                  </a:cxn>
                  <a:cxn ang="0">
                    <a:pos x="63" y="5"/>
                  </a:cxn>
                  <a:cxn ang="0">
                    <a:pos x="70" y="10"/>
                  </a:cxn>
                  <a:cxn ang="0">
                    <a:pos x="76" y="18"/>
                  </a:cxn>
                  <a:cxn ang="0">
                    <a:pos x="80" y="27"/>
                  </a:cxn>
                  <a:cxn ang="0">
                    <a:pos x="81" y="36"/>
                  </a:cxn>
                  <a:cxn ang="0">
                    <a:pos x="65" y="31"/>
                  </a:cxn>
                  <a:cxn ang="0">
                    <a:pos x="62" y="24"/>
                  </a:cxn>
                  <a:cxn ang="0">
                    <a:pos x="56" y="18"/>
                  </a:cxn>
                  <a:cxn ang="0">
                    <a:pos x="49" y="14"/>
                  </a:cxn>
                  <a:cxn ang="0">
                    <a:pos x="41" y="14"/>
                  </a:cxn>
                  <a:cxn ang="0">
                    <a:pos x="33" y="16"/>
                  </a:cxn>
                  <a:cxn ang="0">
                    <a:pos x="27" y="21"/>
                  </a:cxn>
                  <a:cxn ang="0">
                    <a:pos x="21" y="28"/>
                  </a:cxn>
                  <a:cxn ang="0">
                    <a:pos x="17" y="39"/>
                  </a:cxn>
                  <a:cxn ang="0">
                    <a:pos x="16" y="53"/>
                  </a:cxn>
                  <a:cxn ang="0">
                    <a:pos x="18" y="57"/>
                  </a:cxn>
                  <a:cxn ang="0">
                    <a:pos x="23" y="52"/>
                  </a:cxn>
                  <a:cxn ang="0">
                    <a:pos x="30" y="49"/>
                  </a:cxn>
                  <a:cxn ang="0">
                    <a:pos x="40" y="47"/>
                  </a:cxn>
                  <a:cxn ang="0">
                    <a:pos x="51" y="48"/>
                  </a:cxn>
                  <a:cxn ang="0">
                    <a:pos x="61" y="51"/>
                  </a:cxn>
                  <a:cxn ang="0">
                    <a:pos x="70" y="57"/>
                  </a:cxn>
                  <a:cxn ang="0">
                    <a:pos x="77" y="65"/>
                  </a:cxn>
                  <a:cxn ang="0">
                    <a:pos x="83" y="74"/>
                  </a:cxn>
                  <a:cxn ang="0">
                    <a:pos x="86" y="85"/>
                  </a:cxn>
                  <a:cxn ang="0">
                    <a:pos x="70" y="89"/>
                  </a:cxn>
                  <a:cxn ang="0">
                    <a:pos x="68" y="78"/>
                  </a:cxn>
                  <a:cxn ang="0">
                    <a:pos x="62" y="68"/>
                  </a:cxn>
                  <a:cxn ang="0">
                    <a:pos x="54" y="63"/>
                  </a:cxn>
                  <a:cxn ang="0">
                    <a:pos x="45" y="61"/>
                  </a:cxn>
                  <a:cxn ang="0">
                    <a:pos x="37" y="61"/>
                  </a:cxn>
                  <a:cxn ang="0">
                    <a:pos x="29" y="63"/>
                  </a:cxn>
                  <a:cxn ang="0">
                    <a:pos x="25" y="67"/>
                  </a:cxn>
                  <a:cxn ang="0">
                    <a:pos x="21" y="72"/>
                  </a:cxn>
                  <a:cxn ang="0">
                    <a:pos x="19" y="81"/>
                  </a:cxn>
                  <a:cxn ang="0">
                    <a:pos x="18" y="89"/>
                  </a:cxn>
                </a:cxnLst>
                <a:rect l="0" t="0" r="r" b="b"/>
                <a:pathLst>
                  <a:path w="87" h="89">
                    <a:moveTo>
                      <a:pt x="2" y="89"/>
                    </a:moveTo>
                    <a:lnTo>
                      <a:pt x="1" y="84"/>
                    </a:lnTo>
                    <a:lnTo>
                      <a:pt x="0" y="78"/>
                    </a:lnTo>
                    <a:lnTo>
                      <a:pt x="0" y="71"/>
                    </a:lnTo>
                    <a:lnTo>
                      <a:pt x="0" y="70"/>
                    </a:lnTo>
                    <a:lnTo>
                      <a:pt x="0" y="70"/>
                    </a:lnTo>
                    <a:lnTo>
                      <a:pt x="0" y="70"/>
                    </a:lnTo>
                    <a:lnTo>
                      <a:pt x="0" y="69"/>
                    </a:lnTo>
                    <a:lnTo>
                      <a:pt x="0" y="68"/>
                    </a:lnTo>
                    <a:lnTo>
                      <a:pt x="0" y="67"/>
                    </a:lnTo>
                    <a:lnTo>
                      <a:pt x="0" y="67"/>
                    </a:lnTo>
                    <a:lnTo>
                      <a:pt x="0" y="66"/>
                    </a:lnTo>
                    <a:lnTo>
                      <a:pt x="0" y="60"/>
                    </a:lnTo>
                    <a:lnTo>
                      <a:pt x="1" y="55"/>
                    </a:lnTo>
                    <a:lnTo>
                      <a:pt x="1" y="50"/>
                    </a:lnTo>
                    <a:lnTo>
                      <a:pt x="1" y="44"/>
                    </a:lnTo>
                    <a:lnTo>
                      <a:pt x="2" y="39"/>
                    </a:lnTo>
                    <a:lnTo>
                      <a:pt x="3" y="35"/>
                    </a:lnTo>
                    <a:lnTo>
                      <a:pt x="4" y="30"/>
                    </a:lnTo>
                    <a:lnTo>
                      <a:pt x="6" y="26"/>
                    </a:lnTo>
                    <a:lnTo>
                      <a:pt x="9" y="20"/>
                    </a:lnTo>
                    <a:lnTo>
                      <a:pt x="12" y="14"/>
                    </a:lnTo>
                    <a:lnTo>
                      <a:pt x="16" y="10"/>
                    </a:lnTo>
                    <a:lnTo>
                      <a:pt x="20" y="6"/>
                    </a:lnTo>
                    <a:lnTo>
                      <a:pt x="24" y="3"/>
                    </a:lnTo>
                    <a:lnTo>
                      <a:pt x="30" y="1"/>
                    </a:lnTo>
                    <a:lnTo>
                      <a:pt x="37" y="0"/>
                    </a:lnTo>
                    <a:lnTo>
                      <a:pt x="45" y="0"/>
                    </a:lnTo>
                    <a:lnTo>
                      <a:pt x="50" y="0"/>
                    </a:lnTo>
                    <a:lnTo>
                      <a:pt x="54" y="1"/>
                    </a:lnTo>
                    <a:lnTo>
                      <a:pt x="59" y="3"/>
                    </a:lnTo>
                    <a:lnTo>
                      <a:pt x="63" y="5"/>
                    </a:lnTo>
                    <a:lnTo>
                      <a:pt x="67" y="7"/>
                    </a:lnTo>
                    <a:lnTo>
                      <a:pt x="70" y="10"/>
                    </a:lnTo>
                    <a:lnTo>
                      <a:pt x="73" y="13"/>
                    </a:lnTo>
                    <a:lnTo>
                      <a:pt x="76" y="18"/>
                    </a:lnTo>
                    <a:lnTo>
                      <a:pt x="78" y="22"/>
                    </a:lnTo>
                    <a:lnTo>
                      <a:pt x="80" y="27"/>
                    </a:lnTo>
                    <a:lnTo>
                      <a:pt x="81" y="31"/>
                    </a:lnTo>
                    <a:lnTo>
                      <a:pt x="81" y="36"/>
                    </a:lnTo>
                    <a:lnTo>
                      <a:pt x="66" y="35"/>
                    </a:lnTo>
                    <a:lnTo>
                      <a:pt x="65" y="31"/>
                    </a:lnTo>
                    <a:lnTo>
                      <a:pt x="64" y="27"/>
                    </a:lnTo>
                    <a:lnTo>
                      <a:pt x="62" y="24"/>
                    </a:lnTo>
                    <a:lnTo>
                      <a:pt x="59" y="21"/>
                    </a:lnTo>
                    <a:lnTo>
                      <a:pt x="56" y="18"/>
                    </a:lnTo>
                    <a:lnTo>
                      <a:pt x="53" y="15"/>
                    </a:lnTo>
                    <a:lnTo>
                      <a:pt x="49" y="14"/>
                    </a:lnTo>
                    <a:lnTo>
                      <a:pt x="45" y="14"/>
                    </a:lnTo>
                    <a:lnTo>
                      <a:pt x="41" y="14"/>
                    </a:lnTo>
                    <a:lnTo>
                      <a:pt x="38" y="14"/>
                    </a:lnTo>
                    <a:lnTo>
                      <a:pt x="33" y="16"/>
                    </a:lnTo>
                    <a:lnTo>
                      <a:pt x="30" y="19"/>
                    </a:lnTo>
                    <a:lnTo>
                      <a:pt x="27" y="21"/>
                    </a:lnTo>
                    <a:lnTo>
                      <a:pt x="24" y="24"/>
                    </a:lnTo>
                    <a:lnTo>
                      <a:pt x="21" y="28"/>
                    </a:lnTo>
                    <a:lnTo>
                      <a:pt x="19" y="33"/>
                    </a:lnTo>
                    <a:lnTo>
                      <a:pt x="17" y="39"/>
                    </a:lnTo>
                    <a:lnTo>
                      <a:pt x="16" y="45"/>
                    </a:lnTo>
                    <a:lnTo>
                      <a:pt x="16" y="53"/>
                    </a:lnTo>
                    <a:lnTo>
                      <a:pt x="16" y="61"/>
                    </a:lnTo>
                    <a:lnTo>
                      <a:pt x="18" y="57"/>
                    </a:lnTo>
                    <a:lnTo>
                      <a:pt x="20" y="54"/>
                    </a:lnTo>
                    <a:lnTo>
                      <a:pt x="23" y="52"/>
                    </a:lnTo>
                    <a:lnTo>
                      <a:pt x="26" y="50"/>
                    </a:lnTo>
                    <a:lnTo>
                      <a:pt x="30" y="49"/>
                    </a:lnTo>
                    <a:lnTo>
                      <a:pt x="34" y="47"/>
                    </a:lnTo>
                    <a:lnTo>
                      <a:pt x="40" y="47"/>
                    </a:lnTo>
                    <a:lnTo>
                      <a:pt x="45" y="47"/>
                    </a:lnTo>
                    <a:lnTo>
                      <a:pt x="51" y="48"/>
                    </a:lnTo>
                    <a:lnTo>
                      <a:pt x="57" y="49"/>
                    </a:lnTo>
                    <a:lnTo>
                      <a:pt x="61" y="51"/>
                    </a:lnTo>
                    <a:lnTo>
                      <a:pt x="66" y="54"/>
                    </a:lnTo>
                    <a:lnTo>
                      <a:pt x="70" y="57"/>
                    </a:lnTo>
                    <a:lnTo>
                      <a:pt x="74" y="60"/>
                    </a:lnTo>
                    <a:lnTo>
                      <a:pt x="77" y="65"/>
                    </a:lnTo>
                    <a:lnTo>
                      <a:pt x="80" y="69"/>
                    </a:lnTo>
                    <a:lnTo>
                      <a:pt x="83" y="74"/>
                    </a:lnTo>
                    <a:lnTo>
                      <a:pt x="85" y="80"/>
                    </a:lnTo>
                    <a:lnTo>
                      <a:pt x="86" y="85"/>
                    </a:lnTo>
                    <a:lnTo>
                      <a:pt x="87" y="89"/>
                    </a:lnTo>
                    <a:lnTo>
                      <a:pt x="70" y="89"/>
                    </a:lnTo>
                    <a:lnTo>
                      <a:pt x="69" y="84"/>
                    </a:lnTo>
                    <a:lnTo>
                      <a:pt x="68" y="78"/>
                    </a:lnTo>
                    <a:lnTo>
                      <a:pt x="65" y="72"/>
                    </a:lnTo>
                    <a:lnTo>
                      <a:pt x="62" y="68"/>
                    </a:lnTo>
                    <a:lnTo>
                      <a:pt x="58" y="65"/>
                    </a:lnTo>
                    <a:lnTo>
                      <a:pt x="54" y="63"/>
                    </a:lnTo>
                    <a:lnTo>
                      <a:pt x="49" y="61"/>
                    </a:lnTo>
                    <a:lnTo>
                      <a:pt x="45" y="61"/>
                    </a:lnTo>
                    <a:lnTo>
                      <a:pt x="41" y="61"/>
                    </a:lnTo>
                    <a:lnTo>
                      <a:pt x="37" y="61"/>
                    </a:lnTo>
                    <a:lnTo>
                      <a:pt x="32" y="62"/>
                    </a:lnTo>
                    <a:lnTo>
                      <a:pt x="29" y="63"/>
                    </a:lnTo>
                    <a:lnTo>
                      <a:pt x="27" y="65"/>
                    </a:lnTo>
                    <a:lnTo>
                      <a:pt x="25" y="67"/>
                    </a:lnTo>
                    <a:lnTo>
                      <a:pt x="23" y="70"/>
                    </a:lnTo>
                    <a:lnTo>
                      <a:pt x="21" y="72"/>
                    </a:lnTo>
                    <a:lnTo>
                      <a:pt x="20" y="77"/>
                    </a:lnTo>
                    <a:lnTo>
                      <a:pt x="19" y="81"/>
                    </a:lnTo>
                    <a:lnTo>
                      <a:pt x="18" y="85"/>
                    </a:lnTo>
                    <a:lnTo>
                      <a:pt x="18" y="89"/>
                    </a:lnTo>
                    <a:lnTo>
                      <a:pt x="2" y="89"/>
                    </a:lnTo>
                    <a:close/>
                  </a:path>
                </a:pathLst>
              </a:custGeom>
              <a:solidFill>
                <a:srgbClr val="000000"/>
              </a:solidFill>
              <a:ln w="9525">
                <a:noFill/>
                <a:round/>
                <a:headEnd/>
                <a:tailEnd/>
              </a:ln>
            </p:spPr>
            <p:txBody>
              <a:bodyPr/>
              <a:lstStyle/>
              <a:p>
                <a:endParaRPr lang="en-GB"/>
              </a:p>
            </p:txBody>
          </p:sp>
          <p:sp>
            <p:nvSpPr>
              <p:cNvPr id="293010" name="Freeform 146"/>
              <p:cNvSpPr>
                <a:spLocks/>
              </p:cNvSpPr>
              <p:nvPr/>
            </p:nvSpPr>
            <p:spPr bwMode="auto">
              <a:xfrm>
                <a:off x="3778" y="2371"/>
                <a:ext cx="9" cy="3"/>
              </a:xfrm>
              <a:custGeom>
                <a:avLst/>
                <a:gdLst/>
                <a:ahLst/>
                <a:cxnLst>
                  <a:cxn ang="0">
                    <a:pos x="0" y="0"/>
                  </a:cxn>
                  <a:cxn ang="0">
                    <a:pos x="0" y="1"/>
                  </a:cxn>
                  <a:cxn ang="0">
                    <a:pos x="1" y="6"/>
                  </a:cxn>
                  <a:cxn ang="0">
                    <a:pos x="3" y="12"/>
                  </a:cxn>
                  <a:cxn ang="0">
                    <a:pos x="6" y="18"/>
                  </a:cxn>
                  <a:cxn ang="0">
                    <a:pos x="8" y="22"/>
                  </a:cxn>
                  <a:cxn ang="0">
                    <a:pos x="11" y="26"/>
                  </a:cxn>
                  <a:cxn ang="0">
                    <a:pos x="14" y="29"/>
                  </a:cxn>
                  <a:cxn ang="0">
                    <a:pos x="18" y="32"/>
                  </a:cxn>
                  <a:cxn ang="0">
                    <a:pos x="22" y="35"/>
                  </a:cxn>
                  <a:cxn ang="0">
                    <a:pos x="26" y="37"/>
                  </a:cxn>
                  <a:cxn ang="0">
                    <a:pos x="31" y="39"/>
                  </a:cxn>
                  <a:cxn ang="0">
                    <a:pos x="36" y="41"/>
                  </a:cxn>
                  <a:cxn ang="0">
                    <a:pos x="41" y="42"/>
                  </a:cxn>
                  <a:cxn ang="0">
                    <a:pos x="46" y="42"/>
                  </a:cxn>
                  <a:cxn ang="0">
                    <a:pos x="51" y="42"/>
                  </a:cxn>
                  <a:cxn ang="0">
                    <a:pos x="56" y="41"/>
                  </a:cxn>
                  <a:cxn ang="0">
                    <a:pos x="61" y="39"/>
                  </a:cxn>
                  <a:cxn ang="0">
                    <a:pos x="66" y="37"/>
                  </a:cxn>
                  <a:cxn ang="0">
                    <a:pos x="70" y="34"/>
                  </a:cxn>
                  <a:cxn ang="0">
                    <a:pos x="74" y="31"/>
                  </a:cxn>
                  <a:cxn ang="0">
                    <a:pos x="77" y="27"/>
                  </a:cxn>
                  <a:cxn ang="0">
                    <a:pos x="80" y="22"/>
                  </a:cxn>
                  <a:cxn ang="0">
                    <a:pos x="82" y="17"/>
                  </a:cxn>
                  <a:cxn ang="0">
                    <a:pos x="84" y="11"/>
                  </a:cxn>
                  <a:cxn ang="0">
                    <a:pos x="85" y="6"/>
                  </a:cxn>
                  <a:cxn ang="0">
                    <a:pos x="85" y="1"/>
                  </a:cxn>
                  <a:cxn ang="0">
                    <a:pos x="85" y="0"/>
                  </a:cxn>
                  <a:cxn ang="0">
                    <a:pos x="68" y="0"/>
                  </a:cxn>
                  <a:cxn ang="0">
                    <a:pos x="68" y="1"/>
                  </a:cxn>
                  <a:cxn ang="0">
                    <a:pos x="68" y="7"/>
                  </a:cxn>
                  <a:cxn ang="0">
                    <a:pos x="66" y="13"/>
                  </a:cxn>
                  <a:cxn ang="0">
                    <a:pos x="64" y="19"/>
                  </a:cxn>
                  <a:cxn ang="0">
                    <a:pos x="61" y="23"/>
                  </a:cxn>
                  <a:cxn ang="0">
                    <a:pos x="57" y="25"/>
                  </a:cxn>
                  <a:cxn ang="0">
                    <a:pos x="53" y="27"/>
                  </a:cxn>
                  <a:cxn ang="0">
                    <a:pos x="49" y="28"/>
                  </a:cxn>
                  <a:cxn ang="0">
                    <a:pos x="45" y="28"/>
                  </a:cxn>
                  <a:cxn ang="0">
                    <a:pos x="41" y="28"/>
                  </a:cxn>
                  <a:cxn ang="0">
                    <a:pos x="38" y="27"/>
                  </a:cxn>
                  <a:cxn ang="0">
                    <a:pos x="35" y="25"/>
                  </a:cxn>
                  <a:cxn ang="0">
                    <a:pos x="31" y="24"/>
                  </a:cxn>
                  <a:cxn ang="0">
                    <a:pos x="28" y="23"/>
                  </a:cxn>
                  <a:cxn ang="0">
                    <a:pos x="25" y="21"/>
                  </a:cxn>
                  <a:cxn ang="0">
                    <a:pos x="23" y="19"/>
                  </a:cxn>
                  <a:cxn ang="0">
                    <a:pos x="21" y="15"/>
                  </a:cxn>
                  <a:cxn ang="0">
                    <a:pos x="19" y="11"/>
                  </a:cxn>
                  <a:cxn ang="0">
                    <a:pos x="17" y="7"/>
                  </a:cxn>
                  <a:cxn ang="0">
                    <a:pos x="16" y="4"/>
                  </a:cxn>
                  <a:cxn ang="0">
                    <a:pos x="16" y="0"/>
                  </a:cxn>
                  <a:cxn ang="0">
                    <a:pos x="16" y="0"/>
                  </a:cxn>
                  <a:cxn ang="0">
                    <a:pos x="0" y="0"/>
                  </a:cxn>
                </a:cxnLst>
                <a:rect l="0" t="0" r="r" b="b"/>
                <a:pathLst>
                  <a:path w="85" h="42">
                    <a:moveTo>
                      <a:pt x="0" y="0"/>
                    </a:moveTo>
                    <a:lnTo>
                      <a:pt x="0" y="1"/>
                    </a:lnTo>
                    <a:lnTo>
                      <a:pt x="1" y="6"/>
                    </a:lnTo>
                    <a:lnTo>
                      <a:pt x="3" y="12"/>
                    </a:lnTo>
                    <a:lnTo>
                      <a:pt x="6" y="18"/>
                    </a:lnTo>
                    <a:lnTo>
                      <a:pt x="8" y="22"/>
                    </a:lnTo>
                    <a:lnTo>
                      <a:pt x="11" y="26"/>
                    </a:lnTo>
                    <a:lnTo>
                      <a:pt x="14" y="29"/>
                    </a:lnTo>
                    <a:lnTo>
                      <a:pt x="18" y="32"/>
                    </a:lnTo>
                    <a:lnTo>
                      <a:pt x="22" y="35"/>
                    </a:lnTo>
                    <a:lnTo>
                      <a:pt x="26" y="37"/>
                    </a:lnTo>
                    <a:lnTo>
                      <a:pt x="31" y="39"/>
                    </a:lnTo>
                    <a:lnTo>
                      <a:pt x="36" y="41"/>
                    </a:lnTo>
                    <a:lnTo>
                      <a:pt x="41" y="42"/>
                    </a:lnTo>
                    <a:lnTo>
                      <a:pt x="46" y="42"/>
                    </a:lnTo>
                    <a:lnTo>
                      <a:pt x="51" y="42"/>
                    </a:lnTo>
                    <a:lnTo>
                      <a:pt x="56" y="41"/>
                    </a:lnTo>
                    <a:lnTo>
                      <a:pt x="61" y="39"/>
                    </a:lnTo>
                    <a:lnTo>
                      <a:pt x="66" y="37"/>
                    </a:lnTo>
                    <a:lnTo>
                      <a:pt x="70" y="34"/>
                    </a:lnTo>
                    <a:lnTo>
                      <a:pt x="74" y="31"/>
                    </a:lnTo>
                    <a:lnTo>
                      <a:pt x="77" y="27"/>
                    </a:lnTo>
                    <a:lnTo>
                      <a:pt x="80" y="22"/>
                    </a:lnTo>
                    <a:lnTo>
                      <a:pt x="82" y="17"/>
                    </a:lnTo>
                    <a:lnTo>
                      <a:pt x="84" y="11"/>
                    </a:lnTo>
                    <a:lnTo>
                      <a:pt x="85" y="6"/>
                    </a:lnTo>
                    <a:lnTo>
                      <a:pt x="85" y="1"/>
                    </a:lnTo>
                    <a:lnTo>
                      <a:pt x="85" y="0"/>
                    </a:lnTo>
                    <a:lnTo>
                      <a:pt x="68" y="0"/>
                    </a:lnTo>
                    <a:lnTo>
                      <a:pt x="68" y="1"/>
                    </a:lnTo>
                    <a:lnTo>
                      <a:pt x="68" y="7"/>
                    </a:lnTo>
                    <a:lnTo>
                      <a:pt x="66" y="13"/>
                    </a:lnTo>
                    <a:lnTo>
                      <a:pt x="64" y="19"/>
                    </a:lnTo>
                    <a:lnTo>
                      <a:pt x="61" y="23"/>
                    </a:lnTo>
                    <a:lnTo>
                      <a:pt x="57" y="25"/>
                    </a:lnTo>
                    <a:lnTo>
                      <a:pt x="53" y="27"/>
                    </a:lnTo>
                    <a:lnTo>
                      <a:pt x="49" y="28"/>
                    </a:lnTo>
                    <a:lnTo>
                      <a:pt x="45" y="28"/>
                    </a:lnTo>
                    <a:lnTo>
                      <a:pt x="41" y="28"/>
                    </a:lnTo>
                    <a:lnTo>
                      <a:pt x="38" y="27"/>
                    </a:lnTo>
                    <a:lnTo>
                      <a:pt x="35" y="25"/>
                    </a:lnTo>
                    <a:lnTo>
                      <a:pt x="31" y="24"/>
                    </a:lnTo>
                    <a:lnTo>
                      <a:pt x="28" y="23"/>
                    </a:lnTo>
                    <a:lnTo>
                      <a:pt x="25" y="21"/>
                    </a:lnTo>
                    <a:lnTo>
                      <a:pt x="23" y="19"/>
                    </a:lnTo>
                    <a:lnTo>
                      <a:pt x="21" y="15"/>
                    </a:lnTo>
                    <a:lnTo>
                      <a:pt x="19" y="11"/>
                    </a:lnTo>
                    <a:lnTo>
                      <a:pt x="17" y="7"/>
                    </a:lnTo>
                    <a:lnTo>
                      <a:pt x="16" y="4"/>
                    </a:lnTo>
                    <a:lnTo>
                      <a:pt x="16" y="0"/>
                    </a:lnTo>
                    <a:lnTo>
                      <a:pt x="16" y="0"/>
                    </a:lnTo>
                    <a:lnTo>
                      <a:pt x="0" y="0"/>
                    </a:lnTo>
                    <a:close/>
                  </a:path>
                </a:pathLst>
              </a:custGeom>
              <a:solidFill>
                <a:srgbClr val="000000"/>
              </a:solidFill>
              <a:ln w="9525">
                <a:noFill/>
                <a:round/>
                <a:headEnd/>
                <a:tailEnd/>
              </a:ln>
            </p:spPr>
            <p:txBody>
              <a:bodyPr/>
              <a:lstStyle/>
              <a:p>
                <a:endParaRPr lang="en-GB"/>
              </a:p>
            </p:txBody>
          </p:sp>
          <p:sp>
            <p:nvSpPr>
              <p:cNvPr id="293011" name="Freeform 147"/>
              <p:cNvSpPr>
                <a:spLocks/>
              </p:cNvSpPr>
              <p:nvPr/>
            </p:nvSpPr>
            <p:spPr bwMode="auto">
              <a:xfrm>
                <a:off x="3778" y="2390"/>
                <a:ext cx="9" cy="3"/>
              </a:xfrm>
              <a:custGeom>
                <a:avLst/>
                <a:gdLst/>
                <a:ahLst/>
                <a:cxnLst>
                  <a:cxn ang="0">
                    <a:pos x="0" y="42"/>
                  </a:cxn>
                  <a:cxn ang="0">
                    <a:pos x="0" y="40"/>
                  </a:cxn>
                  <a:cxn ang="0">
                    <a:pos x="1" y="35"/>
                  </a:cxn>
                  <a:cxn ang="0">
                    <a:pos x="1" y="31"/>
                  </a:cxn>
                  <a:cxn ang="0">
                    <a:pos x="1" y="27"/>
                  </a:cxn>
                  <a:cxn ang="0">
                    <a:pos x="3" y="23"/>
                  </a:cxn>
                  <a:cxn ang="0">
                    <a:pos x="4" y="18"/>
                  </a:cxn>
                  <a:cxn ang="0">
                    <a:pos x="6" y="15"/>
                  </a:cxn>
                  <a:cxn ang="0">
                    <a:pos x="8" y="13"/>
                  </a:cxn>
                  <a:cxn ang="0">
                    <a:pos x="11" y="10"/>
                  </a:cxn>
                  <a:cxn ang="0">
                    <a:pos x="14" y="7"/>
                  </a:cxn>
                  <a:cxn ang="0">
                    <a:pos x="17" y="5"/>
                  </a:cxn>
                  <a:cxn ang="0">
                    <a:pos x="21" y="3"/>
                  </a:cxn>
                  <a:cxn ang="0">
                    <a:pos x="25" y="2"/>
                  </a:cxn>
                  <a:cxn ang="0">
                    <a:pos x="29" y="1"/>
                  </a:cxn>
                  <a:cxn ang="0">
                    <a:pos x="35" y="0"/>
                  </a:cxn>
                  <a:cxn ang="0">
                    <a:pos x="39" y="0"/>
                  </a:cxn>
                  <a:cxn ang="0">
                    <a:pos x="47" y="1"/>
                  </a:cxn>
                  <a:cxn ang="0">
                    <a:pos x="54" y="3"/>
                  </a:cxn>
                  <a:cxn ang="0">
                    <a:pos x="60" y="6"/>
                  </a:cxn>
                  <a:cxn ang="0">
                    <a:pos x="66" y="10"/>
                  </a:cxn>
                  <a:cxn ang="0">
                    <a:pos x="70" y="14"/>
                  </a:cxn>
                  <a:cxn ang="0">
                    <a:pos x="75" y="19"/>
                  </a:cxn>
                  <a:cxn ang="0">
                    <a:pos x="78" y="25"/>
                  </a:cxn>
                  <a:cxn ang="0">
                    <a:pos x="80" y="31"/>
                  </a:cxn>
                  <a:cxn ang="0">
                    <a:pos x="82" y="37"/>
                  </a:cxn>
                  <a:cxn ang="0">
                    <a:pos x="83" y="42"/>
                  </a:cxn>
                  <a:cxn ang="0">
                    <a:pos x="68" y="42"/>
                  </a:cxn>
                  <a:cxn ang="0">
                    <a:pos x="68" y="41"/>
                  </a:cxn>
                  <a:cxn ang="0">
                    <a:pos x="67" y="39"/>
                  </a:cxn>
                  <a:cxn ang="0">
                    <a:pos x="66" y="34"/>
                  </a:cxn>
                  <a:cxn ang="0">
                    <a:pos x="64" y="29"/>
                  </a:cxn>
                  <a:cxn ang="0">
                    <a:pos x="62" y="25"/>
                  </a:cxn>
                  <a:cxn ang="0">
                    <a:pos x="58" y="20"/>
                  </a:cxn>
                  <a:cxn ang="0">
                    <a:pos x="54" y="18"/>
                  </a:cxn>
                  <a:cxn ang="0">
                    <a:pos x="50" y="16"/>
                  </a:cxn>
                  <a:cxn ang="0">
                    <a:pos x="46" y="15"/>
                  </a:cxn>
                  <a:cxn ang="0">
                    <a:pos x="41" y="14"/>
                  </a:cxn>
                  <a:cxn ang="0">
                    <a:pos x="36" y="15"/>
                  </a:cxn>
                  <a:cxn ang="0">
                    <a:pos x="30" y="16"/>
                  </a:cxn>
                  <a:cxn ang="0">
                    <a:pos x="26" y="18"/>
                  </a:cxn>
                  <a:cxn ang="0">
                    <a:pos x="22" y="20"/>
                  </a:cxn>
                  <a:cxn ang="0">
                    <a:pos x="19" y="25"/>
                  </a:cxn>
                  <a:cxn ang="0">
                    <a:pos x="18" y="29"/>
                  </a:cxn>
                  <a:cxn ang="0">
                    <a:pos x="16" y="34"/>
                  </a:cxn>
                  <a:cxn ang="0">
                    <a:pos x="16" y="40"/>
                  </a:cxn>
                  <a:cxn ang="0">
                    <a:pos x="16" y="42"/>
                  </a:cxn>
                  <a:cxn ang="0">
                    <a:pos x="0" y="42"/>
                  </a:cxn>
                </a:cxnLst>
                <a:rect l="0" t="0" r="r" b="b"/>
                <a:pathLst>
                  <a:path w="83" h="42">
                    <a:moveTo>
                      <a:pt x="0" y="42"/>
                    </a:moveTo>
                    <a:lnTo>
                      <a:pt x="0" y="40"/>
                    </a:lnTo>
                    <a:lnTo>
                      <a:pt x="1" y="35"/>
                    </a:lnTo>
                    <a:lnTo>
                      <a:pt x="1" y="31"/>
                    </a:lnTo>
                    <a:lnTo>
                      <a:pt x="1" y="27"/>
                    </a:lnTo>
                    <a:lnTo>
                      <a:pt x="3" y="23"/>
                    </a:lnTo>
                    <a:lnTo>
                      <a:pt x="4" y="18"/>
                    </a:lnTo>
                    <a:lnTo>
                      <a:pt x="6" y="15"/>
                    </a:lnTo>
                    <a:lnTo>
                      <a:pt x="8" y="13"/>
                    </a:lnTo>
                    <a:lnTo>
                      <a:pt x="11" y="10"/>
                    </a:lnTo>
                    <a:lnTo>
                      <a:pt x="14" y="7"/>
                    </a:lnTo>
                    <a:lnTo>
                      <a:pt x="17" y="5"/>
                    </a:lnTo>
                    <a:lnTo>
                      <a:pt x="21" y="3"/>
                    </a:lnTo>
                    <a:lnTo>
                      <a:pt x="25" y="2"/>
                    </a:lnTo>
                    <a:lnTo>
                      <a:pt x="29" y="1"/>
                    </a:lnTo>
                    <a:lnTo>
                      <a:pt x="35" y="0"/>
                    </a:lnTo>
                    <a:lnTo>
                      <a:pt x="39" y="0"/>
                    </a:lnTo>
                    <a:lnTo>
                      <a:pt x="47" y="1"/>
                    </a:lnTo>
                    <a:lnTo>
                      <a:pt x="54" y="3"/>
                    </a:lnTo>
                    <a:lnTo>
                      <a:pt x="60" y="6"/>
                    </a:lnTo>
                    <a:lnTo>
                      <a:pt x="66" y="10"/>
                    </a:lnTo>
                    <a:lnTo>
                      <a:pt x="70" y="14"/>
                    </a:lnTo>
                    <a:lnTo>
                      <a:pt x="75" y="19"/>
                    </a:lnTo>
                    <a:lnTo>
                      <a:pt x="78" y="25"/>
                    </a:lnTo>
                    <a:lnTo>
                      <a:pt x="80" y="31"/>
                    </a:lnTo>
                    <a:lnTo>
                      <a:pt x="82" y="37"/>
                    </a:lnTo>
                    <a:lnTo>
                      <a:pt x="83" y="42"/>
                    </a:lnTo>
                    <a:lnTo>
                      <a:pt x="68" y="42"/>
                    </a:lnTo>
                    <a:lnTo>
                      <a:pt x="68" y="41"/>
                    </a:lnTo>
                    <a:lnTo>
                      <a:pt x="67" y="39"/>
                    </a:lnTo>
                    <a:lnTo>
                      <a:pt x="66" y="34"/>
                    </a:lnTo>
                    <a:lnTo>
                      <a:pt x="64" y="29"/>
                    </a:lnTo>
                    <a:lnTo>
                      <a:pt x="62" y="25"/>
                    </a:lnTo>
                    <a:lnTo>
                      <a:pt x="58" y="20"/>
                    </a:lnTo>
                    <a:lnTo>
                      <a:pt x="54" y="18"/>
                    </a:lnTo>
                    <a:lnTo>
                      <a:pt x="50" y="16"/>
                    </a:lnTo>
                    <a:lnTo>
                      <a:pt x="46" y="15"/>
                    </a:lnTo>
                    <a:lnTo>
                      <a:pt x="41" y="14"/>
                    </a:lnTo>
                    <a:lnTo>
                      <a:pt x="36" y="15"/>
                    </a:lnTo>
                    <a:lnTo>
                      <a:pt x="30" y="16"/>
                    </a:lnTo>
                    <a:lnTo>
                      <a:pt x="26" y="18"/>
                    </a:lnTo>
                    <a:lnTo>
                      <a:pt x="22" y="20"/>
                    </a:lnTo>
                    <a:lnTo>
                      <a:pt x="19" y="25"/>
                    </a:lnTo>
                    <a:lnTo>
                      <a:pt x="18" y="29"/>
                    </a:lnTo>
                    <a:lnTo>
                      <a:pt x="16" y="34"/>
                    </a:lnTo>
                    <a:lnTo>
                      <a:pt x="16" y="40"/>
                    </a:lnTo>
                    <a:lnTo>
                      <a:pt x="16" y="42"/>
                    </a:lnTo>
                    <a:lnTo>
                      <a:pt x="0" y="42"/>
                    </a:lnTo>
                    <a:close/>
                  </a:path>
                </a:pathLst>
              </a:custGeom>
              <a:solidFill>
                <a:srgbClr val="000000"/>
              </a:solidFill>
              <a:ln w="9525">
                <a:noFill/>
                <a:round/>
                <a:headEnd/>
                <a:tailEnd/>
              </a:ln>
            </p:spPr>
            <p:txBody>
              <a:bodyPr/>
              <a:lstStyle/>
              <a:p>
                <a:endParaRPr lang="en-GB"/>
              </a:p>
            </p:txBody>
          </p:sp>
          <p:sp>
            <p:nvSpPr>
              <p:cNvPr id="293012" name="Freeform 148"/>
              <p:cNvSpPr>
                <a:spLocks/>
              </p:cNvSpPr>
              <p:nvPr/>
            </p:nvSpPr>
            <p:spPr bwMode="auto">
              <a:xfrm>
                <a:off x="3778" y="2393"/>
                <a:ext cx="9" cy="8"/>
              </a:xfrm>
              <a:custGeom>
                <a:avLst/>
                <a:gdLst/>
                <a:ahLst/>
                <a:cxnLst>
                  <a:cxn ang="0">
                    <a:pos x="0" y="2"/>
                  </a:cxn>
                  <a:cxn ang="0">
                    <a:pos x="1" y="14"/>
                  </a:cxn>
                  <a:cxn ang="0">
                    <a:pos x="5" y="23"/>
                  </a:cxn>
                  <a:cxn ang="0">
                    <a:pos x="13" y="32"/>
                  </a:cxn>
                  <a:cxn ang="0">
                    <a:pos x="21" y="39"/>
                  </a:cxn>
                  <a:cxn ang="0">
                    <a:pos x="30" y="43"/>
                  </a:cxn>
                  <a:cxn ang="0">
                    <a:pos x="41" y="44"/>
                  </a:cxn>
                  <a:cxn ang="0">
                    <a:pos x="49" y="44"/>
                  </a:cxn>
                  <a:cxn ang="0">
                    <a:pos x="57" y="41"/>
                  </a:cxn>
                  <a:cxn ang="0">
                    <a:pos x="64" y="36"/>
                  </a:cxn>
                  <a:cxn ang="0">
                    <a:pos x="71" y="30"/>
                  </a:cxn>
                  <a:cxn ang="0">
                    <a:pos x="69" y="46"/>
                  </a:cxn>
                  <a:cxn ang="0">
                    <a:pos x="66" y="58"/>
                  </a:cxn>
                  <a:cxn ang="0">
                    <a:pos x="61" y="66"/>
                  </a:cxn>
                  <a:cxn ang="0">
                    <a:pos x="56" y="73"/>
                  </a:cxn>
                  <a:cxn ang="0">
                    <a:pos x="49" y="76"/>
                  </a:cxn>
                  <a:cxn ang="0">
                    <a:pos x="42" y="77"/>
                  </a:cxn>
                  <a:cxn ang="0">
                    <a:pos x="26" y="71"/>
                  </a:cxn>
                  <a:cxn ang="0">
                    <a:pos x="18" y="55"/>
                  </a:cxn>
                  <a:cxn ang="0">
                    <a:pos x="3" y="59"/>
                  </a:cxn>
                  <a:cxn ang="0">
                    <a:pos x="6" y="69"/>
                  </a:cxn>
                  <a:cxn ang="0">
                    <a:pos x="12" y="77"/>
                  </a:cxn>
                  <a:cxn ang="0">
                    <a:pos x="18" y="83"/>
                  </a:cxn>
                  <a:cxn ang="0">
                    <a:pos x="27" y="87"/>
                  </a:cxn>
                  <a:cxn ang="0">
                    <a:pos x="37" y="89"/>
                  </a:cxn>
                  <a:cxn ang="0">
                    <a:pos x="43" y="90"/>
                  </a:cxn>
                  <a:cxn ang="0">
                    <a:pos x="45" y="90"/>
                  </a:cxn>
                  <a:cxn ang="0">
                    <a:pos x="50" y="90"/>
                  </a:cxn>
                  <a:cxn ang="0">
                    <a:pos x="58" y="87"/>
                  </a:cxn>
                  <a:cxn ang="0">
                    <a:pos x="65" y="83"/>
                  </a:cxn>
                  <a:cxn ang="0">
                    <a:pos x="71" y="77"/>
                  </a:cxn>
                  <a:cxn ang="0">
                    <a:pos x="77" y="67"/>
                  </a:cxn>
                  <a:cxn ang="0">
                    <a:pos x="81" y="56"/>
                  </a:cxn>
                  <a:cxn ang="0">
                    <a:pos x="83" y="42"/>
                  </a:cxn>
                  <a:cxn ang="0">
                    <a:pos x="84" y="25"/>
                  </a:cxn>
                  <a:cxn ang="0">
                    <a:pos x="84" y="10"/>
                  </a:cxn>
                  <a:cxn ang="0">
                    <a:pos x="83" y="0"/>
                  </a:cxn>
                  <a:cxn ang="0">
                    <a:pos x="68" y="1"/>
                  </a:cxn>
                  <a:cxn ang="0">
                    <a:pos x="68" y="2"/>
                  </a:cxn>
                  <a:cxn ang="0">
                    <a:pos x="67" y="11"/>
                  </a:cxn>
                  <a:cxn ang="0">
                    <a:pos x="65" y="18"/>
                  </a:cxn>
                  <a:cxn ang="0">
                    <a:pos x="62" y="22"/>
                  </a:cxn>
                  <a:cxn ang="0">
                    <a:pos x="57" y="26"/>
                  </a:cxn>
                  <a:cxn ang="0">
                    <a:pos x="50" y="28"/>
                  </a:cxn>
                  <a:cxn ang="0">
                    <a:pos x="43" y="28"/>
                  </a:cxn>
                  <a:cxn ang="0">
                    <a:pos x="43" y="28"/>
                  </a:cxn>
                  <a:cxn ang="0">
                    <a:pos x="43" y="28"/>
                  </a:cxn>
                  <a:cxn ang="0">
                    <a:pos x="43" y="28"/>
                  </a:cxn>
                  <a:cxn ang="0">
                    <a:pos x="42" y="29"/>
                  </a:cxn>
                  <a:cxn ang="0">
                    <a:pos x="23" y="20"/>
                  </a:cxn>
                  <a:cxn ang="0">
                    <a:pos x="16" y="0"/>
                  </a:cxn>
                </a:cxnLst>
                <a:rect l="0" t="0" r="r" b="b"/>
                <a:pathLst>
                  <a:path w="84" h="90">
                    <a:moveTo>
                      <a:pt x="0" y="0"/>
                    </a:moveTo>
                    <a:lnTo>
                      <a:pt x="0" y="2"/>
                    </a:lnTo>
                    <a:lnTo>
                      <a:pt x="0" y="8"/>
                    </a:lnTo>
                    <a:lnTo>
                      <a:pt x="1" y="14"/>
                    </a:lnTo>
                    <a:lnTo>
                      <a:pt x="3" y="19"/>
                    </a:lnTo>
                    <a:lnTo>
                      <a:pt x="5" y="23"/>
                    </a:lnTo>
                    <a:lnTo>
                      <a:pt x="9" y="28"/>
                    </a:lnTo>
                    <a:lnTo>
                      <a:pt x="13" y="32"/>
                    </a:lnTo>
                    <a:lnTo>
                      <a:pt x="17" y="35"/>
                    </a:lnTo>
                    <a:lnTo>
                      <a:pt x="21" y="39"/>
                    </a:lnTo>
                    <a:lnTo>
                      <a:pt x="26" y="41"/>
                    </a:lnTo>
                    <a:lnTo>
                      <a:pt x="30" y="43"/>
                    </a:lnTo>
                    <a:lnTo>
                      <a:pt x="36" y="44"/>
                    </a:lnTo>
                    <a:lnTo>
                      <a:pt x="41" y="44"/>
                    </a:lnTo>
                    <a:lnTo>
                      <a:pt x="45" y="44"/>
                    </a:lnTo>
                    <a:lnTo>
                      <a:pt x="49" y="44"/>
                    </a:lnTo>
                    <a:lnTo>
                      <a:pt x="53" y="43"/>
                    </a:lnTo>
                    <a:lnTo>
                      <a:pt x="57" y="41"/>
                    </a:lnTo>
                    <a:lnTo>
                      <a:pt x="61" y="39"/>
                    </a:lnTo>
                    <a:lnTo>
                      <a:pt x="64" y="36"/>
                    </a:lnTo>
                    <a:lnTo>
                      <a:pt x="68" y="33"/>
                    </a:lnTo>
                    <a:lnTo>
                      <a:pt x="71" y="30"/>
                    </a:lnTo>
                    <a:lnTo>
                      <a:pt x="70" y="39"/>
                    </a:lnTo>
                    <a:lnTo>
                      <a:pt x="69" y="46"/>
                    </a:lnTo>
                    <a:lnTo>
                      <a:pt x="67" y="52"/>
                    </a:lnTo>
                    <a:lnTo>
                      <a:pt x="66" y="58"/>
                    </a:lnTo>
                    <a:lnTo>
                      <a:pt x="64" y="62"/>
                    </a:lnTo>
                    <a:lnTo>
                      <a:pt x="61" y="66"/>
                    </a:lnTo>
                    <a:lnTo>
                      <a:pt x="59" y="70"/>
                    </a:lnTo>
                    <a:lnTo>
                      <a:pt x="56" y="73"/>
                    </a:lnTo>
                    <a:lnTo>
                      <a:pt x="53" y="75"/>
                    </a:lnTo>
                    <a:lnTo>
                      <a:pt x="49" y="76"/>
                    </a:lnTo>
                    <a:lnTo>
                      <a:pt x="46" y="77"/>
                    </a:lnTo>
                    <a:lnTo>
                      <a:pt x="42" y="77"/>
                    </a:lnTo>
                    <a:lnTo>
                      <a:pt x="32" y="75"/>
                    </a:lnTo>
                    <a:lnTo>
                      <a:pt x="26" y="71"/>
                    </a:lnTo>
                    <a:lnTo>
                      <a:pt x="21" y="64"/>
                    </a:lnTo>
                    <a:lnTo>
                      <a:pt x="18" y="55"/>
                    </a:lnTo>
                    <a:lnTo>
                      <a:pt x="2" y="54"/>
                    </a:lnTo>
                    <a:lnTo>
                      <a:pt x="3" y="59"/>
                    </a:lnTo>
                    <a:lnTo>
                      <a:pt x="4" y="64"/>
                    </a:lnTo>
                    <a:lnTo>
                      <a:pt x="6" y="69"/>
                    </a:lnTo>
                    <a:lnTo>
                      <a:pt x="9" y="74"/>
                    </a:lnTo>
                    <a:lnTo>
                      <a:pt x="12" y="77"/>
                    </a:lnTo>
                    <a:lnTo>
                      <a:pt x="15" y="80"/>
                    </a:lnTo>
                    <a:lnTo>
                      <a:pt x="18" y="83"/>
                    </a:lnTo>
                    <a:lnTo>
                      <a:pt x="22" y="85"/>
                    </a:lnTo>
                    <a:lnTo>
                      <a:pt x="27" y="87"/>
                    </a:lnTo>
                    <a:lnTo>
                      <a:pt x="31" y="88"/>
                    </a:lnTo>
                    <a:lnTo>
                      <a:pt x="37" y="89"/>
                    </a:lnTo>
                    <a:lnTo>
                      <a:pt x="42" y="89"/>
                    </a:lnTo>
                    <a:lnTo>
                      <a:pt x="43" y="90"/>
                    </a:lnTo>
                    <a:lnTo>
                      <a:pt x="44" y="90"/>
                    </a:lnTo>
                    <a:lnTo>
                      <a:pt x="45" y="90"/>
                    </a:lnTo>
                    <a:lnTo>
                      <a:pt x="46" y="90"/>
                    </a:lnTo>
                    <a:lnTo>
                      <a:pt x="50" y="90"/>
                    </a:lnTo>
                    <a:lnTo>
                      <a:pt x="54" y="89"/>
                    </a:lnTo>
                    <a:lnTo>
                      <a:pt x="58" y="87"/>
                    </a:lnTo>
                    <a:lnTo>
                      <a:pt x="61" y="85"/>
                    </a:lnTo>
                    <a:lnTo>
                      <a:pt x="65" y="83"/>
                    </a:lnTo>
                    <a:lnTo>
                      <a:pt x="68" y="80"/>
                    </a:lnTo>
                    <a:lnTo>
                      <a:pt x="71" y="77"/>
                    </a:lnTo>
                    <a:lnTo>
                      <a:pt x="74" y="73"/>
                    </a:lnTo>
                    <a:lnTo>
                      <a:pt x="77" y="67"/>
                    </a:lnTo>
                    <a:lnTo>
                      <a:pt x="79" y="62"/>
                    </a:lnTo>
                    <a:lnTo>
                      <a:pt x="81" y="56"/>
                    </a:lnTo>
                    <a:lnTo>
                      <a:pt x="82" y="49"/>
                    </a:lnTo>
                    <a:lnTo>
                      <a:pt x="83" y="42"/>
                    </a:lnTo>
                    <a:lnTo>
                      <a:pt x="84" y="34"/>
                    </a:lnTo>
                    <a:lnTo>
                      <a:pt x="84" y="25"/>
                    </a:lnTo>
                    <a:lnTo>
                      <a:pt x="84" y="16"/>
                    </a:lnTo>
                    <a:lnTo>
                      <a:pt x="84" y="10"/>
                    </a:lnTo>
                    <a:lnTo>
                      <a:pt x="83" y="2"/>
                    </a:lnTo>
                    <a:lnTo>
                      <a:pt x="83" y="0"/>
                    </a:lnTo>
                    <a:lnTo>
                      <a:pt x="68" y="0"/>
                    </a:lnTo>
                    <a:lnTo>
                      <a:pt x="68" y="1"/>
                    </a:lnTo>
                    <a:lnTo>
                      <a:pt x="68" y="2"/>
                    </a:lnTo>
                    <a:lnTo>
                      <a:pt x="68" y="2"/>
                    </a:lnTo>
                    <a:lnTo>
                      <a:pt x="68" y="6"/>
                    </a:lnTo>
                    <a:lnTo>
                      <a:pt x="67" y="11"/>
                    </a:lnTo>
                    <a:lnTo>
                      <a:pt x="66" y="14"/>
                    </a:lnTo>
                    <a:lnTo>
                      <a:pt x="65" y="18"/>
                    </a:lnTo>
                    <a:lnTo>
                      <a:pt x="64" y="20"/>
                    </a:lnTo>
                    <a:lnTo>
                      <a:pt x="62" y="22"/>
                    </a:lnTo>
                    <a:lnTo>
                      <a:pt x="60" y="24"/>
                    </a:lnTo>
                    <a:lnTo>
                      <a:pt x="57" y="26"/>
                    </a:lnTo>
                    <a:lnTo>
                      <a:pt x="54" y="27"/>
                    </a:lnTo>
                    <a:lnTo>
                      <a:pt x="50" y="28"/>
                    </a:lnTo>
                    <a:lnTo>
                      <a:pt x="47" y="28"/>
                    </a:lnTo>
                    <a:lnTo>
                      <a:pt x="43" y="28"/>
                    </a:lnTo>
                    <a:lnTo>
                      <a:pt x="43" y="28"/>
                    </a:lnTo>
                    <a:lnTo>
                      <a:pt x="43" y="28"/>
                    </a:lnTo>
                    <a:lnTo>
                      <a:pt x="43" y="28"/>
                    </a:lnTo>
                    <a:lnTo>
                      <a:pt x="43" y="28"/>
                    </a:lnTo>
                    <a:lnTo>
                      <a:pt x="43" y="28"/>
                    </a:lnTo>
                    <a:lnTo>
                      <a:pt x="43" y="28"/>
                    </a:lnTo>
                    <a:lnTo>
                      <a:pt x="42" y="29"/>
                    </a:lnTo>
                    <a:lnTo>
                      <a:pt x="42" y="29"/>
                    </a:lnTo>
                    <a:lnTo>
                      <a:pt x="30" y="26"/>
                    </a:lnTo>
                    <a:lnTo>
                      <a:pt x="23" y="20"/>
                    </a:lnTo>
                    <a:lnTo>
                      <a:pt x="18" y="11"/>
                    </a:lnTo>
                    <a:lnTo>
                      <a:pt x="16" y="0"/>
                    </a:lnTo>
                    <a:lnTo>
                      <a:pt x="0" y="0"/>
                    </a:lnTo>
                    <a:close/>
                  </a:path>
                </a:pathLst>
              </a:custGeom>
              <a:solidFill>
                <a:srgbClr val="000000"/>
              </a:solidFill>
              <a:ln w="9525">
                <a:noFill/>
                <a:round/>
                <a:headEnd/>
                <a:tailEnd/>
              </a:ln>
            </p:spPr>
            <p:txBody>
              <a:bodyPr/>
              <a:lstStyle/>
              <a:p>
                <a:endParaRPr lang="en-GB"/>
              </a:p>
            </p:txBody>
          </p:sp>
          <p:sp>
            <p:nvSpPr>
              <p:cNvPr id="293013" name="Freeform 149"/>
              <p:cNvSpPr>
                <a:spLocks/>
              </p:cNvSpPr>
              <p:nvPr/>
            </p:nvSpPr>
            <p:spPr bwMode="auto">
              <a:xfrm>
                <a:off x="3780" y="2417"/>
                <a:ext cx="8" cy="5"/>
              </a:xfrm>
              <a:custGeom>
                <a:avLst/>
                <a:gdLst/>
                <a:ahLst/>
                <a:cxnLst>
                  <a:cxn ang="0">
                    <a:pos x="17" y="63"/>
                  </a:cxn>
                  <a:cxn ang="0">
                    <a:pos x="18" y="50"/>
                  </a:cxn>
                  <a:cxn ang="0">
                    <a:pos x="0" y="49"/>
                  </a:cxn>
                  <a:cxn ang="0">
                    <a:pos x="2" y="37"/>
                  </a:cxn>
                  <a:cxn ang="0">
                    <a:pos x="21" y="38"/>
                  </a:cxn>
                  <a:cxn ang="0">
                    <a:pos x="25" y="0"/>
                  </a:cxn>
                  <a:cxn ang="0">
                    <a:pos x="37" y="1"/>
                  </a:cxn>
                  <a:cxn ang="0">
                    <a:pos x="32" y="39"/>
                  </a:cxn>
                  <a:cxn ang="0">
                    <a:pos x="54" y="40"/>
                  </a:cxn>
                  <a:cxn ang="0">
                    <a:pos x="58" y="2"/>
                  </a:cxn>
                  <a:cxn ang="0">
                    <a:pos x="71" y="2"/>
                  </a:cxn>
                  <a:cxn ang="0">
                    <a:pos x="66" y="40"/>
                  </a:cxn>
                  <a:cxn ang="0">
                    <a:pos x="85" y="41"/>
                  </a:cxn>
                  <a:cxn ang="0">
                    <a:pos x="84" y="53"/>
                  </a:cxn>
                  <a:cxn ang="0">
                    <a:pos x="65" y="52"/>
                  </a:cxn>
                  <a:cxn ang="0">
                    <a:pos x="64" y="63"/>
                  </a:cxn>
                  <a:cxn ang="0">
                    <a:pos x="52" y="63"/>
                  </a:cxn>
                  <a:cxn ang="0">
                    <a:pos x="54" y="52"/>
                  </a:cxn>
                  <a:cxn ang="0">
                    <a:pos x="31" y="51"/>
                  </a:cxn>
                  <a:cxn ang="0">
                    <a:pos x="29" y="63"/>
                  </a:cxn>
                  <a:cxn ang="0">
                    <a:pos x="17" y="63"/>
                  </a:cxn>
                </a:cxnLst>
                <a:rect l="0" t="0" r="r" b="b"/>
                <a:pathLst>
                  <a:path w="85" h="63">
                    <a:moveTo>
                      <a:pt x="17" y="63"/>
                    </a:moveTo>
                    <a:lnTo>
                      <a:pt x="18" y="50"/>
                    </a:lnTo>
                    <a:lnTo>
                      <a:pt x="0" y="49"/>
                    </a:lnTo>
                    <a:lnTo>
                      <a:pt x="2" y="37"/>
                    </a:lnTo>
                    <a:lnTo>
                      <a:pt x="21" y="38"/>
                    </a:lnTo>
                    <a:lnTo>
                      <a:pt x="25" y="0"/>
                    </a:lnTo>
                    <a:lnTo>
                      <a:pt x="37" y="1"/>
                    </a:lnTo>
                    <a:lnTo>
                      <a:pt x="32" y="39"/>
                    </a:lnTo>
                    <a:lnTo>
                      <a:pt x="54" y="40"/>
                    </a:lnTo>
                    <a:lnTo>
                      <a:pt x="58" y="2"/>
                    </a:lnTo>
                    <a:lnTo>
                      <a:pt x="71" y="2"/>
                    </a:lnTo>
                    <a:lnTo>
                      <a:pt x="66" y="40"/>
                    </a:lnTo>
                    <a:lnTo>
                      <a:pt x="85" y="41"/>
                    </a:lnTo>
                    <a:lnTo>
                      <a:pt x="84" y="53"/>
                    </a:lnTo>
                    <a:lnTo>
                      <a:pt x="65" y="52"/>
                    </a:lnTo>
                    <a:lnTo>
                      <a:pt x="64" y="63"/>
                    </a:lnTo>
                    <a:lnTo>
                      <a:pt x="52" y="63"/>
                    </a:lnTo>
                    <a:lnTo>
                      <a:pt x="54" y="52"/>
                    </a:lnTo>
                    <a:lnTo>
                      <a:pt x="31" y="51"/>
                    </a:lnTo>
                    <a:lnTo>
                      <a:pt x="29" y="63"/>
                    </a:lnTo>
                    <a:lnTo>
                      <a:pt x="17" y="63"/>
                    </a:lnTo>
                    <a:close/>
                  </a:path>
                </a:pathLst>
              </a:custGeom>
              <a:solidFill>
                <a:srgbClr val="000000"/>
              </a:solidFill>
              <a:ln w="9525">
                <a:noFill/>
                <a:round/>
                <a:headEnd/>
                <a:tailEnd/>
              </a:ln>
            </p:spPr>
            <p:txBody>
              <a:bodyPr/>
              <a:lstStyle/>
              <a:p>
                <a:endParaRPr lang="en-GB"/>
              </a:p>
            </p:txBody>
          </p:sp>
          <p:sp>
            <p:nvSpPr>
              <p:cNvPr id="293014" name="Freeform 150"/>
              <p:cNvSpPr>
                <a:spLocks/>
              </p:cNvSpPr>
              <p:nvPr/>
            </p:nvSpPr>
            <p:spPr bwMode="auto">
              <a:xfrm>
                <a:off x="3779" y="2422"/>
                <a:ext cx="9" cy="6"/>
              </a:xfrm>
              <a:custGeom>
                <a:avLst/>
                <a:gdLst/>
                <a:ahLst/>
                <a:cxnLst>
                  <a:cxn ang="0">
                    <a:pos x="21" y="0"/>
                  </a:cxn>
                  <a:cxn ang="0">
                    <a:pos x="20" y="11"/>
                  </a:cxn>
                  <a:cxn ang="0">
                    <a:pos x="2" y="10"/>
                  </a:cxn>
                  <a:cxn ang="0">
                    <a:pos x="0" y="22"/>
                  </a:cxn>
                  <a:cxn ang="0">
                    <a:pos x="19" y="23"/>
                  </a:cxn>
                  <a:cxn ang="0">
                    <a:pos x="15" y="61"/>
                  </a:cxn>
                  <a:cxn ang="0">
                    <a:pos x="27" y="61"/>
                  </a:cxn>
                  <a:cxn ang="0">
                    <a:pos x="31" y="23"/>
                  </a:cxn>
                  <a:cxn ang="0">
                    <a:pos x="53" y="24"/>
                  </a:cxn>
                  <a:cxn ang="0">
                    <a:pos x="49" y="62"/>
                  </a:cxn>
                  <a:cxn ang="0">
                    <a:pos x="60" y="63"/>
                  </a:cxn>
                  <a:cxn ang="0">
                    <a:pos x="65" y="25"/>
                  </a:cxn>
                  <a:cxn ang="0">
                    <a:pos x="82" y="26"/>
                  </a:cxn>
                  <a:cxn ang="0">
                    <a:pos x="84" y="15"/>
                  </a:cxn>
                  <a:cxn ang="0">
                    <a:pos x="66" y="14"/>
                  </a:cxn>
                  <a:cxn ang="0">
                    <a:pos x="68" y="0"/>
                  </a:cxn>
                  <a:cxn ang="0">
                    <a:pos x="56" y="0"/>
                  </a:cxn>
                  <a:cxn ang="0">
                    <a:pos x="54" y="12"/>
                  </a:cxn>
                  <a:cxn ang="0">
                    <a:pos x="32" y="11"/>
                  </a:cxn>
                  <a:cxn ang="0">
                    <a:pos x="33" y="0"/>
                  </a:cxn>
                  <a:cxn ang="0">
                    <a:pos x="21" y="0"/>
                  </a:cxn>
                </a:cxnLst>
                <a:rect l="0" t="0" r="r" b="b"/>
                <a:pathLst>
                  <a:path w="84" h="63">
                    <a:moveTo>
                      <a:pt x="21" y="0"/>
                    </a:moveTo>
                    <a:lnTo>
                      <a:pt x="20" y="11"/>
                    </a:lnTo>
                    <a:lnTo>
                      <a:pt x="2" y="10"/>
                    </a:lnTo>
                    <a:lnTo>
                      <a:pt x="0" y="22"/>
                    </a:lnTo>
                    <a:lnTo>
                      <a:pt x="19" y="23"/>
                    </a:lnTo>
                    <a:lnTo>
                      <a:pt x="15" y="61"/>
                    </a:lnTo>
                    <a:lnTo>
                      <a:pt x="27" y="61"/>
                    </a:lnTo>
                    <a:lnTo>
                      <a:pt x="31" y="23"/>
                    </a:lnTo>
                    <a:lnTo>
                      <a:pt x="53" y="24"/>
                    </a:lnTo>
                    <a:lnTo>
                      <a:pt x="49" y="62"/>
                    </a:lnTo>
                    <a:lnTo>
                      <a:pt x="60" y="63"/>
                    </a:lnTo>
                    <a:lnTo>
                      <a:pt x="65" y="25"/>
                    </a:lnTo>
                    <a:lnTo>
                      <a:pt x="82" y="26"/>
                    </a:lnTo>
                    <a:lnTo>
                      <a:pt x="84" y="15"/>
                    </a:lnTo>
                    <a:lnTo>
                      <a:pt x="66" y="14"/>
                    </a:lnTo>
                    <a:lnTo>
                      <a:pt x="68" y="0"/>
                    </a:lnTo>
                    <a:lnTo>
                      <a:pt x="56" y="0"/>
                    </a:lnTo>
                    <a:lnTo>
                      <a:pt x="54" y="12"/>
                    </a:lnTo>
                    <a:lnTo>
                      <a:pt x="32" y="11"/>
                    </a:lnTo>
                    <a:lnTo>
                      <a:pt x="33" y="0"/>
                    </a:lnTo>
                    <a:lnTo>
                      <a:pt x="21" y="0"/>
                    </a:lnTo>
                    <a:close/>
                  </a:path>
                </a:pathLst>
              </a:custGeom>
              <a:solidFill>
                <a:srgbClr val="000000"/>
              </a:solidFill>
              <a:ln w="9525">
                <a:noFill/>
                <a:round/>
                <a:headEnd/>
                <a:tailEnd/>
              </a:ln>
            </p:spPr>
            <p:txBody>
              <a:bodyPr/>
              <a:lstStyle/>
              <a:p>
                <a:endParaRPr lang="en-GB"/>
              </a:p>
            </p:txBody>
          </p:sp>
          <p:sp>
            <p:nvSpPr>
              <p:cNvPr id="293015" name="Freeform 151"/>
              <p:cNvSpPr>
                <a:spLocks/>
              </p:cNvSpPr>
              <p:nvPr/>
            </p:nvSpPr>
            <p:spPr bwMode="auto">
              <a:xfrm>
                <a:off x="3688" y="2419"/>
                <a:ext cx="12" cy="2"/>
              </a:xfrm>
              <a:custGeom>
                <a:avLst/>
                <a:gdLst/>
                <a:ahLst/>
                <a:cxnLst>
                  <a:cxn ang="0">
                    <a:pos x="121" y="26"/>
                  </a:cxn>
                  <a:cxn ang="0">
                    <a:pos x="0" y="19"/>
                  </a:cxn>
                  <a:cxn ang="0">
                    <a:pos x="0" y="0"/>
                  </a:cxn>
                  <a:cxn ang="0">
                    <a:pos x="121" y="6"/>
                  </a:cxn>
                  <a:cxn ang="0">
                    <a:pos x="121" y="26"/>
                  </a:cxn>
                </a:cxnLst>
                <a:rect l="0" t="0" r="r" b="b"/>
                <a:pathLst>
                  <a:path w="121" h="26">
                    <a:moveTo>
                      <a:pt x="121" y="26"/>
                    </a:moveTo>
                    <a:lnTo>
                      <a:pt x="0" y="19"/>
                    </a:lnTo>
                    <a:lnTo>
                      <a:pt x="0" y="0"/>
                    </a:lnTo>
                    <a:lnTo>
                      <a:pt x="121" y="6"/>
                    </a:lnTo>
                    <a:lnTo>
                      <a:pt x="121" y="26"/>
                    </a:lnTo>
                    <a:close/>
                  </a:path>
                </a:pathLst>
              </a:custGeom>
              <a:solidFill>
                <a:srgbClr val="191919"/>
              </a:solidFill>
              <a:ln w="9525">
                <a:noFill/>
                <a:round/>
                <a:headEnd/>
                <a:tailEnd/>
              </a:ln>
            </p:spPr>
            <p:txBody>
              <a:bodyPr/>
              <a:lstStyle/>
              <a:p>
                <a:endParaRPr lang="en-GB"/>
              </a:p>
            </p:txBody>
          </p:sp>
          <p:sp>
            <p:nvSpPr>
              <p:cNvPr id="293016" name="Freeform 152"/>
              <p:cNvSpPr>
                <a:spLocks/>
              </p:cNvSpPr>
              <p:nvPr/>
            </p:nvSpPr>
            <p:spPr bwMode="auto">
              <a:xfrm>
                <a:off x="3689" y="2416"/>
                <a:ext cx="10" cy="8"/>
              </a:xfrm>
              <a:custGeom>
                <a:avLst/>
                <a:gdLst/>
                <a:ahLst/>
                <a:cxnLst>
                  <a:cxn ang="0">
                    <a:pos x="88" y="104"/>
                  </a:cxn>
                  <a:cxn ang="0">
                    <a:pos x="0" y="14"/>
                  </a:cxn>
                  <a:cxn ang="0">
                    <a:pos x="13" y="0"/>
                  </a:cxn>
                  <a:cxn ang="0">
                    <a:pos x="101" y="90"/>
                  </a:cxn>
                  <a:cxn ang="0">
                    <a:pos x="88" y="104"/>
                  </a:cxn>
                </a:cxnLst>
                <a:rect l="0" t="0" r="r" b="b"/>
                <a:pathLst>
                  <a:path w="101" h="104">
                    <a:moveTo>
                      <a:pt x="88" y="104"/>
                    </a:moveTo>
                    <a:lnTo>
                      <a:pt x="0" y="14"/>
                    </a:lnTo>
                    <a:lnTo>
                      <a:pt x="13" y="0"/>
                    </a:lnTo>
                    <a:lnTo>
                      <a:pt x="101" y="90"/>
                    </a:lnTo>
                    <a:lnTo>
                      <a:pt x="88" y="104"/>
                    </a:lnTo>
                    <a:close/>
                  </a:path>
                </a:pathLst>
              </a:custGeom>
              <a:solidFill>
                <a:srgbClr val="191919"/>
              </a:solidFill>
              <a:ln w="9525">
                <a:noFill/>
                <a:round/>
                <a:headEnd/>
                <a:tailEnd/>
              </a:ln>
            </p:spPr>
            <p:txBody>
              <a:bodyPr/>
              <a:lstStyle/>
              <a:p>
                <a:endParaRPr lang="en-GB"/>
              </a:p>
            </p:txBody>
          </p:sp>
          <p:sp>
            <p:nvSpPr>
              <p:cNvPr id="293017" name="Freeform 153"/>
              <p:cNvSpPr>
                <a:spLocks/>
              </p:cNvSpPr>
              <p:nvPr/>
            </p:nvSpPr>
            <p:spPr bwMode="auto">
              <a:xfrm>
                <a:off x="3690" y="2416"/>
                <a:ext cx="10" cy="8"/>
              </a:xfrm>
              <a:custGeom>
                <a:avLst/>
                <a:gdLst/>
                <a:ahLst/>
                <a:cxnLst>
                  <a:cxn ang="0">
                    <a:pos x="13" y="96"/>
                  </a:cxn>
                  <a:cxn ang="0">
                    <a:pos x="97" y="15"/>
                  </a:cxn>
                  <a:cxn ang="0">
                    <a:pos x="84" y="0"/>
                  </a:cxn>
                  <a:cxn ang="0">
                    <a:pos x="0" y="81"/>
                  </a:cxn>
                  <a:cxn ang="0">
                    <a:pos x="13" y="96"/>
                  </a:cxn>
                </a:cxnLst>
                <a:rect l="0" t="0" r="r" b="b"/>
                <a:pathLst>
                  <a:path w="97" h="96">
                    <a:moveTo>
                      <a:pt x="13" y="96"/>
                    </a:moveTo>
                    <a:lnTo>
                      <a:pt x="97" y="15"/>
                    </a:lnTo>
                    <a:lnTo>
                      <a:pt x="84" y="0"/>
                    </a:lnTo>
                    <a:lnTo>
                      <a:pt x="0" y="81"/>
                    </a:lnTo>
                    <a:lnTo>
                      <a:pt x="13" y="96"/>
                    </a:lnTo>
                    <a:close/>
                  </a:path>
                </a:pathLst>
              </a:custGeom>
              <a:solidFill>
                <a:srgbClr val="191919"/>
              </a:solidFill>
              <a:ln w="9525">
                <a:noFill/>
                <a:round/>
                <a:headEnd/>
                <a:tailEnd/>
              </a:ln>
            </p:spPr>
            <p:txBody>
              <a:bodyPr/>
              <a:lstStyle/>
              <a:p>
                <a:endParaRPr lang="en-GB"/>
              </a:p>
            </p:txBody>
          </p:sp>
          <p:sp>
            <p:nvSpPr>
              <p:cNvPr id="293018" name="Freeform 154"/>
              <p:cNvSpPr>
                <a:spLocks/>
              </p:cNvSpPr>
              <p:nvPr/>
            </p:nvSpPr>
            <p:spPr bwMode="auto">
              <a:xfrm>
                <a:off x="3687" y="2302"/>
                <a:ext cx="114" cy="26"/>
              </a:xfrm>
              <a:custGeom>
                <a:avLst/>
                <a:gdLst/>
                <a:ahLst/>
                <a:cxnLst>
                  <a:cxn ang="0">
                    <a:pos x="137" y="0"/>
                  </a:cxn>
                  <a:cxn ang="0">
                    <a:pos x="992" y="43"/>
                  </a:cxn>
                  <a:cxn ang="0">
                    <a:pos x="1025" y="48"/>
                  </a:cxn>
                  <a:cxn ang="0">
                    <a:pos x="1053" y="57"/>
                  </a:cxn>
                  <a:cxn ang="0">
                    <a:pos x="1078" y="72"/>
                  </a:cxn>
                  <a:cxn ang="0">
                    <a:pos x="1098" y="90"/>
                  </a:cxn>
                  <a:cxn ang="0">
                    <a:pos x="1113" y="111"/>
                  </a:cxn>
                  <a:cxn ang="0">
                    <a:pos x="1124" y="134"/>
                  </a:cxn>
                  <a:cxn ang="0">
                    <a:pos x="1132" y="159"/>
                  </a:cxn>
                  <a:cxn ang="0">
                    <a:pos x="1134" y="183"/>
                  </a:cxn>
                  <a:cxn ang="0">
                    <a:pos x="1133" y="209"/>
                  </a:cxn>
                  <a:cxn ang="0">
                    <a:pos x="1126" y="233"/>
                  </a:cxn>
                  <a:cxn ang="0">
                    <a:pos x="1116" y="256"/>
                  </a:cxn>
                  <a:cxn ang="0">
                    <a:pos x="1102" y="276"/>
                  </a:cxn>
                  <a:cxn ang="0">
                    <a:pos x="1084" y="292"/>
                  </a:cxn>
                  <a:cxn ang="0">
                    <a:pos x="1060" y="303"/>
                  </a:cxn>
                  <a:cxn ang="0">
                    <a:pos x="1033" y="311"/>
                  </a:cxn>
                  <a:cxn ang="0">
                    <a:pos x="1000" y="312"/>
                  </a:cxn>
                  <a:cxn ang="0">
                    <a:pos x="144" y="270"/>
                  </a:cxn>
                  <a:cxn ang="0">
                    <a:pos x="111" y="265"/>
                  </a:cxn>
                  <a:cxn ang="0">
                    <a:pos x="83" y="256"/>
                  </a:cxn>
                  <a:cxn ang="0">
                    <a:pos x="59" y="241"/>
                  </a:cxn>
                  <a:cxn ang="0">
                    <a:pos x="39" y="223"/>
                  </a:cxn>
                  <a:cxn ang="0">
                    <a:pos x="23" y="202"/>
                  </a:cxn>
                  <a:cxn ang="0">
                    <a:pos x="12" y="179"/>
                  </a:cxn>
                  <a:cxn ang="0">
                    <a:pos x="3" y="154"/>
                  </a:cxn>
                  <a:cxn ang="0">
                    <a:pos x="0" y="130"/>
                  </a:cxn>
                  <a:cxn ang="0">
                    <a:pos x="2" y="104"/>
                  </a:cxn>
                  <a:cxn ang="0">
                    <a:pos x="8" y="80"/>
                  </a:cxn>
                  <a:cxn ang="0">
                    <a:pos x="19" y="57"/>
                  </a:cxn>
                  <a:cxn ang="0">
                    <a:pos x="34" y="37"/>
                  </a:cxn>
                  <a:cxn ang="0">
                    <a:pos x="53" y="21"/>
                  </a:cxn>
                  <a:cxn ang="0">
                    <a:pos x="77" y="8"/>
                  </a:cxn>
                  <a:cxn ang="0">
                    <a:pos x="104" y="1"/>
                  </a:cxn>
                  <a:cxn ang="0">
                    <a:pos x="137" y="0"/>
                  </a:cxn>
                </a:cxnLst>
                <a:rect l="0" t="0" r="r" b="b"/>
                <a:pathLst>
                  <a:path w="1134" h="312">
                    <a:moveTo>
                      <a:pt x="137" y="0"/>
                    </a:moveTo>
                    <a:lnTo>
                      <a:pt x="992" y="43"/>
                    </a:lnTo>
                    <a:lnTo>
                      <a:pt x="1025" y="48"/>
                    </a:lnTo>
                    <a:lnTo>
                      <a:pt x="1053" y="57"/>
                    </a:lnTo>
                    <a:lnTo>
                      <a:pt x="1078" y="72"/>
                    </a:lnTo>
                    <a:lnTo>
                      <a:pt x="1098" y="90"/>
                    </a:lnTo>
                    <a:lnTo>
                      <a:pt x="1113" y="111"/>
                    </a:lnTo>
                    <a:lnTo>
                      <a:pt x="1124" y="134"/>
                    </a:lnTo>
                    <a:lnTo>
                      <a:pt x="1132" y="159"/>
                    </a:lnTo>
                    <a:lnTo>
                      <a:pt x="1134" y="183"/>
                    </a:lnTo>
                    <a:lnTo>
                      <a:pt x="1133" y="209"/>
                    </a:lnTo>
                    <a:lnTo>
                      <a:pt x="1126" y="233"/>
                    </a:lnTo>
                    <a:lnTo>
                      <a:pt x="1116" y="256"/>
                    </a:lnTo>
                    <a:lnTo>
                      <a:pt x="1102" y="276"/>
                    </a:lnTo>
                    <a:lnTo>
                      <a:pt x="1084" y="292"/>
                    </a:lnTo>
                    <a:lnTo>
                      <a:pt x="1060" y="303"/>
                    </a:lnTo>
                    <a:lnTo>
                      <a:pt x="1033" y="311"/>
                    </a:lnTo>
                    <a:lnTo>
                      <a:pt x="1000" y="312"/>
                    </a:lnTo>
                    <a:lnTo>
                      <a:pt x="144" y="270"/>
                    </a:lnTo>
                    <a:lnTo>
                      <a:pt x="111" y="265"/>
                    </a:lnTo>
                    <a:lnTo>
                      <a:pt x="83" y="256"/>
                    </a:lnTo>
                    <a:lnTo>
                      <a:pt x="59" y="241"/>
                    </a:lnTo>
                    <a:lnTo>
                      <a:pt x="39" y="223"/>
                    </a:lnTo>
                    <a:lnTo>
                      <a:pt x="23" y="202"/>
                    </a:lnTo>
                    <a:lnTo>
                      <a:pt x="12" y="179"/>
                    </a:lnTo>
                    <a:lnTo>
                      <a:pt x="3" y="154"/>
                    </a:lnTo>
                    <a:lnTo>
                      <a:pt x="0" y="130"/>
                    </a:lnTo>
                    <a:lnTo>
                      <a:pt x="2" y="104"/>
                    </a:lnTo>
                    <a:lnTo>
                      <a:pt x="8" y="80"/>
                    </a:lnTo>
                    <a:lnTo>
                      <a:pt x="19" y="57"/>
                    </a:lnTo>
                    <a:lnTo>
                      <a:pt x="34" y="37"/>
                    </a:lnTo>
                    <a:lnTo>
                      <a:pt x="53" y="21"/>
                    </a:lnTo>
                    <a:lnTo>
                      <a:pt x="77" y="8"/>
                    </a:lnTo>
                    <a:lnTo>
                      <a:pt x="104" y="1"/>
                    </a:lnTo>
                    <a:lnTo>
                      <a:pt x="137" y="0"/>
                    </a:lnTo>
                    <a:close/>
                  </a:path>
                </a:pathLst>
              </a:custGeom>
              <a:solidFill>
                <a:srgbClr val="474F4F"/>
              </a:solidFill>
              <a:ln w="9525">
                <a:noFill/>
                <a:round/>
                <a:headEnd/>
                <a:tailEnd/>
              </a:ln>
            </p:spPr>
            <p:txBody>
              <a:bodyPr/>
              <a:lstStyle/>
              <a:p>
                <a:endParaRPr lang="en-GB"/>
              </a:p>
            </p:txBody>
          </p:sp>
          <p:sp>
            <p:nvSpPr>
              <p:cNvPr id="293019" name="Freeform 155"/>
              <p:cNvSpPr>
                <a:spLocks/>
              </p:cNvSpPr>
              <p:nvPr/>
            </p:nvSpPr>
            <p:spPr bwMode="auto">
              <a:xfrm>
                <a:off x="3687" y="2303"/>
                <a:ext cx="114" cy="25"/>
              </a:xfrm>
              <a:custGeom>
                <a:avLst/>
                <a:gdLst/>
                <a:ahLst/>
                <a:cxnLst>
                  <a:cxn ang="0">
                    <a:pos x="155" y="2"/>
                  </a:cxn>
                  <a:cxn ang="0">
                    <a:pos x="199" y="5"/>
                  </a:cxn>
                  <a:cxn ang="0">
                    <a:pos x="238" y="8"/>
                  </a:cxn>
                  <a:cxn ang="0">
                    <a:pos x="275" y="11"/>
                  </a:cxn>
                  <a:cxn ang="0">
                    <a:pos x="309" y="13"/>
                  </a:cxn>
                  <a:cxn ang="0">
                    <a:pos x="344" y="16"/>
                  </a:cxn>
                  <a:cxn ang="0">
                    <a:pos x="379" y="18"/>
                  </a:cxn>
                  <a:cxn ang="0">
                    <a:pos x="417" y="20"/>
                  </a:cxn>
                  <a:cxn ang="0">
                    <a:pos x="459" y="22"/>
                  </a:cxn>
                  <a:cxn ang="0">
                    <a:pos x="504" y="24"/>
                  </a:cxn>
                  <a:cxn ang="0">
                    <a:pos x="555" y="28"/>
                  </a:cxn>
                  <a:cxn ang="0">
                    <a:pos x="614" y="30"/>
                  </a:cxn>
                  <a:cxn ang="0">
                    <a:pos x="681" y="33"/>
                  </a:cxn>
                  <a:cxn ang="0">
                    <a:pos x="759" y="35"/>
                  </a:cxn>
                  <a:cxn ang="0">
                    <a:pos x="846" y="39"/>
                  </a:cxn>
                  <a:cxn ang="0">
                    <a:pos x="946" y="42"/>
                  </a:cxn>
                  <a:cxn ang="0">
                    <a:pos x="1030" y="48"/>
                  </a:cxn>
                  <a:cxn ang="0">
                    <a:pos x="1079" y="70"/>
                  </a:cxn>
                  <a:cxn ang="0">
                    <a:pos x="1111" y="105"/>
                  </a:cxn>
                  <a:cxn ang="0">
                    <a:pos x="1130" y="149"/>
                  </a:cxn>
                  <a:cxn ang="0">
                    <a:pos x="1133" y="196"/>
                  </a:cxn>
                  <a:cxn ang="0">
                    <a:pos x="1116" y="243"/>
                  </a:cxn>
                  <a:cxn ang="0">
                    <a:pos x="1084" y="279"/>
                  </a:cxn>
                  <a:cxn ang="0">
                    <a:pos x="1033" y="298"/>
                  </a:cxn>
                  <a:cxn ang="0">
                    <a:pos x="975" y="298"/>
                  </a:cxn>
                  <a:cxn ang="0">
                    <a:pos x="929" y="296"/>
                  </a:cxn>
                  <a:cxn ang="0">
                    <a:pos x="890" y="294"/>
                  </a:cxn>
                  <a:cxn ang="0">
                    <a:pos x="855" y="291"/>
                  </a:cxn>
                  <a:cxn ang="0">
                    <a:pos x="824" y="289"/>
                  </a:cxn>
                  <a:cxn ang="0">
                    <a:pos x="794" y="288"/>
                  </a:cxn>
                  <a:cxn ang="0">
                    <a:pos x="764" y="287"/>
                  </a:cxn>
                  <a:cxn ang="0">
                    <a:pos x="732" y="285"/>
                  </a:cxn>
                  <a:cxn ang="0">
                    <a:pos x="697" y="284"/>
                  </a:cxn>
                  <a:cxn ang="0">
                    <a:pos x="655" y="282"/>
                  </a:cxn>
                  <a:cxn ang="0">
                    <a:pos x="607" y="279"/>
                  </a:cxn>
                  <a:cxn ang="0">
                    <a:pos x="550" y="277"/>
                  </a:cxn>
                  <a:cxn ang="0">
                    <a:pos x="483" y="274"/>
                  </a:cxn>
                  <a:cxn ang="0">
                    <a:pos x="405" y="270"/>
                  </a:cxn>
                  <a:cxn ang="0">
                    <a:pos x="311" y="266"/>
                  </a:cxn>
                  <a:cxn ang="0">
                    <a:pos x="204" y="260"/>
                  </a:cxn>
                  <a:cxn ang="0">
                    <a:pos x="111" y="252"/>
                  </a:cxn>
                  <a:cxn ang="0">
                    <a:pos x="59" y="228"/>
                  </a:cxn>
                  <a:cxn ang="0">
                    <a:pos x="23" y="189"/>
                  </a:cxn>
                  <a:cxn ang="0">
                    <a:pos x="3" y="141"/>
                  </a:cxn>
                  <a:cxn ang="0">
                    <a:pos x="3" y="94"/>
                  </a:cxn>
                  <a:cxn ang="0">
                    <a:pos x="20" y="51"/>
                  </a:cxn>
                  <a:cxn ang="0">
                    <a:pos x="51" y="18"/>
                  </a:cxn>
                  <a:cxn ang="0">
                    <a:pos x="100" y="1"/>
                  </a:cxn>
                </a:cxnLst>
                <a:rect l="0" t="0" r="r" b="b"/>
                <a:pathLst>
                  <a:path w="1134" h="299">
                    <a:moveTo>
                      <a:pt x="131" y="0"/>
                    </a:moveTo>
                    <a:lnTo>
                      <a:pt x="155" y="2"/>
                    </a:lnTo>
                    <a:lnTo>
                      <a:pt x="177" y="4"/>
                    </a:lnTo>
                    <a:lnTo>
                      <a:pt x="199" y="5"/>
                    </a:lnTo>
                    <a:lnTo>
                      <a:pt x="219" y="7"/>
                    </a:lnTo>
                    <a:lnTo>
                      <a:pt x="238" y="8"/>
                    </a:lnTo>
                    <a:lnTo>
                      <a:pt x="256" y="10"/>
                    </a:lnTo>
                    <a:lnTo>
                      <a:pt x="275" y="11"/>
                    </a:lnTo>
                    <a:lnTo>
                      <a:pt x="292" y="12"/>
                    </a:lnTo>
                    <a:lnTo>
                      <a:pt x="309" y="13"/>
                    </a:lnTo>
                    <a:lnTo>
                      <a:pt x="327" y="15"/>
                    </a:lnTo>
                    <a:lnTo>
                      <a:pt x="344" y="16"/>
                    </a:lnTo>
                    <a:lnTo>
                      <a:pt x="361" y="17"/>
                    </a:lnTo>
                    <a:lnTo>
                      <a:pt x="379" y="18"/>
                    </a:lnTo>
                    <a:lnTo>
                      <a:pt x="398" y="19"/>
                    </a:lnTo>
                    <a:lnTo>
                      <a:pt x="417" y="20"/>
                    </a:lnTo>
                    <a:lnTo>
                      <a:pt x="437" y="21"/>
                    </a:lnTo>
                    <a:lnTo>
                      <a:pt x="459" y="22"/>
                    </a:lnTo>
                    <a:lnTo>
                      <a:pt x="480" y="23"/>
                    </a:lnTo>
                    <a:lnTo>
                      <a:pt x="504" y="24"/>
                    </a:lnTo>
                    <a:lnTo>
                      <a:pt x="529" y="25"/>
                    </a:lnTo>
                    <a:lnTo>
                      <a:pt x="555" y="28"/>
                    </a:lnTo>
                    <a:lnTo>
                      <a:pt x="584" y="29"/>
                    </a:lnTo>
                    <a:lnTo>
                      <a:pt x="614" y="30"/>
                    </a:lnTo>
                    <a:lnTo>
                      <a:pt x="647" y="31"/>
                    </a:lnTo>
                    <a:lnTo>
                      <a:pt x="681" y="33"/>
                    </a:lnTo>
                    <a:lnTo>
                      <a:pt x="719" y="34"/>
                    </a:lnTo>
                    <a:lnTo>
                      <a:pt x="759" y="35"/>
                    </a:lnTo>
                    <a:lnTo>
                      <a:pt x="800" y="37"/>
                    </a:lnTo>
                    <a:lnTo>
                      <a:pt x="846" y="39"/>
                    </a:lnTo>
                    <a:lnTo>
                      <a:pt x="894" y="40"/>
                    </a:lnTo>
                    <a:lnTo>
                      <a:pt x="946" y="42"/>
                    </a:lnTo>
                    <a:lnTo>
                      <a:pt x="1000" y="44"/>
                    </a:lnTo>
                    <a:lnTo>
                      <a:pt x="1030" y="48"/>
                    </a:lnTo>
                    <a:lnTo>
                      <a:pt x="1056" y="57"/>
                    </a:lnTo>
                    <a:lnTo>
                      <a:pt x="1079" y="70"/>
                    </a:lnTo>
                    <a:lnTo>
                      <a:pt x="1097" y="87"/>
                    </a:lnTo>
                    <a:lnTo>
                      <a:pt x="1111" y="105"/>
                    </a:lnTo>
                    <a:lnTo>
                      <a:pt x="1122" y="126"/>
                    </a:lnTo>
                    <a:lnTo>
                      <a:pt x="1130" y="149"/>
                    </a:lnTo>
                    <a:lnTo>
                      <a:pt x="1134" y="170"/>
                    </a:lnTo>
                    <a:lnTo>
                      <a:pt x="1133" y="196"/>
                    </a:lnTo>
                    <a:lnTo>
                      <a:pt x="1126" y="220"/>
                    </a:lnTo>
                    <a:lnTo>
                      <a:pt x="1116" y="243"/>
                    </a:lnTo>
                    <a:lnTo>
                      <a:pt x="1102" y="263"/>
                    </a:lnTo>
                    <a:lnTo>
                      <a:pt x="1084" y="279"/>
                    </a:lnTo>
                    <a:lnTo>
                      <a:pt x="1060" y="290"/>
                    </a:lnTo>
                    <a:lnTo>
                      <a:pt x="1033" y="298"/>
                    </a:lnTo>
                    <a:lnTo>
                      <a:pt x="1000" y="299"/>
                    </a:lnTo>
                    <a:lnTo>
                      <a:pt x="975" y="298"/>
                    </a:lnTo>
                    <a:lnTo>
                      <a:pt x="951" y="297"/>
                    </a:lnTo>
                    <a:lnTo>
                      <a:pt x="929" y="296"/>
                    </a:lnTo>
                    <a:lnTo>
                      <a:pt x="909" y="295"/>
                    </a:lnTo>
                    <a:lnTo>
                      <a:pt x="890" y="294"/>
                    </a:lnTo>
                    <a:lnTo>
                      <a:pt x="872" y="293"/>
                    </a:lnTo>
                    <a:lnTo>
                      <a:pt x="855" y="291"/>
                    </a:lnTo>
                    <a:lnTo>
                      <a:pt x="839" y="290"/>
                    </a:lnTo>
                    <a:lnTo>
                      <a:pt x="824" y="289"/>
                    </a:lnTo>
                    <a:lnTo>
                      <a:pt x="808" y="289"/>
                    </a:lnTo>
                    <a:lnTo>
                      <a:pt x="794" y="288"/>
                    </a:lnTo>
                    <a:lnTo>
                      <a:pt x="779" y="287"/>
                    </a:lnTo>
                    <a:lnTo>
                      <a:pt x="764" y="287"/>
                    </a:lnTo>
                    <a:lnTo>
                      <a:pt x="748" y="286"/>
                    </a:lnTo>
                    <a:lnTo>
                      <a:pt x="732" y="285"/>
                    </a:lnTo>
                    <a:lnTo>
                      <a:pt x="715" y="284"/>
                    </a:lnTo>
                    <a:lnTo>
                      <a:pt x="697" y="284"/>
                    </a:lnTo>
                    <a:lnTo>
                      <a:pt x="676" y="283"/>
                    </a:lnTo>
                    <a:lnTo>
                      <a:pt x="655" y="282"/>
                    </a:lnTo>
                    <a:lnTo>
                      <a:pt x="633" y="281"/>
                    </a:lnTo>
                    <a:lnTo>
                      <a:pt x="607" y="279"/>
                    </a:lnTo>
                    <a:lnTo>
                      <a:pt x="580" y="278"/>
                    </a:lnTo>
                    <a:lnTo>
                      <a:pt x="550" y="277"/>
                    </a:lnTo>
                    <a:lnTo>
                      <a:pt x="519" y="275"/>
                    </a:lnTo>
                    <a:lnTo>
                      <a:pt x="483" y="274"/>
                    </a:lnTo>
                    <a:lnTo>
                      <a:pt x="445" y="272"/>
                    </a:lnTo>
                    <a:lnTo>
                      <a:pt x="405" y="270"/>
                    </a:lnTo>
                    <a:lnTo>
                      <a:pt x="360" y="268"/>
                    </a:lnTo>
                    <a:lnTo>
                      <a:pt x="311" y="266"/>
                    </a:lnTo>
                    <a:lnTo>
                      <a:pt x="260" y="263"/>
                    </a:lnTo>
                    <a:lnTo>
                      <a:pt x="204" y="260"/>
                    </a:lnTo>
                    <a:lnTo>
                      <a:pt x="144" y="257"/>
                    </a:lnTo>
                    <a:lnTo>
                      <a:pt x="111" y="252"/>
                    </a:lnTo>
                    <a:lnTo>
                      <a:pt x="83" y="243"/>
                    </a:lnTo>
                    <a:lnTo>
                      <a:pt x="59" y="228"/>
                    </a:lnTo>
                    <a:lnTo>
                      <a:pt x="39" y="210"/>
                    </a:lnTo>
                    <a:lnTo>
                      <a:pt x="23" y="189"/>
                    </a:lnTo>
                    <a:lnTo>
                      <a:pt x="12" y="166"/>
                    </a:lnTo>
                    <a:lnTo>
                      <a:pt x="3" y="141"/>
                    </a:lnTo>
                    <a:lnTo>
                      <a:pt x="0" y="117"/>
                    </a:lnTo>
                    <a:lnTo>
                      <a:pt x="3" y="94"/>
                    </a:lnTo>
                    <a:lnTo>
                      <a:pt x="9" y="71"/>
                    </a:lnTo>
                    <a:lnTo>
                      <a:pt x="20" y="51"/>
                    </a:lnTo>
                    <a:lnTo>
                      <a:pt x="34" y="33"/>
                    </a:lnTo>
                    <a:lnTo>
                      <a:pt x="51" y="18"/>
                    </a:lnTo>
                    <a:lnTo>
                      <a:pt x="74" y="8"/>
                    </a:lnTo>
                    <a:lnTo>
                      <a:pt x="100" y="1"/>
                    </a:lnTo>
                    <a:lnTo>
                      <a:pt x="131" y="0"/>
                    </a:lnTo>
                    <a:close/>
                  </a:path>
                </a:pathLst>
              </a:custGeom>
              <a:solidFill>
                <a:srgbClr val="545959"/>
              </a:solidFill>
              <a:ln w="9525">
                <a:noFill/>
                <a:round/>
                <a:headEnd/>
                <a:tailEnd/>
              </a:ln>
            </p:spPr>
            <p:txBody>
              <a:bodyPr/>
              <a:lstStyle/>
              <a:p>
                <a:endParaRPr lang="en-GB"/>
              </a:p>
            </p:txBody>
          </p:sp>
          <p:sp>
            <p:nvSpPr>
              <p:cNvPr id="293020" name="Freeform 156"/>
              <p:cNvSpPr>
                <a:spLocks/>
              </p:cNvSpPr>
              <p:nvPr/>
            </p:nvSpPr>
            <p:spPr bwMode="auto">
              <a:xfrm>
                <a:off x="3687" y="2304"/>
                <a:ext cx="114" cy="24"/>
              </a:xfrm>
              <a:custGeom>
                <a:avLst/>
                <a:gdLst/>
                <a:ahLst/>
                <a:cxnLst>
                  <a:cxn ang="0">
                    <a:pos x="149" y="3"/>
                  </a:cxn>
                  <a:cxn ang="0">
                    <a:pos x="190" y="8"/>
                  </a:cxn>
                  <a:cxn ang="0">
                    <a:pos x="229" y="12"/>
                  </a:cxn>
                  <a:cxn ang="0">
                    <a:pos x="268" y="17"/>
                  </a:cxn>
                  <a:cxn ang="0">
                    <a:pos x="306" y="21"/>
                  </a:cxn>
                  <a:cxn ang="0">
                    <a:pos x="345" y="24"/>
                  </a:cxn>
                  <a:cxn ang="0">
                    <a:pos x="386" y="27"/>
                  </a:cxn>
                  <a:cxn ang="0">
                    <a:pos x="428" y="30"/>
                  </a:cxn>
                  <a:cxn ang="0">
                    <a:pos x="475" y="32"/>
                  </a:cxn>
                  <a:cxn ang="0">
                    <a:pos x="525" y="34"/>
                  </a:cxn>
                  <a:cxn ang="0">
                    <a:pos x="581" y="36"/>
                  </a:cxn>
                  <a:cxn ang="0">
                    <a:pos x="642" y="38"/>
                  </a:cxn>
                  <a:cxn ang="0">
                    <a:pos x="709" y="39"/>
                  </a:cxn>
                  <a:cxn ang="0">
                    <a:pos x="783" y="41"/>
                  </a:cxn>
                  <a:cxn ang="0">
                    <a:pos x="865" y="42"/>
                  </a:cxn>
                  <a:cxn ang="0">
                    <a:pos x="958" y="43"/>
                  </a:cxn>
                  <a:cxn ang="0">
                    <a:pos x="1036" y="48"/>
                  </a:cxn>
                  <a:cxn ang="0">
                    <a:pos x="1080" y="67"/>
                  </a:cxn>
                  <a:cxn ang="0">
                    <a:pos x="1110" y="99"/>
                  </a:cxn>
                  <a:cxn ang="0">
                    <a:pos x="1128" y="138"/>
                  </a:cxn>
                  <a:cxn ang="0">
                    <a:pos x="1133" y="184"/>
                  </a:cxn>
                  <a:cxn ang="0">
                    <a:pos x="1116" y="231"/>
                  </a:cxn>
                  <a:cxn ang="0">
                    <a:pos x="1084" y="267"/>
                  </a:cxn>
                  <a:cxn ang="0">
                    <a:pos x="1033" y="286"/>
                  </a:cxn>
                  <a:cxn ang="0">
                    <a:pos x="975" y="286"/>
                  </a:cxn>
                  <a:cxn ang="0">
                    <a:pos x="929" y="284"/>
                  </a:cxn>
                  <a:cxn ang="0">
                    <a:pos x="890" y="282"/>
                  </a:cxn>
                  <a:cxn ang="0">
                    <a:pos x="855" y="279"/>
                  </a:cxn>
                  <a:cxn ang="0">
                    <a:pos x="824" y="277"/>
                  </a:cxn>
                  <a:cxn ang="0">
                    <a:pos x="794" y="276"/>
                  </a:cxn>
                  <a:cxn ang="0">
                    <a:pos x="764" y="275"/>
                  </a:cxn>
                  <a:cxn ang="0">
                    <a:pos x="732" y="273"/>
                  </a:cxn>
                  <a:cxn ang="0">
                    <a:pos x="697" y="272"/>
                  </a:cxn>
                  <a:cxn ang="0">
                    <a:pos x="655" y="270"/>
                  </a:cxn>
                  <a:cxn ang="0">
                    <a:pos x="607" y="267"/>
                  </a:cxn>
                  <a:cxn ang="0">
                    <a:pos x="550" y="265"/>
                  </a:cxn>
                  <a:cxn ang="0">
                    <a:pos x="483" y="262"/>
                  </a:cxn>
                  <a:cxn ang="0">
                    <a:pos x="405" y="258"/>
                  </a:cxn>
                  <a:cxn ang="0">
                    <a:pos x="311" y="254"/>
                  </a:cxn>
                  <a:cxn ang="0">
                    <a:pos x="204" y="248"/>
                  </a:cxn>
                  <a:cxn ang="0">
                    <a:pos x="111" y="240"/>
                  </a:cxn>
                  <a:cxn ang="0">
                    <a:pos x="59" y="216"/>
                  </a:cxn>
                  <a:cxn ang="0">
                    <a:pos x="23" y="177"/>
                  </a:cxn>
                  <a:cxn ang="0">
                    <a:pos x="3" y="129"/>
                  </a:cxn>
                  <a:cxn ang="0">
                    <a:pos x="3" y="84"/>
                  </a:cxn>
                  <a:cxn ang="0">
                    <a:pos x="20" y="47"/>
                  </a:cxn>
                  <a:cxn ang="0">
                    <a:pos x="50" y="17"/>
                  </a:cxn>
                  <a:cxn ang="0">
                    <a:pos x="97" y="1"/>
                  </a:cxn>
                </a:cxnLst>
                <a:rect l="0" t="0" r="r" b="b"/>
                <a:pathLst>
                  <a:path w="1134" h="287">
                    <a:moveTo>
                      <a:pt x="127" y="0"/>
                    </a:moveTo>
                    <a:lnTo>
                      <a:pt x="149" y="3"/>
                    </a:lnTo>
                    <a:lnTo>
                      <a:pt x="170" y="5"/>
                    </a:lnTo>
                    <a:lnTo>
                      <a:pt x="190" y="8"/>
                    </a:lnTo>
                    <a:lnTo>
                      <a:pt x="210" y="10"/>
                    </a:lnTo>
                    <a:lnTo>
                      <a:pt x="229" y="12"/>
                    </a:lnTo>
                    <a:lnTo>
                      <a:pt x="248" y="15"/>
                    </a:lnTo>
                    <a:lnTo>
                      <a:pt x="268" y="17"/>
                    </a:lnTo>
                    <a:lnTo>
                      <a:pt x="287" y="19"/>
                    </a:lnTo>
                    <a:lnTo>
                      <a:pt x="306" y="21"/>
                    </a:lnTo>
                    <a:lnTo>
                      <a:pt x="326" y="22"/>
                    </a:lnTo>
                    <a:lnTo>
                      <a:pt x="345" y="24"/>
                    </a:lnTo>
                    <a:lnTo>
                      <a:pt x="365" y="26"/>
                    </a:lnTo>
                    <a:lnTo>
                      <a:pt x="386" y="27"/>
                    </a:lnTo>
                    <a:lnTo>
                      <a:pt x="407" y="28"/>
                    </a:lnTo>
                    <a:lnTo>
                      <a:pt x="428" y="30"/>
                    </a:lnTo>
                    <a:lnTo>
                      <a:pt x="452" y="31"/>
                    </a:lnTo>
                    <a:lnTo>
                      <a:pt x="475" y="32"/>
                    </a:lnTo>
                    <a:lnTo>
                      <a:pt x="499" y="33"/>
                    </a:lnTo>
                    <a:lnTo>
                      <a:pt x="525" y="34"/>
                    </a:lnTo>
                    <a:lnTo>
                      <a:pt x="552" y="35"/>
                    </a:lnTo>
                    <a:lnTo>
                      <a:pt x="581" y="36"/>
                    </a:lnTo>
                    <a:lnTo>
                      <a:pt x="610" y="37"/>
                    </a:lnTo>
                    <a:lnTo>
                      <a:pt x="642" y="38"/>
                    </a:lnTo>
                    <a:lnTo>
                      <a:pt x="674" y="38"/>
                    </a:lnTo>
                    <a:lnTo>
                      <a:pt x="709" y="39"/>
                    </a:lnTo>
                    <a:lnTo>
                      <a:pt x="745" y="40"/>
                    </a:lnTo>
                    <a:lnTo>
                      <a:pt x="783" y="41"/>
                    </a:lnTo>
                    <a:lnTo>
                      <a:pt x="824" y="41"/>
                    </a:lnTo>
                    <a:lnTo>
                      <a:pt x="865" y="42"/>
                    </a:lnTo>
                    <a:lnTo>
                      <a:pt x="911" y="43"/>
                    </a:lnTo>
                    <a:lnTo>
                      <a:pt x="958" y="43"/>
                    </a:lnTo>
                    <a:lnTo>
                      <a:pt x="1008" y="45"/>
                    </a:lnTo>
                    <a:lnTo>
                      <a:pt x="1036" y="48"/>
                    </a:lnTo>
                    <a:lnTo>
                      <a:pt x="1059" y="56"/>
                    </a:lnTo>
                    <a:lnTo>
                      <a:pt x="1080" y="67"/>
                    </a:lnTo>
                    <a:lnTo>
                      <a:pt x="1097" y="83"/>
                    </a:lnTo>
                    <a:lnTo>
                      <a:pt x="1110" y="99"/>
                    </a:lnTo>
                    <a:lnTo>
                      <a:pt x="1121" y="118"/>
                    </a:lnTo>
                    <a:lnTo>
                      <a:pt x="1128" y="138"/>
                    </a:lnTo>
                    <a:lnTo>
                      <a:pt x="1134" y="158"/>
                    </a:lnTo>
                    <a:lnTo>
                      <a:pt x="1133" y="184"/>
                    </a:lnTo>
                    <a:lnTo>
                      <a:pt x="1126" y="208"/>
                    </a:lnTo>
                    <a:lnTo>
                      <a:pt x="1116" y="231"/>
                    </a:lnTo>
                    <a:lnTo>
                      <a:pt x="1102" y="251"/>
                    </a:lnTo>
                    <a:lnTo>
                      <a:pt x="1084" y="267"/>
                    </a:lnTo>
                    <a:lnTo>
                      <a:pt x="1060" y="278"/>
                    </a:lnTo>
                    <a:lnTo>
                      <a:pt x="1033" y="286"/>
                    </a:lnTo>
                    <a:lnTo>
                      <a:pt x="1000" y="287"/>
                    </a:lnTo>
                    <a:lnTo>
                      <a:pt x="975" y="286"/>
                    </a:lnTo>
                    <a:lnTo>
                      <a:pt x="951" y="285"/>
                    </a:lnTo>
                    <a:lnTo>
                      <a:pt x="929" y="284"/>
                    </a:lnTo>
                    <a:lnTo>
                      <a:pt x="909" y="283"/>
                    </a:lnTo>
                    <a:lnTo>
                      <a:pt x="890" y="282"/>
                    </a:lnTo>
                    <a:lnTo>
                      <a:pt x="872" y="281"/>
                    </a:lnTo>
                    <a:lnTo>
                      <a:pt x="855" y="279"/>
                    </a:lnTo>
                    <a:lnTo>
                      <a:pt x="839" y="278"/>
                    </a:lnTo>
                    <a:lnTo>
                      <a:pt x="824" y="277"/>
                    </a:lnTo>
                    <a:lnTo>
                      <a:pt x="808" y="277"/>
                    </a:lnTo>
                    <a:lnTo>
                      <a:pt x="794" y="276"/>
                    </a:lnTo>
                    <a:lnTo>
                      <a:pt x="779" y="275"/>
                    </a:lnTo>
                    <a:lnTo>
                      <a:pt x="764" y="275"/>
                    </a:lnTo>
                    <a:lnTo>
                      <a:pt x="748" y="274"/>
                    </a:lnTo>
                    <a:lnTo>
                      <a:pt x="732" y="273"/>
                    </a:lnTo>
                    <a:lnTo>
                      <a:pt x="715" y="272"/>
                    </a:lnTo>
                    <a:lnTo>
                      <a:pt x="697" y="272"/>
                    </a:lnTo>
                    <a:lnTo>
                      <a:pt x="676" y="271"/>
                    </a:lnTo>
                    <a:lnTo>
                      <a:pt x="655" y="270"/>
                    </a:lnTo>
                    <a:lnTo>
                      <a:pt x="633" y="269"/>
                    </a:lnTo>
                    <a:lnTo>
                      <a:pt x="607" y="267"/>
                    </a:lnTo>
                    <a:lnTo>
                      <a:pt x="580" y="266"/>
                    </a:lnTo>
                    <a:lnTo>
                      <a:pt x="550" y="265"/>
                    </a:lnTo>
                    <a:lnTo>
                      <a:pt x="519" y="263"/>
                    </a:lnTo>
                    <a:lnTo>
                      <a:pt x="483" y="262"/>
                    </a:lnTo>
                    <a:lnTo>
                      <a:pt x="445" y="260"/>
                    </a:lnTo>
                    <a:lnTo>
                      <a:pt x="405" y="258"/>
                    </a:lnTo>
                    <a:lnTo>
                      <a:pt x="360" y="256"/>
                    </a:lnTo>
                    <a:lnTo>
                      <a:pt x="311" y="254"/>
                    </a:lnTo>
                    <a:lnTo>
                      <a:pt x="260" y="251"/>
                    </a:lnTo>
                    <a:lnTo>
                      <a:pt x="204" y="248"/>
                    </a:lnTo>
                    <a:lnTo>
                      <a:pt x="144" y="245"/>
                    </a:lnTo>
                    <a:lnTo>
                      <a:pt x="111" y="240"/>
                    </a:lnTo>
                    <a:lnTo>
                      <a:pt x="83" y="231"/>
                    </a:lnTo>
                    <a:lnTo>
                      <a:pt x="59" y="216"/>
                    </a:lnTo>
                    <a:lnTo>
                      <a:pt x="39" y="198"/>
                    </a:lnTo>
                    <a:lnTo>
                      <a:pt x="23" y="177"/>
                    </a:lnTo>
                    <a:lnTo>
                      <a:pt x="12" y="154"/>
                    </a:lnTo>
                    <a:lnTo>
                      <a:pt x="3" y="129"/>
                    </a:lnTo>
                    <a:lnTo>
                      <a:pt x="0" y="105"/>
                    </a:lnTo>
                    <a:lnTo>
                      <a:pt x="3" y="84"/>
                    </a:lnTo>
                    <a:lnTo>
                      <a:pt x="10" y="64"/>
                    </a:lnTo>
                    <a:lnTo>
                      <a:pt x="20" y="47"/>
                    </a:lnTo>
                    <a:lnTo>
                      <a:pt x="33" y="30"/>
                    </a:lnTo>
                    <a:lnTo>
                      <a:pt x="50" y="17"/>
                    </a:lnTo>
                    <a:lnTo>
                      <a:pt x="71" y="7"/>
                    </a:lnTo>
                    <a:lnTo>
                      <a:pt x="97" y="1"/>
                    </a:lnTo>
                    <a:lnTo>
                      <a:pt x="127" y="0"/>
                    </a:lnTo>
                    <a:close/>
                  </a:path>
                </a:pathLst>
              </a:custGeom>
              <a:solidFill>
                <a:srgbClr val="5E6363"/>
              </a:solidFill>
              <a:ln w="9525">
                <a:noFill/>
                <a:round/>
                <a:headEnd/>
                <a:tailEnd/>
              </a:ln>
            </p:spPr>
            <p:txBody>
              <a:bodyPr/>
              <a:lstStyle/>
              <a:p>
                <a:endParaRPr lang="en-GB"/>
              </a:p>
            </p:txBody>
          </p:sp>
          <p:sp>
            <p:nvSpPr>
              <p:cNvPr id="293021" name="Freeform 157"/>
              <p:cNvSpPr>
                <a:spLocks/>
              </p:cNvSpPr>
              <p:nvPr/>
            </p:nvSpPr>
            <p:spPr bwMode="auto">
              <a:xfrm>
                <a:off x="3687" y="2305"/>
                <a:ext cx="114" cy="23"/>
              </a:xfrm>
              <a:custGeom>
                <a:avLst/>
                <a:gdLst/>
                <a:ahLst/>
                <a:cxnLst>
                  <a:cxn ang="0">
                    <a:pos x="140" y="4"/>
                  </a:cxn>
                  <a:cxn ang="0">
                    <a:pos x="179" y="10"/>
                  </a:cxn>
                  <a:cxn ang="0">
                    <a:pos x="219" y="16"/>
                  </a:cxn>
                  <a:cxn ang="0">
                    <a:pos x="260" y="21"/>
                  </a:cxn>
                  <a:cxn ang="0">
                    <a:pos x="301" y="26"/>
                  </a:cxn>
                  <a:cxn ang="0">
                    <a:pos x="345" y="30"/>
                  </a:cxn>
                  <a:cxn ang="0">
                    <a:pos x="392" y="34"/>
                  </a:cxn>
                  <a:cxn ang="0">
                    <a:pos x="439" y="38"/>
                  </a:cxn>
                  <a:cxn ang="0">
                    <a:pos x="491" y="40"/>
                  </a:cxn>
                  <a:cxn ang="0">
                    <a:pos x="546" y="42"/>
                  </a:cxn>
                  <a:cxn ang="0">
                    <a:pos x="605" y="44"/>
                  </a:cxn>
                  <a:cxn ang="0">
                    <a:pos x="668" y="45"/>
                  </a:cxn>
                  <a:cxn ang="0">
                    <a:pos x="736" y="46"/>
                  </a:cxn>
                  <a:cxn ang="0">
                    <a:pos x="807" y="46"/>
                  </a:cxn>
                  <a:cxn ang="0">
                    <a:pos x="886" y="46"/>
                  </a:cxn>
                  <a:cxn ang="0">
                    <a:pos x="970" y="45"/>
                  </a:cxn>
                  <a:cxn ang="0">
                    <a:pos x="1040" y="48"/>
                  </a:cxn>
                  <a:cxn ang="0">
                    <a:pos x="1081" y="66"/>
                  </a:cxn>
                  <a:cxn ang="0">
                    <a:pos x="1109" y="95"/>
                  </a:cxn>
                  <a:cxn ang="0">
                    <a:pos x="1127" y="129"/>
                  </a:cxn>
                  <a:cxn ang="0">
                    <a:pos x="1133" y="172"/>
                  </a:cxn>
                  <a:cxn ang="0">
                    <a:pos x="1116" y="219"/>
                  </a:cxn>
                  <a:cxn ang="0">
                    <a:pos x="1084" y="255"/>
                  </a:cxn>
                  <a:cxn ang="0">
                    <a:pos x="1033" y="274"/>
                  </a:cxn>
                  <a:cxn ang="0">
                    <a:pos x="975" y="274"/>
                  </a:cxn>
                  <a:cxn ang="0">
                    <a:pos x="929" y="272"/>
                  </a:cxn>
                  <a:cxn ang="0">
                    <a:pos x="890" y="270"/>
                  </a:cxn>
                  <a:cxn ang="0">
                    <a:pos x="855" y="267"/>
                  </a:cxn>
                  <a:cxn ang="0">
                    <a:pos x="824" y="265"/>
                  </a:cxn>
                  <a:cxn ang="0">
                    <a:pos x="794" y="264"/>
                  </a:cxn>
                  <a:cxn ang="0">
                    <a:pos x="764" y="263"/>
                  </a:cxn>
                  <a:cxn ang="0">
                    <a:pos x="732" y="261"/>
                  </a:cxn>
                  <a:cxn ang="0">
                    <a:pos x="697" y="260"/>
                  </a:cxn>
                  <a:cxn ang="0">
                    <a:pos x="655" y="258"/>
                  </a:cxn>
                  <a:cxn ang="0">
                    <a:pos x="607" y="255"/>
                  </a:cxn>
                  <a:cxn ang="0">
                    <a:pos x="550" y="253"/>
                  </a:cxn>
                  <a:cxn ang="0">
                    <a:pos x="483" y="250"/>
                  </a:cxn>
                  <a:cxn ang="0">
                    <a:pos x="405" y="246"/>
                  </a:cxn>
                  <a:cxn ang="0">
                    <a:pos x="311" y="242"/>
                  </a:cxn>
                  <a:cxn ang="0">
                    <a:pos x="204" y="236"/>
                  </a:cxn>
                  <a:cxn ang="0">
                    <a:pos x="111" y="228"/>
                  </a:cxn>
                  <a:cxn ang="0">
                    <a:pos x="59" y="204"/>
                  </a:cxn>
                  <a:cxn ang="0">
                    <a:pos x="23" y="165"/>
                  </a:cxn>
                  <a:cxn ang="0">
                    <a:pos x="3" y="117"/>
                  </a:cxn>
                  <a:cxn ang="0">
                    <a:pos x="4" y="74"/>
                  </a:cxn>
                  <a:cxn ang="0">
                    <a:pos x="20" y="41"/>
                  </a:cxn>
                  <a:cxn ang="0">
                    <a:pos x="48" y="15"/>
                  </a:cxn>
                  <a:cxn ang="0">
                    <a:pos x="92" y="1"/>
                  </a:cxn>
                </a:cxnLst>
                <a:rect l="0" t="0" r="r" b="b"/>
                <a:pathLst>
                  <a:path w="1134" h="275">
                    <a:moveTo>
                      <a:pt x="120" y="0"/>
                    </a:moveTo>
                    <a:lnTo>
                      <a:pt x="140" y="4"/>
                    </a:lnTo>
                    <a:lnTo>
                      <a:pt x="159" y="7"/>
                    </a:lnTo>
                    <a:lnTo>
                      <a:pt x="179" y="10"/>
                    </a:lnTo>
                    <a:lnTo>
                      <a:pt x="199" y="13"/>
                    </a:lnTo>
                    <a:lnTo>
                      <a:pt x="219" y="16"/>
                    </a:lnTo>
                    <a:lnTo>
                      <a:pt x="239" y="19"/>
                    </a:lnTo>
                    <a:lnTo>
                      <a:pt x="260" y="21"/>
                    </a:lnTo>
                    <a:lnTo>
                      <a:pt x="280" y="24"/>
                    </a:lnTo>
                    <a:lnTo>
                      <a:pt x="301" y="26"/>
                    </a:lnTo>
                    <a:lnTo>
                      <a:pt x="323" y="28"/>
                    </a:lnTo>
                    <a:lnTo>
                      <a:pt x="345" y="30"/>
                    </a:lnTo>
                    <a:lnTo>
                      <a:pt x="368" y="33"/>
                    </a:lnTo>
                    <a:lnTo>
                      <a:pt x="392" y="34"/>
                    </a:lnTo>
                    <a:lnTo>
                      <a:pt x="415" y="36"/>
                    </a:lnTo>
                    <a:lnTo>
                      <a:pt x="439" y="38"/>
                    </a:lnTo>
                    <a:lnTo>
                      <a:pt x="465" y="39"/>
                    </a:lnTo>
                    <a:lnTo>
                      <a:pt x="491" y="40"/>
                    </a:lnTo>
                    <a:lnTo>
                      <a:pt x="519" y="41"/>
                    </a:lnTo>
                    <a:lnTo>
                      <a:pt x="546" y="42"/>
                    </a:lnTo>
                    <a:lnTo>
                      <a:pt x="576" y="43"/>
                    </a:lnTo>
                    <a:lnTo>
                      <a:pt x="605" y="44"/>
                    </a:lnTo>
                    <a:lnTo>
                      <a:pt x="636" y="44"/>
                    </a:lnTo>
                    <a:lnTo>
                      <a:pt x="668" y="45"/>
                    </a:lnTo>
                    <a:lnTo>
                      <a:pt x="702" y="45"/>
                    </a:lnTo>
                    <a:lnTo>
                      <a:pt x="736" y="46"/>
                    </a:lnTo>
                    <a:lnTo>
                      <a:pt x="771" y="46"/>
                    </a:lnTo>
                    <a:lnTo>
                      <a:pt x="807" y="46"/>
                    </a:lnTo>
                    <a:lnTo>
                      <a:pt x="846" y="46"/>
                    </a:lnTo>
                    <a:lnTo>
                      <a:pt x="886" y="46"/>
                    </a:lnTo>
                    <a:lnTo>
                      <a:pt x="927" y="46"/>
                    </a:lnTo>
                    <a:lnTo>
                      <a:pt x="970" y="45"/>
                    </a:lnTo>
                    <a:lnTo>
                      <a:pt x="1015" y="45"/>
                    </a:lnTo>
                    <a:lnTo>
                      <a:pt x="1040" y="48"/>
                    </a:lnTo>
                    <a:lnTo>
                      <a:pt x="1062" y="55"/>
                    </a:lnTo>
                    <a:lnTo>
                      <a:pt x="1081" y="66"/>
                    </a:lnTo>
                    <a:lnTo>
                      <a:pt x="1096" y="79"/>
                    </a:lnTo>
                    <a:lnTo>
                      <a:pt x="1109" y="95"/>
                    </a:lnTo>
                    <a:lnTo>
                      <a:pt x="1119" y="111"/>
                    </a:lnTo>
                    <a:lnTo>
                      <a:pt x="1127" y="129"/>
                    </a:lnTo>
                    <a:lnTo>
                      <a:pt x="1134" y="146"/>
                    </a:lnTo>
                    <a:lnTo>
                      <a:pt x="1133" y="172"/>
                    </a:lnTo>
                    <a:lnTo>
                      <a:pt x="1126" y="196"/>
                    </a:lnTo>
                    <a:lnTo>
                      <a:pt x="1116" y="219"/>
                    </a:lnTo>
                    <a:lnTo>
                      <a:pt x="1102" y="239"/>
                    </a:lnTo>
                    <a:lnTo>
                      <a:pt x="1084" y="255"/>
                    </a:lnTo>
                    <a:lnTo>
                      <a:pt x="1060" y="266"/>
                    </a:lnTo>
                    <a:lnTo>
                      <a:pt x="1033" y="274"/>
                    </a:lnTo>
                    <a:lnTo>
                      <a:pt x="1000" y="275"/>
                    </a:lnTo>
                    <a:lnTo>
                      <a:pt x="975" y="274"/>
                    </a:lnTo>
                    <a:lnTo>
                      <a:pt x="951" y="273"/>
                    </a:lnTo>
                    <a:lnTo>
                      <a:pt x="929" y="272"/>
                    </a:lnTo>
                    <a:lnTo>
                      <a:pt x="909" y="271"/>
                    </a:lnTo>
                    <a:lnTo>
                      <a:pt x="890" y="270"/>
                    </a:lnTo>
                    <a:lnTo>
                      <a:pt x="872" y="269"/>
                    </a:lnTo>
                    <a:lnTo>
                      <a:pt x="855" y="267"/>
                    </a:lnTo>
                    <a:lnTo>
                      <a:pt x="839" y="266"/>
                    </a:lnTo>
                    <a:lnTo>
                      <a:pt x="824" y="265"/>
                    </a:lnTo>
                    <a:lnTo>
                      <a:pt x="808" y="265"/>
                    </a:lnTo>
                    <a:lnTo>
                      <a:pt x="794" y="264"/>
                    </a:lnTo>
                    <a:lnTo>
                      <a:pt x="779" y="263"/>
                    </a:lnTo>
                    <a:lnTo>
                      <a:pt x="764" y="263"/>
                    </a:lnTo>
                    <a:lnTo>
                      <a:pt x="748" y="262"/>
                    </a:lnTo>
                    <a:lnTo>
                      <a:pt x="732" y="261"/>
                    </a:lnTo>
                    <a:lnTo>
                      <a:pt x="715" y="260"/>
                    </a:lnTo>
                    <a:lnTo>
                      <a:pt x="697" y="260"/>
                    </a:lnTo>
                    <a:lnTo>
                      <a:pt x="676" y="259"/>
                    </a:lnTo>
                    <a:lnTo>
                      <a:pt x="655" y="258"/>
                    </a:lnTo>
                    <a:lnTo>
                      <a:pt x="633" y="257"/>
                    </a:lnTo>
                    <a:lnTo>
                      <a:pt x="607" y="255"/>
                    </a:lnTo>
                    <a:lnTo>
                      <a:pt x="580" y="254"/>
                    </a:lnTo>
                    <a:lnTo>
                      <a:pt x="550" y="253"/>
                    </a:lnTo>
                    <a:lnTo>
                      <a:pt x="519" y="251"/>
                    </a:lnTo>
                    <a:lnTo>
                      <a:pt x="483" y="250"/>
                    </a:lnTo>
                    <a:lnTo>
                      <a:pt x="445" y="248"/>
                    </a:lnTo>
                    <a:lnTo>
                      <a:pt x="405" y="246"/>
                    </a:lnTo>
                    <a:lnTo>
                      <a:pt x="360" y="244"/>
                    </a:lnTo>
                    <a:lnTo>
                      <a:pt x="311" y="242"/>
                    </a:lnTo>
                    <a:lnTo>
                      <a:pt x="260" y="239"/>
                    </a:lnTo>
                    <a:lnTo>
                      <a:pt x="204" y="236"/>
                    </a:lnTo>
                    <a:lnTo>
                      <a:pt x="144" y="233"/>
                    </a:lnTo>
                    <a:lnTo>
                      <a:pt x="111" y="228"/>
                    </a:lnTo>
                    <a:lnTo>
                      <a:pt x="83" y="219"/>
                    </a:lnTo>
                    <a:lnTo>
                      <a:pt x="59" y="204"/>
                    </a:lnTo>
                    <a:lnTo>
                      <a:pt x="39" y="186"/>
                    </a:lnTo>
                    <a:lnTo>
                      <a:pt x="23" y="165"/>
                    </a:lnTo>
                    <a:lnTo>
                      <a:pt x="12" y="142"/>
                    </a:lnTo>
                    <a:lnTo>
                      <a:pt x="3" y="117"/>
                    </a:lnTo>
                    <a:lnTo>
                      <a:pt x="0" y="93"/>
                    </a:lnTo>
                    <a:lnTo>
                      <a:pt x="4" y="74"/>
                    </a:lnTo>
                    <a:lnTo>
                      <a:pt x="10" y="56"/>
                    </a:lnTo>
                    <a:lnTo>
                      <a:pt x="20" y="41"/>
                    </a:lnTo>
                    <a:lnTo>
                      <a:pt x="32" y="26"/>
                    </a:lnTo>
                    <a:lnTo>
                      <a:pt x="48" y="15"/>
                    </a:lnTo>
                    <a:lnTo>
                      <a:pt x="67" y="6"/>
                    </a:lnTo>
                    <a:lnTo>
                      <a:pt x="92" y="1"/>
                    </a:lnTo>
                    <a:lnTo>
                      <a:pt x="120" y="0"/>
                    </a:lnTo>
                    <a:close/>
                  </a:path>
                </a:pathLst>
              </a:custGeom>
              <a:solidFill>
                <a:srgbClr val="6B7373"/>
              </a:solidFill>
              <a:ln w="9525">
                <a:noFill/>
                <a:round/>
                <a:headEnd/>
                <a:tailEnd/>
              </a:ln>
            </p:spPr>
            <p:txBody>
              <a:bodyPr/>
              <a:lstStyle/>
              <a:p>
                <a:endParaRPr lang="en-GB"/>
              </a:p>
            </p:txBody>
          </p:sp>
          <p:sp>
            <p:nvSpPr>
              <p:cNvPr id="293022" name="Freeform 158"/>
              <p:cNvSpPr>
                <a:spLocks/>
              </p:cNvSpPr>
              <p:nvPr/>
            </p:nvSpPr>
            <p:spPr bwMode="auto">
              <a:xfrm>
                <a:off x="3687" y="2306"/>
                <a:ext cx="114" cy="22"/>
              </a:xfrm>
              <a:custGeom>
                <a:avLst/>
                <a:gdLst/>
                <a:ahLst/>
                <a:cxnLst>
                  <a:cxn ang="0">
                    <a:pos x="132" y="4"/>
                  </a:cxn>
                  <a:cxn ang="0">
                    <a:pos x="169" y="11"/>
                  </a:cxn>
                  <a:cxn ang="0">
                    <a:pos x="210" y="18"/>
                  </a:cxn>
                  <a:cxn ang="0">
                    <a:pos x="252" y="26"/>
                  </a:cxn>
                  <a:cxn ang="0">
                    <a:pos x="297" y="31"/>
                  </a:cxn>
                  <a:cxn ang="0">
                    <a:pos x="346" y="36"/>
                  </a:cxn>
                  <a:cxn ang="0">
                    <a:pos x="397" y="41"/>
                  </a:cxn>
                  <a:cxn ang="0">
                    <a:pos x="451" y="44"/>
                  </a:cxn>
                  <a:cxn ang="0">
                    <a:pos x="507" y="47"/>
                  </a:cxn>
                  <a:cxn ang="0">
                    <a:pos x="566" y="50"/>
                  </a:cxn>
                  <a:cxn ang="0">
                    <a:pos x="628" y="52"/>
                  </a:cxn>
                  <a:cxn ang="0">
                    <a:pos x="693" y="52"/>
                  </a:cxn>
                  <a:cxn ang="0">
                    <a:pos x="762" y="52"/>
                  </a:cxn>
                  <a:cxn ang="0">
                    <a:pos x="831" y="51"/>
                  </a:cxn>
                  <a:cxn ang="0">
                    <a:pos x="905" y="49"/>
                  </a:cxn>
                  <a:cxn ang="0">
                    <a:pos x="981" y="46"/>
                  </a:cxn>
                  <a:cxn ang="0">
                    <a:pos x="1043" y="47"/>
                  </a:cxn>
                  <a:cxn ang="0">
                    <a:pos x="1081" y="63"/>
                  </a:cxn>
                  <a:cxn ang="0">
                    <a:pos x="1108" y="88"/>
                  </a:cxn>
                  <a:cxn ang="0">
                    <a:pos x="1126" y="118"/>
                  </a:cxn>
                  <a:cxn ang="0">
                    <a:pos x="1133" y="159"/>
                  </a:cxn>
                  <a:cxn ang="0">
                    <a:pos x="1116" y="206"/>
                  </a:cxn>
                  <a:cxn ang="0">
                    <a:pos x="1084" y="242"/>
                  </a:cxn>
                  <a:cxn ang="0">
                    <a:pos x="1033" y="261"/>
                  </a:cxn>
                  <a:cxn ang="0">
                    <a:pos x="975" y="261"/>
                  </a:cxn>
                  <a:cxn ang="0">
                    <a:pos x="929" y="259"/>
                  </a:cxn>
                  <a:cxn ang="0">
                    <a:pos x="890" y="257"/>
                  </a:cxn>
                  <a:cxn ang="0">
                    <a:pos x="855" y="254"/>
                  </a:cxn>
                  <a:cxn ang="0">
                    <a:pos x="824" y="252"/>
                  </a:cxn>
                  <a:cxn ang="0">
                    <a:pos x="794" y="251"/>
                  </a:cxn>
                  <a:cxn ang="0">
                    <a:pos x="764" y="250"/>
                  </a:cxn>
                  <a:cxn ang="0">
                    <a:pos x="732" y="248"/>
                  </a:cxn>
                  <a:cxn ang="0">
                    <a:pos x="697" y="247"/>
                  </a:cxn>
                  <a:cxn ang="0">
                    <a:pos x="655" y="245"/>
                  </a:cxn>
                  <a:cxn ang="0">
                    <a:pos x="607" y="242"/>
                  </a:cxn>
                  <a:cxn ang="0">
                    <a:pos x="550" y="240"/>
                  </a:cxn>
                  <a:cxn ang="0">
                    <a:pos x="483" y="237"/>
                  </a:cxn>
                  <a:cxn ang="0">
                    <a:pos x="405" y="233"/>
                  </a:cxn>
                  <a:cxn ang="0">
                    <a:pos x="311" y="229"/>
                  </a:cxn>
                  <a:cxn ang="0">
                    <a:pos x="204" y="223"/>
                  </a:cxn>
                  <a:cxn ang="0">
                    <a:pos x="111" y="215"/>
                  </a:cxn>
                  <a:cxn ang="0">
                    <a:pos x="59" y="191"/>
                  </a:cxn>
                  <a:cxn ang="0">
                    <a:pos x="23" y="152"/>
                  </a:cxn>
                  <a:cxn ang="0">
                    <a:pos x="3" y="104"/>
                  </a:cxn>
                  <a:cxn ang="0">
                    <a:pos x="4" y="63"/>
                  </a:cxn>
                  <a:cxn ang="0">
                    <a:pos x="20" y="33"/>
                  </a:cxn>
                  <a:cxn ang="0">
                    <a:pos x="46" y="11"/>
                  </a:cxn>
                  <a:cxn ang="0">
                    <a:pos x="88" y="0"/>
                  </a:cxn>
                </a:cxnLst>
                <a:rect l="0" t="0" r="r" b="b"/>
                <a:pathLst>
                  <a:path w="1134" h="262">
                    <a:moveTo>
                      <a:pt x="115" y="0"/>
                    </a:moveTo>
                    <a:lnTo>
                      <a:pt x="132" y="4"/>
                    </a:lnTo>
                    <a:lnTo>
                      <a:pt x="151" y="8"/>
                    </a:lnTo>
                    <a:lnTo>
                      <a:pt x="169" y="11"/>
                    </a:lnTo>
                    <a:lnTo>
                      <a:pt x="189" y="15"/>
                    </a:lnTo>
                    <a:lnTo>
                      <a:pt x="210" y="18"/>
                    </a:lnTo>
                    <a:lnTo>
                      <a:pt x="230" y="23"/>
                    </a:lnTo>
                    <a:lnTo>
                      <a:pt x="252" y="26"/>
                    </a:lnTo>
                    <a:lnTo>
                      <a:pt x="275" y="29"/>
                    </a:lnTo>
                    <a:lnTo>
                      <a:pt x="297" y="31"/>
                    </a:lnTo>
                    <a:lnTo>
                      <a:pt x="321" y="34"/>
                    </a:lnTo>
                    <a:lnTo>
                      <a:pt x="346" y="36"/>
                    </a:lnTo>
                    <a:lnTo>
                      <a:pt x="370" y="39"/>
                    </a:lnTo>
                    <a:lnTo>
                      <a:pt x="397" y="41"/>
                    </a:lnTo>
                    <a:lnTo>
                      <a:pt x="423" y="42"/>
                    </a:lnTo>
                    <a:lnTo>
                      <a:pt x="451" y="44"/>
                    </a:lnTo>
                    <a:lnTo>
                      <a:pt x="478" y="46"/>
                    </a:lnTo>
                    <a:lnTo>
                      <a:pt x="507" y="47"/>
                    </a:lnTo>
                    <a:lnTo>
                      <a:pt x="536" y="49"/>
                    </a:lnTo>
                    <a:lnTo>
                      <a:pt x="566" y="50"/>
                    </a:lnTo>
                    <a:lnTo>
                      <a:pt x="597" y="51"/>
                    </a:lnTo>
                    <a:lnTo>
                      <a:pt x="628" y="52"/>
                    </a:lnTo>
                    <a:lnTo>
                      <a:pt x="661" y="52"/>
                    </a:lnTo>
                    <a:lnTo>
                      <a:pt x="693" y="52"/>
                    </a:lnTo>
                    <a:lnTo>
                      <a:pt x="727" y="52"/>
                    </a:lnTo>
                    <a:lnTo>
                      <a:pt x="762" y="52"/>
                    </a:lnTo>
                    <a:lnTo>
                      <a:pt x="795" y="52"/>
                    </a:lnTo>
                    <a:lnTo>
                      <a:pt x="831" y="51"/>
                    </a:lnTo>
                    <a:lnTo>
                      <a:pt x="867" y="50"/>
                    </a:lnTo>
                    <a:lnTo>
                      <a:pt x="905" y="49"/>
                    </a:lnTo>
                    <a:lnTo>
                      <a:pt x="942" y="47"/>
                    </a:lnTo>
                    <a:lnTo>
                      <a:pt x="981" y="46"/>
                    </a:lnTo>
                    <a:lnTo>
                      <a:pt x="1020" y="44"/>
                    </a:lnTo>
                    <a:lnTo>
                      <a:pt x="1043" y="47"/>
                    </a:lnTo>
                    <a:lnTo>
                      <a:pt x="1063" y="54"/>
                    </a:lnTo>
                    <a:lnTo>
                      <a:pt x="1081" y="63"/>
                    </a:lnTo>
                    <a:lnTo>
                      <a:pt x="1096" y="74"/>
                    </a:lnTo>
                    <a:lnTo>
                      <a:pt x="1108" y="88"/>
                    </a:lnTo>
                    <a:lnTo>
                      <a:pt x="1118" y="102"/>
                    </a:lnTo>
                    <a:lnTo>
                      <a:pt x="1126" y="118"/>
                    </a:lnTo>
                    <a:lnTo>
                      <a:pt x="1134" y="133"/>
                    </a:lnTo>
                    <a:lnTo>
                      <a:pt x="1133" y="159"/>
                    </a:lnTo>
                    <a:lnTo>
                      <a:pt x="1126" y="183"/>
                    </a:lnTo>
                    <a:lnTo>
                      <a:pt x="1116" y="206"/>
                    </a:lnTo>
                    <a:lnTo>
                      <a:pt x="1102" y="226"/>
                    </a:lnTo>
                    <a:lnTo>
                      <a:pt x="1084" y="242"/>
                    </a:lnTo>
                    <a:lnTo>
                      <a:pt x="1060" y="253"/>
                    </a:lnTo>
                    <a:lnTo>
                      <a:pt x="1033" y="261"/>
                    </a:lnTo>
                    <a:lnTo>
                      <a:pt x="1000" y="262"/>
                    </a:lnTo>
                    <a:lnTo>
                      <a:pt x="975" y="261"/>
                    </a:lnTo>
                    <a:lnTo>
                      <a:pt x="951" y="260"/>
                    </a:lnTo>
                    <a:lnTo>
                      <a:pt x="929" y="259"/>
                    </a:lnTo>
                    <a:lnTo>
                      <a:pt x="909" y="258"/>
                    </a:lnTo>
                    <a:lnTo>
                      <a:pt x="890" y="257"/>
                    </a:lnTo>
                    <a:lnTo>
                      <a:pt x="872" y="256"/>
                    </a:lnTo>
                    <a:lnTo>
                      <a:pt x="855" y="254"/>
                    </a:lnTo>
                    <a:lnTo>
                      <a:pt x="839" y="253"/>
                    </a:lnTo>
                    <a:lnTo>
                      <a:pt x="824" y="252"/>
                    </a:lnTo>
                    <a:lnTo>
                      <a:pt x="808" y="252"/>
                    </a:lnTo>
                    <a:lnTo>
                      <a:pt x="794" y="251"/>
                    </a:lnTo>
                    <a:lnTo>
                      <a:pt x="779" y="250"/>
                    </a:lnTo>
                    <a:lnTo>
                      <a:pt x="764" y="250"/>
                    </a:lnTo>
                    <a:lnTo>
                      <a:pt x="748" y="249"/>
                    </a:lnTo>
                    <a:lnTo>
                      <a:pt x="732" y="248"/>
                    </a:lnTo>
                    <a:lnTo>
                      <a:pt x="715" y="247"/>
                    </a:lnTo>
                    <a:lnTo>
                      <a:pt x="697" y="247"/>
                    </a:lnTo>
                    <a:lnTo>
                      <a:pt x="676" y="246"/>
                    </a:lnTo>
                    <a:lnTo>
                      <a:pt x="655" y="245"/>
                    </a:lnTo>
                    <a:lnTo>
                      <a:pt x="633" y="244"/>
                    </a:lnTo>
                    <a:lnTo>
                      <a:pt x="607" y="242"/>
                    </a:lnTo>
                    <a:lnTo>
                      <a:pt x="580" y="241"/>
                    </a:lnTo>
                    <a:lnTo>
                      <a:pt x="550" y="240"/>
                    </a:lnTo>
                    <a:lnTo>
                      <a:pt x="519" y="238"/>
                    </a:lnTo>
                    <a:lnTo>
                      <a:pt x="483" y="237"/>
                    </a:lnTo>
                    <a:lnTo>
                      <a:pt x="445" y="235"/>
                    </a:lnTo>
                    <a:lnTo>
                      <a:pt x="405" y="233"/>
                    </a:lnTo>
                    <a:lnTo>
                      <a:pt x="360" y="231"/>
                    </a:lnTo>
                    <a:lnTo>
                      <a:pt x="311" y="229"/>
                    </a:lnTo>
                    <a:lnTo>
                      <a:pt x="260" y="226"/>
                    </a:lnTo>
                    <a:lnTo>
                      <a:pt x="204" y="223"/>
                    </a:lnTo>
                    <a:lnTo>
                      <a:pt x="144" y="220"/>
                    </a:lnTo>
                    <a:lnTo>
                      <a:pt x="111" y="215"/>
                    </a:lnTo>
                    <a:lnTo>
                      <a:pt x="83" y="206"/>
                    </a:lnTo>
                    <a:lnTo>
                      <a:pt x="59" y="191"/>
                    </a:lnTo>
                    <a:lnTo>
                      <a:pt x="39" y="173"/>
                    </a:lnTo>
                    <a:lnTo>
                      <a:pt x="23" y="152"/>
                    </a:lnTo>
                    <a:lnTo>
                      <a:pt x="12" y="129"/>
                    </a:lnTo>
                    <a:lnTo>
                      <a:pt x="3" y="104"/>
                    </a:lnTo>
                    <a:lnTo>
                      <a:pt x="0" y="80"/>
                    </a:lnTo>
                    <a:lnTo>
                      <a:pt x="4" y="63"/>
                    </a:lnTo>
                    <a:lnTo>
                      <a:pt x="12" y="47"/>
                    </a:lnTo>
                    <a:lnTo>
                      <a:pt x="20" y="33"/>
                    </a:lnTo>
                    <a:lnTo>
                      <a:pt x="32" y="21"/>
                    </a:lnTo>
                    <a:lnTo>
                      <a:pt x="46" y="11"/>
                    </a:lnTo>
                    <a:lnTo>
                      <a:pt x="64" y="4"/>
                    </a:lnTo>
                    <a:lnTo>
                      <a:pt x="88" y="0"/>
                    </a:lnTo>
                    <a:lnTo>
                      <a:pt x="115" y="0"/>
                    </a:lnTo>
                    <a:close/>
                  </a:path>
                </a:pathLst>
              </a:custGeom>
              <a:solidFill>
                <a:srgbClr val="757D7D"/>
              </a:solidFill>
              <a:ln w="9525">
                <a:noFill/>
                <a:round/>
                <a:headEnd/>
                <a:tailEnd/>
              </a:ln>
            </p:spPr>
            <p:txBody>
              <a:bodyPr/>
              <a:lstStyle/>
              <a:p>
                <a:endParaRPr lang="en-GB"/>
              </a:p>
            </p:txBody>
          </p:sp>
          <p:sp>
            <p:nvSpPr>
              <p:cNvPr id="293023" name="Freeform 159"/>
              <p:cNvSpPr>
                <a:spLocks/>
              </p:cNvSpPr>
              <p:nvPr/>
            </p:nvSpPr>
            <p:spPr bwMode="auto">
              <a:xfrm>
                <a:off x="3687" y="2307"/>
                <a:ext cx="114" cy="21"/>
              </a:xfrm>
              <a:custGeom>
                <a:avLst/>
                <a:gdLst/>
                <a:ahLst/>
                <a:cxnLst>
                  <a:cxn ang="0">
                    <a:pos x="125" y="6"/>
                  </a:cxn>
                  <a:cxn ang="0">
                    <a:pos x="160" y="15"/>
                  </a:cxn>
                  <a:cxn ang="0">
                    <a:pos x="200" y="24"/>
                  </a:cxn>
                  <a:cxn ang="0">
                    <a:pos x="244" y="31"/>
                  </a:cxn>
                  <a:cxn ang="0">
                    <a:pos x="293" y="39"/>
                  </a:cxn>
                  <a:cxn ang="0">
                    <a:pos x="346" y="45"/>
                  </a:cxn>
                  <a:cxn ang="0">
                    <a:pos x="403" y="50"/>
                  </a:cxn>
                  <a:cxn ang="0">
                    <a:pos x="462" y="55"/>
                  </a:cxn>
                  <a:cxn ang="0">
                    <a:pos x="524" y="58"/>
                  </a:cxn>
                  <a:cxn ang="0">
                    <a:pos x="588" y="60"/>
                  </a:cxn>
                  <a:cxn ang="0">
                    <a:pos x="654" y="62"/>
                  </a:cxn>
                  <a:cxn ang="0">
                    <a:pos x="721" y="62"/>
                  </a:cxn>
                  <a:cxn ang="0">
                    <a:pos x="788" y="61"/>
                  </a:cxn>
                  <a:cxn ang="0">
                    <a:pos x="856" y="59"/>
                  </a:cxn>
                  <a:cxn ang="0">
                    <a:pos x="925" y="56"/>
                  </a:cxn>
                  <a:cxn ang="0">
                    <a:pos x="993" y="52"/>
                  </a:cxn>
                  <a:cxn ang="0">
                    <a:pos x="1048" y="51"/>
                  </a:cxn>
                  <a:cxn ang="0">
                    <a:pos x="1082" y="63"/>
                  </a:cxn>
                  <a:cxn ang="0">
                    <a:pos x="1106" y="84"/>
                  </a:cxn>
                  <a:cxn ang="0">
                    <a:pos x="1125" y="109"/>
                  </a:cxn>
                  <a:cxn ang="0">
                    <a:pos x="1133" y="148"/>
                  </a:cxn>
                  <a:cxn ang="0">
                    <a:pos x="1116" y="195"/>
                  </a:cxn>
                  <a:cxn ang="0">
                    <a:pos x="1084" y="231"/>
                  </a:cxn>
                  <a:cxn ang="0">
                    <a:pos x="1033" y="250"/>
                  </a:cxn>
                  <a:cxn ang="0">
                    <a:pos x="975" y="250"/>
                  </a:cxn>
                  <a:cxn ang="0">
                    <a:pos x="929" y="248"/>
                  </a:cxn>
                  <a:cxn ang="0">
                    <a:pos x="890" y="246"/>
                  </a:cxn>
                  <a:cxn ang="0">
                    <a:pos x="855" y="243"/>
                  </a:cxn>
                  <a:cxn ang="0">
                    <a:pos x="824" y="241"/>
                  </a:cxn>
                  <a:cxn ang="0">
                    <a:pos x="794" y="240"/>
                  </a:cxn>
                  <a:cxn ang="0">
                    <a:pos x="764" y="239"/>
                  </a:cxn>
                  <a:cxn ang="0">
                    <a:pos x="732" y="237"/>
                  </a:cxn>
                  <a:cxn ang="0">
                    <a:pos x="697" y="236"/>
                  </a:cxn>
                  <a:cxn ang="0">
                    <a:pos x="655" y="234"/>
                  </a:cxn>
                  <a:cxn ang="0">
                    <a:pos x="607" y="231"/>
                  </a:cxn>
                  <a:cxn ang="0">
                    <a:pos x="550" y="229"/>
                  </a:cxn>
                  <a:cxn ang="0">
                    <a:pos x="483" y="226"/>
                  </a:cxn>
                  <a:cxn ang="0">
                    <a:pos x="405" y="222"/>
                  </a:cxn>
                  <a:cxn ang="0">
                    <a:pos x="311" y="218"/>
                  </a:cxn>
                  <a:cxn ang="0">
                    <a:pos x="204" y="212"/>
                  </a:cxn>
                  <a:cxn ang="0">
                    <a:pos x="111" y="204"/>
                  </a:cxn>
                  <a:cxn ang="0">
                    <a:pos x="59" y="180"/>
                  </a:cxn>
                  <a:cxn ang="0">
                    <a:pos x="23" y="141"/>
                  </a:cxn>
                  <a:cxn ang="0">
                    <a:pos x="3" y="93"/>
                  </a:cxn>
                  <a:cxn ang="0">
                    <a:pos x="5" y="55"/>
                  </a:cxn>
                  <a:cxn ang="0">
                    <a:pos x="21" y="29"/>
                  </a:cxn>
                  <a:cxn ang="0">
                    <a:pos x="45" y="10"/>
                  </a:cxn>
                  <a:cxn ang="0">
                    <a:pos x="85" y="0"/>
                  </a:cxn>
                </a:cxnLst>
                <a:rect l="0" t="0" r="r" b="b"/>
                <a:pathLst>
                  <a:path w="1134" h="251">
                    <a:moveTo>
                      <a:pt x="110" y="1"/>
                    </a:moveTo>
                    <a:lnTo>
                      <a:pt x="125" y="6"/>
                    </a:lnTo>
                    <a:lnTo>
                      <a:pt x="142" y="11"/>
                    </a:lnTo>
                    <a:lnTo>
                      <a:pt x="160" y="15"/>
                    </a:lnTo>
                    <a:lnTo>
                      <a:pt x="179" y="20"/>
                    </a:lnTo>
                    <a:lnTo>
                      <a:pt x="200" y="24"/>
                    </a:lnTo>
                    <a:lnTo>
                      <a:pt x="222" y="27"/>
                    </a:lnTo>
                    <a:lnTo>
                      <a:pt x="244" y="31"/>
                    </a:lnTo>
                    <a:lnTo>
                      <a:pt x="269" y="35"/>
                    </a:lnTo>
                    <a:lnTo>
                      <a:pt x="293" y="39"/>
                    </a:lnTo>
                    <a:lnTo>
                      <a:pt x="319" y="42"/>
                    </a:lnTo>
                    <a:lnTo>
                      <a:pt x="346" y="45"/>
                    </a:lnTo>
                    <a:lnTo>
                      <a:pt x="374" y="48"/>
                    </a:lnTo>
                    <a:lnTo>
                      <a:pt x="403" y="50"/>
                    </a:lnTo>
                    <a:lnTo>
                      <a:pt x="431" y="52"/>
                    </a:lnTo>
                    <a:lnTo>
                      <a:pt x="462" y="55"/>
                    </a:lnTo>
                    <a:lnTo>
                      <a:pt x="492" y="56"/>
                    </a:lnTo>
                    <a:lnTo>
                      <a:pt x="524" y="58"/>
                    </a:lnTo>
                    <a:lnTo>
                      <a:pt x="555" y="59"/>
                    </a:lnTo>
                    <a:lnTo>
                      <a:pt x="588" y="60"/>
                    </a:lnTo>
                    <a:lnTo>
                      <a:pt x="620" y="61"/>
                    </a:lnTo>
                    <a:lnTo>
                      <a:pt x="654" y="62"/>
                    </a:lnTo>
                    <a:lnTo>
                      <a:pt x="687" y="62"/>
                    </a:lnTo>
                    <a:lnTo>
                      <a:pt x="721" y="62"/>
                    </a:lnTo>
                    <a:lnTo>
                      <a:pt x="754" y="62"/>
                    </a:lnTo>
                    <a:lnTo>
                      <a:pt x="788" y="61"/>
                    </a:lnTo>
                    <a:lnTo>
                      <a:pt x="822" y="61"/>
                    </a:lnTo>
                    <a:lnTo>
                      <a:pt x="856" y="59"/>
                    </a:lnTo>
                    <a:lnTo>
                      <a:pt x="891" y="58"/>
                    </a:lnTo>
                    <a:lnTo>
                      <a:pt x="925" y="56"/>
                    </a:lnTo>
                    <a:lnTo>
                      <a:pt x="959" y="54"/>
                    </a:lnTo>
                    <a:lnTo>
                      <a:pt x="993" y="52"/>
                    </a:lnTo>
                    <a:lnTo>
                      <a:pt x="1027" y="49"/>
                    </a:lnTo>
                    <a:lnTo>
                      <a:pt x="1048" y="51"/>
                    </a:lnTo>
                    <a:lnTo>
                      <a:pt x="1066" y="55"/>
                    </a:lnTo>
                    <a:lnTo>
                      <a:pt x="1082" y="63"/>
                    </a:lnTo>
                    <a:lnTo>
                      <a:pt x="1095" y="73"/>
                    </a:lnTo>
                    <a:lnTo>
                      <a:pt x="1106" y="84"/>
                    </a:lnTo>
                    <a:lnTo>
                      <a:pt x="1116" y="97"/>
                    </a:lnTo>
                    <a:lnTo>
                      <a:pt x="1125" y="109"/>
                    </a:lnTo>
                    <a:lnTo>
                      <a:pt x="1134" y="122"/>
                    </a:lnTo>
                    <a:lnTo>
                      <a:pt x="1133" y="148"/>
                    </a:lnTo>
                    <a:lnTo>
                      <a:pt x="1126" y="172"/>
                    </a:lnTo>
                    <a:lnTo>
                      <a:pt x="1116" y="195"/>
                    </a:lnTo>
                    <a:lnTo>
                      <a:pt x="1102" y="215"/>
                    </a:lnTo>
                    <a:lnTo>
                      <a:pt x="1084" y="231"/>
                    </a:lnTo>
                    <a:lnTo>
                      <a:pt x="1060" y="242"/>
                    </a:lnTo>
                    <a:lnTo>
                      <a:pt x="1033" y="250"/>
                    </a:lnTo>
                    <a:lnTo>
                      <a:pt x="1000" y="251"/>
                    </a:lnTo>
                    <a:lnTo>
                      <a:pt x="975" y="250"/>
                    </a:lnTo>
                    <a:lnTo>
                      <a:pt x="951" y="249"/>
                    </a:lnTo>
                    <a:lnTo>
                      <a:pt x="929" y="248"/>
                    </a:lnTo>
                    <a:lnTo>
                      <a:pt x="909" y="247"/>
                    </a:lnTo>
                    <a:lnTo>
                      <a:pt x="890" y="246"/>
                    </a:lnTo>
                    <a:lnTo>
                      <a:pt x="872" y="245"/>
                    </a:lnTo>
                    <a:lnTo>
                      <a:pt x="855" y="243"/>
                    </a:lnTo>
                    <a:lnTo>
                      <a:pt x="839" y="242"/>
                    </a:lnTo>
                    <a:lnTo>
                      <a:pt x="824" y="241"/>
                    </a:lnTo>
                    <a:lnTo>
                      <a:pt x="808" y="241"/>
                    </a:lnTo>
                    <a:lnTo>
                      <a:pt x="794" y="240"/>
                    </a:lnTo>
                    <a:lnTo>
                      <a:pt x="779" y="239"/>
                    </a:lnTo>
                    <a:lnTo>
                      <a:pt x="764" y="239"/>
                    </a:lnTo>
                    <a:lnTo>
                      <a:pt x="748" y="238"/>
                    </a:lnTo>
                    <a:lnTo>
                      <a:pt x="732" y="237"/>
                    </a:lnTo>
                    <a:lnTo>
                      <a:pt x="715" y="236"/>
                    </a:lnTo>
                    <a:lnTo>
                      <a:pt x="697" y="236"/>
                    </a:lnTo>
                    <a:lnTo>
                      <a:pt x="676" y="235"/>
                    </a:lnTo>
                    <a:lnTo>
                      <a:pt x="655" y="234"/>
                    </a:lnTo>
                    <a:lnTo>
                      <a:pt x="633" y="233"/>
                    </a:lnTo>
                    <a:lnTo>
                      <a:pt x="607" y="231"/>
                    </a:lnTo>
                    <a:lnTo>
                      <a:pt x="580" y="230"/>
                    </a:lnTo>
                    <a:lnTo>
                      <a:pt x="550" y="229"/>
                    </a:lnTo>
                    <a:lnTo>
                      <a:pt x="519" y="227"/>
                    </a:lnTo>
                    <a:lnTo>
                      <a:pt x="483" y="226"/>
                    </a:lnTo>
                    <a:lnTo>
                      <a:pt x="445" y="224"/>
                    </a:lnTo>
                    <a:lnTo>
                      <a:pt x="405" y="222"/>
                    </a:lnTo>
                    <a:lnTo>
                      <a:pt x="360" y="220"/>
                    </a:lnTo>
                    <a:lnTo>
                      <a:pt x="311" y="218"/>
                    </a:lnTo>
                    <a:lnTo>
                      <a:pt x="260" y="215"/>
                    </a:lnTo>
                    <a:lnTo>
                      <a:pt x="204" y="212"/>
                    </a:lnTo>
                    <a:lnTo>
                      <a:pt x="144" y="209"/>
                    </a:lnTo>
                    <a:lnTo>
                      <a:pt x="111" y="204"/>
                    </a:lnTo>
                    <a:lnTo>
                      <a:pt x="83" y="195"/>
                    </a:lnTo>
                    <a:lnTo>
                      <a:pt x="59" y="180"/>
                    </a:lnTo>
                    <a:lnTo>
                      <a:pt x="39" y="162"/>
                    </a:lnTo>
                    <a:lnTo>
                      <a:pt x="23" y="141"/>
                    </a:lnTo>
                    <a:lnTo>
                      <a:pt x="12" y="118"/>
                    </a:lnTo>
                    <a:lnTo>
                      <a:pt x="3" y="93"/>
                    </a:lnTo>
                    <a:lnTo>
                      <a:pt x="0" y="69"/>
                    </a:lnTo>
                    <a:lnTo>
                      <a:pt x="5" y="55"/>
                    </a:lnTo>
                    <a:lnTo>
                      <a:pt x="13" y="42"/>
                    </a:lnTo>
                    <a:lnTo>
                      <a:pt x="21" y="29"/>
                    </a:lnTo>
                    <a:lnTo>
                      <a:pt x="32" y="18"/>
                    </a:lnTo>
                    <a:lnTo>
                      <a:pt x="45" y="10"/>
                    </a:lnTo>
                    <a:lnTo>
                      <a:pt x="63" y="3"/>
                    </a:lnTo>
                    <a:lnTo>
                      <a:pt x="85" y="0"/>
                    </a:lnTo>
                    <a:lnTo>
                      <a:pt x="110" y="1"/>
                    </a:lnTo>
                    <a:close/>
                  </a:path>
                </a:pathLst>
              </a:custGeom>
              <a:solidFill>
                <a:srgbClr val="828A8A"/>
              </a:solidFill>
              <a:ln w="9525">
                <a:noFill/>
                <a:round/>
                <a:headEnd/>
                <a:tailEnd/>
              </a:ln>
            </p:spPr>
            <p:txBody>
              <a:bodyPr/>
              <a:lstStyle/>
              <a:p>
                <a:endParaRPr lang="en-GB"/>
              </a:p>
            </p:txBody>
          </p:sp>
          <p:sp>
            <p:nvSpPr>
              <p:cNvPr id="293024" name="Freeform 160"/>
              <p:cNvSpPr>
                <a:spLocks/>
              </p:cNvSpPr>
              <p:nvPr/>
            </p:nvSpPr>
            <p:spPr bwMode="auto">
              <a:xfrm>
                <a:off x="3687" y="2309"/>
                <a:ext cx="114" cy="19"/>
              </a:xfrm>
              <a:custGeom>
                <a:avLst/>
                <a:gdLst/>
                <a:ahLst/>
                <a:cxnLst>
                  <a:cxn ang="0">
                    <a:pos x="116" y="6"/>
                  </a:cxn>
                  <a:cxn ang="0">
                    <a:pos x="149" y="16"/>
                  </a:cxn>
                  <a:cxn ang="0">
                    <a:pos x="189" y="27"/>
                  </a:cxn>
                  <a:cxn ang="0">
                    <a:pos x="236" y="36"/>
                  </a:cxn>
                  <a:cxn ang="0">
                    <a:pos x="289" y="44"/>
                  </a:cxn>
                  <a:cxn ang="0">
                    <a:pos x="346" y="51"/>
                  </a:cxn>
                  <a:cxn ang="0">
                    <a:pos x="407" y="58"/>
                  </a:cxn>
                  <a:cxn ang="0">
                    <a:pos x="472" y="62"/>
                  </a:cxn>
                  <a:cxn ang="0">
                    <a:pos x="539" y="66"/>
                  </a:cxn>
                  <a:cxn ang="0">
                    <a:pos x="608" y="68"/>
                  </a:cxn>
                  <a:cxn ang="0">
                    <a:pos x="677" y="69"/>
                  </a:cxn>
                  <a:cxn ang="0">
                    <a:pos x="746" y="69"/>
                  </a:cxn>
                  <a:cxn ang="0">
                    <a:pos x="813" y="67"/>
                  </a:cxn>
                  <a:cxn ang="0">
                    <a:pos x="880" y="64"/>
                  </a:cxn>
                  <a:cxn ang="0">
                    <a:pos x="945" y="59"/>
                  </a:cxn>
                  <a:cxn ang="0">
                    <a:pos x="1006" y="51"/>
                  </a:cxn>
                  <a:cxn ang="0">
                    <a:pos x="1053" y="48"/>
                  </a:cxn>
                  <a:cxn ang="0">
                    <a:pos x="1083" y="59"/>
                  </a:cxn>
                  <a:cxn ang="0">
                    <a:pos x="1105" y="76"/>
                  </a:cxn>
                  <a:cxn ang="0">
                    <a:pos x="1124" y="97"/>
                  </a:cxn>
                  <a:cxn ang="0">
                    <a:pos x="1133" y="134"/>
                  </a:cxn>
                  <a:cxn ang="0">
                    <a:pos x="1116" y="181"/>
                  </a:cxn>
                  <a:cxn ang="0">
                    <a:pos x="1084" y="217"/>
                  </a:cxn>
                  <a:cxn ang="0">
                    <a:pos x="1033" y="236"/>
                  </a:cxn>
                  <a:cxn ang="0">
                    <a:pos x="975" y="236"/>
                  </a:cxn>
                  <a:cxn ang="0">
                    <a:pos x="929" y="234"/>
                  </a:cxn>
                  <a:cxn ang="0">
                    <a:pos x="890" y="232"/>
                  </a:cxn>
                  <a:cxn ang="0">
                    <a:pos x="855" y="229"/>
                  </a:cxn>
                  <a:cxn ang="0">
                    <a:pos x="824" y="227"/>
                  </a:cxn>
                  <a:cxn ang="0">
                    <a:pos x="794" y="226"/>
                  </a:cxn>
                  <a:cxn ang="0">
                    <a:pos x="764" y="225"/>
                  </a:cxn>
                  <a:cxn ang="0">
                    <a:pos x="732" y="223"/>
                  </a:cxn>
                  <a:cxn ang="0">
                    <a:pos x="697" y="222"/>
                  </a:cxn>
                  <a:cxn ang="0">
                    <a:pos x="655" y="220"/>
                  </a:cxn>
                  <a:cxn ang="0">
                    <a:pos x="607" y="217"/>
                  </a:cxn>
                  <a:cxn ang="0">
                    <a:pos x="550" y="215"/>
                  </a:cxn>
                  <a:cxn ang="0">
                    <a:pos x="483" y="212"/>
                  </a:cxn>
                  <a:cxn ang="0">
                    <a:pos x="405" y="208"/>
                  </a:cxn>
                  <a:cxn ang="0">
                    <a:pos x="311" y="204"/>
                  </a:cxn>
                  <a:cxn ang="0">
                    <a:pos x="204" y="198"/>
                  </a:cxn>
                  <a:cxn ang="0">
                    <a:pos x="111" y="190"/>
                  </a:cxn>
                  <a:cxn ang="0">
                    <a:pos x="59" y="166"/>
                  </a:cxn>
                  <a:cxn ang="0">
                    <a:pos x="23" y="127"/>
                  </a:cxn>
                  <a:cxn ang="0">
                    <a:pos x="3" y="79"/>
                  </a:cxn>
                  <a:cxn ang="0">
                    <a:pos x="6" y="43"/>
                  </a:cxn>
                  <a:cxn ang="0">
                    <a:pos x="21" y="22"/>
                  </a:cxn>
                  <a:cxn ang="0">
                    <a:pos x="42" y="7"/>
                  </a:cxn>
                  <a:cxn ang="0">
                    <a:pos x="79" y="0"/>
                  </a:cxn>
                </a:cxnLst>
                <a:rect l="0" t="0" r="r" b="b"/>
                <a:pathLst>
                  <a:path w="1134" h="237">
                    <a:moveTo>
                      <a:pt x="103" y="0"/>
                    </a:moveTo>
                    <a:lnTo>
                      <a:pt x="116" y="6"/>
                    </a:lnTo>
                    <a:lnTo>
                      <a:pt x="131" y="11"/>
                    </a:lnTo>
                    <a:lnTo>
                      <a:pt x="149" y="16"/>
                    </a:lnTo>
                    <a:lnTo>
                      <a:pt x="168" y="21"/>
                    </a:lnTo>
                    <a:lnTo>
                      <a:pt x="189" y="27"/>
                    </a:lnTo>
                    <a:lnTo>
                      <a:pt x="212" y="31"/>
                    </a:lnTo>
                    <a:lnTo>
                      <a:pt x="236" y="36"/>
                    </a:lnTo>
                    <a:lnTo>
                      <a:pt x="262" y="40"/>
                    </a:lnTo>
                    <a:lnTo>
                      <a:pt x="289" y="44"/>
                    </a:lnTo>
                    <a:lnTo>
                      <a:pt x="316" y="47"/>
                    </a:lnTo>
                    <a:lnTo>
                      <a:pt x="346" y="51"/>
                    </a:lnTo>
                    <a:lnTo>
                      <a:pt x="376" y="55"/>
                    </a:lnTo>
                    <a:lnTo>
                      <a:pt x="407" y="58"/>
                    </a:lnTo>
                    <a:lnTo>
                      <a:pt x="439" y="60"/>
                    </a:lnTo>
                    <a:lnTo>
                      <a:pt x="472" y="62"/>
                    </a:lnTo>
                    <a:lnTo>
                      <a:pt x="505" y="64"/>
                    </a:lnTo>
                    <a:lnTo>
                      <a:pt x="539" y="66"/>
                    </a:lnTo>
                    <a:lnTo>
                      <a:pt x="574" y="67"/>
                    </a:lnTo>
                    <a:lnTo>
                      <a:pt x="608" y="68"/>
                    </a:lnTo>
                    <a:lnTo>
                      <a:pt x="643" y="69"/>
                    </a:lnTo>
                    <a:lnTo>
                      <a:pt x="677" y="69"/>
                    </a:lnTo>
                    <a:lnTo>
                      <a:pt x="712" y="69"/>
                    </a:lnTo>
                    <a:lnTo>
                      <a:pt x="746" y="69"/>
                    </a:lnTo>
                    <a:lnTo>
                      <a:pt x="780" y="68"/>
                    </a:lnTo>
                    <a:lnTo>
                      <a:pt x="813" y="67"/>
                    </a:lnTo>
                    <a:lnTo>
                      <a:pt x="848" y="66"/>
                    </a:lnTo>
                    <a:lnTo>
                      <a:pt x="880" y="64"/>
                    </a:lnTo>
                    <a:lnTo>
                      <a:pt x="913" y="61"/>
                    </a:lnTo>
                    <a:lnTo>
                      <a:pt x="945" y="59"/>
                    </a:lnTo>
                    <a:lnTo>
                      <a:pt x="975" y="56"/>
                    </a:lnTo>
                    <a:lnTo>
                      <a:pt x="1006" y="51"/>
                    </a:lnTo>
                    <a:lnTo>
                      <a:pt x="1034" y="47"/>
                    </a:lnTo>
                    <a:lnTo>
                      <a:pt x="1053" y="48"/>
                    </a:lnTo>
                    <a:lnTo>
                      <a:pt x="1070" y="52"/>
                    </a:lnTo>
                    <a:lnTo>
                      <a:pt x="1083" y="59"/>
                    </a:lnTo>
                    <a:lnTo>
                      <a:pt x="1095" y="67"/>
                    </a:lnTo>
                    <a:lnTo>
                      <a:pt x="1105" y="76"/>
                    </a:lnTo>
                    <a:lnTo>
                      <a:pt x="1114" y="87"/>
                    </a:lnTo>
                    <a:lnTo>
                      <a:pt x="1124" y="97"/>
                    </a:lnTo>
                    <a:lnTo>
                      <a:pt x="1134" y="108"/>
                    </a:lnTo>
                    <a:lnTo>
                      <a:pt x="1133" y="134"/>
                    </a:lnTo>
                    <a:lnTo>
                      <a:pt x="1126" y="158"/>
                    </a:lnTo>
                    <a:lnTo>
                      <a:pt x="1116" y="181"/>
                    </a:lnTo>
                    <a:lnTo>
                      <a:pt x="1102" y="201"/>
                    </a:lnTo>
                    <a:lnTo>
                      <a:pt x="1084" y="217"/>
                    </a:lnTo>
                    <a:lnTo>
                      <a:pt x="1060" y="228"/>
                    </a:lnTo>
                    <a:lnTo>
                      <a:pt x="1033" y="236"/>
                    </a:lnTo>
                    <a:lnTo>
                      <a:pt x="1000" y="237"/>
                    </a:lnTo>
                    <a:lnTo>
                      <a:pt x="975" y="236"/>
                    </a:lnTo>
                    <a:lnTo>
                      <a:pt x="951" y="235"/>
                    </a:lnTo>
                    <a:lnTo>
                      <a:pt x="929" y="234"/>
                    </a:lnTo>
                    <a:lnTo>
                      <a:pt x="909" y="233"/>
                    </a:lnTo>
                    <a:lnTo>
                      <a:pt x="890" y="232"/>
                    </a:lnTo>
                    <a:lnTo>
                      <a:pt x="872" y="231"/>
                    </a:lnTo>
                    <a:lnTo>
                      <a:pt x="855" y="229"/>
                    </a:lnTo>
                    <a:lnTo>
                      <a:pt x="839" y="228"/>
                    </a:lnTo>
                    <a:lnTo>
                      <a:pt x="824" y="227"/>
                    </a:lnTo>
                    <a:lnTo>
                      <a:pt x="808" y="227"/>
                    </a:lnTo>
                    <a:lnTo>
                      <a:pt x="794" y="226"/>
                    </a:lnTo>
                    <a:lnTo>
                      <a:pt x="779" y="225"/>
                    </a:lnTo>
                    <a:lnTo>
                      <a:pt x="764" y="225"/>
                    </a:lnTo>
                    <a:lnTo>
                      <a:pt x="748" y="224"/>
                    </a:lnTo>
                    <a:lnTo>
                      <a:pt x="732" y="223"/>
                    </a:lnTo>
                    <a:lnTo>
                      <a:pt x="715" y="222"/>
                    </a:lnTo>
                    <a:lnTo>
                      <a:pt x="697" y="222"/>
                    </a:lnTo>
                    <a:lnTo>
                      <a:pt x="676" y="221"/>
                    </a:lnTo>
                    <a:lnTo>
                      <a:pt x="655" y="220"/>
                    </a:lnTo>
                    <a:lnTo>
                      <a:pt x="633" y="219"/>
                    </a:lnTo>
                    <a:lnTo>
                      <a:pt x="607" y="217"/>
                    </a:lnTo>
                    <a:lnTo>
                      <a:pt x="580" y="216"/>
                    </a:lnTo>
                    <a:lnTo>
                      <a:pt x="550" y="215"/>
                    </a:lnTo>
                    <a:lnTo>
                      <a:pt x="519" y="213"/>
                    </a:lnTo>
                    <a:lnTo>
                      <a:pt x="483" y="212"/>
                    </a:lnTo>
                    <a:lnTo>
                      <a:pt x="445" y="210"/>
                    </a:lnTo>
                    <a:lnTo>
                      <a:pt x="405" y="208"/>
                    </a:lnTo>
                    <a:lnTo>
                      <a:pt x="360" y="206"/>
                    </a:lnTo>
                    <a:lnTo>
                      <a:pt x="311" y="204"/>
                    </a:lnTo>
                    <a:lnTo>
                      <a:pt x="260" y="201"/>
                    </a:lnTo>
                    <a:lnTo>
                      <a:pt x="204" y="198"/>
                    </a:lnTo>
                    <a:lnTo>
                      <a:pt x="144" y="195"/>
                    </a:lnTo>
                    <a:lnTo>
                      <a:pt x="111" y="190"/>
                    </a:lnTo>
                    <a:lnTo>
                      <a:pt x="83" y="181"/>
                    </a:lnTo>
                    <a:lnTo>
                      <a:pt x="59" y="166"/>
                    </a:lnTo>
                    <a:lnTo>
                      <a:pt x="39" y="148"/>
                    </a:lnTo>
                    <a:lnTo>
                      <a:pt x="23" y="127"/>
                    </a:lnTo>
                    <a:lnTo>
                      <a:pt x="12" y="104"/>
                    </a:lnTo>
                    <a:lnTo>
                      <a:pt x="3" y="79"/>
                    </a:lnTo>
                    <a:lnTo>
                      <a:pt x="0" y="55"/>
                    </a:lnTo>
                    <a:lnTo>
                      <a:pt x="6" y="43"/>
                    </a:lnTo>
                    <a:lnTo>
                      <a:pt x="13" y="33"/>
                    </a:lnTo>
                    <a:lnTo>
                      <a:pt x="21" y="22"/>
                    </a:lnTo>
                    <a:lnTo>
                      <a:pt x="30" y="14"/>
                    </a:lnTo>
                    <a:lnTo>
                      <a:pt x="42" y="7"/>
                    </a:lnTo>
                    <a:lnTo>
                      <a:pt x="58" y="2"/>
                    </a:lnTo>
                    <a:lnTo>
                      <a:pt x="79" y="0"/>
                    </a:lnTo>
                    <a:lnTo>
                      <a:pt x="103" y="0"/>
                    </a:lnTo>
                    <a:close/>
                  </a:path>
                </a:pathLst>
              </a:custGeom>
              <a:solidFill>
                <a:srgbClr val="8C9494"/>
              </a:solidFill>
              <a:ln w="9525">
                <a:noFill/>
                <a:round/>
                <a:headEnd/>
                <a:tailEnd/>
              </a:ln>
            </p:spPr>
            <p:txBody>
              <a:bodyPr/>
              <a:lstStyle/>
              <a:p>
                <a:endParaRPr lang="en-GB"/>
              </a:p>
            </p:txBody>
          </p:sp>
          <p:sp>
            <p:nvSpPr>
              <p:cNvPr id="293025" name="Freeform 161"/>
              <p:cNvSpPr>
                <a:spLocks/>
              </p:cNvSpPr>
              <p:nvPr/>
            </p:nvSpPr>
            <p:spPr bwMode="auto">
              <a:xfrm>
                <a:off x="3687" y="2310"/>
                <a:ext cx="114" cy="18"/>
              </a:xfrm>
              <a:custGeom>
                <a:avLst/>
                <a:gdLst/>
                <a:ahLst/>
                <a:cxnLst>
                  <a:cxn ang="0">
                    <a:pos x="109" y="7"/>
                  </a:cxn>
                  <a:cxn ang="0">
                    <a:pos x="140" y="20"/>
                  </a:cxn>
                  <a:cxn ang="0">
                    <a:pos x="180" y="30"/>
                  </a:cxn>
                  <a:cxn ang="0">
                    <a:pos x="229" y="40"/>
                  </a:cxn>
                  <a:cxn ang="0">
                    <a:pos x="285" y="50"/>
                  </a:cxn>
                  <a:cxn ang="0">
                    <a:pos x="347" y="58"/>
                  </a:cxn>
                  <a:cxn ang="0">
                    <a:pos x="413" y="65"/>
                  </a:cxn>
                  <a:cxn ang="0">
                    <a:pos x="483" y="70"/>
                  </a:cxn>
                  <a:cxn ang="0">
                    <a:pos x="555" y="75"/>
                  </a:cxn>
                  <a:cxn ang="0">
                    <a:pos x="628" y="78"/>
                  </a:cxn>
                  <a:cxn ang="0">
                    <a:pos x="702" y="78"/>
                  </a:cxn>
                  <a:cxn ang="0">
                    <a:pos x="773" y="78"/>
                  </a:cxn>
                  <a:cxn ang="0">
                    <a:pos x="841" y="75"/>
                  </a:cxn>
                  <a:cxn ang="0">
                    <a:pos x="906" y="69"/>
                  </a:cxn>
                  <a:cxn ang="0">
                    <a:pos x="965" y="62"/>
                  </a:cxn>
                  <a:cxn ang="0">
                    <a:pos x="1018" y="53"/>
                  </a:cxn>
                  <a:cxn ang="0">
                    <a:pos x="1057" y="49"/>
                  </a:cxn>
                  <a:cxn ang="0">
                    <a:pos x="1084" y="57"/>
                  </a:cxn>
                  <a:cxn ang="0">
                    <a:pos x="1103" y="70"/>
                  </a:cxn>
                  <a:cxn ang="0">
                    <a:pos x="1122" y="88"/>
                  </a:cxn>
                  <a:cxn ang="0">
                    <a:pos x="1133" y="123"/>
                  </a:cxn>
                  <a:cxn ang="0">
                    <a:pos x="1116" y="170"/>
                  </a:cxn>
                  <a:cxn ang="0">
                    <a:pos x="1084" y="206"/>
                  </a:cxn>
                  <a:cxn ang="0">
                    <a:pos x="1033" y="225"/>
                  </a:cxn>
                  <a:cxn ang="0">
                    <a:pos x="975" y="225"/>
                  </a:cxn>
                  <a:cxn ang="0">
                    <a:pos x="929" y="223"/>
                  </a:cxn>
                  <a:cxn ang="0">
                    <a:pos x="890" y="221"/>
                  </a:cxn>
                  <a:cxn ang="0">
                    <a:pos x="855" y="218"/>
                  </a:cxn>
                  <a:cxn ang="0">
                    <a:pos x="824" y="216"/>
                  </a:cxn>
                  <a:cxn ang="0">
                    <a:pos x="794" y="215"/>
                  </a:cxn>
                  <a:cxn ang="0">
                    <a:pos x="764" y="214"/>
                  </a:cxn>
                  <a:cxn ang="0">
                    <a:pos x="732" y="212"/>
                  </a:cxn>
                  <a:cxn ang="0">
                    <a:pos x="697" y="211"/>
                  </a:cxn>
                  <a:cxn ang="0">
                    <a:pos x="655" y="209"/>
                  </a:cxn>
                  <a:cxn ang="0">
                    <a:pos x="607" y="206"/>
                  </a:cxn>
                  <a:cxn ang="0">
                    <a:pos x="550" y="204"/>
                  </a:cxn>
                  <a:cxn ang="0">
                    <a:pos x="483" y="201"/>
                  </a:cxn>
                  <a:cxn ang="0">
                    <a:pos x="405" y="197"/>
                  </a:cxn>
                  <a:cxn ang="0">
                    <a:pos x="311" y="193"/>
                  </a:cxn>
                  <a:cxn ang="0">
                    <a:pos x="204" y="187"/>
                  </a:cxn>
                  <a:cxn ang="0">
                    <a:pos x="111" y="179"/>
                  </a:cxn>
                  <a:cxn ang="0">
                    <a:pos x="59" y="155"/>
                  </a:cxn>
                  <a:cxn ang="0">
                    <a:pos x="23" y="116"/>
                  </a:cxn>
                  <a:cxn ang="0">
                    <a:pos x="3" y="68"/>
                  </a:cxn>
                  <a:cxn ang="0">
                    <a:pos x="6" y="34"/>
                  </a:cxn>
                  <a:cxn ang="0">
                    <a:pos x="21" y="18"/>
                  </a:cxn>
                  <a:cxn ang="0">
                    <a:pos x="42" y="5"/>
                  </a:cxn>
                  <a:cxn ang="0">
                    <a:pos x="75" y="0"/>
                  </a:cxn>
                </a:cxnLst>
                <a:rect l="0" t="0" r="r" b="b"/>
                <a:pathLst>
                  <a:path w="1134" h="226">
                    <a:moveTo>
                      <a:pt x="98" y="1"/>
                    </a:moveTo>
                    <a:lnTo>
                      <a:pt x="109" y="7"/>
                    </a:lnTo>
                    <a:lnTo>
                      <a:pt x="123" y="14"/>
                    </a:lnTo>
                    <a:lnTo>
                      <a:pt x="140" y="20"/>
                    </a:lnTo>
                    <a:lnTo>
                      <a:pt x="159" y="25"/>
                    </a:lnTo>
                    <a:lnTo>
                      <a:pt x="180" y="30"/>
                    </a:lnTo>
                    <a:lnTo>
                      <a:pt x="204" y="35"/>
                    </a:lnTo>
                    <a:lnTo>
                      <a:pt x="229" y="40"/>
                    </a:lnTo>
                    <a:lnTo>
                      <a:pt x="255" y="46"/>
                    </a:lnTo>
                    <a:lnTo>
                      <a:pt x="285" y="50"/>
                    </a:lnTo>
                    <a:lnTo>
                      <a:pt x="315" y="54"/>
                    </a:lnTo>
                    <a:lnTo>
                      <a:pt x="347" y="58"/>
                    </a:lnTo>
                    <a:lnTo>
                      <a:pt x="379" y="62"/>
                    </a:lnTo>
                    <a:lnTo>
                      <a:pt x="413" y="65"/>
                    </a:lnTo>
                    <a:lnTo>
                      <a:pt x="448" y="68"/>
                    </a:lnTo>
                    <a:lnTo>
                      <a:pt x="483" y="70"/>
                    </a:lnTo>
                    <a:lnTo>
                      <a:pt x="520" y="73"/>
                    </a:lnTo>
                    <a:lnTo>
                      <a:pt x="555" y="75"/>
                    </a:lnTo>
                    <a:lnTo>
                      <a:pt x="592" y="77"/>
                    </a:lnTo>
                    <a:lnTo>
                      <a:pt x="628" y="78"/>
                    </a:lnTo>
                    <a:lnTo>
                      <a:pt x="666" y="78"/>
                    </a:lnTo>
                    <a:lnTo>
                      <a:pt x="702" y="78"/>
                    </a:lnTo>
                    <a:lnTo>
                      <a:pt x="738" y="78"/>
                    </a:lnTo>
                    <a:lnTo>
                      <a:pt x="773" y="78"/>
                    </a:lnTo>
                    <a:lnTo>
                      <a:pt x="807" y="76"/>
                    </a:lnTo>
                    <a:lnTo>
                      <a:pt x="841" y="75"/>
                    </a:lnTo>
                    <a:lnTo>
                      <a:pt x="873" y="73"/>
                    </a:lnTo>
                    <a:lnTo>
                      <a:pt x="906" y="69"/>
                    </a:lnTo>
                    <a:lnTo>
                      <a:pt x="936" y="66"/>
                    </a:lnTo>
                    <a:lnTo>
                      <a:pt x="965" y="62"/>
                    </a:lnTo>
                    <a:lnTo>
                      <a:pt x="992" y="58"/>
                    </a:lnTo>
                    <a:lnTo>
                      <a:pt x="1018" y="53"/>
                    </a:lnTo>
                    <a:lnTo>
                      <a:pt x="1041" y="48"/>
                    </a:lnTo>
                    <a:lnTo>
                      <a:pt x="1057" y="49"/>
                    </a:lnTo>
                    <a:lnTo>
                      <a:pt x="1072" y="52"/>
                    </a:lnTo>
                    <a:lnTo>
                      <a:pt x="1084" y="57"/>
                    </a:lnTo>
                    <a:lnTo>
                      <a:pt x="1094" y="63"/>
                    </a:lnTo>
                    <a:lnTo>
                      <a:pt x="1103" y="70"/>
                    </a:lnTo>
                    <a:lnTo>
                      <a:pt x="1112" y="79"/>
                    </a:lnTo>
                    <a:lnTo>
                      <a:pt x="1122" y="88"/>
                    </a:lnTo>
                    <a:lnTo>
                      <a:pt x="1134" y="97"/>
                    </a:lnTo>
                    <a:lnTo>
                      <a:pt x="1133" y="123"/>
                    </a:lnTo>
                    <a:lnTo>
                      <a:pt x="1126" y="147"/>
                    </a:lnTo>
                    <a:lnTo>
                      <a:pt x="1116" y="170"/>
                    </a:lnTo>
                    <a:lnTo>
                      <a:pt x="1102" y="190"/>
                    </a:lnTo>
                    <a:lnTo>
                      <a:pt x="1084" y="206"/>
                    </a:lnTo>
                    <a:lnTo>
                      <a:pt x="1060" y="217"/>
                    </a:lnTo>
                    <a:lnTo>
                      <a:pt x="1033" y="225"/>
                    </a:lnTo>
                    <a:lnTo>
                      <a:pt x="1000" y="226"/>
                    </a:lnTo>
                    <a:lnTo>
                      <a:pt x="975" y="225"/>
                    </a:lnTo>
                    <a:lnTo>
                      <a:pt x="951" y="224"/>
                    </a:lnTo>
                    <a:lnTo>
                      <a:pt x="929" y="223"/>
                    </a:lnTo>
                    <a:lnTo>
                      <a:pt x="909" y="222"/>
                    </a:lnTo>
                    <a:lnTo>
                      <a:pt x="890" y="221"/>
                    </a:lnTo>
                    <a:lnTo>
                      <a:pt x="872" y="220"/>
                    </a:lnTo>
                    <a:lnTo>
                      <a:pt x="855" y="218"/>
                    </a:lnTo>
                    <a:lnTo>
                      <a:pt x="839" y="217"/>
                    </a:lnTo>
                    <a:lnTo>
                      <a:pt x="824" y="216"/>
                    </a:lnTo>
                    <a:lnTo>
                      <a:pt x="808" y="216"/>
                    </a:lnTo>
                    <a:lnTo>
                      <a:pt x="794" y="215"/>
                    </a:lnTo>
                    <a:lnTo>
                      <a:pt x="779" y="214"/>
                    </a:lnTo>
                    <a:lnTo>
                      <a:pt x="764" y="214"/>
                    </a:lnTo>
                    <a:lnTo>
                      <a:pt x="748" y="213"/>
                    </a:lnTo>
                    <a:lnTo>
                      <a:pt x="732" y="212"/>
                    </a:lnTo>
                    <a:lnTo>
                      <a:pt x="715" y="211"/>
                    </a:lnTo>
                    <a:lnTo>
                      <a:pt x="697" y="211"/>
                    </a:lnTo>
                    <a:lnTo>
                      <a:pt x="676" y="210"/>
                    </a:lnTo>
                    <a:lnTo>
                      <a:pt x="655" y="209"/>
                    </a:lnTo>
                    <a:lnTo>
                      <a:pt x="633" y="208"/>
                    </a:lnTo>
                    <a:lnTo>
                      <a:pt x="607" y="206"/>
                    </a:lnTo>
                    <a:lnTo>
                      <a:pt x="580" y="205"/>
                    </a:lnTo>
                    <a:lnTo>
                      <a:pt x="550" y="204"/>
                    </a:lnTo>
                    <a:lnTo>
                      <a:pt x="519" y="202"/>
                    </a:lnTo>
                    <a:lnTo>
                      <a:pt x="483" y="201"/>
                    </a:lnTo>
                    <a:lnTo>
                      <a:pt x="445" y="199"/>
                    </a:lnTo>
                    <a:lnTo>
                      <a:pt x="405" y="197"/>
                    </a:lnTo>
                    <a:lnTo>
                      <a:pt x="360" y="195"/>
                    </a:lnTo>
                    <a:lnTo>
                      <a:pt x="311" y="193"/>
                    </a:lnTo>
                    <a:lnTo>
                      <a:pt x="260" y="190"/>
                    </a:lnTo>
                    <a:lnTo>
                      <a:pt x="204" y="187"/>
                    </a:lnTo>
                    <a:lnTo>
                      <a:pt x="144" y="184"/>
                    </a:lnTo>
                    <a:lnTo>
                      <a:pt x="111" y="179"/>
                    </a:lnTo>
                    <a:lnTo>
                      <a:pt x="83" y="170"/>
                    </a:lnTo>
                    <a:lnTo>
                      <a:pt x="59" y="155"/>
                    </a:lnTo>
                    <a:lnTo>
                      <a:pt x="39" y="137"/>
                    </a:lnTo>
                    <a:lnTo>
                      <a:pt x="23" y="116"/>
                    </a:lnTo>
                    <a:lnTo>
                      <a:pt x="12" y="93"/>
                    </a:lnTo>
                    <a:lnTo>
                      <a:pt x="3" y="68"/>
                    </a:lnTo>
                    <a:lnTo>
                      <a:pt x="0" y="44"/>
                    </a:lnTo>
                    <a:lnTo>
                      <a:pt x="6" y="34"/>
                    </a:lnTo>
                    <a:lnTo>
                      <a:pt x="14" y="25"/>
                    </a:lnTo>
                    <a:lnTo>
                      <a:pt x="21" y="18"/>
                    </a:lnTo>
                    <a:lnTo>
                      <a:pt x="30" y="10"/>
                    </a:lnTo>
                    <a:lnTo>
                      <a:pt x="42" y="5"/>
                    </a:lnTo>
                    <a:lnTo>
                      <a:pt x="56" y="1"/>
                    </a:lnTo>
                    <a:lnTo>
                      <a:pt x="75" y="0"/>
                    </a:lnTo>
                    <a:lnTo>
                      <a:pt x="98" y="1"/>
                    </a:lnTo>
                    <a:close/>
                  </a:path>
                </a:pathLst>
              </a:custGeom>
              <a:solidFill>
                <a:srgbClr val="99A1A1"/>
              </a:solidFill>
              <a:ln w="9525">
                <a:noFill/>
                <a:round/>
                <a:headEnd/>
                <a:tailEnd/>
              </a:ln>
            </p:spPr>
            <p:txBody>
              <a:bodyPr/>
              <a:lstStyle/>
              <a:p>
                <a:endParaRPr lang="en-GB"/>
              </a:p>
            </p:txBody>
          </p:sp>
          <p:sp>
            <p:nvSpPr>
              <p:cNvPr id="293026" name="Freeform 162"/>
              <p:cNvSpPr>
                <a:spLocks/>
              </p:cNvSpPr>
              <p:nvPr/>
            </p:nvSpPr>
            <p:spPr bwMode="auto">
              <a:xfrm>
                <a:off x="3687" y="2311"/>
                <a:ext cx="114" cy="17"/>
              </a:xfrm>
              <a:custGeom>
                <a:avLst/>
                <a:gdLst/>
                <a:ahLst/>
                <a:cxnLst>
                  <a:cxn ang="0">
                    <a:pos x="102" y="8"/>
                  </a:cxn>
                  <a:cxn ang="0">
                    <a:pos x="130" y="21"/>
                  </a:cxn>
                  <a:cxn ang="0">
                    <a:pos x="171" y="34"/>
                  </a:cxn>
                  <a:cxn ang="0">
                    <a:pos x="221" y="45"/>
                  </a:cxn>
                  <a:cxn ang="0">
                    <a:pos x="281" y="56"/>
                  </a:cxn>
                  <a:cxn ang="0">
                    <a:pos x="347" y="65"/>
                  </a:cxn>
                  <a:cxn ang="0">
                    <a:pos x="419" y="73"/>
                  </a:cxn>
                  <a:cxn ang="0">
                    <a:pos x="494" y="79"/>
                  </a:cxn>
                  <a:cxn ang="0">
                    <a:pos x="573" y="83"/>
                  </a:cxn>
                  <a:cxn ang="0">
                    <a:pos x="650" y="85"/>
                  </a:cxn>
                  <a:cxn ang="0">
                    <a:pos x="727" y="86"/>
                  </a:cxn>
                  <a:cxn ang="0">
                    <a:pos x="799" y="84"/>
                  </a:cxn>
                  <a:cxn ang="0">
                    <a:pos x="868" y="80"/>
                  </a:cxn>
                  <a:cxn ang="0">
                    <a:pos x="930" y="74"/>
                  </a:cxn>
                  <a:cxn ang="0">
                    <a:pos x="985" y="66"/>
                  </a:cxn>
                  <a:cxn ang="0">
                    <a:pos x="1030" y="54"/>
                  </a:cxn>
                  <a:cxn ang="0">
                    <a:pos x="1062" y="48"/>
                  </a:cxn>
                  <a:cxn ang="0">
                    <a:pos x="1084" y="54"/>
                  </a:cxn>
                  <a:cxn ang="0">
                    <a:pos x="1101" y="66"/>
                  </a:cxn>
                  <a:cxn ang="0">
                    <a:pos x="1121" y="78"/>
                  </a:cxn>
                  <a:cxn ang="0">
                    <a:pos x="1133" y="110"/>
                  </a:cxn>
                  <a:cxn ang="0">
                    <a:pos x="1116" y="157"/>
                  </a:cxn>
                  <a:cxn ang="0">
                    <a:pos x="1084" y="193"/>
                  </a:cxn>
                  <a:cxn ang="0">
                    <a:pos x="1033" y="212"/>
                  </a:cxn>
                  <a:cxn ang="0">
                    <a:pos x="975" y="212"/>
                  </a:cxn>
                  <a:cxn ang="0">
                    <a:pos x="929" y="210"/>
                  </a:cxn>
                  <a:cxn ang="0">
                    <a:pos x="890" y="208"/>
                  </a:cxn>
                  <a:cxn ang="0">
                    <a:pos x="855" y="205"/>
                  </a:cxn>
                  <a:cxn ang="0">
                    <a:pos x="824" y="203"/>
                  </a:cxn>
                  <a:cxn ang="0">
                    <a:pos x="794" y="202"/>
                  </a:cxn>
                  <a:cxn ang="0">
                    <a:pos x="764" y="201"/>
                  </a:cxn>
                  <a:cxn ang="0">
                    <a:pos x="732" y="199"/>
                  </a:cxn>
                  <a:cxn ang="0">
                    <a:pos x="697" y="198"/>
                  </a:cxn>
                  <a:cxn ang="0">
                    <a:pos x="655" y="196"/>
                  </a:cxn>
                  <a:cxn ang="0">
                    <a:pos x="607" y="193"/>
                  </a:cxn>
                  <a:cxn ang="0">
                    <a:pos x="550" y="191"/>
                  </a:cxn>
                  <a:cxn ang="0">
                    <a:pos x="483" y="188"/>
                  </a:cxn>
                  <a:cxn ang="0">
                    <a:pos x="405" y="184"/>
                  </a:cxn>
                  <a:cxn ang="0">
                    <a:pos x="311" y="180"/>
                  </a:cxn>
                  <a:cxn ang="0">
                    <a:pos x="204" y="174"/>
                  </a:cxn>
                  <a:cxn ang="0">
                    <a:pos x="111" y="166"/>
                  </a:cxn>
                  <a:cxn ang="0">
                    <a:pos x="59" y="142"/>
                  </a:cxn>
                  <a:cxn ang="0">
                    <a:pos x="23" y="103"/>
                  </a:cxn>
                  <a:cxn ang="0">
                    <a:pos x="3" y="55"/>
                  </a:cxn>
                  <a:cxn ang="0">
                    <a:pos x="7" y="24"/>
                  </a:cxn>
                  <a:cxn ang="0">
                    <a:pos x="21" y="12"/>
                  </a:cxn>
                  <a:cxn ang="0">
                    <a:pos x="39" y="3"/>
                  </a:cxn>
                  <a:cxn ang="0">
                    <a:pos x="70" y="0"/>
                  </a:cxn>
                </a:cxnLst>
                <a:rect l="0" t="0" r="r" b="b"/>
                <a:pathLst>
                  <a:path w="1134" h="213">
                    <a:moveTo>
                      <a:pt x="93" y="1"/>
                    </a:moveTo>
                    <a:lnTo>
                      <a:pt x="102" y="8"/>
                    </a:lnTo>
                    <a:lnTo>
                      <a:pt x="114" y="15"/>
                    </a:lnTo>
                    <a:lnTo>
                      <a:pt x="130" y="21"/>
                    </a:lnTo>
                    <a:lnTo>
                      <a:pt x="149" y="27"/>
                    </a:lnTo>
                    <a:lnTo>
                      <a:pt x="171" y="34"/>
                    </a:lnTo>
                    <a:lnTo>
                      <a:pt x="194" y="40"/>
                    </a:lnTo>
                    <a:lnTo>
                      <a:pt x="221" y="45"/>
                    </a:lnTo>
                    <a:lnTo>
                      <a:pt x="250" y="51"/>
                    </a:lnTo>
                    <a:lnTo>
                      <a:pt x="281" y="56"/>
                    </a:lnTo>
                    <a:lnTo>
                      <a:pt x="313" y="61"/>
                    </a:lnTo>
                    <a:lnTo>
                      <a:pt x="347" y="65"/>
                    </a:lnTo>
                    <a:lnTo>
                      <a:pt x="382" y="69"/>
                    </a:lnTo>
                    <a:lnTo>
                      <a:pt x="419" y="73"/>
                    </a:lnTo>
                    <a:lnTo>
                      <a:pt x="457" y="76"/>
                    </a:lnTo>
                    <a:lnTo>
                      <a:pt x="494" y="79"/>
                    </a:lnTo>
                    <a:lnTo>
                      <a:pt x="533" y="81"/>
                    </a:lnTo>
                    <a:lnTo>
                      <a:pt x="573" y="83"/>
                    </a:lnTo>
                    <a:lnTo>
                      <a:pt x="611" y="84"/>
                    </a:lnTo>
                    <a:lnTo>
                      <a:pt x="650" y="85"/>
                    </a:lnTo>
                    <a:lnTo>
                      <a:pt x="688" y="86"/>
                    </a:lnTo>
                    <a:lnTo>
                      <a:pt x="727" y="86"/>
                    </a:lnTo>
                    <a:lnTo>
                      <a:pt x="763" y="85"/>
                    </a:lnTo>
                    <a:lnTo>
                      <a:pt x="799" y="84"/>
                    </a:lnTo>
                    <a:lnTo>
                      <a:pt x="835" y="83"/>
                    </a:lnTo>
                    <a:lnTo>
                      <a:pt x="868" y="80"/>
                    </a:lnTo>
                    <a:lnTo>
                      <a:pt x="900" y="78"/>
                    </a:lnTo>
                    <a:lnTo>
                      <a:pt x="930" y="74"/>
                    </a:lnTo>
                    <a:lnTo>
                      <a:pt x="959" y="70"/>
                    </a:lnTo>
                    <a:lnTo>
                      <a:pt x="985" y="66"/>
                    </a:lnTo>
                    <a:lnTo>
                      <a:pt x="1009" y="61"/>
                    </a:lnTo>
                    <a:lnTo>
                      <a:pt x="1030" y="54"/>
                    </a:lnTo>
                    <a:lnTo>
                      <a:pt x="1048" y="47"/>
                    </a:lnTo>
                    <a:lnTo>
                      <a:pt x="1062" y="48"/>
                    </a:lnTo>
                    <a:lnTo>
                      <a:pt x="1074" y="50"/>
                    </a:lnTo>
                    <a:lnTo>
                      <a:pt x="1084" y="54"/>
                    </a:lnTo>
                    <a:lnTo>
                      <a:pt x="1093" y="60"/>
                    </a:lnTo>
                    <a:lnTo>
                      <a:pt x="1101" y="66"/>
                    </a:lnTo>
                    <a:lnTo>
                      <a:pt x="1110" y="72"/>
                    </a:lnTo>
                    <a:lnTo>
                      <a:pt x="1121" y="78"/>
                    </a:lnTo>
                    <a:lnTo>
                      <a:pt x="1134" y="84"/>
                    </a:lnTo>
                    <a:lnTo>
                      <a:pt x="1133" y="110"/>
                    </a:lnTo>
                    <a:lnTo>
                      <a:pt x="1126" y="134"/>
                    </a:lnTo>
                    <a:lnTo>
                      <a:pt x="1116" y="157"/>
                    </a:lnTo>
                    <a:lnTo>
                      <a:pt x="1102" y="177"/>
                    </a:lnTo>
                    <a:lnTo>
                      <a:pt x="1084" y="193"/>
                    </a:lnTo>
                    <a:lnTo>
                      <a:pt x="1060" y="204"/>
                    </a:lnTo>
                    <a:lnTo>
                      <a:pt x="1033" y="212"/>
                    </a:lnTo>
                    <a:lnTo>
                      <a:pt x="1000" y="213"/>
                    </a:lnTo>
                    <a:lnTo>
                      <a:pt x="975" y="212"/>
                    </a:lnTo>
                    <a:lnTo>
                      <a:pt x="951" y="211"/>
                    </a:lnTo>
                    <a:lnTo>
                      <a:pt x="929" y="210"/>
                    </a:lnTo>
                    <a:lnTo>
                      <a:pt x="909" y="209"/>
                    </a:lnTo>
                    <a:lnTo>
                      <a:pt x="890" y="208"/>
                    </a:lnTo>
                    <a:lnTo>
                      <a:pt x="872" y="207"/>
                    </a:lnTo>
                    <a:lnTo>
                      <a:pt x="855" y="205"/>
                    </a:lnTo>
                    <a:lnTo>
                      <a:pt x="839" y="204"/>
                    </a:lnTo>
                    <a:lnTo>
                      <a:pt x="824" y="203"/>
                    </a:lnTo>
                    <a:lnTo>
                      <a:pt x="808" y="203"/>
                    </a:lnTo>
                    <a:lnTo>
                      <a:pt x="794" y="202"/>
                    </a:lnTo>
                    <a:lnTo>
                      <a:pt x="779" y="201"/>
                    </a:lnTo>
                    <a:lnTo>
                      <a:pt x="764" y="201"/>
                    </a:lnTo>
                    <a:lnTo>
                      <a:pt x="748" y="200"/>
                    </a:lnTo>
                    <a:lnTo>
                      <a:pt x="732" y="199"/>
                    </a:lnTo>
                    <a:lnTo>
                      <a:pt x="715" y="198"/>
                    </a:lnTo>
                    <a:lnTo>
                      <a:pt x="697" y="198"/>
                    </a:lnTo>
                    <a:lnTo>
                      <a:pt x="676" y="197"/>
                    </a:lnTo>
                    <a:lnTo>
                      <a:pt x="655" y="196"/>
                    </a:lnTo>
                    <a:lnTo>
                      <a:pt x="633" y="195"/>
                    </a:lnTo>
                    <a:lnTo>
                      <a:pt x="607" y="193"/>
                    </a:lnTo>
                    <a:lnTo>
                      <a:pt x="580" y="192"/>
                    </a:lnTo>
                    <a:lnTo>
                      <a:pt x="550" y="191"/>
                    </a:lnTo>
                    <a:lnTo>
                      <a:pt x="519" y="189"/>
                    </a:lnTo>
                    <a:lnTo>
                      <a:pt x="483" y="188"/>
                    </a:lnTo>
                    <a:lnTo>
                      <a:pt x="445" y="186"/>
                    </a:lnTo>
                    <a:lnTo>
                      <a:pt x="405" y="184"/>
                    </a:lnTo>
                    <a:lnTo>
                      <a:pt x="360" y="182"/>
                    </a:lnTo>
                    <a:lnTo>
                      <a:pt x="311" y="180"/>
                    </a:lnTo>
                    <a:lnTo>
                      <a:pt x="260" y="177"/>
                    </a:lnTo>
                    <a:lnTo>
                      <a:pt x="204" y="174"/>
                    </a:lnTo>
                    <a:lnTo>
                      <a:pt x="144" y="171"/>
                    </a:lnTo>
                    <a:lnTo>
                      <a:pt x="111" y="166"/>
                    </a:lnTo>
                    <a:lnTo>
                      <a:pt x="83" y="157"/>
                    </a:lnTo>
                    <a:lnTo>
                      <a:pt x="59" y="142"/>
                    </a:lnTo>
                    <a:lnTo>
                      <a:pt x="39" y="124"/>
                    </a:lnTo>
                    <a:lnTo>
                      <a:pt x="23" y="103"/>
                    </a:lnTo>
                    <a:lnTo>
                      <a:pt x="12" y="80"/>
                    </a:lnTo>
                    <a:lnTo>
                      <a:pt x="3" y="55"/>
                    </a:lnTo>
                    <a:lnTo>
                      <a:pt x="0" y="31"/>
                    </a:lnTo>
                    <a:lnTo>
                      <a:pt x="7" y="24"/>
                    </a:lnTo>
                    <a:lnTo>
                      <a:pt x="14" y="17"/>
                    </a:lnTo>
                    <a:lnTo>
                      <a:pt x="21" y="12"/>
                    </a:lnTo>
                    <a:lnTo>
                      <a:pt x="29" y="6"/>
                    </a:lnTo>
                    <a:lnTo>
                      <a:pt x="39" y="3"/>
                    </a:lnTo>
                    <a:lnTo>
                      <a:pt x="52" y="0"/>
                    </a:lnTo>
                    <a:lnTo>
                      <a:pt x="70" y="0"/>
                    </a:lnTo>
                    <a:lnTo>
                      <a:pt x="93" y="1"/>
                    </a:lnTo>
                    <a:close/>
                  </a:path>
                </a:pathLst>
              </a:custGeom>
              <a:solidFill>
                <a:srgbClr val="A3ABAB"/>
              </a:solidFill>
              <a:ln w="9525">
                <a:noFill/>
                <a:round/>
                <a:headEnd/>
                <a:tailEnd/>
              </a:ln>
            </p:spPr>
            <p:txBody>
              <a:bodyPr/>
              <a:lstStyle/>
              <a:p>
                <a:endParaRPr lang="en-GB"/>
              </a:p>
            </p:txBody>
          </p:sp>
          <p:sp>
            <p:nvSpPr>
              <p:cNvPr id="293027" name="Freeform 163"/>
              <p:cNvSpPr>
                <a:spLocks/>
              </p:cNvSpPr>
              <p:nvPr/>
            </p:nvSpPr>
            <p:spPr bwMode="auto">
              <a:xfrm>
                <a:off x="3687" y="2311"/>
                <a:ext cx="114" cy="17"/>
              </a:xfrm>
              <a:custGeom>
                <a:avLst/>
                <a:gdLst/>
                <a:ahLst/>
                <a:cxnLst>
                  <a:cxn ang="0">
                    <a:pos x="93" y="10"/>
                  </a:cxn>
                  <a:cxn ang="0">
                    <a:pos x="119" y="25"/>
                  </a:cxn>
                  <a:cxn ang="0">
                    <a:pos x="160" y="38"/>
                  </a:cxn>
                  <a:cxn ang="0">
                    <a:pos x="213" y="52"/>
                  </a:cxn>
                  <a:cxn ang="0">
                    <a:pos x="276" y="63"/>
                  </a:cxn>
                  <a:cxn ang="0">
                    <a:pos x="348" y="73"/>
                  </a:cxn>
                  <a:cxn ang="0">
                    <a:pos x="425" y="82"/>
                  </a:cxn>
                  <a:cxn ang="0">
                    <a:pos x="505" y="89"/>
                  </a:cxn>
                  <a:cxn ang="0">
                    <a:pos x="589" y="94"/>
                  </a:cxn>
                  <a:cxn ang="0">
                    <a:pos x="671" y="96"/>
                  </a:cxn>
                  <a:cxn ang="0">
                    <a:pos x="751" y="97"/>
                  </a:cxn>
                  <a:cxn ang="0">
                    <a:pos x="827" y="95"/>
                  </a:cxn>
                  <a:cxn ang="0">
                    <a:pos x="896" y="91"/>
                  </a:cxn>
                  <a:cxn ang="0">
                    <a:pos x="957" y="84"/>
                  </a:cxn>
                  <a:cxn ang="0">
                    <a:pos x="1007" y="73"/>
                  </a:cxn>
                  <a:cxn ang="0">
                    <a:pos x="1043" y="60"/>
                  </a:cxn>
                  <a:cxn ang="0">
                    <a:pos x="1068" y="52"/>
                  </a:cxn>
                  <a:cxn ang="0">
                    <a:pos x="1085" y="54"/>
                  </a:cxn>
                  <a:cxn ang="0">
                    <a:pos x="1100" y="60"/>
                  </a:cxn>
                  <a:cxn ang="0">
                    <a:pos x="1119" y="69"/>
                  </a:cxn>
                  <a:cxn ang="0">
                    <a:pos x="1133" y="99"/>
                  </a:cxn>
                  <a:cxn ang="0">
                    <a:pos x="1116" y="146"/>
                  </a:cxn>
                  <a:cxn ang="0">
                    <a:pos x="1084" y="182"/>
                  </a:cxn>
                  <a:cxn ang="0">
                    <a:pos x="1033" y="201"/>
                  </a:cxn>
                  <a:cxn ang="0">
                    <a:pos x="975" y="201"/>
                  </a:cxn>
                  <a:cxn ang="0">
                    <a:pos x="929" y="199"/>
                  </a:cxn>
                  <a:cxn ang="0">
                    <a:pos x="890" y="197"/>
                  </a:cxn>
                  <a:cxn ang="0">
                    <a:pos x="855" y="194"/>
                  </a:cxn>
                  <a:cxn ang="0">
                    <a:pos x="824" y="192"/>
                  </a:cxn>
                  <a:cxn ang="0">
                    <a:pos x="794" y="191"/>
                  </a:cxn>
                  <a:cxn ang="0">
                    <a:pos x="764" y="190"/>
                  </a:cxn>
                  <a:cxn ang="0">
                    <a:pos x="732" y="188"/>
                  </a:cxn>
                  <a:cxn ang="0">
                    <a:pos x="697" y="187"/>
                  </a:cxn>
                  <a:cxn ang="0">
                    <a:pos x="655" y="185"/>
                  </a:cxn>
                  <a:cxn ang="0">
                    <a:pos x="607" y="182"/>
                  </a:cxn>
                  <a:cxn ang="0">
                    <a:pos x="550" y="180"/>
                  </a:cxn>
                  <a:cxn ang="0">
                    <a:pos x="483" y="177"/>
                  </a:cxn>
                  <a:cxn ang="0">
                    <a:pos x="405" y="173"/>
                  </a:cxn>
                  <a:cxn ang="0">
                    <a:pos x="311" y="169"/>
                  </a:cxn>
                  <a:cxn ang="0">
                    <a:pos x="204" y="163"/>
                  </a:cxn>
                  <a:cxn ang="0">
                    <a:pos x="111" y="155"/>
                  </a:cxn>
                  <a:cxn ang="0">
                    <a:pos x="59" y="131"/>
                  </a:cxn>
                  <a:cxn ang="0">
                    <a:pos x="23" y="92"/>
                  </a:cxn>
                  <a:cxn ang="0">
                    <a:pos x="3" y="44"/>
                  </a:cxn>
                  <a:cxn ang="0">
                    <a:pos x="7" y="15"/>
                  </a:cxn>
                  <a:cxn ang="0">
                    <a:pos x="21" y="7"/>
                  </a:cxn>
                  <a:cxn ang="0">
                    <a:pos x="38" y="1"/>
                  </a:cxn>
                  <a:cxn ang="0">
                    <a:pos x="65" y="0"/>
                  </a:cxn>
                </a:cxnLst>
                <a:rect l="0" t="0" r="r" b="b"/>
                <a:pathLst>
                  <a:path w="1134" h="202">
                    <a:moveTo>
                      <a:pt x="86" y="2"/>
                    </a:moveTo>
                    <a:lnTo>
                      <a:pt x="93" y="10"/>
                    </a:lnTo>
                    <a:lnTo>
                      <a:pt x="104" y="17"/>
                    </a:lnTo>
                    <a:lnTo>
                      <a:pt x="119" y="25"/>
                    </a:lnTo>
                    <a:lnTo>
                      <a:pt x="138" y="32"/>
                    </a:lnTo>
                    <a:lnTo>
                      <a:pt x="160" y="38"/>
                    </a:lnTo>
                    <a:lnTo>
                      <a:pt x="185" y="45"/>
                    </a:lnTo>
                    <a:lnTo>
                      <a:pt x="213" y="52"/>
                    </a:lnTo>
                    <a:lnTo>
                      <a:pt x="243" y="58"/>
                    </a:lnTo>
                    <a:lnTo>
                      <a:pt x="276" y="63"/>
                    </a:lnTo>
                    <a:lnTo>
                      <a:pt x="311" y="68"/>
                    </a:lnTo>
                    <a:lnTo>
                      <a:pt x="348" y="73"/>
                    </a:lnTo>
                    <a:lnTo>
                      <a:pt x="386" y="78"/>
                    </a:lnTo>
                    <a:lnTo>
                      <a:pt x="425" y="82"/>
                    </a:lnTo>
                    <a:lnTo>
                      <a:pt x="465" y="86"/>
                    </a:lnTo>
                    <a:lnTo>
                      <a:pt x="505" y="89"/>
                    </a:lnTo>
                    <a:lnTo>
                      <a:pt x="547" y="92"/>
                    </a:lnTo>
                    <a:lnTo>
                      <a:pt x="589" y="94"/>
                    </a:lnTo>
                    <a:lnTo>
                      <a:pt x="630" y="95"/>
                    </a:lnTo>
                    <a:lnTo>
                      <a:pt x="671" y="96"/>
                    </a:lnTo>
                    <a:lnTo>
                      <a:pt x="712" y="97"/>
                    </a:lnTo>
                    <a:lnTo>
                      <a:pt x="751" y="97"/>
                    </a:lnTo>
                    <a:lnTo>
                      <a:pt x="789" y="96"/>
                    </a:lnTo>
                    <a:lnTo>
                      <a:pt x="827" y="95"/>
                    </a:lnTo>
                    <a:lnTo>
                      <a:pt x="862" y="93"/>
                    </a:lnTo>
                    <a:lnTo>
                      <a:pt x="896" y="91"/>
                    </a:lnTo>
                    <a:lnTo>
                      <a:pt x="927" y="87"/>
                    </a:lnTo>
                    <a:lnTo>
                      <a:pt x="957" y="84"/>
                    </a:lnTo>
                    <a:lnTo>
                      <a:pt x="983" y="79"/>
                    </a:lnTo>
                    <a:lnTo>
                      <a:pt x="1007" y="73"/>
                    </a:lnTo>
                    <a:lnTo>
                      <a:pt x="1027" y="67"/>
                    </a:lnTo>
                    <a:lnTo>
                      <a:pt x="1043" y="60"/>
                    </a:lnTo>
                    <a:lnTo>
                      <a:pt x="1056" y="52"/>
                    </a:lnTo>
                    <a:lnTo>
                      <a:pt x="1068" y="52"/>
                    </a:lnTo>
                    <a:lnTo>
                      <a:pt x="1077" y="52"/>
                    </a:lnTo>
                    <a:lnTo>
                      <a:pt x="1085" y="54"/>
                    </a:lnTo>
                    <a:lnTo>
                      <a:pt x="1092" y="57"/>
                    </a:lnTo>
                    <a:lnTo>
                      <a:pt x="1100" y="60"/>
                    </a:lnTo>
                    <a:lnTo>
                      <a:pt x="1108" y="64"/>
                    </a:lnTo>
                    <a:lnTo>
                      <a:pt x="1119" y="69"/>
                    </a:lnTo>
                    <a:lnTo>
                      <a:pt x="1134" y="73"/>
                    </a:lnTo>
                    <a:lnTo>
                      <a:pt x="1133" y="99"/>
                    </a:lnTo>
                    <a:lnTo>
                      <a:pt x="1126" y="123"/>
                    </a:lnTo>
                    <a:lnTo>
                      <a:pt x="1116" y="146"/>
                    </a:lnTo>
                    <a:lnTo>
                      <a:pt x="1102" y="166"/>
                    </a:lnTo>
                    <a:lnTo>
                      <a:pt x="1084" y="182"/>
                    </a:lnTo>
                    <a:lnTo>
                      <a:pt x="1060" y="193"/>
                    </a:lnTo>
                    <a:lnTo>
                      <a:pt x="1033" y="201"/>
                    </a:lnTo>
                    <a:lnTo>
                      <a:pt x="1000" y="202"/>
                    </a:lnTo>
                    <a:lnTo>
                      <a:pt x="975" y="201"/>
                    </a:lnTo>
                    <a:lnTo>
                      <a:pt x="951" y="200"/>
                    </a:lnTo>
                    <a:lnTo>
                      <a:pt x="929" y="199"/>
                    </a:lnTo>
                    <a:lnTo>
                      <a:pt x="909" y="198"/>
                    </a:lnTo>
                    <a:lnTo>
                      <a:pt x="890" y="197"/>
                    </a:lnTo>
                    <a:lnTo>
                      <a:pt x="872" y="196"/>
                    </a:lnTo>
                    <a:lnTo>
                      <a:pt x="855" y="194"/>
                    </a:lnTo>
                    <a:lnTo>
                      <a:pt x="839" y="193"/>
                    </a:lnTo>
                    <a:lnTo>
                      <a:pt x="824" y="192"/>
                    </a:lnTo>
                    <a:lnTo>
                      <a:pt x="808" y="192"/>
                    </a:lnTo>
                    <a:lnTo>
                      <a:pt x="794" y="191"/>
                    </a:lnTo>
                    <a:lnTo>
                      <a:pt x="779" y="190"/>
                    </a:lnTo>
                    <a:lnTo>
                      <a:pt x="764" y="190"/>
                    </a:lnTo>
                    <a:lnTo>
                      <a:pt x="748" y="189"/>
                    </a:lnTo>
                    <a:lnTo>
                      <a:pt x="732" y="188"/>
                    </a:lnTo>
                    <a:lnTo>
                      <a:pt x="715" y="187"/>
                    </a:lnTo>
                    <a:lnTo>
                      <a:pt x="697" y="187"/>
                    </a:lnTo>
                    <a:lnTo>
                      <a:pt x="676" y="186"/>
                    </a:lnTo>
                    <a:lnTo>
                      <a:pt x="655" y="185"/>
                    </a:lnTo>
                    <a:lnTo>
                      <a:pt x="633" y="184"/>
                    </a:lnTo>
                    <a:lnTo>
                      <a:pt x="607" y="182"/>
                    </a:lnTo>
                    <a:lnTo>
                      <a:pt x="580" y="181"/>
                    </a:lnTo>
                    <a:lnTo>
                      <a:pt x="550" y="180"/>
                    </a:lnTo>
                    <a:lnTo>
                      <a:pt x="519" y="178"/>
                    </a:lnTo>
                    <a:lnTo>
                      <a:pt x="483" y="177"/>
                    </a:lnTo>
                    <a:lnTo>
                      <a:pt x="445" y="175"/>
                    </a:lnTo>
                    <a:lnTo>
                      <a:pt x="405" y="173"/>
                    </a:lnTo>
                    <a:lnTo>
                      <a:pt x="360" y="171"/>
                    </a:lnTo>
                    <a:lnTo>
                      <a:pt x="311" y="169"/>
                    </a:lnTo>
                    <a:lnTo>
                      <a:pt x="260" y="166"/>
                    </a:lnTo>
                    <a:lnTo>
                      <a:pt x="204" y="163"/>
                    </a:lnTo>
                    <a:lnTo>
                      <a:pt x="144" y="160"/>
                    </a:lnTo>
                    <a:lnTo>
                      <a:pt x="111" y="155"/>
                    </a:lnTo>
                    <a:lnTo>
                      <a:pt x="83" y="146"/>
                    </a:lnTo>
                    <a:lnTo>
                      <a:pt x="59" y="131"/>
                    </a:lnTo>
                    <a:lnTo>
                      <a:pt x="39" y="113"/>
                    </a:lnTo>
                    <a:lnTo>
                      <a:pt x="23" y="92"/>
                    </a:lnTo>
                    <a:lnTo>
                      <a:pt x="12" y="69"/>
                    </a:lnTo>
                    <a:lnTo>
                      <a:pt x="3" y="44"/>
                    </a:lnTo>
                    <a:lnTo>
                      <a:pt x="0" y="20"/>
                    </a:lnTo>
                    <a:lnTo>
                      <a:pt x="7" y="15"/>
                    </a:lnTo>
                    <a:lnTo>
                      <a:pt x="15" y="10"/>
                    </a:lnTo>
                    <a:lnTo>
                      <a:pt x="21" y="7"/>
                    </a:lnTo>
                    <a:lnTo>
                      <a:pt x="29" y="3"/>
                    </a:lnTo>
                    <a:lnTo>
                      <a:pt x="38" y="1"/>
                    </a:lnTo>
                    <a:lnTo>
                      <a:pt x="50" y="0"/>
                    </a:lnTo>
                    <a:lnTo>
                      <a:pt x="65" y="0"/>
                    </a:lnTo>
                    <a:lnTo>
                      <a:pt x="86" y="2"/>
                    </a:lnTo>
                    <a:close/>
                  </a:path>
                </a:pathLst>
              </a:custGeom>
              <a:solidFill>
                <a:srgbClr val="B0B8B8"/>
              </a:solidFill>
              <a:ln w="9525">
                <a:noFill/>
                <a:round/>
                <a:headEnd/>
                <a:tailEnd/>
              </a:ln>
            </p:spPr>
            <p:txBody>
              <a:bodyPr/>
              <a:lstStyle/>
              <a:p>
                <a:endParaRPr lang="en-GB"/>
              </a:p>
            </p:txBody>
          </p:sp>
          <p:sp>
            <p:nvSpPr>
              <p:cNvPr id="293028" name="Freeform 164"/>
              <p:cNvSpPr>
                <a:spLocks/>
              </p:cNvSpPr>
              <p:nvPr/>
            </p:nvSpPr>
            <p:spPr bwMode="auto">
              <a:xfrm>
                <a:off x="3687" y="2312"/>
                <a:ext cx="114" cy="16"/>
              </a:xfrm>
              <a:custGeom>
                <a:avLst/>
                <a:gdLst/>
                <a:ahLst/>
                <a:cxnLst>
                  <a:cxn ang="0">
                    <a:pos x="86" y="12"/>
                  </a:cxn>
                  <a:cxn ang="0">
                    <a:pos x="110" y="28"/>
                  </a:cxn>
                  <a:cxn ang="0">
                    <a:pos x="151" y="44"/>
                  </a:cxn>
                  <a:cxn ang="0">
                    <a:pos x="206" y="57"/>
                  </a:cxn>
                  <a:cxn ang="0">
                    <a:pos x="273" y="71"/>
                  </a:cxn>
                  <a:cxn ang="0">
                    <a:pos x="348" y="81"/>
                  </a:cxn>
                  <a:cxn ang="0">
                    <a:pos x="430" y="91"/>
                  </a:cxn>
                  <a:cxn ang="0">
                    <a:pos x="517" y="99"/>
                  </a:cxn>
                  <a:cxn ang="0">
                    <a:pos x="605" y="104"/>
                  </a:cxn>
                  <a:cxn ang="0">
                    <a:pos x="692" y="107"/>
                  </a:cxn>
                  <a:cxn ang="0">
                    <a:pos x="775" y="107"/>
                  </a:cxn>
                  <a:cxn ang="0">
                    <a:pos x="853" y="104"/>
                  </a:cxn>
                  <a:cxn ang="0">
                    <a:pos x="922" y="99"/>
                  </a:cxn>
                  <a:cxn ang="0">
                    <a:pos x="981" y="90"/>
                  </a:cxn>
                  <a:cxn ang="0">
                    <a:pos x="1026" y="78"/>
                  </a:cxn>
                  <a:cxn ang="0">
                    <a:pos x="1055" y="62"/>
                  </a:cxn>
                  <a:cxn ang="0">
                    <a:pos x="1073" y="52"/>
                  </a:cxn>
                  <a:cxn ang="0">
                    <a:pos x="1086" y="53"/>
                  </a:cxn>
                  <a:cxn ang="0">
                    <a:pos x="1099" y="56"/>
                  </a:cxn>
                  <a:cxn ang="0">
                    <a:pos x="1118" y="60"/>
                  </a:cxn>
                  <a:cxn ang="0">
                    <a:pos x="1133" y="88"/>
                  </a:cxn>
                  <a:cxn ang="0">
                    <a:pos x="1116" y="135"/>
                  </a:cxn>
                  <a:cxn ang="0">
                    <a:pos x="1084" y="171"/>
                  </a:cxn>
                  <a:cxn ang="0">
                    <a:pos x="1033" y="190"/>
                  </a:cxn>
                  <a:cxn ang="0">
                    <a:pos x="975" y="190"/>
                  </a:cxn>
                  <a:cxn ang="0">
                    <a:pos x="929" y="188"/>
                  </a:cxn>
                  <a:cxn ang="0">
                    <a:pos x="890" y="186"/>
                  </a:cxn>
                  <a:cxn ang="0">
                    <a:pos x="855" y="183"/>
                  </a:cxn>
                  <a:cxn ang="0">
                    <a:pos x="824" y="181"/>
                  </a:cxn>
                  <a:cxn ang="0">
                    <a:pos x="794" y="180"/>
                  </a:cxn>
                  <a:cxn ang="0">
                    <a:pos x="764" y="179"/>
                  </a:cxn>
                  <a:cxn ang="0">
                    <a:pos x="732" y="177"/>
                  </a:cxn>
                  <a:cxn ang="0">
                    <a:pos x="697" y="176"/>
                  </a:cxn>
                  <a:cxn ang="0">
                    <a:pos x="655" y="174"/>
                  </a:cxn>
                  <a:cxn ang="0">
                    <a:pos x="607" y="171"/>
                  </a:cxn>
                  <a:cxn ang="0">
                    <a:pos x="550" y="169"/>
                  </a:cxn>
                  <a:cxn ang="0">
                    <a:pos x="483" y="166"/>
                  </a:cxn>
                  <a:cxn ang="0">
                    <a:pos x="405" y="162"/>
                  </a:cxn>
                  <a:cxn ang="0">
                    <a:pos x="311" y="158"/>
                  </a:cxn>
                  <a:cxn ang="0">
                    <a:pos x="204" y="152"/>
                  </a:cxn>
                  <a:cxn ang="0">
                    <a:pos x="111" y="144"/>
                  </a:cxn>
                  <a:cxn ang="0">
                    <a:pos x="59" y="120"/>
                  </a:cxn>
                  <a:cxn ang="0">
                    <a:pos x="23" y="81"/>
                  </a:cxn>
                  <a:cxn ang="0">
                    <a:pos x="3" y="33"/>
                  </a:cxn>
                  <a:cxn ang="0">
                    <a:pos x="8" y="6"/>
                  </a:cxn>
                  <a:cxn ang="0">
                    <a:pos x="21" y="2"/>
                  </a:cxn>
                  <a:cxn ang="0">
                    <a:pos x="35" y="0"/>
                  </a:cxn>
                  <a:cxn ang="0">
                    <a:pos x="61" y="1"/>
                  </a:cxn>
                </a:cxnLst>
                <a:rect l="0" t="0" r="r" b="b"/>
                <a:pathLst>
                  <a:path w="1134" h="191">
                    <a:moveTo>
                      <a:pt x="81" y="3"/>
                    </a:moveTo>
                    <a:lnTo>
                      <a:pt x="86" y="12"/>
                    </a:lnTo>
                    <a:lnTo>
                      <a:pt x="96" y="20"/>
                    </a:lnTo>
                    <a:lnTo>
                      <a:pt x="110" y="28"/>
                    </a:lnTo>
                    <a:lnTo>
                      <a:pt x="128" y="35"/>
                    </a:lnTo>
                    <a:lnTo>
                      <a:pt x="151" y="44"/>
                    </a:lnTo>
                    <a:lnTo>
                      <a:pt x="176" y="51"/>
                    </a:lnTo>
                    <a:lnTo>
                      <a:pt x="206" y="57"/>
                    </a:lnTo>
                    <a:lnTo>
                      <a:pt x="237" y="64"/>
                    </a:lnTo>
                    <a:lnTo>
                      <a:pt x="273" y="71"/>
                    </a:lnTo>
                    <a:lnTo>
                      <a:pt x="309" y="76"/>
                    </a:lnTo>
                    <a:lnTo>
                      <a:pt x="348" y="81"/>
                    </a:lnTo>
                    <a:lnTo>
                      <a:pt x="389" y="86"/>
                    </a:lnTo>
                    <a:lnTo>
                      <a:pt x="430" y="91"/>
                    </a:lnTo>
                    <a:lnTo>
                      <a:pt x="473" y="94"/>
                    </a:lnTo>
                    <a:lnTo>
                      <a:pt x="517" y="99"/>
                    </a:lnTo>
                    <a:lnTo>
                      <a:pt x="560" y="101"/>
                    </a:lnTo>
                    <a:lnTo>
                      <a:pt x="605" y="104"/>
                    </a:lnTo>
                    <a:lnTo>
                      <a:pt x="649" y="105"/>
                    </a:lnTo>
                    <a:lnTo>
                      <a:pt x="692" y="107"/>
                    </a:lnTo>
                    <a:lnTo>
                      <a:pt x="734" y="107"/>
                    </a:lnTo>
                    <a:lnTo>
                      <a:pt x="775" y="107"/>
                    </a:lnTo>
                    <a:lnTo>
                      <a:pt x="814" y="106"/>
                    </a:lnTo>
                    <a:lnTo>
                      <a:pt x="853" y="104"/>
                    </a:lnTo>
                    <a:lnTo>
                      <a:pt x="889" y="102"/>
                    </a:lnTo>
                    <a:lnTo>
                      <a:pt x="922" y="99"/>
                    </a:lnTo>
                    <a:lnTo>
                      <a:pt x="953" y="94"/>
                    </a:lnTo>
                    <a:lnTo>
                      <a:pt x="981" y="90"/>
                    </a:lnTo>
                    <a:lnTo>
                      <a:pt x="1006" y="84"/>
                    </a:lnTo>
                    <a:lnTo>
                      <a:pt x="1026" y="78"/>
                    </a:lnTo>
                    <a:lnTo>
                      <a:pt x="1043" y="71"/>
                    </a:lnTo>
                    <a:lnTo>
                      <a:pt x="1055" y="62"/>
                    </a:lnTo>
                    <a:lnTo>
                      <a:pt x="1063" y="53"/>
                    </a:lnTo>
                    <a:lnTo>
                      <a:pt x="1073" y="52"/>
                    </a:lnTo>
                    <a:lnTo>
                      <a:pt x="1080" y="52"/>
                    </a:lnTo>
                    <a:lnTo>
                      <a:pt x="1086" y="53"/>
                    </a:lnTo>
                    <a:lnTo>
                      <a:pt x="1092" y="54"/>
                    </a:lnTo>
                    <a:lnTo>
                      <a:pt x="1099" y="56"/>
                    </a:lnTo>
                    <a:lnTo>
                      <a:pt x="1107" y="58"/>
                    </a:lnTo>
                    <a:lnTo>
                      <a:pt x="1118" y="60"/>
                    </a:lnTo>
                    <a:lnTo>
                      <a:pt x="1134" y="62"/>
                    </a:lnTo>
                    <a:lnTo>
                      <a:pt x="1133" y="88"/>
                    </a:lnTo>
                    <a:lnTo>
                      <a:pt x="1126" y="112"/>
                    </a:lnTo>
                    <a:lnTo>
                      <a:pt x="1116" y="135"/>
                    </a:lnTo>
                    <a:lnTo>
                      <a:pt x="1102" y="155"/>
                    </a:lnTo>
                    <a:lnTo>
                      <a:pt x="1084" y="171"/>
                    </a:lnTo>
                    <a:lnTo>
                      <a:pt x="1060" y="182"/>
                    </a:lnTo>
                    <a:lnTo>
                      <a:pt x="1033" y="190"/>
                    </a:lnTo>
                    <a:lnTo>
                      <a:pt x="1000" y="191"/>
                    </a:lnTo>
                    <a:lnTo>
                      <a:pt x="975" y="190"/>
                    </a:lnTo>
                    <a:lnTo>
                      <a:pt x="951" y="189"/>
                    </a:lnTo>
                    <a:lnTo>
                      <a:pt x="929" y="188"/>
                    </a:lnTo>
                    <a:lnTo>
                      <a:pt x="909" y="187"/>
                    </a:lnTo>
                    <a:lnTo>
                      <a:pt x="890" y="186"/>
                    </a:lnTo>
                    <a:lnTo>
                      <a:pt x="872" y="185"/>
                    </a:lnTo>
                    <a:lnTo>
                      <a:pt x="855" y="183"/>
                    </a:lnTo>
                    <a:lnTo>
                      <a:pt x="839" y="182"/>
                    </a:lnTo>
                    <a:lnTo>
                      <a:pt x="824" y="181"/>
                    </a:lnTo>
                    <a:lnTo>
                      <a:pt x="808" y="181"/>
                    </a:lnTo>
                    <a:lnTo>
                      <a:pt x="794" y="180"/>
                    </a:lnTo>
                    <a:lnTo>
                      <a:pt x="779" y="179"/>
                    </a:lnTo>
                    <a:lnTo>
                      <a:pt x="764" y="179"/>
                    </a:lnTo>
                    <a:lnTo>
                      <a:pt x="748" y="178"/>
                    </a:lnTo>
                    <a:lnTo>
                      <a:pt x="732" y="177"/>
                    </a:lnTo>
                    <a:lnTo>
                      <a:pt x="715" y="176"/>
                    </a:lnTo>
                    <a:lnTo>
                      <a:pt x="697" y="176"/>
                    </a:lnTo>
                    <a:lnTo>
                      <a:pt x="676" y="175"/>
                    </a:lnTo>
                    <a:lnTo>
                      <a:pt x="655" y="174"/>
                    </a:lnTo>
                    <a:lnTo>
                      <a:pt x="633" y="173"/>
                    </a:lnTo>
                    <a:lnTo>
                      <a:pt x="607" y="171"/>
                    </a:lnTo>
                    <a:lnTo>
                      <a:pt x="580" y="170"/>
                    </a:lnTo>
                    <a:lnTo>
                      <a:pt x="550" y="169"/>
                    </a:lnTo>
                    <a:lnTo>
                      <a:pt x="519" y="167"/>
                    </a:lnTo>
                    <a:lnTo>
                      <a:pt x="483" y="166"/>
                    </a:lnTo>
                    <a:lnTo>
                      <a:pt x="445" y="164"/>
                    </a:lnTo>
                    <a:lnTo>
                      <a:pt x="405" y="162"/>
                    </a:lnTo>
                    <a:lnTo>
                      <a:pt x="360" y="160"/>
                    </a:lnTo>
                    <a:lnTo>
                      <a:pt x="311" y="158"/>
                    </a:lnTo>
                    <a:lnTo>
                      <a:pt x="260" y="155"/>
                    </a:lnTo>
                    <a:lnTo>
                      <a:pt x="204" y="152"/>
                    </a:lnTo>
                    <a:lnTo>
                      <a:pt x="144" y="149"/>
                    </a:lnTo>
                    <a:lnTo>
                      <a:pt x="111" y="144"/>
                    </a:lnTo>
                    <a:lnTo>
                      <a:pt x="83" y="135"/>
                    </a:lnTo>
                    <a:lnTo>
                      <a:pt x="59" y="120"/>
                    </a:lnTo>
                    <a:lnTo>
                      <a:pt x="39" y="102"/>
                    </a:lnTo>
                    <a:lnTo>
                      <a:pt x="23" y="81"/>
                    </a:lnTo>
                    <a:lnTo>
                      <a:pt x="12" y="58"/>
                    </a:lnTo>
                    <a:lnTo>
                      <a:pt x="3" y="33"/>
                    </a:lnTo>
                    <a:lnTo>
                      <a:pt x="0" y="9"/>
                    </a:lnTo>
                    <a:lnTo>
                      <a:pt x="8" y="6"/>
                    </a:lnTo>
                    <a:lnTo>
                      <a:pt x="15" y="4"/>
                    </a:lnTo>
                    <a:lnTo>
                      <a:pt x="21" y="2"/>
                    </a:lnTo>
                    <a:lnTo>
                      <a:pt x="27" y="1"/>
                    </a:lnTo>
                    <a:lnTo>
                      <a:pt x="35" y="0"/>
                    </a:lnTo>
                    <a:lnTo>
                      <a:pt x="46" y="0"/>
                    </a:lnTo>
                    <a:lnTo>
                      <a:pt x="61" y="1"/>
                    </a:lnTo>
                    <a:lnTo>
                      <a:pt x="81" y="3"/>
                    </a:lnTo>
                    <a:close/>
                  </a:path>
                </a:pathLst>
              </a:custGeom>
              <a:solidFill>
                <a:srgbClr val="BAC2C2"/>
              </a:solidFill>
              <a:ln w="9525">
                <a:noFill/>
                <a:round/>
                <a:headEnd/>
                <a:tailEnd/>
              </a:ln>
            </p:spPr>
            <p:txBody>
              <a:bodyPr/>
              <a:lstStyle/>
              <a:p>
                <a:endParaRPr lang="en-GB"/>
              </a:p>
            </p:txBody>
          </p:sp>
          <p:sp>
            <p:nvSpPr>
              <p:cNvPr id="293029" name="Freeform 165"/>
              <p:cNvSpPr>
                <a:spLocks/>
              </p:cNvSpPr>
              <p:nvPr/>
            </p:nvSpPr>
            <p:spPr bwMode="auto">
              <a:xfrm>
                <a:off x="3687" y="2313"/>
                <a:ext cx="114" cy="15"/>
              </a:xfrm>
              <a:custGeom>
                <a:avLst/>
                <a:gdLst/>
                <a:ahLst/>
                <a:cxnLst>
                  <a:cxn ang="0">
                    <a:pos x="77" y="7"/>
                  </a:cxn>
                  <a:cxn ang="0">
                    <a:pos x="80" y="16"/>
                  </a:cxn>
                  <a:cxn ang="0">
                    <a:pos x="88" y="24"/>
                  </a:cxn>
                  <a:cxn ang="0">
                    <a:pos x="101" y="34"/>
                  </a:cxn>
                  <a:cxn ang="0">
                    <a:pos x="119" y="42"/>
                  </a:cxn>
                  <a:cxn ang="0">
                    <a:pos x="142" y="50"/>
                  </a:cxn>
                  <a:cxn ang="0">
                    <a:pos x="169" y="58"/>
                  </a:cxn>
                  <a:cxn ang="0">
                    <a:pos x="199" y="66"/>
                  </a:cxn>
                  <a:cxn ang="0">
                    <a:pos x="232" y="73"/>
                  </a:cxn>
                  <a:cxn ang="0">
                    <a:pos x="269" y="79"/>
                  </a:cxn>
                  <a:cxn ang="0">
                    <a:pos x="307" y="85"/>
                  </a:cxn>
                  <a:cxn ang="0">
                    <a:pos x="349" y="92"/>
                  </a:cxn>
                  <a:cxn ang="0">
                    <a:pos x="392" y="97"/>
                  </a:cxn>
                  <a:cxn ang="0">
                    <a:pos x="436" y="102"/>
                  </a:cxn>
                  <a:cxn ang="0">
                    <a:pos x="482" y="106"/>
                  </a:cxn>
                  <a:cxn ang="0">
                    <a:pos x="528" y="109"/>
                  </a:cxn>
                  <a:cxn ang="0">
                    <a:pos x="575" y="112"/>
                  </a:cxn>
                  <a:cxn ang="0">
                    <a:pos x="621" y="115"/>
                  </a:cxn>
                  <a:cxn ang="0">
                    <a:pos x="668" y="118"/>
                  </a:cxn>
                  <a:cxn ang="0">
                    <a:pos x="713" y="119"/>
                  </a:cxn>
                  <a:cxn ang="0">
                    <a:pos x="758" y="119"/>
                  </a:cxn>
                  <a:cxn ang="0">
                    <a:pos x="799" y="119"/>
                  </a:cxn>
                  <a:cxn ang="0">
                    <a:pos x="841" y="118"/>
                  </a:cxn>
                  <a:cxn ang="0">
                    <a:pos x="879" y="115"/>
                  </a:cxn>
                  <a:cxn ang="0">
                    <a:pos x="916" y="112"/>
                  </a:cxn>
                  <a:cxn ang="0">
                    <a:pos x="950" y="108"/>
                  </a:cxn>
                  <a:cxn ang="0">
                    <a:pos x="979" y="104"/>
                  </a:cxn>
                  <a:cxn ang="0">
                    <a:pos x="1006" y="99"/>
                  </a:cxn>
                  <a:cxn ang="0">
                    <a:pos x="1029" y="93"/>
                  </a:cxn>
                  <a:cxn ang="0">
                    <a:pos x="1046" y="84"/>
                  </a:cxn>
                  <a:cxn ang="0">
                    <a:pos x="1059" y="76"/>
                  </a:cxn>
                  <a:cxn ang="0">
                    <a:pos x="1068" y="67"/>
                  </a:cxn>
                  <a:cxn ang="0">
                    <a:pos x="1071" y="56"/>
                  </a:cxn>
                  <a:cxn ang="0">
                    <a:pos x="1134" y="53"/>
                  </a:cxn>
                  <a:cxn ang="0">
                    <a:pos x="1133" y="79"/>
                  </a:cxn>
                  <a:cxn ang="0">
                    <a:pos x="1126" y="103"/>
                  </a:cxn>
                  <a:cxn ang="0">
                    <a:pos x="1116" y="126"/>
                  </a:cxn>
                  <a:cxn ang="0">
                    <a:pos x="1102" y="146"/>
                  </a:cxn>
                  <a:cxn ang="0">
                    <a:pos x="1084" y="162"/>
                  </a:cxn>
                  <a:cxn ang="0">
                    <a:pos x="1060" y="173"/>
                  </a:cxn>
                  <a:cxn ang="0">
                    <a:pos x="1033" y="181"/>
                  </a:cxn>
                  <a:cxn ang="0">
                    <a:pos x="1000" y="182"/>
                  </a:cxn>
                  <a:cxn ang="0">
                    <a:pos x="144" y="140"/>
                  </a:cxn>
                  <a:cxn ang="0">
                    <a:pos x="111" y="135"/>
                  </a:cxn>
                  <a:cxn ang="0">
                    <a:pos x="83" y="126"/>
                  </a:cxn>
                  <a:cxn ang="0">
                    <a:pos x="59" y="111"/>
                  </a:cxn>
                  <a:cxn ang="0">
                    <a:pos x="39" y="93"/>
                  </a:cxn>
                  <a:cxn ang="0">
                    <a:pos x="23" y="72"/>
                  </a:cxn>
                  <a:cxn ang="0">
                    <a:pos x="12" y="49"/>
                  </a:cxn>
                  <a:cxn ang="0">
                    <a:pos x="3" y="24"/>
                  </a:cxn>
                  <a:cxn ang="0">
                    <a:pos x="0" y="0"/>
                  </a:cxn>
                  <a:cxn ang="0">
                    <a:pos x="77" y="7"/>
                  </a:cxn>
                </a:cxnLst>
                <a:rect l="0" t="0" r="r" b="b"/>
                <a:pathLst>
                  <a:path w="1134" h="182">
                    <a:moveTo>
                      <a:pt x="77" y="7"/>
                    </a:moveTo>
                    <a:lnTo>
                      <a:pt x="80" y="16"/>
                    </a:lnTo>
                    <a:lnTo>
                      <a:pt x="88" y="24"/>
                    </a:lnTo>
                    <a:lnTo>
                      <a:pt x="101" y="34"/>
                    </a:lnTo>
                    <a:lnTo>
                      <a:pt x="119" y="42"/>
                    </a:lnTo>
                    <a:lnTo>
                      <a:pt x="142" y="50"/>
                    </a:lnTo>
                    <a:lnTo>
                      <a:pt x="169" y="58"/>
                    </a:lnTo>
                    <a:lnTo>
                      <a:pt x="199" y="66"/>
                    </a:lnTo>
                    <a:lnTo>
                      <a:pt x="232" y="73"/>
                    </a:lnTo>
                    <a:lnTo>
                      <a:pt x="269" y="79"/>
                    </a:lnTo>
                    <a:lnTo>
                      <a:pt x="307" y="85"/>
                    </a:lnTo>
                    <a:lnTo>
                      <a:pt x="349" y="92"/>
                    </a:lnTo>
                    <a:lnTo>
                      <a:pt x="392" y="97"/>
                    </a:lnTo>
                    <a:lnTo>
                      <a:pt x="436" y="102"/>
                    </a:lnTo>
                    <a:lnTo>
                      <a:pt x="482" y="106"/>
                    </a:lnTo>
                    <a:lnTo>
                      <a:pt x="528" y="109"/>
                    </a:lnTo>
                    <a:lnTo>
                      <a:pt x="575" y="112"/>
                    </a:lnTo>
                    <a:lnTo>
                      <a:pt x="621" y="115"/>
                    </a:lnTo>
                    <a:lnTo>
                      <a:pt x="668" y="118"/>
                    </a:lnTo>
                    <a:lnTo>
                      <a:pt x="713" y="119"/>
                    </a:lnTo>
                    <a:lnTo>
                      <a:pt x="758" y="119"/>
                    </a:lnTo>
                    <a:lnTo>
                      <a:pt x="799" y="119"/>
                    </a:lnTo>
                    <a:lnTo>
                      <a:pt x="841" y="118"/>
                    </a:lnTo>
                    <a:lnTo>
                      <a:pt x="879" y="115"/>
                    </a:lnTo>
                    <a:lnTo>
                      <a:pt x="916" y="112"/>
                    </a:lnTo>
                    <a:lnTo>
                      <a:pt x="950" y="108"/>
                    </a:lnTo>
                    <a:lnTo>
                      <a:pt x="979" y="104"/>
                    </a:lnTo>
                    <a:lnTo>
                      <a:pt x="1006" y="99"/>
                    </a:lnTo>
                    <a:lnTo>
                      <a:pt x="1029" y="93"/>
                    </a:lnTo>
                    <a:lnTo>
                      <a:pt x="1046" y="84"/>
                    </a:lnTo>
                    <a:lnTo>
                      <a:pt x="1059" y="76"/>
                    </a:lnTo>
                    <a:lnTo>
                      <a:pt x="1068" y="67"/>
                    </a:lnTo>
                    <a:lnTo>
                      <a:pt x="1071" y="56"/>
                    </a:lnTo>
                    <a:lnTo>
                      <a:pt x="1134" y="53"/>
                    </a:lnTo>
                    <a:lnTo>
                      <a:pt x="1133" y="79"/>
                    </a:lnTo>
                    <a:lnTo>
                      <a:pt x="1126" y="103"/>
                    </a:lnTo>
                    <a:lnTo>
                      <a:pt x="1116" y="126"/>
                    </a:lnTo>
                    <a:lnTo>
                      <a:pt x="1102" y="146"/>
                    </a:lnTo>
                    <a:lnTo>
                      <a:pt x="1084" y="162"/>
                    </a:lnTo>
                    <a:lnTo>
                      <a:pt x="1060" y="173"/>
                    </a:lnTo>
                    <a:lnTo>
                      <a:pt x="1033" y="181"/>
                    </a:lnTo>
                    <a:lnTo>
                      <a:pt x="1000" y="182"/>
                    </a:lnTo>
                    <a:lnTo>
                      <a:pt x="144" y="140"/>
                    </a:lnTo>
                    <a:lnTo>
                      <a:pt x="111" y="135"/>
                    </a:lnTo>
                    <a:lnTo>
                      <a:pt x="83" y="126"/>
                    </a:lnTo>
                    <a:lnTo>
                      <a:pt x="59" y="111"/>
                    </a:lnTo>
                    <a:lnTo>
                      <a:pt x="39" y="93"/>
                    </a:lnTo>
                    <a:lnTo>
                      <a:pt x="23" y="72"/>
                    </a:lnTo>
                    <a:lnTo>
                      <a:pt x="12" y="49"/>
                    </a:lnTo>
                    <a:lnTo>
                      <a:pt x="3" y="24"/>
                    </a:lnTo>
                    <a:lnTo>
                      <a:pt x="0" y="0"/>
                    </a:lnTo>
                    <a:lnTo>
                      <a:pt x="77" y="7"/>
                    </a:lnTo>
                    <a:close/>
                  </a:path>
                </a:pathLst>
              </a:custGeom>
              <a:solidFill>
                <a:srgbClr val="C4CCCC"/>
              </a:solidFill>
              <a:ln w="9525">
                <a:noFill/>
                <a:round/>
                <a:headEnd/>
                <a:tailEnd/>
              </a:ln>
            </p:spPr>
            <p:txBody>
              <a:bodyPr/>
              <a:lstStyle/>
              <a:p>
                <a:endParaRPr lang="en-GB"/>
              </a:p>
            </p:txBody>
          </p:sp>
          <p:sp>
            <p:nvSpPr>
              <p:cNvPr id="293030" name="Freeform 166"/>
              <p:cNvSpPr>
                <a:spLocks/>
              </p:cNvSpPr>
              <p:nvPr/>
            </p:nvSpPr>
            <p:spPr bwMode="auto">
              <a:xfrm>
                <a:off x="3695" y="2306"/>
                <a:ext cx="47" cy="17"/>
              </a:xfrm>
              <a:custGeom>
                <a:avLst/>
                <a:gdLst/>
                <a:ahLst/>
                <a:cxnLst>
                  <a:cxn ang="0">
                    <a:pos x="419" y="207"/>
                  </a:cxn>
                  <a:cxn ang="0">
                    <a:pos x="424" y="208"/>
                  </a:cxn>
                  <a:cxn ang="0">
                    <a:pos x="431" y="207"/>
                  </a:cxn>
                  <a:cxn ang="0">
                    <a:pos x="439" y="204"/>
                  </a:cxn>
                  <a:cxn ang="0">
                    <a:pos x="447" y="202"/>
                  </a:cxn>
                  <a:cxn ang="0">
                    <a:pos x="454" y="199"/>
                  </a:cxn>
                  <a:cxn ang="0">
                    <a:pos x="460" y="195"/>
                  </a:cxn>
                  <a:cxn ang="0">
                    <a:pos x="464" y="190"/>
                  </a:cxn>
                  <a:cxn ang="0">
                    <a:pos x="466" y="185"/>
                  </a:cxn>
                  <a:cxn ang="0">
                    <a:pos x="463" y="51"/>
                  </a:cxn>
                  <a:cxn ang="0">
                    <a:pos x="461" y="42"/>
                  </a:cxn>
                  <a:cxn ang="0">
                    <a:pos x="457" y="35"/>
                  </a:cxn>
                  <a:cxn ang="0">
                    <a:pos x="450" y="30"/>
                  </a:cxn>
                  <a:cxn ang="0">
                    <a:pos x="442" y="26"/>
                  </a:cxn>
                  <a:cxn ang="0">
                    <a:pos x="199" y="19"/>
                  </a:cxn>
                  <a:cxn ang="0">
                    <a:pos x="94" y="0"/>
                  </a:cxn>
                  <a:cxn ang="0">
                    <a:pos x="78" y="1"/>
                  </a:cxn>
                  <a:cxn ang="0">
                    <a:pos x="61" y="6"/>
                  </a:cxn>
                  <a:cxn ang="0">
                    <a:pos x="45" y="14"/>
                  </a:cxn>
                  <a:cxn ang="0">
                    <a:pos x="30" y="25"/>
                  </a:cxn>
                  <a:cxn ang="0">
                    <a:pos x="18" y="39"/>
                  </a:cxn>
                  <a:cxn ang="0">
                    <a:pos x="8" y="54"/>
                  </a:cxn>
                  <a:cxn ang="0">
                    <a:pos x="2" y="70"/>
                  </a:cxn>
                  <a:cxn ang="0">
                    <a:pos x="0" y="85"/>
                  </a:cxn>
                  <a:cxn ang="0">
                    <a:pos x="2" y="110"/>
                  </a:cxn>
                  <a:cxn ang="0">
                    <a:pos x="4" y="126"/>
                  </a:cxn>
                  <a:cxn ang="0">
                    <a:pos x="8" y="140"/>
                  </a:cxn>
                  <a:cxn ang="0">
                    <a:pos x="16" y="154"/>
                  </a:cxn>
                  <a:cxn ang="0">
                    <a:pos x="25" y="166"/>
                  </a:cxn>
                  <a:cxn ang="0">
                    <a:pos x="37" y="176"/>
                  </a:cxn>
                  <a:cxn ang="0">
                    <a:pos x="50" y="184"/>
                  </a:cxn>
                  <a:cxn ang="0">
                    <a:pos x="65" y="188"/>
                  </a:cxn>
                  <a:cxn ang="0">
                    <a:pos x="80" y="190"/>
                  </a:cxn>
                  <a:cxn ang="0">
                    <a:pos x="419" y="207"/>
                  </a:cxn>
                </a:cxnLst>
                <a:rect l="0" t="0" r="r" b="b"/>
                <a:pathLst>
                  <a:path w="466" h="208">
                    <a:moveTo>
                      <a:pt x="419" y="207"/>
                    </a:moveTo>
                    <a:lnTo>
                      <a:pt x="424" y="208"/>
                    </a:lnTo>
                    <a:lnTo>
                      <a:pt x="431" y="207"/>
                    </a:lnTo>
                    <a:lnTo>
                      <a:pt x="439" y="204"/>
                    </a:lnTo>
                    <a:lnTo>
                      <a:pt x="447" y="202"/>
                    </a:lnTo>
                    <a:lnTo>
                      <a:pt x="454" y="199"/>
                    </a:lnTo>
                    <a:lnTo>
                      <a:pt x="460" y="195"/>
                    </a:lnTo>
                    <a:lnTo>
                      <a:pt x="464" y="190"/>
                    </a:lnTo>
                    <a:lnTo>
                      <a:pt x="466" y="185"/>
                    </a:lnTo>
                    <a:lnTo>
                      <a:pt x="463" y="51"/>
                    </a:lnTo>
                    <a:lnTo>
                      <a:pt x="461" y="42"/>
                    </a:lnTo>
                    <a:lnTo>
                      <a:pt x="457" y="35"/>
                    </a:lnTo>
                    <a:lnTo>
                      <a:pt x="450" y="30"/>
                    </a:lnTo>
                    <a:lnTo>
                      <a:pt x="442" y="26"/>
                    </a:lnTo>
                    <a:lnTo>
                      <a:pt x="199" y="19"/>
                    </a:lnTo>
                    <a:lnTo>
                      <a:pt x="94" y="0"/>
                    </a:lnTo>
                    <a:lnTo>
                      <a:pt x="78" y="1"/>
                    </a:lnTo>
                    <a:lnTo>
                      <a:pt x="61" y="6"/>
                    </a:lnTo>
                    <a:lnTo>
                      <a:pt x="45" y="14"/>
                    </a:lnTo>
                    <a:lnTo>
                      <a:pt x="30" y="25"/>
                    </a:lnTo>
                    <a:lnTo>
                      <a:pt x="18" y="39"/>
                    </a:lnTo>
                    <a:lnTo>
                      <a:pt x="8" y="54"/>
                    </a:lnTo>
                    <a:lnTo>
                      <a:pt x="2" y="70"/>
                    </a:lnTo>
                    <a:lnTo>
                      <a:pt x="0" y="85"/>
                    </a:lnTo>
                    <a:lnTo>
                      <a:pt x="2" y="110"/>
                    </a:lnTo>
                    <a:lnTo>
                      <a:pt x="4" y="126"/>
                    </a:lnTo>
                    <a:lnTo>
                      <a:pt x="8" y="140"/>
                    </a:lnTo>
                    <a:lnTo>
                      <a:pt x="16" y="154"/>
                    </a:lnTo>
                    <a:lnTo>
                      <a:pt x="25" y="166"/>
                    </a:lnTo>
                    <a:lnTo>
                      <a:pt x="37" y="176"/>
                    </a:lnTo>
                    <a:lnTo>
                      <a:pt x="50" y="184"/>
                    </a:lnTo>
                    <a:lnTo>
                      <a:pt x="65" y="188"/>
                    </a:lnTo>
                    <a:lnTo>
                      <a:pt x="80" y="190"/>
                    </a:lnTo>
                    <a:lnTo>
                      <a:pt x="419" y="207"/>
                    </a:lnTo>
                    <a:close/>
                  </a:path>
                </a:pathLst>
              </a:custGeom>
              <a:solidFill>
                <a:srgbClr val="111919"/>
              </a:solidFill>
              <a:ln w="9525">
                <a:noFill/>
                <a:round/>
                <a:headEnd/>
                <a:tailEnd/>
              </a:ln>
            </p:spPr>
            <p:txBody>
              <a:bodyPr/>
              <a:lstStyle/>
              <a:p>
                <a:endParaRPr lang="en-GB"/>
              </a:p>
            </p:txBody>
          </p:sp>
          <p:sp>
            <p:nvSpPr>
              <p:cNvPr id="293031" name="Freeform 167"/>
              <p:cNvSpPr>
                <a:spLocks/>
              </p:cNvSpPr>
              <p:nvPr/>
            </p:nvSpPr>
            <p:spPr bwMode="auto">
              <a:xfrm>
                <a:off x="3696" y="2305"/>
                <a:ext cx="47" cy="18"/>
              </a:xfrm>
              <a:custGeom>
                <a:avLst/>
                <a:gdLst/>
                <a:ahLst/>
                <a:cxnLst>
                  <a:cxn ang="0">
                    <a:pos x="419" y="208"/>
                  </a:cxn>
                  <a:cxn ang="0">
                    <a:pos x="425" y="208"/>
                  </a:cxn>
                  <a:cxn ang="0">
                    <a:pos x="431" y="208"/>
                  </a:cxn>
                  <a:cxn ang="0">
                    <a:pos x="439" y="206"/>
                  </a:cxn>
                  <a:cxn ang="0">
                    <a:pos x="447" y="203"/>
                  </a:cxn>
                  <a:cxn ang="0">
                    <a:pos x="454" y="200"/>
                  </a:cxn>
                  <a:cxn ang="0">
                    <a:pos x="460" y="196"/>
                  </a:cxn>
                  <a:cxn ang="0">
                    <a:pos x="464" y="191"/>
                  </a:cxn>
                  <a:cxn ang="0">
                    <a:pos x="466" y="186"/>
                  </a:cxn>
                  <a:cxn ang="0">
                    <a:pos x="463" y="52"/>
                  </a:cxn>
                  <a:cxn ang="0">
                    <a:pos x="461" y="44"/>
                  </a:cxn>
                  <a:cxn ang="0">
                    <a:pos x="457" y="37"/>
                  </a:cxn>
                  <a:cxn ang="0">
                    <a:pos x="450" y="31"/>
                  </a:cxn>
                  <a:cxn ang="0">
                    <a:pos x="442" y="28"/>
                  </a:cxn>
                  <a:cxn ang="0">
                    <a:pos x="199" y="20"/>
                  </a:cxn>
                  <a:cxn ang="0">
                    <a:pos x="94" y="0"/>
                  </a:cxn>
                  <a:cxn ang="0">
                    <a:pos x="78" y="1"/>
                  </a:cxn>
                  <a:cxn ang="0">
                    <a:pos x="61" y="8"/>
                  </a:cxn>
                  <a:cxn ang="0">
                    <a:pos x="45" y="16"/>
                  </a:cxn>
                  <a:cxn ang="0">
                    <a:pos x="30" y="27"/>
                  </a:cxn>
                  <a:cxn ang="0">
                    <a:pos x="18" y="41"/>
                  </a:cxn>
                  <a:cxn ang="0">
                    <a:pos x="8" y="55"/>
                  </a:cxn>
                  <a:cxn ang="0">
                    <a:pos x="2" y="72"/>
                  </a:cxn>
                  <a:cxn ang="0">
                    <a:pos x="0" y="87"/>
                  </a:cxn>
                  <a:cxn ang="0">
                    <a:pos x="2" y="112"/>
                  </a:cxn>
                  <a:cxn ang="0">
                    <a:pos x="4" y="128"/>
                  </a:cxn>
                  <a:cxn ang="0">
                    <a:pos x="8" y="142"/>
                  </a:cxn>
                  <a:cxn ang="0">
                    <a:pos x="16" y="156"/>
                  </a:cxn>
                  <a:cxn ang="0">
                    <a:pos x="25" y="167"/>
                  </a:cxn>
                  <a:cxn ang="0">
                    <a:pos x="37" y="176"/>
                  </a:cxn>
                  <a:cxn ang="0">
                    <a:pos x="51" y="185"/>
                  </a:cxn>
                  <a:cxn ang="0">
                    <a:pos x="65" y="189"/>
                  </a:cxn>
                  <a:cxn ang="0">
                    <a:pos x="80" y="191"/>
                  </a:cxn>
                  <a:cxn ang="0">
                    <a:pos x="419" y="208"/>
                  </a:cxn>
                </a:cxnLst>
                <a:rect l="0" t="0" r="r" b="b"/>
                <a:pathLst>
                  <a:path w="466" h="208">
                    <a:moveTo>
                      <a:pt x="419" y="208"/>
                    </a:moveTo>
                    <a:lnTo>
                      <a:pt x="425" y="208"/>
                    </a:lnTo>
                    <a:lnTo>
                      <a:pt x="431" y="208"/>
                    </a:lnTo>
                    <a:lnTo>
                      <a:pt x="439" y="206"/>
                    </a:lnTo>
                    <a:lnTo>
                      <a:pt x="447" y="203"/>
                    </a:lnTo>
                    <a:lnTo>
                      <a:pt x="454" y="200"/>
                    </a:lnTo>
                    <a:lnTo>
                      <a:pt x="460" y="196"/>
                    </a:lnTo>
                    <a:lnTo>
                      <a:pt x="464" y="191"/>
                    </a:lnTo>
                    <a:lnTo>
                      <a:pt x="466" y="186"/>
                    </a:lnTo>
                    <a:lnTo>
                      <a:pt x="463" y="52"/>
                    </a:lnTo>
                    <a:lnTo>
                      <a:pt x="461" y="44"/>
                    </a:lnTo>
                    <a:lnTo>
                      <a:pt x="457" y="37"/>
                    </a:lnTo>
                    <a:lnTo>
                      <a:pt x="450" y="31"/>
                    </a:lnTo>
                    <a:lnTo>
                      <a:pt x="442" y="28"/>
                    </a:lnTo>
                    <a:lnTo>
                      <a:pt x="199" y="20"/>
                    </a:lnTo>
                    <a:lnTo>
                      <a:pt x="94" y="0"/>
                    </a:lnTo>
                    <a:lnTo>
                      <a:pt x="78" y="1"/>
                    </a:lnTo>
                    <a:lnTo>
                      <a:pt x="61" y="8"/>
                    </a:lnTo>
                    <a:lnTo>
                      <a:pt x="45" y="16"/>
                    </a:lnTo>
                    <a:lnTo>
                      <a:pt x="30" y="27"/>
                    </a:lnTo>
                    <a:lnTo>
                      <a:pt x="18" y="41"/>
                    </a:lnTo>
                    <a:lnTo>
                      <a:pt x="8" y="55"/>
                    </a:lnTo>
                    <a:lnTo>
                      <a:pt x="2" y="72"/>
                    </a:lnTo>
                    <a:lnTo>
                      <a:pt x="0" y="87"/>
                    </a:lnTo>
                    <a:lnTo>
                      <a:pt x="2" y="112"/>
                    </a:lnTo>
                    <a:lnTo>
                      <a:pt x="4" y="128"/>
                    </a:lnTo>
                    <a:lnTo>
                      <a:pt x="8" y="142"/>
                    </a:lnTo>
                    <a:lnTo>
                      <a:pt x="16" y="156"/>
                    </a:lnTo>
                    <a:lnTo>
                      <a:pt x="25" y="167"/>
                    </a:lnTo>
                    <a:lnTo>
                      <a:pt x="37" y="176"/>
                    </a:lnTo>
                    <a:lnTo>
                      <a:pt x="51" y="185"/>
                    </a:lnTo>
                    <a:lnTo>
                      <a:pt x="65" y="189"/>
                    </a:lnTo>
                    <a:lnTo>
                      <a:pt x="80" y="191"/>
                    </a:lnTo>
                    <a:lnTo>
                      <a:pt x="419" y="208"/>
                    </a:lnTo>
                    <a:close/>
                  </a:path>
                </a:pathLst>
              </a:custGeom>
              <a:solidFill>
                <a:srgbClr val="999999"/>
              </a:solidFill>
              <a:ln w="9525">
                <a:noFill/>
                <a:round/>
                <a:headEnd/>
                <a:tailEnd/>
              </a:ln>
            </p:spPr>
            <p:txBody>
              <a:bodyPr/>
              <a:lstStyle/>
              <a:p>
                <a:endParaRPr lang="en-GB"/>
              </a:p>
            </p:txBody>
          </p:sp>
          <p:sp>
            <p:nvSpPr>
              <p:cNvPr id="293032" name="Freeform 168"/>
              <p:cNvSpPr>
                <a:spLocks/>
              </p:cNvSpPr>
              <p:nvPr/>
            </p:nvSpPr>
            <p:spPr bwMode="auto">
              <a:xfrm>
                <a:off x="3747" y="2308"/>
                <a:ext cx="46" cy="17"/>
              </a:xfrm>
              <a:custGeom>
                <a:avLst/>
                <a:gdLst/>
                <a:ahLst/>
                <a:cxnLst>
                  <a:cxn ang="0">
                    <a:pos x="24" y="193"/>
                  </a:cxn>
                  <a:cxn ang="0">
                    <a:pos x="17" y="191"/>
                  </a:cxn>
                  <a:cxn ang="0">
                    <a:pos x="11" y="187"/>
                  </a:cxn>
                  <a:cxn ang="0">
                    <a:pos x="7" y="179"/>
                  </a:cxn>
                  <a:cxn ang="0">
                    <a:pos x="5" y="170"/>
                  </a:cxn>
                  <a:cxn ang="0">
                    <a:pos x="0" y="35"/>
                  </a:cxn>
                  <a:cxn ang="0">
                    <a:pos x="1" y="29"/>
                  </a:cxn>
                  <a:cxn ang="0">
                    <a:pos x="5" y="24"/>
                  </a:cxn>
                  <a:cxn ang="0">
                    <a:pos x="10" y="18"/>
                  </a:cxn>
                  <a:cxn ang="0">
                    <a:pos x="17" y="13"/>
                  </a:cxn>
                  <a:cxn ang="0">
                    <a:pos x="24" y="8"/>
                  </a:cxn>
                  <a:cxn ang="0">
                    <a:pos x="31" y="3"/>
                  </a:cxn>
                  <a:cxn ang="0">
                    <a:pos x="38" y="1"/>
                  </a:cxn>
                  <a:cxn ang="0">
                    <a:pos x="44" y="0"/>
                  </a:cxn>
                  <a:cxn ang="0">
                    <a:pos x="237" y="24"/>
                  </a:cxn>
                  <a:cxn ang="0">
                    <a:pos x="361" y="29"/>
                  </a:cxn>
                  <a:cxn ang="0">
                    <a:pos x="377" y="32"/>
                  </a:cxn>
                  <a:cxn ang="0">
                    <a:pos x="394" y="38"/>
                  </a:cxn>
                  <a:cxn ang="0">
                    <a:pos x="411" y="46"/>
                  </a:cxn>
                  <a:cxn ang="0">
                    <a:pos x="428" y="55"/>
                  </a:cxn>
                  <a:cxn ang="0">
                    <a:pos x="442" y="68"/>
                  </a:cxn>
                  <a:cxn ang="0">
                    <a:pos x="453" y="81"/>
                  </a:cxn>
                  <a:cxn ang="0">
                    <a:pos x="460" y="96"/>
                  </a:cxn>
                  <a:cxn ang="0">
                    <a:pos x="463" y="111"/>
                  </a:cxn>
                  <a:cxn ang="0">
                    <a:pos x="465" y="136"/>
                  </a:cxn>
                  <a:cxn ang="0">
                    <a:pos x="462" y="152"/>
                  </a:cxn>
                  <a:cxn ang="0">
                    <a:pos x="455" y="166"/>
                  </a:cxn>
                  <a:cxn ang="0">
                    <a:pos x="444" y="178"/>
                  </a:cxn>
                  <a:cxn ang="0">
                    <a:pos x="430" y="189"/>
                  </a:cxn>
                  <a:cxn ang="0">
                    <a:pos x="414" y="198"/>
                  </a:cxn>
                  <a:cxn ang="0">
                    <a:pos x="397" y="205"/>
                  </a:cxn>
                  <a:cxn ang="0">
                    <a:pos x="380" y="209"/>
                  </a:cxn>
                  <a:cxn ang="0">
                    <a:pos x="364" y="211"/>
                  </a:cxn>
                  <a:cxn ang="0">
                    <a:pos x="24" y="193"/>
                  </a:cxn>
                </a:cxnLst>
                <a:rect l="0" t="0" r="r" b="b"/>
                <a:pathLst>
                  <a:path w="465" h="211">
                    <a:moveTo>
                      <a:pt x="24" y="193"/>
                    </a:moveTo>
                    <a:lnTo>
                      <a:pt x="17" y="191"/>
                    </a:lnTo>
                    <a:lnTo>
                      <a:pt x="11" y="187"/>
                    </a:lnTo>
                    <a:lnTo>
                      <a:pt x="7" y="179"/>
                    </a:lnTo>
                    <a:lnTo>
                      <a:pt x="5" y="170"/>
                    </a:lnTo>
                    <a:lnTo>
                      <a:pt x="0" y="35"/>
                    </a:lnTo>
                    <a:lnTo>
                      <a:pt x="1" y="29"/>
                    </a:lnTo>
                    <a:lnTo>
                      <a:pt x="5" y="24"/>
                    </a:lnTo>
                    <a:lnTo>
                      <a:pt x="10" y="18"/>
                    </a:lnTo>
                    <a:lnTo>
                      <a:pt x="17" y="13"/>
                    </a:lnTo>
                    <a:lnTo>
                      <a:pt x="24" y="8"/>
                    </a:lnTo>
                    <a:lnTo>
                      <a:pt x="31" y="3"/>
                    </a:lnTo>
                    <a:lnTo>
                      <a:pt x="38" y="1"/>
                    </a:lnTo>
                    <a:lnTo>
                      <a:pt x="44" y="0"/>
                    </a:lnTo>
                    <a:lnTo>
                      <a:pt x="237" y="24"/>
                    </a:lnTo>
                    <a:lnTo>
                      <a:pt x="361" y="29"/>
                    </a:lnTo>
                    <a:lnTo>
                      <a:pt x="377" y="32"/>
                    </a:lnTo>
                    <a:lnTo>
                      <a:pt x="394" y="38"/>
                    </a:lnTo>
                    <a:lnTo>
                      <a:pt x="411" y="46"/>
                    </a:lnTo>
                    <a:lnTo>
                      <a:pt x="428" y="55"/>
                    </a:lnTo>
                    <a:lnTo>
                      <a:pt x="442" y="68"/>
                    </a:lnTo>
                    <a:lnTo>
                      <a:pt x="453" y="81"/>
                    </a:lnTo>
                    <a:lnTo>
                      <a:pt x="460" y="96"/>
                    </a:lnTo>
                    <a:lnTo>
                      <a:pt x="463" y="111"/>
                    </a:lnTo>
                    <a:lnTo>
                      <a:pt x="465" y="136"/>
                    </a:lnTo>
                    <a:lnTo>
                      <a:pt x="462" y="152"/>
                    </a:lnTo>
                    <a:lnTo>
                      <a:pt x="455" y="166"/>
                    </a:lnTo>
                    <a:lnTo>
                      <a:pt x="444" y="178"/>
                    </a:lnTo>
                    <a:lnTo>
                      <a:pt x="430" y="189"/>
                    </a:lnTo>
                    <a:lnTo>
                      <a:pt x="414" y="198"/>
                    </a:lnTo>
                    <a:lnTo>
                      <a:pt x="397" y="205"/>
                    </a:lnTo>
                    <a:lnTo>
                      <a:pt x="380" y="209"/>
                    </a:lnTo>
                    <a:lnTo>
                      <a:pt x="364" y="211"/>
                    </a:lnTo>
                    <a:lnTo>
                      <a:pt x="24" y="193"/>
                    </a:lnTo>
                    <a:close/>
                  </a:path>
                </a:pathLst>
              </a:custGeom>
              <a:solidFill>
                <a:srgbClr val="111919"/>
              </a:solidFill>
              <a:ln w="9525">
                <a:noFill/>
                <a:round/>
                <a:headEnd/>
                <a:tailEnd/>
              </a:ln>
            </p:spPr>
            <p:txBody>
              <a:bodyPr/>
              <a:lstStyle/>
              <a:p>
                <a:endParaRPr lang="en-GB"/>
              </a:p>
            </p:txBody>
          </p:sp>
          <p:sp>
            <p:nvSpPr>
              <p:cNvPr id="293033" name="Freeform 169"/>
              <p:cNvSpPr>
                <a:spLocks/>
              </p:cNvSpPr>
              <p:nvPr/>
            </p:nvSpPr>
            <p:spPr bwMode="auto">
              <a:xfrm>
                <a:off x="3747" y="2307"/>
                <a:ext cx="47" cy="18"/>
              </a:xfrm>
              <a:custGeom>
                <a:avLst/>
                <a:gdLst/>
                <a:ahLst/>
                <a:cxnLst>
                  <a:cxn ang="0">
                    <a:pos x="24" y="193"/>
                  </a:cxn>
                  <a:cxn ang="0">
                    <a:pos x="17" y="191"/>
                  </a:cxn>
                  <a:cxn ang="0">
                    <a:pos x="11" y="187"/>
                  </a:cxn>
                  <a:cxn ang="0">
                    <a:pos x="7" y="180"/>
                  </a:cxn>
                  <a:cxn ang="0">
                    <a:pos x="5" y="171"/>
                  </a:cxn>
                  <a:cxn ang="0">
                    <a:pos x="0" y="34"/>
                  </a:cxn>
                  <a:cxn ang="0">
                    <a:pos x="1" y="29"/>
                  </a:cxn>
                  <a:cxn ang="0">
                    <a:pos x="5" y="24"/>
                  </a:cxn>
                  <a:cxn ang="0">
                    <a:pos x="11" y="18"/>
                  </a:cxn>
                  <a:cxn ang="0">
                    <a:pos x="17" y="13"/>
                  </a:cxn>
                  <a:cxn ang="0">
                    <a:pos x="25" y="7"/>
                  </a:cxn>
                  <a:cxn ang="0">
                    <a:pos x="33" y="3"/>
                  </a:cxn>
                  <a:cxn ang="0">
                    <a:pos x="39" y="1"/>
                  </a:cxn>
                  <a:cxn ang="0">
                    <a:pos x="44" y="0"/>
                  </a:cxn>
                  <a:cxn ang="0">
                    <a:pos x="238" y="25"/>
                  </a:cxn>
                  <a:cxn ang="0">
                    <a:pos x="361" y="29"/>
                  </a:cxn>
                  <a:cxn ang="0">
                    <a:pos x="377" y="32"/>
                  </a:cxn>
                  <a:cxn ang="0">
                    <a:pos x="394" y="37"/>
                  </a:cxn>
                  <a:cxn ang="0">
                    <a:pos x="412" y="46"/>
                  </a:cxn>
                  <a:cxn ang="0">
                    <a:pos x="428" y="56"/>
                  </a:cxn>
                  <a:cxn ang="0">
                    <a:pos x="442" y="67"/>
                  </a:cxn>
                  <a:cxn ang="0">
                    <a:pos x="453" y="81"/>
                  </a:cxn>
                  <a:cxn ang="0">
                    <a:pos x="460" y="95"/>
                  </a:cxn>
                  <a:cxn ang="0">
                    <a:pos x="463" y="111"/>
                  </a:cxn>
                  <a:cxn ang="0">
                    <a:pos x="465" y="136"/>
                  </a:cxn>
                  <a:cxn ang="0">
                    <a:pos x="462" y="151"/>
                  </a:cxn>
                  <a:cxn ang="0">
                    <a:pos x="455" y="166"/>
                  </a:cxn>
                  <a:cxn ang="0">
                    <a:pos x="444" y="178"/>
                  </a:cxn>
                  <a:cxn ang="0">
                    <a:pos x="430" y="189"/>
                  </a:cxn>
                  <a:cxn ang="0">
                    <a:pos x="414" y="198"/>
                  </a:cxn>
                  <a:cxn ang="0">
                    <a:pos x="397" y="205"/>
                  </a:cxn>
                  <a:cxn ang="0">
                    <a:pos x="380" y="209"/>
                  </a:cxn>
                  <a:cxn ang="0">
                    <a:pos x="364" y="210"/>
                  </a:cxn>
                  <a:cxn ang="0">
                    <a:pos x="24" y="193"/>
                  </a:cxn>
                </a:cxnLst>
                <a:rect l="0" t="0" r="r" b="b"/>
                <a:pathLst>
                  <a:path w="465" h="210">
                    <a:moveTo>
                      <a:pt x="24" y="193"/>
                    </a:moveTo>
                    <a:lnTo>
                      <a:pt x="17" y="191"/>
                    </a:lnTo>
                    <a:lnTo>
                      <a:pt x="11" y="187"/>
                    </a:lnTo>
                    <a:lnTo>
                      <a:pt x="7" y="180"/>
                    </a:lnTo>
                    <a:lnTo>
                      <a:pt x="5" y="171"/>
                    </a:lnTo>
                    <a:lnTo>
                      <a:pt x="0" y="34"/>
                    </a:lnTo>
                    <a:lnTo>
                      <a:pt x="1" y="29"/>
                    </a:lnTo>
                    <a:lnTo>
                      <a:pt x="5" y="24"/>
                    </a:lnTo>
                    <a:lnTo>
                      <a:pt x="11" y="18"/>
                    </a:lnTo>
                    <a:lnTo>
                      <a:pt x="17" y="13"/>
                    </a:lnTo>
                    <a:lnTo>
                      <a:pt x="25" y="7"/>
                    </a:lnTo>
                    <a:lnTo>
                      <a:pt x="33" y="3"/>
                    </a:lnTo>
                    <a:lnTo>
                      <a:pt x="39" y="1"/>
                    </a:lnTo>
                    <a:lnTo>
                      <a:pt x="44" y="0"/>
                    </a:lnTo>
                    <a:lnTo>
                      <a:pt x="238" y="25"/>
                    </a:lnTo>
                    <a:lnTo>
                      <a:pt x="361" y="29"/>
                    </a:lnTo>
                    <a:lnTo>
                      <a:pt x="377" y="32"/>
                    </a:lnTo>
                    <a:lnTo>
                      <a:pt x="394" y="37"/>
                    </a:lnTo>
                    <a:lnTo>
                      <a:pt x="412" y="46"/>
                    </a:lnTo>
                    <a:lnTo>
                      <a:pt x="428" y="56"/>
                    </a:lnTo>
                    <a:lnTo>
                      <a:pt x="442" y="67"/>
                    </a:lnTo>
                    <a:lnTo>
                      <a:pt x="453" y="81"/>
                    </a:lnTo>
                    <a:lnTo>
                      <a:pt x="460" y="95"/>
                    </a:lnTo>
                    <a:lnTo>
                      <a:pt x="463" y="111"/>
                    </a:lnTo>
                    <a:lnTo>
                      <a:pt x="465" y="136"/>
                    </a:lnTo>
                    <a:lnTo>
                      <a:pt x="462" y="151"/>
                    </a:lnTo>
                    <a:lnTo>
                      <a:pt x="455" y="166"/>
                    </a:lnTo>
                    <a:lnTo>
                      <a:pt x="444" y="178"/>
                    </a:lnTo>
                    <a:lnTo>
                      <a:pt x="430" y="189"/>
                    </a:lnTo>
                    <a:lnTo>
                      <a:pt x="414" y="198"/>
                    </a:lnTo>
                    <a:lnTo>
                      <a:pt x="397" y="205"/>
                    </a:lnTo>
                    <a:lnTo>
                      <a:pt x="380" y="209"/>
                    </a:lnTo>
                    <a:lnTo>
                      <a:pt x="364" y="210"/>
                    </a:lnTo>
                    <a:lnTo>
                      <a:pt x="24" y="193"/>
                    </a:lnTo>
                    <a:close/>
                  </a:path>
                </a:pathLst>
              </a:custGeom>
              <a:solidFill>
                <a:srgbClr val="999999"/>
              </a:solidFill>
              <a:ln w="9525">
                <a:noFill/>
                <a:round/>
                <a:headEnd/>
                <a:tailEnd/>
              </a:ln>
            </p:spPr>
            <p:txBody>
              <a:bodyPr/>
              <a:lstStyle/>
              <a:p>
                <a:endParaRPr lang="en-GB"/>
              </a:p>
            </p:txBody>
          </p:sp>
          <p:sp>
            <p:nvSpPr>
              <p:cNvPr id="293034" name="Freeform 170"/>
              <p:cNvSpPr>
                <a:spLocks/>
              </p:cNvSpPr>
              <p:nvPr/>
            </p:nvSpPr>
            <p:spPr bwMode="auto">
              <a:xfrm>
                <a:off x="3699" y="2305"/>
                <a:ext cx="44" cy="17"/>
              </a:xfrm>
              <a:custGeom>
                <a:avLst/>
                <a:gdLst/>
                <a:ahLst/>
                <a:cxnLst>
                  <a:cxn ang="0">
                    <a:pos x="420" y="196"/>
                  </a:cxn>
                  <a:cxn ang="0">
                    <a:pos x="427" y="196"/>
                  </a:cxn>
                  <a:cxn ang="0">
                    <a:pos x="433" y="192"/>
                  </a:cxn>
                  <a:cxn ang="0">
                    <a:pos x="437" y="186"/>
                  </a:cxn>
                  <a:cxn ang="0">
                    <a:pos x="439" y="176"/>
                  </a:cxn>
                  <a:cxn ang="0">
                    <a:pos x="437" y="40"/>
                  </a:cxn>
                  <a:cxn ang="0">
                    <a:pos x="435" y="32"/>
                  </a:cxn>
                  <a:cxn ang="0">
                    <a:pos x="431" y="25"/>
                  </a:cxn>
                  <a:cxn ang="0">
                    <a:pos x="424" y="20"/>
                  </a:cxn>
                  <a:cxn ang="0">
                    <a:pos x="415" y="18"/>
                  </a:cxn>
                  <a:cxn ang="0">
                    <a:pos x="199" y="8"/>
                  </a:cxn>
                  <a:cxn ang="0">
                    <a:pos x="75" y="0"/>
                  </a:cxn>
                  <a:cxn ang="0">
                    <a:pos x="60" y="1"/>
                  </a:cxn>
                  <a:cxn ang="0">
                    <a:pos x="46" y="6"/>
                  </a:cxn>
                  <a:cxn ang="0">
                    <a:pos x="34" y="13"/>
                  </a:cxn>
                  <a:cxn ang="0">
                    <a:pos x="23" y="22"/>
                  </a:cxn>
                  <a:cxn ang="0">
                    <a:pos x="13" y="32"/>
                  </a:cxn>
                  <a:cxn ang="0">
                    <a:pos x="6" y="45"/>
                  </a:cxn>
                  <a:cxn ang="0">
                    <a:pos x="1" y="59"/>
                  </a:cxn>
                  <a:cxn ang="0">
                    <a:pos x="0" y="75"/>
                  </a:cxn>
                  <a:cxn ang="0">
                    <a:pos x="2" y="99"/>
                  </a:cxn>
                  <a:cxn ang="0">
                    <a:pos x="4" y="114"/>
                  </a:cxn>
                  <a:cxn ang="0">
                    <a:pos x="8" y="129"/>
                  </a:cxn>
                  <a:cxn ang="0">
                    <a:pos x="16" y="142"/>
                  </a:cxn>
                  <a:cxn ang="0">
                    <a:pos x="26" y="155"/>
                  </a:cxn>
                  <a:cxn ang="0">
                    <a:pos x="38" y="164"/>
                  </a:cxn>
                  <a:cxn ang="0">
                    <a:pos x="51" y="172"/>
                  </a:cxn>
                  <a:cxn ang="0">
                    <a:pos x="65" y="176"/>
                  </a:cxn>
                  <a:cxn ang="0">
                    <a:pos x="80" y="178"/>
                  </a:cxn>
                  <a:cxn ang="0">
                    <a:pos x="420" y="196"/>
                  </a:cxn>
                </a:cxnLst>
                <a:rect l="0" t="0" r="r" b="b"/>
                <a:pathLst>
                  <a:path w="439" h="196">
                    <a:moveTo>
                      <a:pt x="420" y="196"/>
                    </a:moveTo>
                    <a:lnTo>
                      <a:pt x="427" y="196"/>
                    </a:lnTo>
                    <a:lnTo>
                      <a:pt x="433" y="192"/>
                    </a:lnTo>
                    <a:lnTo>
                      <a:pt x="437" y="186"/>
                    </a:lnTo>
                    <a:lnTo>
                      <a:pt x="439" y="176"/>
                    </a:lnTo>
                    <a:lnTo>
                      <a:pt x="437" y="40"/>
                    </a:lnTo>
                    <a:lnTo>
                      <a:pt x="435" y="32"/>
                    </a:lnTo>
                    <a:lnTo>
                      <a:pt x="431" y="25"/>
                    </a:lnTo>
                    <a:lnTo>
                      <a:pt x="424" y="20"/>
                    </a:lnTo>
                    <a:lnTo>
                      <a:pt x="415" y="18"/>
                    </a:lnTo>
                    <a:lnTo>
                      <a:pt x="199" y="8"/>
                    </a:lnTo>
                    <a:lnTo>
                      <a:pt x="75" y="0"/>
                    </a:lnTo>
                    <a:lnTo>
                      <a:pt x="60" y="1"/>
                    </a:lnTo>
                    <a:lnTo>
                      <a:pt x="46" y="6"/>
                    </a:lnTo>
                    <a:lnTo>
                      <a:pt x="34" y="13"/>
                    </a:lnTo>
                    <a:lnTo>
                      <a:pt x="23" y="22"/>
                    </a:lnTo>
                    <a:lnTo>
                      <a:pt x="13" y="32"/>
                    </a:lnTo>
                    <a:lnTo>
                      <a:pt x="6" y="45"/>
                    </a:lnTo>
                    <a:lnTo>
                      <a:pt x="1" y="59"/>
                    </a:lnTo>
                    <a:lnTo>
                      <a:pt x="0" y="75"/>
                    </a:lnTo>
                    <a:lnTo>
                      <a:pt x="2" y="99"/>
                    </a:lnTo>
                    <a:lnTo>
                      <a:pt x="4" y="114"/>
                    </a:lnTo>
                    <a:lnTo>
                      <a:pt x="8" y="129"/>
                    </a:lnTo>
                    <a:lnTo>
                      <a:pt x="16" y="142"/>
                    </a:lnTo>
                    <a:lnTo>
                      <a:pt x="26" y="155"/>
                    </a:lnTo>
                    <a:lnTo>
                      <a:pt x="38" y="164"/>
                    </a:lnTo>
                    <a:lnTo>
                      <a:pt x="51" y="172"/>
                    </a:lnTo>
                    <a:lnTo>
                      <a:pt x="65" y="176"/>
                    </a:lnTo>
                    <a:lnTo>
                      <a:pt x="80" y="178"/>
                    </a:lnTo>
                    <a:lnTo>
                      <a:pt x="420" y="196"/>
                    </a:lnTo>
                    <a:close/>
                  </a:path>
                </a:pathLst>
              </a:custGeom>
              <a:solidFill>
                <a:srgbClr val="E8E8E8"/>
              </a:solidFill>
              <a:ln w="9525">
                <a:noFill/>
                <a:round/>
                <a:headEnd/>
                <a:tailEnd/>
              </a:ln>
            </p:spPr>
            <p:txBody>
              <a:bodyPr/>
              <a:lstStyle/>
              <a:p>
                <a:endParaRPr lang="en-GB"/>
              </a:p>
            </p:txBody>
          </p:sp>
          <p:sp>
            <p:nvSpPr>
              <p:cNvPr id="293035" name="Freeform 171"/>
              <p:cNvSpPr>
                <a:spLocks/>
              </p:cNvSpPr>
              <p:nvPr/>
            </p:nvSpPr>
            <p:spPr bwMode="auto">
              <a:xfrm>
                <a:off x="3750" y="2307"/>
                <a:ext cx="44" cy="17"/>
              </a:xfrm>
              <a:custGeom>
                <a:avLst/>
                <a:gdLst/>
                <a:ahLst/>
                <a:cxnLst>
                  <a:cxn ang="0">
                    <a:pos x="25" y="178"/>
                  </a:cxn>
                  <a:cxn ang="0">
                    <a:pos x="18" y="175"/>
                  </a:cxn>
                  <a:cxn ang="0">
                    <a:pos x="12" y="171"/>
                  </a:cxn>
                  <a:cxn ang="0">
                    <a:pos x="8" y="165"/>
                  </a:cxn>
                  <a:cxn ang="0">
                    <a:pos x="6" y="155"/>
                  </a:cxn>
                  <a:cxn ang="0">
                    <a:pos x="0" y="20"/>
                  </a:cxn>
                  <a:cxn ang="0">
                    <a:pos x="2" y="12"/>
                  </a:cxn>
                  <a:cxn ang="0">
                    <a:pos x="8" y="4"/>
                  </a:cxn>
                  <a:cxn ang="0">
                    <a:pos x="15" y="0"/>
                  </a:cxn>
                  <a:cxn ang="0">
                    <a:pos x="23" y="0"/>
                  </a:cxn>
                  <a:cxn ang="0">
                    <a:pos x="237" y="10"/>
                  </a:cxn>
                  <a:cxn ang="0">
                    <a:pos x="361" y="15"/>
                  </a:cxn>
                  <a:cxn ang="0">
                    <a:pos x="377" y="18"/>
                  </a:cxn>
                  <a:cxn ang="0">
                    <a:pos x="391" y="23"/>
                  </a:cxn>
                  <a:cxn ang="0">
                    <a:pos x="404" y="31"/>
                  </a:cxn>
                  <a:cxn ang="0">
                    <a:pos x="415" y="41"/>
                  </a:cxn>
                  <a:cxn ang="0">
                    <a:pos x="424" y="53"/>
                  </a:cxn>
                  <a:cxn ang="0">
                    <a:pos x="431" y="66"/>
                  </a:cxn>
                  <a:cxn ang="0">
                    <a:pos x="437" y="81"/>
                  </a:cxn>
                  <a:cxn ang="0">
                    <a:pos x="440" y="96"/>
                  </a:cxn>
                  <a:cxn ang="0">
                    <a:pos x="440" y="121"/>
                  </a:cxn>
                  <a:cxn ang="0">
                    <a:pos x="437" y="137"/>
                  </a:cxn>
                  <a:cxn ang="0">
                    <a:pos x="433" y="150"/>
                  </a:cxn>
                  <a:cxn ang="0">
                    <a:pos x="426" y="163"/>
                  </a:cxn>
                  <a:cxn ang="0">
                    <a:pos x="417" y="174"/>
                  </a:cxn>
                  <a:cxn ang="0">
                    <a:pos x="406" y="183"/>
                  </a:cxn>
                  <a:cxn ang="0">
                    <a:pos x="393" y="190"/>
                  </a:cxn>
                  <a:cxn ang="0">
                    <a:pos x="379" y="195"/>
                  </a:cxn>
                  <a:cxn ang="0">
                    <a:pos x="363" y="196"/>
                  </a:cxn>
                  <a:cxn ang="0">
                    <a:pos x="25" y="178"/>
                  </a:cxn>
                </a:cxnLst>
                <a:rect l="0" t="0" r="r" b="b"/>
                <a:pathLst>
                  <a:path w="440" h="196">
                    <a:moveTo>
                      <a:pt x="25" y="178"/>
                    </a:moveTo>
                    <a:lnTo>
                      <a:pt x="18" y="175"/>
                    </a:lnTo>
                    <a:lnTo>
                      <a:pt x="12" y="171"/>
                    </a:lnTo>
                    <a:lnTo>
                      <a:pt x="8" y="165"/>
                    </a:lnTo>
                    <a:lnTo>
                      <a:pt x="6" y="155"/>
                    </a:lnTo>
                    <a:lnTo>
                      <a:pt x="0" y="20"/>
                    </a:lnTo>
                    <a:lnTo>
                      <a:pt x="2" y="12"/>
                    </a:lnTo>
                    <a:lnTo>
                      <a:pt x="8" y="4"/>
                    </a:lnTo>
                    <a:lnTo>
                      <a:pt x="15" y="0"/>
                    </a:lnTo>
                    <a:lnTo>
                      <a:pt x="23" y="0"/>
                    </a:lnTo>
                    <a:lnTo>
                      <a:pt x="237" y="10"/>
                    </a:lnTo>
                    <a:lnTo>
                      <a:pt x="361" y="15"/>
                    </a:lnTo>
                    <a:lnTo>
                      <a:pt x="377" y="18"/>
                    </a:lnTo>
                    <a:lnTo>
                      <a:pt x="391" y="23"/>
                    </a:lnTo>
                    <a:lnTo>
                      <a:pt x="404" y="31"/>
                    </a:lnTo>
                    <a:lnTo>
                      <a:pt x="415" y="41"/>
                    </a:lnTo>
                    <a:lnTo>
                      <a:pt x="424" y="53"/>
                    </a:lnTo>
                    <a:lnTo>
                      <a:pt x="431" y="66"/>
                    </a:lnTo>
                    <a:lnTo>
                      <a:pt x="437" y="81"/>
                    </a:lnTo>
                    <a:lnTo>
                      <a:pt x="440" y="96"/>
                    </a:lnTo>
                    <a:lnTo>
                      <a:pt x="440" y="121"/>
                    </a:lnTo>
                    <a:lnTo>
                      <a:pt x="437" y="137"/>
                    </a:lnTo>
                    <a:lnTo>
                      <a:pt x="433" y="150"/>
                    </a:lnTo>
                    <a:lnTo>
                      <a:pt x="426" y="163"/>
                    </a:lnTo>
                    <a:lnTo>
                      <a:pt x="417" y="174"/>
                    </a:lnTo>
                    <a:lnTo>
                      <a:pt x="406" y="183"/>
                    </a:lnTo>
                    <a:lnTo>
                      <a:pt x="393" y="190"/>
                    </a:lnTo>
                    <a:lnTo>
                      <a:pt x="379" y="195"/>
                    </a:lnTo>
                    <a:lnTo>
                      <a:pt x="363" y="196"/>
                    </a:lnTo>
                    <a:lnTo>
                      <a:pt x="25" y="178"/>
                    </a:lnTo>
                    <a:close/>
                  </a:path>
                </a:pathLst>
              </a:custGeom>
              <a:solidFill>
                <a:srgbClr val="E8E8E8"/>
              </a:solidFill>
              <a:ln w="9525">
                <a:noFill/>
                <a:round/>
                <a:headEnd/>
                <a:tailEnd/>
              </a:ln>
            </p:spPr>
            <p:txBody>
              <a:bodyPr/>
              <a:lstStyle/>
              <a:p>
                <a:endParaRPr lang="en-GB"/>
              </a:p>
            </p:txBody>
          </p:sp>
          <p:sp>
            <p:nvSpPr>
              <p:cNvPr id="293036" name="Freeform 172"/>
              <p:cNvSpPr>
                <a:spLocks/>
              </p:cNvSpPr>
              <p:nvPr/>
            </p:nvSpPr>
            <p:spPr bwMode="auto">
              <a:xfrm>
                <a:off x="3713" y="2270"/>
                <a:ext cx="20" cy="17"/>
              </a:xfrm>
              <a:custGeom>
                <a:avLst/>
                <a:gdLst/>
                <a:ahLst/>
                <a:cxnLst>
                  <a:cxn ang="0">
                    <a:pos x="102" y="203"/>
                  </a:cxn>
                  <a:cxn ang="0">
                    <a:pos x="82" y="200"/>
                  </a:cxn>
                  <a:cxn ang="0">
                    <a:pos x="63" y="192"/>
                  </a:cxn>
                  <a:cxn ang="0">
                    <a:pos x="46" y="182"/>
                  </a:cxn>
                  <a:cxn ang="0">
                    <a:pos x="31" y="169"/>
                  </a:cxn>
                  <a:cxn ang="0">
                    <a:pos x="19" y="153"/>
                  </a:cxn>
                  <a:cxn ang="0">
                    <a:pos x="9" y="136"/>
                  </a:cxn>
                  <a:cxn ang="0">
                    <a:pos x="3" y="116"/>
                  </a:cxn>
                  <a:cxn ang="0">
                    <a:pos x="0" y="95"/>
                  </a:cxn>
                  <a:cxn ang="0">
                    <a:pos x="3" y="74"/>
                  </a:cxn>
                  <a:cxn ang="0">
                    <a:pos x="8" y="56"/>
                  </a:cxn>
                  <a:cxn ang="0">
                    <a:pos x="17" y="39"/>
                  </a:cxn>
                  <a:cxn ang="0">
                    <a:pos x="28" y="26"/>
                  </a:cxn>
                  <a:cxn ang="0">
                    <a:pos x="43" y="14"/>
                  </a:cxn>
                  <a:cxn ang="0">
                    <a:pos x="59" y="6"/>
                  </a:cxn>
                  <a:cxn ang="0">
                    <a:pos x="78" y="1"/>
                  </a:cxn>
                  <a:cxn ang="0">
                    <a:pos x="98" y="0"/>
                  </a:cxn>
                  <a:cxn ang="0">
                    <a:pos x="118" y="3"/>
                  </a:cxn>
                  <a:cxn ang="0">
                    <a:pos x="137" y="10"/>
                  </a:cxn>
                  <a:cxn ang="0">
                    <a:pos x="154" y="21"/>
                  </a:cxn>
                  <a:cxn ang="0">
                    <a:pos x="169" y="34"/>
                  </a:cxn>
                  <a:cxn ang="0">
                    <a:pos x="181" y="50"/>
                  </a:cxn>
                  <a:cxn ang="0">
                    <a:pos x="192" y="67"/>
                  </a:cxn>
                  <a:cxn ang="0">
                    <a:pos x="198" y="87"/>
                  </a:cxn>
                  <a:cxn ang="0">
                    <a:pos x="200" y="108"/>
                  </a:cxn>
                  <a:cxn ang="0">
                    <a:pos x="198" y="128"/>
                  </a:cxn>
                  <a:cxn ang="0">
                    <a:pos x="193" y="147"/>
                  </a:cxn>
                  <a:cxn ang="0">
                    <a:pos x="183" y="163"/>
                  </a:cxn>
                  <a:cxn ang="0">
                    <a:pos x="172" y="177"/>
                  </a:cxn>
                  <a:cxn ang="0">
                    <a:pos x="157" y="188"/>
                  </a:cxn>
                  <a:cxn ang="0">
                    <a:pos x="141" y="197"/>
                  </a:cxn>
                  <a:cxn ang="0">
                    <a:pos x="122" y="202"/>
                  </a:cxn>
                  <a:cxn ang="0">
                    <a:pos x="102" y="203"/>
                  </a:cxn>
                </a:cxnLst>
                <a:rect l="0" t="0" r="r" b="b"/>
                <a:pathLst>
                  <a:path w="200" h="203">
                    <a:moveTo>
                      <a:pt x="102" y="203"/>
                    </a:moveTo>
                    <a:lnTo>
                      <a:pt x="82" y="200"/>
                    </a:lnTo>
                    <a:lnTo>
                      <a:pt x="63" y="192"/>
                    </a:lnTo>
                    <a:lnTo>
                      <a:pt x="46" y="182"/>
                    </a:lnTo>
                    <a:lnTo>
                      <a:pt x="31" y="169"/>
                    </a:lnTo>
                    <a:lnTo>
                      <a:pt x="19" y="153"/>
                    </a:lnTo>
                    <a:lnTo>
                      <a:pt x="9" y="136"/>
                    </a:lnTo>
                    <a:lnTo>
                      <a:pt x="3" y="116"/>
                    </a:lnTo>
                    <a:lnTo>
                      <a:pt x="0" y="95"/>
                    </a:lnTo>
                    <a:lnTo>
                      <a:pt x="3" y="74"/>
                    </a:lnTo>
                    <a:lnTo>
                      <a:pt x="8" y="56"/>
                    </a:lnTo>
                    <a:lnTo>
                      <a:pt x="17" y="39"/>
                    </a:lnTo>
                    <a:lnTo>
                      <a:pt x="28" y="26"/>
                    </a:lnTo>
                    <a:lnTo>
                      <a:pt x="43" y="14"/>
                    </a:lnTo>
                    <a:lnTo>
                      <a:pt x="59" y="6"/>
                    </a:lnTo>
                    <a:lnTo>
                      <a:pt x="78" y="1"/>
                    </a:lnTo>
                    <a:lnTo>
                      <a:pt x="98" y="0"/>
                    </a:lnTo>
                    <a:lnTo>
                      <a:pt x="118" y="3"/>
                    </a:lnTo>
                    <a:lnTo>
                      <a:pt x="137" y="10"/>
                    </a:lnTo>
                    <a:lnTo>
                      <a:pt x="154" y="21"/>
                    </a:lnTo>
                    <a:lnTo>
                      <a:pt x="169" y="34"/>
                    </a:lnTo>
                    <a:lnTo>
                      <a:pt x="181" y="50"/>
                    </a:lnTo>
                    <a:lnTo>
                      <a:pt x="192" y="67"/>
                    </a:lnTo>
                    <a:lnTo>
                      <a:pt x="198" y="87"/>
                    </a:lnTo>
                    <a:lnTo>
                      <a:pt x="200" y="108"/>
                    </a:lnTo>
                    <a:lnTo>
                      <a:pt x="198" y="128"/>
                    </a:lnTo>
                    <a:lnTo>
                      <a:pt x="193" y="147"/>
                    </a:lnTo>
                    <a:lnTo>
                      <a:pt x="183" y="163"/>
                    </a:lnTo>
                    <a:lnTo>
                      <a:pt x="172" y="177"/>
                    </a:lnTo>
                    <a:lnTo>
                      <a:pt x="157" y="188"/>
                    </a:lnTo>
                    <a:lnTo>
                      <a:pt x="141" y="197"/>
                    </a:lnTo>
                    <a:lnTo>
                      <a:pt x="122" y="202"/>
                    </a:lnTo>
                    <a:lnTo>
                      <a:pt x="102" y="203"/>
                    </a:lnTo>
                    <a:close/>
                  </a:path>
                </a:pathLst>
              </a:custGeom>
              <a:solidFill>
                <a:srgbClr val="000000"/>
              </a:solidFill>
              <a:ln w="9525">
                <a:noFill/>
                <a:round/>
                <a:headEnd/>
                <a:tailEnd/>
              </a:ln>
            </p:spPr>
            <p:txBody>
              <a:bodyPr/>
              <a:lstStyle/>
              <a:p>
                <a:endParaRPr lang="en-GB"/>
              </a:p>
            </p:txBody>
          </p:sp>
          <p:sp>
            <p:nvSpPr>
              <p:cNvPr id="293037" name="Freeform 173"/>
              <p:cNvSpPr>
                <a:spLocks/>
              </p:cNvSpPr>
              <p:nvPr/>
            </p:nvSpPr>
            <p:spPr bwMode="auto">
              <a:xfrm>
                <a:off x="3755" y="2272"/>
                <a:ext cx="19" cy="17"/>
              </a:xfrm>
              <a:custGeom>
                <a:avLst/>
                <a:gdLst/>
                <a:ahLst/>
                <a:cxnLst>
                  <a:cxn ang="0">
                    <a:pos x="101" y="203"/>
                  </a:cxn>
                  <a:cxn ang="0">
                    <a:pos x="81" y="200"/>
                  </a:cxn>
                  <a:cxn ang="0">
                    <a:pos x="63" y="192"/>
                  </a:cxn>
                  <a:cxn ang="0">
                    <a:pos x="46" y="182"/>
                  </a:cxn>
                  <a:cxn ang="0">
                    <a:pos x="31" y="169"/>
                  </a:cxn>
                  <a:cxn ang="0">
                    <a:pos x="18" y="153"/>
                  </a:cxn>
                  <a:cxn ang="0">
                    <a:pos x="8" y="135"/>
                  </a:cxn>
                  <a:cxn ang="0">
                    <a:pos x="2" y="116"/>
                  </a:cxn>
                  <a:cxn ang="0">
                    <a:pos x="0" y="95"/>
                  </a:cxn>
                  <a:cxn ang="0">
                    <a:pos x="2" y="74"/>
                  </a:cxn>
                  <a:cxn ang="0">
                    <a:pos x="7" y="56"/>
                  </a:cxn>
                  <a:cxn ang="0">
                    <a:pos x="16" y="39"/>
                  </a:cxn>
                  <a:cxn ang="0">
                    <a:pos x="28" y="26"/>
                  </a:cxn>
                  <a:cxn ang="0">
                    <a:pos x="43" y="14"/>
                  </a:cxn>
                  <a:cxn ang="0">
                    <a:pos x="59" y="6"/>
                  </a:cxn>
                  <a:cxn ang="0">
                    <a:pos x="77" y="1"/>
                  </a:cxn>
                  <a:cxn ang="0">
                    <a:pos x="97" y="0"/>
                  </a:cxn>
                  <a:cxn ang="0">
                    <a:pos x="117" y="3"/>
                  </a:cxn>
                  <a:cxn ang="0">
                    <a:pos x="135" y="10"/>
                  </a:cxn>
                  <a:cxn ang="0">
                    <a:pos x="153" y="21"/>
                  </a:cxn>
                  <a:cxn ang="0">
                    <a:pos x="168" y="34"/>
                  </a:cxn>
                  <a:cxn ang="0">
                    <a:pos x="180" y="49"/>
                  </a:cxn>
                  <a:cxn ang="0">
                    <a:pos x="190" y="67"/>
                  </a:cxn>
                  <a:cxn ang="0">
                    <a:pos x="196" y="87"/>
                  </a:cxn>
                  <a:cxn ang="0">
                    <a:pos x="198" y="107"/>
                  </a:cxn>
                  <a:cxn ang="0">
                    <a:pos x="196" y="128"/>
                  </a:cxn>
                  <a:cxn ang="0">
                    <a:pos x="191" y="147"/>
                  </a:cxn>
                  <a:cxn ang="0">
                    <a:pos x="182" y="163"/>
                  </a:cxn>
                  <a:cxn ang="0">
                    <a:pos x="171" y="177"/>
                  </a:cxn>
                  <a:cxn ang="0">
                    <a:pos x="156" y="188"/>
                  </a:cxn>
                  <a:cxn ang="0">
                    <a:pos x="139" y="196"/>
                  </a:cxn>
                  <a:cxn ang="0">
                    <a:pos x="121" y="202"/>
                  </a:cxn>
                  <a:cxn ang="0">
                    <a:pos x="101" y="203"/>
                  </a:cxn>
                </a:cxnLst>
                <a:rect l="0" t="0" r="r" b="b"/>
                <a:pathLst>
                  <a:path w="198" h="203">
                    <a:moveTo>
                      <a:pt x="101" y="203"/>
                    </a:moveTo>
                    <a:lnTo>
                      <a:pt x="81" y="200"/>
                    </a:lnTo>
                    <a:lnTo>
                      <a:pt x="63" y="192"/>
                    </a:lnTo>
                    <a:lnTo>
                      <a:pt x="46" y="182"/>
                    </a:lnTo>
                    <a:lnTo>
                      <a:pt x="31" y="169"/>
                    </a:lnTo>
                    <a:lnTo>
                      <a:pt x="18" y="153"/>
                    </a:lnTo>
                    <a:lnTo>
                      <a:pt x="8" y="135"/>
                    </a:lnTo>
                    <a:lnTo>
                      <a:pt x="2" y="116"/>
                    </a:lnTo>
                    <a:lnTo>
                      <a:pt x="0" y="95"/>
                    </a:lnTo>
                    <a:lnTo>
                      <a:pt x="2" y="74"/>
                    </a:lnTo>
                    <a:lnTo>
                      <a:pt x="7" y="56"/>
                    </a:lnTo>
                    <a:lnTo>
                      <a:pt x="16" y="39"/>
                    </a:lnTo>
                    <a:lnTo>
                      <a:pt x="28" y="26"/>
                    </a:lnTo>
                    <a:lnTo>
                      <a:pt x="43" y="14"/>
                    </a:lnTo>
                    <a:lnTo>
                      <a:pt x="59" y="6"/>
                    </a:lnTo>
                    <a:lnTo>
                      <a:pt x="77" y="1"/>
                    </a:lnTo>
                    <a:lnTo>
                      <a:pt x="97" y="0"/>
                    </a:lnTo>
                    <a:lnTo>
                      <a:pt x="117" y="3"/>
                    </a:lnTo>
                    <a:lnTo>
                      <a:pt x="135" y="10"/>
                    </a:lnTo>
                    <a:lnTo>
                      <a:pt x="153" y="21"/>
                    </a:lnTo>
                    <a:lnTo>
                      <a:pt x="168" y="34"/>
                    </a:lnTo>
                    <a:lnTo>
                      <a:pt x="180" y="49"/>
                    </a:lnTo>
                    <a:lnTo>
                      <a:pt x="190" y="67"/>
                    </a:lnTo>
                    <a:lnTo>
                      <a:pt x="196" y="87"/>
                    </a:lnTo>
                    <a:lnTo>
                      <a:pt x="198" y="107"/>
                    </a:lnTo>
                    <a:lnTo>
                      <a:pt x="196" y="128"/>
                    </a:lnTo>
                    <a:lnTo>
                      <a:pt x="191" y="147"/>
                    </a:lnTo>
                    <a:lnTo>
                      <a:pt x="182" y="163"/>
                    </a:lnTo>
                    <a:lnTo>
                      <a:pt x="171" y="177"/>
                    </a:lnTo>
                    <a:lnTo>
                      <a:pt x="156" y="188"/>
                    </a:lnTo>
                    <a:lnTo>
                      <a:pt x="139" y="196"/>
                    </a:lnTo>
                    <a:lnTo>
                      <a:pt x="121" y="202"/>
                    </a:lnTo>
                    <a:lnTo>
                      <a:pt x="101" y="203"/>
                    </a:lnTo>
                    <a:close/>
                  </a:path>
                </a:pathLst>
              </a:custGeom>
              <a:solidFill>
                <a:srgbClr val="000000"/>
              </a:solidFill>
              <a:ln w="9525">
                <a:noFill/>
                <a:round/>
                <a:headEnd/>
                <a:tailEnd/>
              </a:ln>
            </p:spPr>
            <p:txBody>
              <a:bodyPr/>
              <a:lstStyle/>
              <a:p>
                <a:endParaRPr lang="en-GB"/>
              </a:p>
            </p:txBody>
          </p:sp>
          <p:sp>
            <p:nvSpPr>
              <p:cNvPr id="293038" name="Freeform 174"/>
              <p:cNvSpPr>
                <a:spLocks/>
              </p:cNvSpPr>
              <p:nvPr/>
            </p:nvSpPr>
            <p:spPr bwMode="auto">
              <a:xfrm>
                <a:off x="3707" y="2243"/>
                <a:ext cx="34" cy="18"/>
              </a:xfrm>
              <a:custGeom>
                <a:avLst/>
                <a:gdLst/>
                <a:ahLst/>
                <a:cxnLst>
                  <a:cxn ang="0">
                    <a:pos x="106" y="0"/>
                  </a:cxn>
                  <a:cxn ang="0">
                    <a:pos x="230" y="7"/>
                  </a:cxn>
                  <a:cxn ang="0">
                    <a:pos x="278" y="20"/>
                  </a:cxn>
                  <a:cxn ang="0">
                    <a:pos x="312" y="46"/>
                  </a:cxn>
                  <a:cxn ang="0">
                    <a:pos x="334" y="81"/>
                  </a:cxn>
                  <a:cxn ang="0">
                    <a:pos x="342" y="120"/>
                  </a:cxn>
                  <a:cxn ang="0">
                    <a:pos x="336" y="158"/>
                  </a:cxn>
                  <a:cxn ang="0">
                    <a:pos x="317" y="191"/>
                  </a:cxn>
                  <a:cxn ang="0">
                    <a:pos x="283" y="212"/>
                  </a:cxn>
                  <a:cxn ang="0">
                    <a:pos x="235" y="217"/>
                  </a:cxn>
                  <a:cxn ang="0">
                    <a:pos x="111" y="210"/>
                  </a:cxn>
                  <a:cxn ang="0">
                    <a:pos x="63" y="198"/>
                  </a:cxn>
                  <a:cxn ang="0">
                    <a:pos x="29" y="172"/>
                  </a:cxn>
                  <a:cxn ang="0">
                    <a:pos x="8" y="137"/>
                  </a:cxn>
                  <a:cxn ang="0">
                    <a:pos x="0" y="97"/>
                  </a:cxn>
                  <a:cxn ang="0">
                    <a:pos x="7" y="59"/>
                  </a:cxn>
                  <a:cxn ang="0">
                    <a:pos x="26" y="27"/>
                  </a:cxn>
                  <a:cxn ang="0">
                    <a:pos x="59" y="5"/>
                  </a:cxn>
                  <a:cxn ang="0">
                    <a:pos x="106" y="0"/>
                  </a:cxn>
                </a:cxnLst>
                <a:rect l="0" t="0" r="r" b="b"/>
                <a:pathLst>
                  <a:path w="342" h="217">
                    <a:moveTo>
                      <a:pt x="106" y="0"/>
                    </a:moveTo>
                    <a:lnTo>
                      <a:pt x="230" y="7"/>
                    </a:lnTo>
                    <a:lnTo>
                      <a:pt x="278" y="20"/>
                    </a:lnTo>
                    <a:lnTo>
                      <a:pt x="312" y="46"/>
                    </a:lnTo>
                    <a:lnTo>
                      <a:pt x="334" y="81"/>
                    </a:lnTo>
                    <a:lnTo>
                      <a:pt x="342" y="120"/>
                    </a:lnTo>
                    <a:lnTo>
                      <a:pt x="336" y="158"/>
                    </a:lnTo>
                    <a:lnTo>
                      <a:pt x="317" y="191"/>
                    </a:lnTo>
                    <a:lnTo>
                      <a:pt x="283" y="212"/>
                    </a:lnTo>
                    <a:lnTo>
                      <a:pt x="235" y="217"/>
                    </a:lnTo>
                    <a:lnTo>
                      <a:pt x="111" y="210"/>
                    </a:lnTo>
                    <a:lnTo>
                      <a:pt x="63" y="198"/>
                    </a:lnTo>
                    <a:lnTo>
                      <a:pt x="29" y="172"/>
                    </a:lnTo>
                    <a:lnTo>
                      <a:pt x="8" y="137"/>
                    </a:lnTo>
                    <a:lnTo>
                      <a:pt x="0" y="97"/>
                    </a:lnTo>
                    <a:lnTo>
                      <a:pt x="7" y="59"/>
                    </a:lnTo>
                    <a:lnTo>
                      <a:pt x="26" y="27"/>
                    </a:lnTo>
                    <a:lnTo>
                      <a:pt x="59" y="5"/>
                    </a:lnTo>
                    <a:lnTo>
                      <a:pt x="106" y="0"/>
                    </a:lnTo>
                    <a:close/>
                  </a:path>
                </a:pathLst>
              </a:custGeom>
              <a:solidFill>
                <a:srgbClr val="000000"/>
              </a:solidFill>
              <a:ln w="9525">
                <a:noFill/>
                <a:round/>
                <a:headEnd/>
                <a:tailEnd/>
              </a:ln>
            </p:spPr>
            <p:txBody>
              <a:bodyPr/>
              <a:lstStyle/>
              <a:p>
                <a:endParaRPr lang="en-GB"/>
              </a:p>
            </p:txBody>
          </p:sp>
          <p:sp>
            <p:nvSpPr>
              <p:cNvPr id="293039" name="Freeform 175"/>
              <p:cNvSpPr>
                <a:spLocks/>
              </p:cNvSpPr>
              <p:nvPr/>
            </p:nvSpPr>
            <p:spPr bwMode="auto">
              <a:xfrm>
                <a:off x="3676" y="2268"/>
                <a:ext cx="28" cy="18"/>
              </a:xfrm>
              <a:custGeom>
                <a:avLst/>
                <a:gdLst/>
                <a:ahLst/>
                <a:cxnLst>
                  <a:cxn ang="0">
                    <a:pos x="105" y="0"/>
                  </a:cxn>
                  <a:cxn ang="0">
                    <a:pos x="171" y="4"/>
                  </a:cxn>
                  <a:cxn ang="0">
                    <a:pos x="219" y="16"/>
                  </a:cxn>
                  <a:cxn ang="0">
                    <a:pos x="254" y="42"/>
                  </a:cxn>
                  <a:cxn ang="0">
                    <a:pos x="274" y="76"/>
                  </a:cxn>
                  <a:cxn ang="0">
                    <a:pos x="282" y="115"/>
                  </a:cxn>
                  <a:cxn ang="0">
                    <a:pos x="276" y="153"/>
                  </a:cxn>
                  <a:cxn ang="0">
                    <a:pos x="256" y="187"/>
                  </a:cxn>
                  <a:cxn ang="0">
                    <a:pos x="223" y="208"/>
                  </a:cxn>
                  <a:cxn ang="0">
                    <a:pos x="176" y="214"/>
                  </a:cxn>
                  <a:cxn ang="0">
                    <a:pos x="110" y="210"/>
                  </a:cxn>
                  <a:cxn ang="0">
                    <a:pos x="63" y="198"/>
                  </a:cxn>
                  <a:cxn ang="0">
                    <a:pos x="28" y="172"/>
                  </a:cxn>
                  <a:cxn ang="0">
                    <a:pos x="7" y="137"/>
                  </a:cxn>
                  <a:cxn ang="0">
                    <a:pos x="0" y="97"/>
                  </a:cxn>
                  <a:cxn ang="0">
                    <a:pos x="6" y="59"/>
                  </a:cxn>
                  <a:cxn ang="0">
                    <a:pos x="25" y="27"/>
                  </a:cxn>
                  <a:cxn ang="0">
                    <a:pos x="58" y="5"/>
                  </a:cxn>
                  <a:cxn ang="0">
                    <a:pos x="105" y="0"/>
                  </a:cxn>
                </a:cxnLst>
                <a:rect l="0" t="0" r="r" b="b"/>
                <a:pathLst>
                  <a:path w="282" h="214">
                    <a:moveTo>
                      <a:pt x="105" y="0"/>
                    </a:moveTo>
                    <a:lnTo>
                      <a:pt x="171" y="4"/>
                    </a:lnTo>
                    <a:lnTo>
                      <a:pt x="219" y="16"/>
                    </a:lnTo>
                    <a:lnTo>
                      <a:pt x="254" y="42"/>
                    </a:lnTo>
                    <a:lnTo>
                      <a:pt x="274" y="76"/>
                    </a:lnTo>
                    <a:lnTo>
                      <a:pt x="282" y="115"/>
                    </a:lnTo>
                    <a:lnTo>
                      <a:pt x="276" y="153"/>
                    </a:lnTo>
                    <a:lnTo>
                      <a:pt x="256" y="187"/>
                    </a:lnTo>
                    <a:lnTo>
                      <a:pt x="223" y="208"/>
                    </a:lnTo>
                    <a:lnTo>
                      <a:pt x="176" y="214"/>
                    </a:lnTo>
                    <a:lnTo>
                      <a:pt x="110" y="210"/>
                    </a:lnTo>
                    <a:lnTo>
                      <a:pt x="63" y="198"/>
                    </a:lnTo>
                    <a:lnTo>
                      <a:pt x="28" y="172"/>
                    </a:lnTo>
                    <a:lnTo>
                      <a:pt x="7" y="137"/>
                    </a:lnTo>
                    <a:lnTo>
                      <a:pt x="0" y="97"/>
                    </a:lnTo>
                    <a:lnTo>
                      <a:pt x="6" y="59"/>
                    </a:lnTo>
                    <a:lnTo>
                      <a:pt x="25" y="27"/>
                    </a:lnTo>
                    <a:lnTo>
                      <a:pt x="58" y="5"/>
                    </a:lnTo>
                    <a:lnTo>
                      <a:pt x="105" y="0"/>
                    </a:lnTo>
                    <a:close/>
                  </a:path>
                </a:pathLst>
              </a:custGeom>
              <a:solidFill>
                <a:srgbClr val="000000"/>
              </a:solidFill>
              <a:ln w="9525">
                <a:noFill/>
                <a:round/>
                <a:headEnd/>
                <a:tailEnd/>
              </a:ln>
            </p:spPr>
            <p:txBody>
              <a:bodyPr/>
              <a:lstStyle/>
              <a:p>
                <a:endParaRPr lang="en-GB"/>
              </a:p>
            </p:txBody>
          </p:sp>
          <p:sp>
            <p:nvSpPr>
              <p:cNvPr id="293040" name="Freeform 176"/>
              <p:cNvSpPr>
                <a:spLocks/>
              </p:cNvSpPr>
              <p:nvPr/>
            </p:nvSpPr>
            <p:spPr bwMode="auto">
              <a:xfrm>
                <a:off x="3748" y="2246"/>
                <a:ext cx="34" cy="18"/>
              </a:xfrm>
              <a:custGeom>
                <a:avLst/>
                <a:gdLst/>
                <a:ahLst/>
                <a:cxnLst>
                  <a:cxn ang="0">
                    <a:pos x="106" y="0"/>
                  </a:cxn>
                  <a:cxn ang="0">
                    <a:pos x="229" y="7"/>
                  </a:cxn>
                  <a:cxn ang="0">
                    <a:pos x="277" y="20"/>
                  </a:cxn>
                  <a:cxn ang="0">
                    <a:pos x="312" y="46"/>
                  </a:cxn>
                  <a:cxn ang="0">
                    <a:pos x="333" y="81"/>
                  </a:cxn>
                  <a:cxn ang="0">
                    <a:pos x="341" y="120"/>
                  </a:cxn>
                  <a:cxn ang="0">
                    <a:pos x="334" y="158"/>
                  </a:cxn>
                  <a:cxn ang="0">
                    <a:pos x="315" y="190"/>
                  </a:cxn>
                  <a:cxn ang="0">
                    <a:pos x="282" y="212"/>
                  </a:cxn>
                  <a:cxn ang="0">
                    <a:pos x="234" y="217"/>
                  </a:cxn>
                  <a:cxn ang="0">
                    <a:pos x="111" y="210"/>
                  </a:cxn>
                  <a:cxn ang="0">
                    <a:pos x="63" y="198"/>
                  </a:cxn>
                  <a:cxn ang="0">
                    <a:pos x="29" y="172"/>
                  </a:cxn>
                  <a:cxn ang="0">
                    <a:pos x="7" y="137"/>
                  </a:cxn>
                  <a:cxn ang="0">
                    <a:pos x="0" y="98"/>
                  </a:cxn>
                  <a:cxn ang="0">
                    <a:pos x="6" y="60"/>
                  </a:cxn>
                  <a:cxn ang="0">
                    <a:pos x="25" y="28"/>
                  </a:cxn>
                  <a:cxn ang="0">
                    <a:pos x="59" y="6"/>
                  </a:cxn>
                  <a:cxn ang="0">
                    <a:pos x="106" y="0"/>
                  </a:cxn>
                </a:cxnLst>
                <a:rect l="0" t="0" r="r" b="b"/>
                <a:pathLst>
                  <a:path w="341" h="217">
                    <a:moveTo>
                      <a:pt x="106" y="0"/>
                    </a:moveTo>
                    <a:lnTo>
                      <a:pt x="229" y="7"/>
                    </a:lnTo>
                    <a:lnTo>
                      <a:pt x="277" y="20"/>
                    </a:lnTo>
                    <a:lnTo>
                      <a:pt x="312" y="46"/>
                    </a:lnTo>
                    <a:lnTo>
                      <a:pt x="333" y="81"/>
                    </a:lnTo>
                    <a:lnTo>
                      <a:pt x="341" y="120"/>
                    </a:lnTo>
                    <a:lnTo>
                      <a:pt x="334" y="158"/>
                    </a:lnTo>
                    <a:lnTo>
                      <a:pt x="315" y="190"/>
                    </a:lnTo>
                    <a:lnTo>
                      <a:pt x="282" y="212"/>
                    </a:lnTo>
                    <a:lnTo>
                      <a:pt x="234" y="217"/>
                    </a:lnTo>
                    <a:lnTo>
                      <a:pt x="111" y="210"/>
                    </a:lnTo>
                    <a:lnTo>
                      <a:pt x="63" y="198"/>
                    </a:lnTo>
                    <a:lnTo>
                      <a:pt x="29" y="172"/>
                    </a:lnTo>
                    <a:lnTo>
                      <a:pt x="7" y="137"/>
                    </a:lnTo>
                    <a:lnTo>
                      <a:pt x="0" y="98"/>
                    </a:lnTo>
                    <a:lnTo>
                      <a:pt x="6" y="60"/>
                    </a:lnTo>
                    <a:lnTo>
                      <a:pt x="25" y="28"/>
                    </a:lnTo>
                    <a:lnTo>
                      <a:pt x="59" y="6"/>
                    </a:lnTo>
                    <a:lnTo>
                      <a:pt x="106" y="0"/>
                    </a:lnTo>
                    <a:close/>
                  </a:path>
                </a:pathLst>
              </a:custGeom>
              <a:solidFill>
                <a:srgbClr val="000000"/>
              </a:solidFill>
              <a:ln w="9525">
                <a:noFill/>
                <a:round/>
                <a:headEnd/>
                <a:tailEnd/>
              </a:ln>
            </p:spPr>
            <p:txBody>
              <a:bodyPr/>
              <a:lstStyle/>
              <a:p>
                <a:endParaRPr lang="en-GB"/>
              </a:p>
            </p:txBody>
          </p:sp>
          <p:sp>
            <p:nvSpPr>
              <p:cNvPr id="293041" name="Freeform 177"/>
              <p:cNvSpPr>
                <a:spLocks/>
              </p:cNvSpPr>
              <p:nvPr/>
            </p:nvSpPr>
            <p:spPr bwMode="auto">
              <a:xfrm>
                <a:off x="3788" y="2247"/>
                <a:ext cx="21" cy="44"/>
              </a:xfrm>
              <a:custGeom>
                <a:avLst/>
                <a:gdLst/>
                <a:ahLst/>
                <a:cxnLst>
                  <a:cxn ang="0">
                    <a:pos x="7" y="415"/>
                  </a:cxn>
                  <a:cxn ang="0">
                    <a:pos x="0" y="98"/>
                  </a:cxn>
                  <a:cxn ang="0">
                    <a:pos x="1" y="74"/>
                  </a:cxn>
                  <a:cxn ang="0">
                    <a:pos x="7" y="53"/>
                  </a:cxn>
                  <a:cxn ang="0">
                    <a:pos x="17" y="36"/>
                  </a:cxn>
                  <a:cxn ang="0">
                    <a:pos x="29" y="22"/>
                  </a:cxn>
                  <a:cxn ang="0">
                    <a:pos x="44" y="12"/>
                  </a:cxn>
                  <a:cxn ang="0">
                    <a:pos x="62" y="5"/>
                  </a:cxn>
                  <a:cxn ang="0">
                    <a:pos x="80" y="1"/>
                  </a:cxn>
                  <a:cxn ang="0">
                    <a:pos x="99" y="0"/>
                  </a:cxn>
                  <a:cxn ang="0">
                    <a:pos x="118" y="3"/>
                  </a:cxn>
                  <a:cxn ang="0">
                    <a:pos x="138" y="9"/>
                  </a:cxn>
                  <a:cxn ang="0">
                    <a:pos x="155" y="18"/>
                  </a:cxn>
                  <a:cxn ang="0">
                    <a:pos x="171" y="31"/>
                  </a:cxn>
                  <a:cxn ang="0">
                    <a:pos x="185" y="46"/>
                  </a:cxn>
                  <a:cxn ang="0">
                    <a:pos x="196" y="65"/>
                  </a:cxn>
                  <a:cxn ang="0">
                    <a:pos x="203" y="86"/>
                  </a:cxn>
                  <a:cxn ang="0">
                    <a:pos x="206" y="110"/>
                  </a:cxn>
                  <a:cxn ang="0">
                    <a:pos x="213" y="427"/>
                  </a:cxn>
                  <a:cxn ang="0">
                    <a:pos x="211" y="452"/>
                  </a:cxn>
                  <a:cxn ang="0">
                    <a:pos x="206" y="473"/>
                  </a:cxn>
                  <a:cxn ang="0">
                    <a:pos x="196" y="489"/>
                  </a:cxn>
                  <a:cxn ang="0">
                    <a:pos x="183" y="502"/>
                  </a:cxn>
                  <a:cxn ang="0">
                    <a:pos x="168" y="512"/>
                  </a:cxn>
                  <a:cxn ang="0">
                    <a:pos x="151" y="518"/>
                  </a:cxn>
                  <a:cxn ang="0">
                    <a:pos x="133" y="522"/>
                  </a:cxn>
                  <a:cxn ang="0">
                    <a:pos x="113" y="523"/>
                  </a:cxn>
                  <a:cxn ang="0">
                    <a:pos x="92" y="521"/>
                  </a:cxn>
                  <a:cxn ang="0">
                    <a:pos x="73" y="516"/>
                  </a:cxn>
                  <a:cxn ang="0">
                    <a:pos x="55" y="507"/>
                  </a:cxn>
                  <a:cxn ang="0">
                    <a:pos x="40" y="494"/>
                  </a:cxn>
                  <a:cxn ang="0">
                    <a:pos x="27" y="479"/>
                  </a:cxn>
                  <a:cxn ang="0">
                    <a:pos x="18" y="460"/>
                  </a:cxn>
                  <a:cxn ang="0">
                    <a:pos x="11" y="439"/>
                  </a:cxn>
                  <a:cxn ang="0">
                    <a:pos x="7" y="415"/>
                  </a:cxn>
                </a:cxnLst>
                <a:rect l="0" t="0" r="r" b="b"/>
                <a:pathLst>
                  <a:path w="213" h="523">
                    <a:moveTo>
                      <a:pt x="7" y="415"/>
                    </a:moveTo>
                    <a:lnTo>
                      <a:pt x="0" y="98"/>
                    </a:lnTo>
                    <a:lnTo>
                      <a:pt x="1" y="74"/>
                    </a:lnTo>
                    <a:lnTo>
                      <a:pt x="7" y="53"/>
                    </a:lnTo>
                    <a:lnTo>
                      <a:pt x="17" y="36"/>
                    </a:lnTo>
                    <a:lnTo>
                      <a:pt x="29" y="22"/>
                    </a:lnTo>
                    <a:lnTo>
                      <a:pt x="44" y="12"/>
                    </a:lnTo>
                    <a:lnTo>
                      <a:pt x="62" y="5"/>
                    </a:lnTo>
                    <a:lnTo>
                      <a:pt x="80" y="1"/>
                    </a:lnTo>
                    <a:lnTo>
                      <a:pt x="99" y="0"/>
                    </a:lnTo>
                    <a:lnTo>
                      <a:pt x="118" y="3"/>
                    </a:lnTo>
                    <a:lnTo>
                      <a:pt x="138" y="9"/>
                    </a:lnTo>
                    <a:lnTo>
                      <a:pt x="155" y="18"/>
                    </a:lnTo>
                    <a:lnTo>
                      <a:pt x="171" y="31"/>
                    </a:lnTo>
                    <a:lnTo>
                      <a:pt x="185" y="46"/>
                    </a:lnTo>
                    <a:lnTo>
                      <a:pt x="196" y="65"/>
                    </a:lnTo>
                    <a:lnTo>
                      <a:pt x="203" y="86"/>
                    </a:lnTo>
                    <a:lnTo>
                      <a:pt x="206" y="110"/>
                    </a:lnTo>
                    <a:lnTo>
                      <a:pt x="213" y="427"/>
                    </a:lnTo>
                    <a:lnTo>
                      <a:pt x="211" y="452"/>
                    </a:lnTo>
                    <a:lnTo>
                      <a:pt x="206" y="473"/>
                    </a:lnTo>
                    <a:lnTo>
                      <a:pt x="196" y="489"/>
                    </a:lnTo>
                    <a:lnTo>
                      <a:pt x="183" y="502"/>
                    </a:lnTo>
                    <a:lnTo>
                      <a:pt x="168" y="512"/>
                    </a:lnTo>
                    <a:lnTo>
                      <a:pt x="151" y="518"/>
                    </a:lnTo>
                    <a:lnTo>
                      <a:pt x="133" y="522"/>
                    </a:lnTo>
                    <a:lnTo>
                      <a:pt x="113" y="523"/>
                    </a:lnTo>
                    <a:lnTo>
                      <a:pt x="92" y="521"/>
                    </a:lnTo>
                    <a:lnTo>
                      <a:pt x="73" y="516"/>
                    </a:lnTo>
                    <a:lnTo>
                      <a:pt x="55" y="507"/>
                    </a:lnTo>
                    <a:lnTo>
                      <a:pt x="40" y="494"/>
                    </a:lnTo>
                    <a:lnTo>
                      <a:pt x="27" y="479"/>
                    </a:lnTo>
                    <a:lnTo>
                      <a:pt x="18" y="460"/>
                    </a:lnTo>
                    <a:lnTo>
                      <a:pt x="11" y="439"/>
                    </a:lnTo>
                    <a:lnTo>
                      <a:pt x="7" y="415"/>
                    </a:lnTo>
                    <a:close/>
                  </a:path>
                </a:pathLst>
              </a:custGeom>
              <a:solidFill>
                <a:srgbClr val="000000"/>
              </a:solidFill>
              <a:ln w="9525">
                <a:noFill/>
                <a:round/>
                <a:headEnd/>
                <a:tailEnd/>
              </a:ln>
            </p:spPr>
            <p:txBody>
              <a:bodyPr/>
              <a:lstStyle/>
              <a:p>
                <a:endParaRPr lang="en-GB"/>
              </a:p>
            </p:txBody>
          </p:sp>
          <p:sp>
            <p:nvSpPr>
              <p:cNvPr id="293042" name="Freeform 178"/>
              <p:cNvSpPr>
                <a:spLocks/>
              </p:cNvSpPr>
              <p:nvPr/>
            </p:nvSpPr>
            <p:spPr bwMode="auto">
              <a:xfrm>
                <a:off x="3714" y="2269"/>
                <a:ext cx="20" cy="17"/>
              </a:xfrm>
              <a:custGeom>
                <a:avLst/>
                <a:gdLst/>
                <a:ahLst/>
                <a:cxnLst>
                  <a:cxn ang="0">
                    <a:pos x="101" y="203"/>
                  </a:cxn>
                  <a:cxn ang="0">
                    <a:pos x="81" y="199"/>
                  </a:cxn>
                  <a:cxn ang="0">
                    <a:pos x="63" y="192"/>
                  </a:cxn>
                  <a:cxn ang="0">
                    <a:pos x="45" y="182"/>
                  </a:cxn>
                  <a:cxn ang="0">
                    <a:pos x="30" y="168"/>
                  </a:cxn>
                  <a:cxn ang="0">
                    <a:pos x="18" y="153"/>
                  </a:cxn>
                  <a:cxn ang="0">
                    <a:pos x="8" y="135"/>
                  </a:cxn>
                  <a:cxn ang="0">
                    <a:pos x="2" y="116"/>
                  </a:cxn>
                  <a:cxn ang="0">
                    <a:pos x="0" y="95"/>
                  </a:cxn>
                  <a:cxn ang="0">
                    <a:pos x="2" y="74"/>
                  </a:cxn>
                  <a:cxn ang="0">
                    <a:pos x="7" y="56"/>
                  </a:cxn>
                  <a:cxn ang="0">
                    <a:pos x="16" y="39"/>
                  </a:cxn>
                  <a:cxn ang="0">
                    <a:pos x="27" y="26"/>
                  </a:cxn>
                  <a:cxn ang="0">
                    <a:pos x="42" y="14"/>
                  </a:cxn>
                  <a:cxn ang="0">
                    <a:pos x="59" y="6"/>
                  </a:cxn>
                  <a:cxn ang="0">
                    <a:pos x="77" y="1"/>
                  </a:cxn>
                  <a:cxn ang="0">
                    <a:pos x="97" y="0"/>
                  </a:cxn>
                  <a:cxn ang="0">
                    <a:pos x="117" y="3"/>
                  </a:cxn>
                  <a:cxn ang="0">
                    <a:pos x="136" y="10"/>
                  </a:cxn>
                  <a:cxn ang="0">
                    <a:pos x="153" y="20"/>
                  </a:cxn>
                  <a:cxn ang="0">
                    <a:pos x="168" y="34"/>
                  </a:cxn>
                  <a:cxn ang="0">
                    <a:pos x="181" y="49"/>
                  </a:cxn>
                  <a:cxn ang="0">
                    <a:pos x="191" y="67"/>
                  </a:cxn>
                  <a:cxn ang="0">
                    <a:pos x="197" y="87"/>
                  </a:cxn>
                  <a:cxn ang="0">
                    <a:pos x="199" y="107"/>
                  </a:cxn>
                  <a:cxn ang="0">
                    <a:pos x="197" y="128"/>
                  </a:cxn>
                  <a:cxn ang="0">
                    <a:pos x="192" y="147"/>
                  </a:cxn>
                  <a:cxn ang="0">
                    <a:pos x="183" y="163"/>
                  </a:cxn>
                  <a:cxn ang="0">
                    <a:pos x="171" y="177"/>
                  </a:cxn>
                  <a:cxn ang="0">
                    <a:pos x="156" y="188"/>
                  </a:cxn>
                  <a:cxn ang="0">
                    <a:pos x="140" y="196"/>
                  </a:cxn>
                  <a:cxn ang="0">
                    <a:pos x="122" y="202"/>
                  </a:cxn>
                  <a:cxn ang="0">
                    <a:pos x="101" y="203"/>
                  </a:cxn>
                </a:cxnLst>
                <a:rect l="0" t="0" r="r" b="b"/>
                <a:pathLst>
                  <a:path w="199" h="203">
                    <a:moveTo>
                      <a:pt x="101" y="203"/>
                    </a:moveTo>
                    <a:lnTo>
                      <a:pt x="81" y="199"/>
                    </a:lnTo>
                    <a:lnTo>
                      <a:pt x="63" y="192"/>
                    </a:lnTo>
                    <a:lnTo>
                      <a:pt x="45" y="182"/>
                    </a:lnTo>
                    <a:lnTo>
                      <a:pt x="30" y="168"/>
                    </a:lnTo>
                    <a:lnTo>
                      <a:pt x="18" y="153"/>
                    </a:lnTo>
                    <a:lnTo>
                      <a:pt x="8" y="135"/>
                    </a:lnTo>
                    <a:lnTo>
                      <a:pt x="2" y="116"/>
                    </a:lnTo>
                    <a:lnTo>
                      <a:pt x="0" y="95"/>
                    </a:lnTo>
                    <a:lnTo>
                      <a:pt x="2" y="74"/>
                    </a:lnTo>
                    <a:lnTo>
                      <a:pt x="7" y="56"/>
                    </a:lnTo>
                    <a:lnTo>
                      <a:pt x="16" y="39"/>
                    </a:lnTo>
                    <a:lnTo>
                      <a:pt x="27" y="26"/>
                    </a:lnTo>
                    <a:lnTo>
                      <a:pt x="42" y="14"/>
                    </a:lnTo>
                    <a:lnTo>
                      <a:pt x="59" y="6"/>
                    </a:lnTo>
                    <a:lnTo>
                      <a:pt x="77" y="1"/>
                    </a:lnTo>
                    <a:lnTo>
                      <a:pt x="97" y="0"/>
                    </a:lnTo>
                    <a:lnTo>
                      <a:pt x="117" y="3"/>
                    </a:lnTo>
                    <a:lnTo>
                      <a:pt x="136" y="10"/>
                    </a:lnTo>
                    <a:lnTo>
                      <a:pt x="153" y="20"/>
                    </a:lnTo>
                    <a:lnTo>
                      <a:pt x="168" y="34"/>
                    </a:lnTo>
                    <a:lnTo>
                      <a:pt x="181" y="49"/>
                    </a:lnTo>
                    <a:lnTo>
                      <a:pt x="191" y="67"/>
                    </a:lnTo>
                    <a:lnTo>
                      <a:pt x="197" y="87"/>
                    </a:lnTo>
                    <a:lnTo>
                      <a:pt x="199" y="107"/>
                    </a:lnTo>
                    <a:lnTo>
                      <a:pt x="197" y="128"/>
                    </a:lnTo>
                    <a:lnTo>
                      <a:pt x="192" y="147"/>
                    </a:lnTo>
                    <a:lnTo>
                      <a:pt x="183" y="163"/>
                    </a:lnTo>
                    <a:lnTo>
                      <a:pt x="171" y="177"/>
                    </a:lnTo>
                    <a:lnTo>
                      <a:pt x="156" y="188"/>
                    </a:lnTo>
                    <a:lnTo>
                      <a:pt x="140" y="196"/>
                    </a:lnTo>
                    <a:lnTo>
                      <a:pt x="122" y="202"/>
                    </a:lnTo>
                    <a:lnTo>
                      <a:pt x="101" y="203"/>
                    </a:lnTo>
                    <a:close/>
                  </a:path>
                </a:pathLst>
              </a:custGeom>
              <a:solidFill>
                <a:srgbClr val="999999"/>
              </a:solidFill>
              <a:ln w="9525">
                <a:noFill/>
                <a:round/>
                <a:headEnd/>
                <a:tailEnd/>
              </a:ln>
            </p:spPr>
            <p:txBody>
              <a:bodyPr/>
              <a:lstStyle/>
              <a:p>
                <a:endParaRPr lang="en-GB"/>
              </a:p>
            </p:txBody>
          </p:sp>
          <p:sp>
            <p:nvSpPr>
              <p:cNvPr id="293043" name="Freeform 179"/>
              <p:cNvSpPr>
                <a:spLocks/>
              </p:cNvSpPr>
              <p:nvPr/>
            </p:nvSpPr>
            <p:spPr bwMode="auto">
              <a:xfrm>
                <a:off x="3755" y="2271"/>
                <a:ext cx="20" cy="17"/>
              </a:xfrm>
              <a:custGeom>
                <a:avLst/>
                <a:gdLst/>
                <a:ahLst/>
                <a:cxnLst>
                  <a:cxn ang="0">
                    <a:pos x="101" y="202"/>
                  </a:cxn>
                  <a:cxn ang="0">
                    <a:pos x="81" y="199"/>
                  </a:cxn>
                  <a:cxn ang="0">
                    <a:pos x="63" y="192"/>
                  </a:cxn>
                  <a:cxn ang="0">
                    <a:pos x="46" y="182"/>
                  </a:cxn>
                  <a:cxn ang="0">
                    <a:pos x="31" y="168"/>
                  </a:cxn>
                  <a:cxn ang="0">
                    <a:pos x="19" y="153"/>
                  </a:cxn>
                  <a:cxn ang="0">
                    <a:pos x="8" y="135"/>
                  </a:cxn>
                  <a:cxn ang="0">
                    <a:pos x="2" y="116"/>
                  </a:cxn>
                  <a:cxn ang="0">
                    <a:pos x="0" y="95"/>
                  </a:cxn>
                  <a:cxn ang="0">
                    <a:pos x="2" y="74"/>
                  </a:cxn>
                  <a:cxn ang="0">
                    <a:pos x="7" y="55"/>
                  </a:cxn>
                  <a:cxn ang="0">
                    <a:pos x="17" y="39"/>
                  </a:cxn>
                  <a:cxn ang="0">
                    <a:pos x="28" y="25"/>
                  </a:cxn>
                  <a:cxn ang="0">
                    <a:pos x="43" y="14"/>
                  </a:cxn>
                  <a:cxn ang="0">
                    <a:pos x="59" y="6"/>
                  </a:cxn>
                  <a:cxn ang="0">
                    <a:pos x="78" y="1"/>
                  </a:cxn>
                  <a:cxn ang="0">
                    <a:pos x="97" y="0"/>
                  </a:cxn>
                  <a:cxn ang="0">
                    <a:pos x="117" y="3"/>
                  </a:cxn>
                  <a:cxn ang="0">
                    <a:pos x="135" y="10"/>
                  </a:cxn>
                  <a:cxn ang="0">
                    <a:pos x="153" y="20"/>
                  </a:cxn>
                  <a:cxn ang="0">
                    <a:pos x="168" y="34"/>
                  </a:cxn>
                  <a:cxn ang="0">
                    <a:pos x="180" y="49"/>
                  </a:cxn>
                  <a:cxn ang="0">
                    <a:pos x="190" y="67"/>
                  </a:cxn>
                  <a:cxn ang="0">
                    <a:pos x="196" y="87"/>
                  </a:cxn>
                  <a:cxn ang="0">
                    <a:pos x="198" y="107"/>
                  </a:cxn>
                  <a:cxn ang="0">
                    <a:pos x="196" y="128"/>
                  </a:cxn>
                  <a:cxn ang="0">
                    <a:pos x="191" y="147"/>
                  </a:cxn>
                  <a:cxn ang="0">
                    <a:pos x="182" y="163"/>
                  </a:cxn>
                  <a:cxn ang="0">
                    <a:pos x="171" y="177"/>
                  </a:cxn>
                  <a:cxn ang="0">
                    <a:pos x="156" y="188"/>
                  </a:cxn>
                  <a:cxn ang="0">
                    <a:pos x="140" y="196"/>
                  </a:cxn>
                  <a:cxn ang="0">
                    <a:pos x="121" y="201"/>
                  </a:cxn>
                  <a:cxn ang="0">
                    <a:pos x="101" y="202"/>
                  </a:cxn>
                </a:cxnLst>
                <a:rect l="0" t="0" r="r" b="b"/>
                <a:pathLst>
                  <a:path w="198" h="202">
                    <a:moveTo>
                      <a:pt x="101" y="202"/>
                    </a:moveTo>
                    <a:lnTo>
                      <a:pt x="81" y="199"/>
                    </a:lnTo>
                    <a:lnTo>
                      <a:pt x="63" y="192"/>
                    </a:lnTo>
                    <a:lnTo>
                      <a:pt x="46" y="182"/>
                    </a:lnTo>
                    <a:lnTo>
                      <a:pt x="31" y="168"/>
                    </a:lnTo>
                    <a:lnTo>
                      <a:pt x="19" y="153"/>
                    </a:lnTo>
                    <a:lnTo>
                      <a:pt x="8" y="135"/>
                    </a:lnTo>
                    <a:lnTo>
                      <a:pt x="2" y="116"/>
                    </a:lnTo>
                    <a:lnTo>
                      <a:pt x="0" y="95"/>
                    </a:lnTo>
                    <a:lnTo>
                      <a:pt x="2" y="74"/>
                    </a:lnTo>
                    <a:lnTo>
                      <a:pt x="7" y="55"/>
                    </a:lnTo>
                    <a:lnTo>
                      <a:pt x="17" y="39"/>
                    </a:lnTo>
                    <a:lnTo>
                      <a:pt x="28" y="25"/>
                    </a:lnTo>
                    <a:lnTo>
                      <a:pt x="43" y="14"/>
                    </a:lnTo>
                    <a:lnTo>
                      <a:pt x="59" y="6"/>
                    </a:lnTo>
                    <a:lnTo>
                      <a:pt x="78" y="1"/>
                    </a:lnTo>
                    <a:lnTo>
                      <a:pt x="97" y="0"/>
                    </a:lnTo>
                    <a:lnTo>
                      <a:pt x="117" y="3"/>
                    </a:lnTo>
                    <a:lnTo>
                      <a:pt x="135" y="10"/>
                    </a:lnTo>
                    <a:lnTo>
                      <a:pt x="153" y="20"/>
                    </a:lnTo>
                    <a:lnTo>
                      <a:pt x="168" y="34"/>
                    </a:lnTo>
                    <a:lnTo>
                      <a:pt x="180" y="49"/>
                    </a:lnTo>
                    <a:lnTo>
                      <a:pt x="190" y="67"/>
                    </a:lnTo>
                    <a:lnTo>
                      <a:pt x="196" y="87"/>
                    </a:lnTo>
                    <a:lnTo>
                      <a:pt x="198" y="107"/>
                    </a:lnTo>
                    <a:lnTo>
                      <a:pt x="196" y="128"/>
                    </a:lnTo>
                    <a:lnTo>
                      <a:pt x="191" y="147"/>
                    </a:lnTo>
                    <a:lnTo>
                      <a:pt x="182" y="163"/>
                    </a:lnTo>
                    <a:lnTo>
                      <a:pt x="171" y="177"/>
                    </a:lnTo>
                    <a:lnTo>
                      <a:pt x="156" y="188"/>
                    </a:lnTo>
                    <a:lnTo>
                      <a:pt x="140" y="196"/>
                    </a:lnTo>
                    <a:lnTo>
                      <a:pt x="121" y="201"/>
                    </a:lnTo>
                    <a:lnTo>
                      <a:pt x="101" y="202"/>
                    </a:lnTo>
                    <a:close/>
                  </a:path>
                </a:pathLst>
              </a:custGeom>
              <a:solidFill>
                <a:srgbClr val="999999"/>
              </a:solidFill>
              <a:ln w="9525">
                <a:noFill/>
                <a:round/>
                <a:headEnd/>
                <a:tailEnd/>
              </a:ln>
            </p:spPr>
            <p:txBody>
              <a:bodyPr/>
              <a:lstStyle/>
              <a:p>
                <a:endParaRPr lang="en-GB"/>
              </a:p>
            </p:txBody>
          </p:sp>
          <p:sp>
            <p:nvSpPr>
              <p:cNvPr id="293044" name="Freeform 180"/>
              <p:cNvSpPr>
                <a:spLocks/>
              </p:cNvSpPr>
              <p:nvPr/>
            </p:nvSpPr>
            <p:spPr bwMode="auto">
              <a:xfrm>
                <a:off x="3708" y="2242"/>
                <a:ext cx="34" cy="19"/>
              </a:xfrm>
              <a:custGeom>
                <a:avLst/>
                <a:gdLst/>
                <a:ahLst/>
                <a:cxnLst>
                  <a:cxn ang="0">
                    <a:pos x="105" y="0"/>
                  </a:cxn>
                  <a:cxn ang="0">
                    <a:pos x="229" y="8"/>
                  </a:cxn>
                  <a:cxn ang="0">
                    <a:pos x="277" y="20"/>
                  </a:cxn>
                  <a:cxn ang="0">
                    <a:pos x="312" y="46"/>
                  </a:cxn>
                  <a:cxn ang="0">
                    <a:pos x="333" y="82"/>
                  </a:cxn>
                  <a:cxn ang="0">
                    <a:pos x="341" y="120"/>
                  </a:cxn>
                  <a:cxn ang="0">
                    <a:pos x="335" y="158"/>
                  </a:cxn>
                  <a:cxn ang="0">
                    <a:pos x="315" y="190"/>
                  </a:cxn>
                  <a:cxn ang="0">
                    <a:pos x="281" y="212"/>
                  </a:cxn>
                  <a:cxn ang="0">
                    <a:pos x="233" y="218"/>
                  </a:cxn>
                  <a:cxn ang="0">
                    <a:pos x="110" y="210"/>
                  </a:cxn>
                  <a:cxn ang="0">
                    <a:pos x="63" y="197"/>
                  </a:cxn>
                  <a:cxn ang="0">
                    <a:pos x="28" y="172"/>
                  </a:cxn>
                  <a:cxn ang="0">
                    <a:pos x="7" y="136"/>
                  </a:cxn>
                  <a:cxn ang="0">
                    <a:pos x="0" y="98"/>
                  </a:cxn>
                  <a:cxn ang="0">
                    <a:pos x="6" y="60"/>
                  </a:cxn>
                  <a:cxn ang="0">
                    <a:pos x="25" y="28"/>
                  </a:cxn>
                  <a:cxn ang="0">
                    <a:pos x="59" y="6"/>
                  </a:cxn>
                  <a:cxn ang="0">
                    <a:pos x="105" y="0"/>
                  </a:cxn>
                </a:cxnLst>
                <a:rect l="0" t="0" r="r" b="b"/>
                <a:pathLst>
                  <a:path w="341" h="218">
                    <a:moveTo>
                      <a:pt x="105" y="0"/>
                    </a:moveTo>
                    <a:lnTo>
                      <a:pt x="229" y="8"/>
                    </a:lnTo>
                    <a:lnTo>
                      <a:pt x="277" y="20"/>
                    </a:lnTo>
                    <a:lnTo>
                      <a:pt x="312" y="46"/>
                    </a:lnTo>
                    <a:lnTo>
                      <a:pt x="333" y="82"/>
                    </a:lnTo>
                    <a:lnTo>
                      <a:pt x="341" y="120"/>
                    </a:lnTo>
                    <a:lnTo>
                      <a:pt x="335" y="158"/>
                    </a:lnTo>
                    <a:lnTo>
                      <a:pt x="315" y="190"/>
                    </a:lnTo>
                    <a:lnTo>
                      <a:pt x="281" y="212"/>
                    </a:lnTo>
                    <a:lnTo>
                      <a:pt x="233" y="218"/>
                    </a:lnTo>
                    <a:lnTo>
                      <a:pt x="110" y="210"/>
                    </a:lnTo>
                    <a:lnTo>
                      <a:pt x="63" y="197"/>
                    </a:lnTo>
                    <a:lnTo>
                      <a:pt x="28" y="172"/>
                    </a:lnTo>
                    <a:lnTo>
                      <a:pt x="7" y="136"/>
                    </a:lnTo>
                    <a:lnTo>
                      <a:pt x="0" y="98"/>
                    </a:lnTo>
                    <a:lnTo>
                      <a:pt x="6" y="60"/>
                    </a:lnTo>
                    <a:lnTo>
                      <a:pt x="25" y="28"/>
                    </a:lnTo>
                    <a:lnTo>
                      <a:pt x="59" y="6"/>
                    </a:lnTo>
                    <a:lnTo>
                      <a:pt x="105" y="0"/>
                    </a:lnTo>
                    <a:close/>
                  </a:path>
                </a:pathLst>
              </a:custGeom>
              <a:solidFill>
                <a:srgbClr val="999999"/>
              </a:solidFill>
              <a:ln w="9525">
                <a:noFill/>
                <a:round/>
                <a:headEnd/>
                <a:tailEnd/>
              </a:ln>
            </p:spPr>
            <p:txBody>
              <a:bodyPr/>
              <a:lstStyle/>
              <a:p>
                <a:endParaRPr lang="en-GB"/>
              </a:p>
            </p:txBody>
          </p:sp>
          <p:sp>
            <p:nvSpPr>
              <p:cNvPr id="293045" name="Freeform 181"/>
              <p:cNvSpPr>
                <a:spLocks/>
              </p:cNvSpPr>
              <p:nvPr/>
            </p:nvSpPr>
            <p:spPr bwMode="auto">
              <a:xfrm>
                <a:off x="3677" y="2267"/>
                <a:ext cx="28" cy="18"/>
              </a:xfrm>
              <a:custGeom>
                <a:avLst/>
                <a:gdLst/>
                <a:ahLst/>
                <a:cxnLst>
                  <a:cxn ang="0">
                    <a:pos x="105" y="0"/>
                  </a:cxn>
                  <a:cxn ang="0">
                    <a:pos x="170" y="5"/>
                  </a:cxn>
                  <a:cxn ang="0">
                    <a:pos x="218" y="16"/>
                  </a:cxn>
                  <a:cxn ang="0">
                    <a:pos x="253" y="42"/>
                  </a:cxn>
                  <a:cxn ang="0">
                    <a:pos x="274" y="76"/>
                  </a:cxn>
                  <a:cxn ang="0">
                    <a:pos x="281" y="116"/>
                  </a:cxn>
                  <a:cxn ang="0">
                    <a:pos x="275" y="154"/>
                  </a:cxn>
                  <a:cxn ang="0">
                    <a:pos x="256" y="186"/>
                  </a:cxn>
                  <a:cxn ang="0">
                    <a:pos x="222" y="209"/>
                  </a:cxn>
                  <a:cxn ang="0">
                    <a:pos x="176" y="215"/>
                  </a:cxn>
                  <a:cxn ang="0">
                    <a:pos x="110" y="210"/>
                  </a:cxn>
                  <a:cxn ang="0">
                    <a:pos x="63" y="198"/>
                  </a:cxn>
                  <a:cxn ang="0">
                    <a:pos x="28" y="172"/>
                  </a:cxn>
                  <a:cxn ang="0">
                    <a:pos x="7" y="136"/>
                  </a:cxn>
                  <a:cxn ang="0">
                    <a:pos x="0" y="97"/>
                  </a:cxn>
                  <a:cxn ang="0">
                    <a:pos x="6" y="59"/>
                  </a:cxn>
                  <a:cxn ang="0">
                    <a:pos x="25" y="27"/>
                  </a:cxn>
                  <a:cxn ang="0">
                    <a:pos x="59" y="5"/>
                  </a:cxn>
                  <a:cxn ang="0">
                    <a:pos x="105" y="0"/>
                  </a:cxn>
                </a:cxnLst>
                <a:rect l="0" t="0" r="r" b="b"/>
                <a:pathLst>
                  <a:path w="281" h="215">
                    <a:moveTo>
                      <a:pt x="105" y="0"/>
                    </a:moveTo>
                    <a:lnTo>
                      <a:pt x="170" y="5"/>
                    </a:lnTo>
                    <a:lnTo>
                      <a:pt x="218" y="16"/>
                    </a:lnTo>
                    <a:lnTo>
                      <a:pt x="253" y="42"/>
                    </a:lnTo>
                    <a:lnTo>
                      <a:pt x="274" y="76"/>
                    </a:lnTo>
                    <a:lnTo>
                      <a:pt x="281" y="116"/>
                    </a:lnTo>
                    <a:lnTo>
                      <a:pt x="275" y="154"/>
                    </a:lnTo>
                    <a:lnTo>
                      <a:pt x="256" y="186"/>
                    </a:lnTo>
                    <a:lnTo>
                      <a:pt x="222" y="209"/>
                    </a:lnTo>
                    <a:lnTo>
                      <a:pt x="176" y="215"/>
                    </a:lnTo>
                    <a:lnTo>
                      <a:pt x="110" y="210"/>
                    </a:lnTo>
                    <a:lnTo>
                      <a:pt x="63" y="198"/>
                    </a:lnTo>
                    <a:lnTo>
                      <a:pt x="28" y="172"/>
                    </a:lnTo>
                    <a:lnTo>
                      <a:pt x="7" y="136"/>
                    </a:lnTo>
                    <a:lnTo>
                      <a:pt x="0" y="97"/>
                    </a:lnTo>
                    <a:lnTo>
                      <a:pt x="6" y="59"/>
                    </a:lnTo>
                    <a:lnTo>
                      <a:pt x="25" y="27"/>
                    </a:lnTo>
                    <a:lnTo>
                      <a:pt x="59" y="5"/>
                    </a:lnTo>
                    <a:lnTo>
                      <a:pt x="105" y="0"/>
                    </a:lnTo>
                    <a:close/>
                  </a:path>
                </a:pathLst>
              </a:custGeom>
              <a:solidFill>
                <a:srgbClr val="999999"/>
              </a:solidFill>
              <a:ln w="9525">
                <a:noFill/>
                <a:round/>
                <a:headEnd/>
                <a:tailEnd/>
              </a:ln>
            </p:spPr>
            <p:txBody>
              <a:bodyPr/>
              <a:lstStyle/>
              <a:p>
                <a:endParaRPr lang="en-GB"/>
              </a:p>
            </p:txBody>
          </p:sp>
          <p:sp>
            <p:nvSpPr>
              <p:cNvPr id="293046" name="Freeform 182"/>
              <p:cNvSpPr>
                <a:spLocks/>
              </p:cNvSpPr>
              <p:nvPr/>
            </p:nvSpPr>
            <p:spPr bwMode="auto">
              <a:xfrm>
                <a:off x="3749" y="2245"/>
                <a:ext cx="34" cy="18"/>
              </a:xfrm>
              <a:custGeom>
                <a:avLst/>
                <a:gdLst/>
                <a:ahLst/>
                <a:cxnLst>
                  <a:cxn ang="0">
                    <a:pos x="106" y="0"/>
                  </a:cxn>
                  <a:cxn ang="0">
                    <a:pos x="229" y="7"/>
                  </a:cxn>
                  <a:cxn ang="0">
                    <a:pos x="277" y="19"/>
                  </a:cxn>
                  <a:cxn ang="0">
                    <a:pos x="311" y="45"/>
                  </a:cxn>
                  <a:cxn ang="0">
                    <a:pos x="333" y="80"/>
                  </a:cxn>
                  <a:cxn ang="0">
                    <a:pos x="341" y="119"/>
                  </a:cxn>
                  <a:cxn ang="0">
                    <a:pos x="335" y="157"/>
                  </a:cxn>
                  <a:cxn ang="0">
                    <a:pos x="315" y="189"/>
                  </a:cxn>
                  <a:cxn ang="0">
                    <a:pos x="282" y="211"/>
                  </a:cxn>
                  <a:cxn ang="0">
                    <a:pos x="234" y="217"/>
                  </a:cxn>
                  <a:cxn ang="0">
                    <a:pos x="111" y="210"/>
                  </a:cxn>
                  <a:cxn ang="0">
                    <a:pos x="63" y="197"/>
                  </a:cxn>
                  <a:cxn ang="0">
                    <a:pos x="29" y="172"/>
                  </a:cxn>
                  <a:cxn ang="0">
                    <a:pos x="7" y="136"/>
                  </a:cxn>
                  <a:cxn ang="0">
                    <a:pos x="0" y="97"/>
                  </a:cxn>
                  <a:cxn ang="0">
                    <a:pos x="6" y="59"/>
                  </a:cxn>
                  <a:cxn ang="0">
                    <a:pos x="26" y="27"/>
                  </a:cxn>
                  <a:cxn ang="0">
                    <a:pos x="59" y="5"/>
                  </a:cxn>
                  <a:cxn ang="0">
                    <a:pos x="106" y="0"/>
                  </a:cxn>
                </a:cxnLst>
                <a:rect l="0" t="0" r="r" b="b"/>
                <a:pathLst>
                  <a:path w="341" h="217">
                    <a:moveTo>
                      <a:pt x="106" y="0"/>
                    </a:moveTo>
                    <a:lnTo>
                      <a:pt x="229" y="7"/>
                    </a:lnTo>
                    <a:lnTo>
                      <a:pt x="277" y="19"/>
                    </a:lnTo>
                    <a:lnTo>
                      <a:pt x="311" y="45"/>
                    </a:lnTo>
                    <a:lnTo>
                      <a:pt x="333" y="80"/>
                    </a:lnTo>
                    <a:lnTo>
                      <a:pt x="341" y="119"/>
                    </a:lnTo>
                    <a:lnTo>
                      <a:pt x="335" y="157"/>
                    </a:lnTo>
                    <a:lnTo>
                      <a:pt x="315" y="189"/>
                    </a:lnTo>
                    <a:lnTo>
                      <a:pt x="282" y="211"/>
                    </a:lnTo>
                    <a:lnTo>
                      <a:pt x="234" y="217"/>
                    </a:lnTo>
                    <a:lnTo>
                      <a:pt x="111" y="210"/>
                    </a:lnTo>
                    <a:lnTo>
                      <a:pt x="63" y="197"/>
                    </a:lnTo>
                    <a:lnTo>
                      <a:pt x="29" y="172"/>
                    </a:lnTo>
                    <a:lnTo>
                      <a:pt x="7" y="136"/>
                    </a:lnTo>
                    <a:lnTo>
                      <a:pt x="0" y="97"/>
                    </a:lnTo>
                    <a:lnTo>
                      <a:pt x="6" y="59"/>
                    </a:lnTo>
                    <a:lnTo>
                      <a:pt x="26" y="27"/>
                    </a:lnTo>
                    <a:lnTo>
                      <a:pt x="59" y="5"/>
                    </a:lnTo>
                    <a:lnTo>
                      <a:pt x="106" y="0"/>
                    </a:lnTo>
                    <a:close/>
                  </a:path>
                </a:pathLst>
              </a:custGeom>
              <a:solidFill>
                <a:srgbClr val="999999"/>
              </a:solidFill>
              <a:ln w="9525">
                <a:noFill/>
                <a:round/>
                <a:headEnd/>
                <a:tailEnd/>
              </a:ln>
            </p:spPr>
            <p:txBody>
              <a:bodyPr/>
              <a:lstStyle/>
              <a:p>
                <a:endParaRPr lang="en-GB"/>
              </a:p>
            </p:txBody>
          </p:sp>
          <p:sp>
            <p:nvSpPr>
              <p:cNvPr id="293047" name="Freeform 183"/>
              <p:cNvSpPr>
                <a:spLocks/>
              </p:cNvSpPr>
              <p:nvPr/>
            </p:nvSpPr>
            <p:spPr bwMode="auto">
              <a:xfrm>
                <a:off x="3789" y="2246"/>
                <a:ext cx="21" cy="44"/>
              </a:xfrm>
              <a:custGeom>
                <a:avLst/>
                <a:gdLst/>
                <a:ahLst/>
                <a:cxnLst>
                  <a:cxn ang="0">
                    <a:pos x="8" y="415"/>
                  </a:cxn>
                  <a:cxn ang="0">
                    <a:pos x="0" y="99"/>
                  </a:cxn>
                  <a:cxn ang="0">
                    <a:pos x="2" y="75"/>
                  </a:cxn>
                  <a:cxn ang="0">
                    <a:pos x="7" y="53"/>
                  </a:cxn>
                  <a:cxn ang="0">
                    <a:pos x="17" y="37"/>
                  </a:cxn>
                  <a:cxn ang="0">
                    <a:pos x="30" y="22"/>
                  </a:cxn>
                  <a:cxn ang="0">
                    <a:pos x="44" y="12"/>
                  </a:cxn>
                  <a:cxn ang="0">
                    <a:pos x="62" y="5"/>
                  </a:cxn>
                  <a:cxn ang="0">
                    <a:pos x="80" y="0"/>
                  </a:cxn>
                  <a:cxn ang="0">
                    <a:pos x="99" y="0"/>
                  </a:cxn>
                  <a:cxn ang="0">
                    <a:pos x="120" y="3"/>
                  </a:cxn>
                  <a:cxn ang="0">
                    <a:pos x="138" y="10"/>
                  </a:cxn>
                  <a:cxn ang="0">
                    <a:pos x="156" y="19"/>
                  </a:cxn>
                  <a:cxn ang="0">
                    <a:pos x="172" y="31"/>
                  </a:cxn>
                  <a:cxn ang="0">
                    <a:pos x="186" y="47"/>
                  </a:cxn>
                  <a:cxn ang="0">
                    <a:pos x="196" y="66"/>
                  </a:cxn>
                  <a:cxn ang="0">
                    <a:pos x="203" y="86"/>
                  </a:cxn>
                  <a:cxn ang="0">
                    <a:pos x="206" y="111"/>
                  </a:cxn>
                  <a:cxn ang="0">
                    <a:pos x="214" y="428"/>
                  </a:cxn>
                  <a:cxn ang="0">
                    <a:pos x="212" y="453"/>
                  </a:cxn>
                  <a:cxn ang="0">
                    <a:pos x="207" y="473"/>
                  </a:cxn>
                  <a:cxn ang="0">
                    <a:pos x="197" y="490"/>
                  </a:cxn>
                  <a:cxn ang="0">
                    <a:pos x="185" y="502"/>
                  </a:cxn>
                  <a:cxn ang="0">
                    <a:pos x="169" y="513"/>
                  </a:cxn>
                  <a:cxn ang="0">
                    <a:pos x="152" y="519"/>
                  </a:cxn>
                  <a:cxn ang="0">
                    <a:pos x="134" y="523"/>
                  </a:cxn>
                  <a:cxn ang="0">
                    <a:pos x="115" y="524"/>
                  </a:cxn>
                  <a:cxn ang="0">
                    <a:pos x="93" y="522"/>
                  </a:cxn>
                  <a:cxn ang="0">
                    <a:pos x="74" y="517"/>
                  </a:cxn>
                  <a:cxn ang="0">
                    <a:pos x="56" y="508"/>
                  </a:cxn>
                  <a:cxn ang="0">
                    <a:pos x="40" y="495"/>
                  </a:cxn>
                  <a:cxn ang="0">
                    <a:pos x="28" y="480"/>
                  </a:cxn>
                  <a:cxn ang="0">
                    <a:pos x="18" y="461"/>
                  </a:cxn>
                  <a:cxn ang="0">
                    <a:pos x="11" y="439"/>
                  </a:cxn>
                  <a:cxn ang="0">
                    <a:pos x="8" y="415"/>
                  </a:cxn>
                </a:cxnLst>
                <a:rect l="0" t="0" r="r" b="b"/>
                <a:pathLst>
                  <a:path w="214" h="524">
                    <a:moveTo>
                      <a:pt x="8" y="415"/>
                    </a:moveTo>
                    <a:lnTo>
                      <a:pt x="0" y="99"/>
                    </a:lnTo>
                    <a:lnTo>
                      <a:pt x="2" y="75"/>
                    </a:lnTo>
                    <a:lnTo>
                      <a:pt x="7" y="53"/>
                    </a:lnTo>
                    <a:lnTo>
                      <a:pt x="17" y="37"/>
                    </a:lnTo>
                    <a:lnTo>
                      <a:pt x="30" y="22"/>
                    </a:lnTo>
                    <a:lnTo>
                      <a:pt x="44" y="12"/>
                    </a:lnTo>
                    <a:lnTo>
                      <a:pt x="62" y="5"/>
                    </a:lnTo>
                    <a:lnTo>
                      <a:pt x="80" y="0"/>
                    </a:lnTo>
                    <a:lnTo>
                      <a:pt x="99" y="0"/>
                    </a:lnTo>
                    <a:lnTo>
                      <a:pt x="120" y="3"/>
                    </a:lnTo>
                    <a:lnTo>
                      <a:pt x="138" y="10"/>
                    </a:lnTo>
                    <a:lnTo>
                      <a:pt x="156" y="19"/>
                    </a:lnTo>
                    <a:lnTo>
                      <a:pt x="172" y="31"/>
                    </a:lnTo>
                    <a:lnTo>
                      <a:pt x="186" y="47"/>
                    </a:lnTo>
                    <a:lnTo>
                      <a:pt x="196" y="66"/>
                    </a:lnTo>
                    <a:lnTo>
                      <a:pt x="203" y="86"/>
                    </a:lnTo>
                    <a:lnTo>
                      <a:pt x="206" y="111"/>
                    </a:lnTo>
                    <a:lnTo>
                      <a:pt x="214" y="428"/>
                    </a:lnTo>
                    <a:lnTo>
                      <a:pt x="212" y="453"/>
                    </a:lnTo>
                    <a:lnTo>
                      <a:pt x="207" y="473"/>
                    </a:lnTo>
                    <a:lnTo>
                      <a:pt x="197" y="490"/>
                    </a:lnTo>
                    <a:lnTo>
                      <a:pt x="185" y="502"/>
                    </a:lnTo>
                    <a:lnTo>
                      <a:pt x="169" y="513"/>
                    </a:lnTo>
                    <a:lnTo>
                      <a:pt x="152" y="519"/>
                    </a:lnTo>
                    <a:lnTo>
                      <a:pt x="134" y="523"/>
                    </a:lnTo>
                    <a:lnTo>
                      <a:pt x="115" y="524"/>
                    </a:lnTo>
                    <a:lnTo>
                      <a:pt x="93" y="522"/>
                    </a:lnTo>
                    <a:lnTo>
                      <a:pt x="74" y="517"/>
                    </a:lnTo>
                    <a:lnTo>
                      <a:pt x="56" y="508"/>
                    </a:lnTo>
                    <a:lnTo>
                      <a:pt x="40" y="495"/>
                    </a:lnTo>
                    <a:lnTo>
                      <a:pt x="28" y="480"/>
                    </a:lnTo>
                    <a:lnTo>
                      <a:pt x="18" y="461"/>
                    </a:lnTo>
                    <a:lnTo>
                      <a:pt x="11" y="439"/>
                    </a:lnTo>
                    <a:lnTo>
                      <a:pt x="8" y="415"/>
                    </a:lnTo>
                    <a:close/>
                  </a:path>
                </a:pathLst>
              </a:custGeom>
              <a:solidFill>
                <a:srgbClr val="999999"/>
              </a:solidFill>
              <a:ln w="9525">
                <a:noFill/>
                <a:round/>
                <a:headEnd/>
                <a:tailEnd/>
              </a:ln>
            </p:spPr>
            <p:txBody>
              <a:bodyPr/>
              <a:lstStyle/>
              <a:p>
                <a:endParaRPr lang="en-GB"/>
              </a:p>
            </p:txBody>
          </p:sp>
          <p:sp>
            <p:nvSpPr>
              <p:cNvPr id="293048" name="Freeform 184"/>
              <p:cNvSpPr>
                <a:spLocks/>
              </p:cNvSpPr>
              <p:nvPr/>
            </p:nvSpPr>
            <p:spPr bwMode="auto">
              <a:xfrm>
                <a:off x="3716" y="2268"/>
                <a:ext cx="20" cy="17"/>
              </a:xfrm>
              <a:custGeom>
                <a:avLst/>
                <a:gdLst/>
                <a:ahLst/>
                <a:cxnLst>
                  <a:cxn ang="0">
                    <a:pos x="102" y="203"/>
                  </a:cxn>
                  <a:cxn ang="0">
                    <a:pos x="81" y="200"/>
                  </a:cxn>
                  <a:cxn ang="0">
                    <a:pos x="63" y="193"/>
                  </a:cxn>
                  <a:cxn ang="0">
                    <a:pos x="46" y="182"/>
                  </a:cxn>
                  <a:cxn ang="0">
                    <a:pos x="30" y="169"/>
                  </a:cxn>
                  <a:cxn ang="0">
                    <a:pos x="18" y="154"/>
                  </a:cxn>
                  <a:cxn ang="0">
                    <a:pos x="8" y="136"/>
                  </a:cxn>
                  <a:cxn ang="0">
                    <a:pos x="2" y="116"/>
                  </a:cxn>
                  <a:cxn ang="0">
                    <a:pos x="0" y="96"/>
                  </a:cxn>
                  <a:cxn ang="0">
                    <a:pos x="2" y="75"/>
                  </a:cxn>
                  <a:cxn ang="0">
                    <a:pos x="7" y="56"/>
                  </a:cxn>
                  <a:cxn ang="0">
                    <a:pos x="16" y="40"/>
                  </a:cxn>
                  <a:cxn ang="0">
                    <a:pos x="27" y="26"/>
                  </a:cxn>
                  <a:cxn ang="0">
                    <a:pos x="43" y="15"/>
                  </a:cxn>
                  <a:cxn ang="0">
                    <a:pos x="59" y="7"/>
                  </a:cxn>
                  <a:cxn ang="0">
                    <a:pos x="77" y="1"/>
                  </a:cxn>
                  <a:cxn ang="0">
                    <a:pos x="98" y="0"/>
                  </a:cxn>
                  <a:cxn ang="0">
                    <a:pos x="118" y="3"/>
                  </a:cxn>
                  <a:cxn ang="0">
                    <a:pos x="136" y="11"/>
                  </a:cxn>
                  <a:cxn ang="0">
                    <a:pos x="153" y="21"/>
                  </a:cxn>
                  <a:cxn ang="0">
                    <a:pos x="169" y="34"/>
                  </a:cxn>
                  <a:cxn ang="0">
                    <a:pos x="181" y="50"/>
                  </a:cxn>
                  <a:cxn ang="0">
                    <a:pos x="191" y="68"/>
                  </a:cxn>
                  <a:cxn ang="0">
                    <a:pos x="197" y="87"/>
                  </a:cxn>
                  <a:cxn ang="0">
                    <a:pos x="199" y="108"/>
                  </a:cxn>
                  <a:cxn ang="0">
                    <a:pos x="197" y="129"/>
                  </a:cxn>
                  <a:cxn ang="0">
                    <a:pos x="192" y="147"/>
                  </a:cxn>
                  <a:cxn ang="0">
                    <a:pos x="183" y="164"/>
                  </a:cxn>
                  <a:cxn ang="0">
                    <a:pos x="172" y="177"/>
                  </a:cxn>
                  <a:cxn ang="0">
                    <a:pos x="156" y="189"/>
                  </a:cxn>
                  <a:cxn ang="0">
                    <a:pos x="140" y="197"/>
                  </a:cxn>
                  <a:cxn ang="0">
                    <a:pos x="122" y="202"/>
                  </a:cxn>
                  <a:cxn ang="0">
                    <a:pos x="102" y="203"/>
                  </a:cxn>
                </a:cxnLst>
                <a:rect l="0" t="0" r="r" b="b"/>
                <a:pathLst>
                  <a:path w="199" h="203">
                    <a:moveTo>
                      <a:pt x="102" y="203"/>
                    </a:moveTo>
                    <a:lnTo>
                      <a:pt x="81" y="200"/>
                    </a:lnTo>
                    <a:lnTo>
                      <a:pt x="63" y="193"/>
                    </a:lnTo>
                    <a:lnTo>
                      <a:pt x="46" y="182"/>
                    </a:lnTo>
                    <a:lnTo>
                      <a:pt x="30" y="169"/>
                    </a:lnTo>
                    <a:lnTo>
                      <a:pt x="18" y="154"/>
                    </a:lnTo>
                    <a:lnTo>
                      <a:pt x="8" y="136"/>
                    </a:lnTo>
                    <a:lnTo>
                      <a:pt x="2" y="116"/>
                    </a:lnTo>
                    <a:lnTo>
                      <a:pt x="0" y="96"/>
                    </a:lnTo>
                    <a:lnTo>
                      <a:pt x="2" y="75"/>
                    </a:lnTo>
                    <a:lnTo>
                      <a:pt x="7" y="56"/>
                    </a:lnTo>
                    <a:lnTo>
                      <a:pt x="16" y="40"/>
                    </a:lnTo>
                    <a:lnTo>
                      <a:pt x="27" y="26"/>
                    </a:lnTo>
                    <a:lnTo>
                      <a:pt x="43" y="15"/>
                    </a:lnTo>
                    <a:lnTo>
                      <a:pt x="59" y="7"/>
                    </a:lnTo>
                    <a:lnTo>
                      <a:pt x="77" y="1"/>
                    </a:lnTo>
                    <a:lnTo>
                      <a:pt x="98" y="0"/>
                    </a:lnTo>
                    <a:lnTo>
                      <a:pt x="118" y="3"/>
                    </a:lnTo>
                    <a:lnTo>
                      <a:pt x="136" y="11"/>
                    </a:lnTo>
                    <a:lnTo>
                      <a:pt x="153" y="21"/>
                    </a:lnTo>
                    <a:lnTo>
                      <a:pt x="169" y="34"/>
                    </a:lnTo>
                    <a:lnTo>
                      <a:pt x="181" y="50"/>
                    </a:lnTo>
                    <a:lnTo>
                      <a:pt x="191" y="68"/>
                    </a:lnTo>
                    <a:lnTo>
                      <a:pt x="197" y="87"/>
                    </a:lnTo>
                    <a:lnTo>
                      <a:pt x="199" y="108"/>
                    </a:lnTo>
                    <a:lnTo>
                      <a:pt x="197" y="129"/>
                    </a:lnTo>
                    <a:lnTo>
                      <a:pt x="192" y="147"/>
                    </a:lnTo>
                    <a:lnTo>
                      <a:pt x="183" y="164"/>
                    </a:lnTo>
                    <a:lnTo>
                      <a:pt x="172" y="177"/>
                    </a:lnTo>
                    <a:lnTo>
                      <a:pt x="156" y="189"/>
                    </a:lnTo>
                    <a:lnTo>
                      <a:pt x="140" y="197"/>
                    </a:lnTo>
                    <a:lnTo>
                      <a:pt x="122" y="202"/>
                    </a:lnTo>
                    <a:lnTo>
                      <a:pt x="102" y="203"/>
                    </a:lnTo>
                    <a:close/>
                  </a:path>
                </a:pathLst>
              </a:custGeom>
              <a:solidFill>
                <a:srgbClr val="CCCCCC"/>
              </a:solidFill>
              <a:ln w="9525">
                <a:noFill/>
                <a:round/>
                <a:headEnd/>
                <a:tailEnd/>
              </a:ln>
            </p:spPr>
            <p:txBody>
              <a:bodyPr/>
              <a:lstStyle/>
              <a:p>
                <a:endParaRPr lang="en-GB"/>
              </a:p>
            </p:txBody>
          </p:sp>
          <p:sp>
            <p:nvSpPr>
              <p:cNvPr id="293049" name="Freeform 185"/>
              <p:cNvSpPr>
                <a:spLocks/>
              </p:cNvSpPr>
              <p:nvPr/>
            </p:nvSpPr>
            <p:spPr bwMode="auto">
              <a:xfrm>
                <a:off x="3758" y="2271"/>
                <a:ext cx="19" cy="16"/>
              </a:xfrm>
              <a:custGeom>
                <a:avLst/>
                <a:gdLst/>
                <a:ahLst/>
                <a:cxnLst>
                  <a:cxn ang="0">
                    <a:pos x="100" y="203"/>
                  </a:cxn>
                  <a:cxn ang="0">
                    <a:pos x="80" y="200"/>
                  </a:cxn>
                  <a:cxn ang="0">
                    <a:pos x="62" y="193"/>
                  </a:cxn>
                  <a:cxn ang="0">
                    <a:pos x="45" y="182"/>
                  </a:cxn>
                  <a:cxn ang="0">
                    <a:pos x="30" y="169"/>
                  </a:cxn>
                  <a:cxn ang="0">
                    <a:pos x="18" y="153"/>
                  </a:cxn>
                  <a:cxn ang="0">
                    <a:pos x="8" y="136"/>
                  </a:cxn>
                  <a:cxn ang="0">
                    <a:pos x="2" y="116"/>
                  </a:cxn>
                  <a:cxn ang="0">
                    <a:pos x="0" y="95"/>
                  </a:cxn>
                  <a:cxn ang="0">
                    <a:pos x="2" y="75"/>
                  </a:cxn>
                  <a:cxn ang="0">
                    <a:pos x="7" y="56"/>
                  </a:cxn>
                  <a:cxn ang="0">
                    <a:pos x="16" y="40"/>
                  </a:cxn>
                  <a:cxn ang="0">
                    <a:pos x="27" y="26"/>
                  </a:cxn>
                  <a:cxn ang="0">
                    <a:pos x="42" y="15"/>
                  </a:cxn>
                  <a:cxn ang="0">
                    <a:pos x="59" y="6"/>
                  </a:cxn>
                  <a:cxn ang="0">
                    <a:pos x="76" y="1"/>
                  </a:cxn>
                  <a:cxn ang="0">
                    <a:pos x="96" y="0"/>
                  </a:cxn>
                  <a:cxn ang="0">
                    <a:pos x="117" y="3"/>
                  </a:cxn>
                  <a:cxn ang="0">
                    <a:pos x="135" y="11"/>
                  </a:cxn>
                  <a:cxn ang="0">
                    <a:pos x="152" y="21"/>
                  </a:cxn>
                  <a:cxn ang="0">
                    <a:pos x="167" y="34"/>
                  </a:cxn>
                  <a:cxn ang="0">
                    <a:pos x="180" y="50"/>
                  </a:cxn>
                  <a:cxn ang="0">
                    <a:pos x="190" y="67"/>
                  </a:cxn>
                  <a:cxn ang="0">
                    <a:pos x="196" y="87"/>
                  </a:cxn>
                  <a:cxn ang="0">
                    <a:pos x="198" y="108"/>
                  </a:cxn>
                  <a:cxn ang="0">
                    <a:pos x="196" y="129"/>
                  </a:cxn>
                  <a:cxn ang="0">
                    <a:pos x="191" y="147"/>
                  </a:cxn>
                  <a:cxn ang="0">
                    <a:pos x="182" y="164"/>
                  </a:cxn>
                  <a:cxn ang="0">
                    <a:pos x="170" y="177"/>
                  </a:cxn>
                  <a:cxn ang="0">
                    <a:pos x="155" y="189"/>
                  </a:cxn>
                  <a:cxn ang="0">
                    <a:pos x="139" y="197"/>
                  </a:cxn>
                  <a:cxn ang="0">
                    <a:pos x="121" y="202"/>
                  </a:cxn>
                  <a:cxn ang="0">
                    <a:pos x="100" y="203"/>
                  </a:cxn>
                </a:cxnLst>
                <a:rect l="0" t="0" r="r" b="b"/>
                <a:pathLst>
                  <a:path w="198" h="203">
                    <a:moveTo>
                      <a:pt x="100" y="203"/>
                    </a:moveTo>
                    <a:lnTo>
                      <a:pt x="80" y="200"/>
                    </a:lnTo>
                    <a:lnTo>
                      <a:pt x="62" y="193"/>
                    </a:lnTo>
                    <a:lnTo>
                      <a:pt x="45" y="182"/>
                    </a:lnTo>
                    <a:lnTo>
                      <a:pt x="30" y="169"/>
                    </a:lnTo>
                    <a:lnTo>
                      <a:pt x="18" y="153"/>
                    </a:lnTo>
                    <a:lnTo>
                      <a:pt x="8" y="136"/>
                    </a:lnTo>
                    <a:lnTo>
                      <a:pt x="2" y="116"/>
                    </a:lnTo>
                    <a:lnTo>
                      <a:pt x="0" y="95"/>
                    </a:lnTo>
                    <a:lnTo>
                      <a:pt x="2" y="75"/>
                    </a:lnTo>
                    <a:lnTo>
                      <a:pt x="7" y="56"/>
                    </a:lnTo>
                    <a:lnTo>
                      <a:pt x="16" y="40"/>
                    </a:lnTo>
                    <a:lnTo>
                      <a:pt x="27" y="26"/>
                    </a:lnTo>
                    <a:lnTo>
                      <a:pt x="42" y="15"/>
                    </a:lnTo>
                    <a:lnTo>
                      <a:pt x="59" y="6"/>
                    </a:lnTo>
                    <a:lnTo>
                      <a:pt x="76" y="1"/>
                    </a:lnTo>
                    <a:lnTo>
                      <a:pt x="96" y="0"/>
                    </a:lnTo>
                    <a:lnTo>
                      <a:pt x="117" y="3"/>
                    </a:lnTo>
                    <a:lnTo>
                      <a:pt x="135" y="11"/>
                    </a:lnTo>
                    <a:lnTo>
                      <a:pt x="152" y="21"/>
                    </a:lnTo>
                    <a:lnTo>
                      <a:pt x="167" y="34"/>
                    </a:lnTo>
                    <a:lnTo>
                      <a:pt x="180" y="50"/>
                    </a:lnTo>
                    <a:lnTo>
                      <a:pt x="190" y="67"/>
                    </a:lnTo>
                    <a:lnTo>
                      <a:pt x="196" y="87"/>
                    </a:lnTo>
                    <a:lnTo>
                      <a:pt x="198" y="108"/>
                    </a:lnTo>
                    <a:lnTo>
                      <a:pt x="196" y="129"/>
                    </a:lnTo>
                    <a:lnTo>
                      <a:pt x="191" y="147"/>
                    </a:lnTo>
                    <a:lnTo>
                      <a:pt x="182" y="164"/>
                    </a:lnTo>
                    <a:lnTo>
                      <a:pt x="170" y="177"/>
                    </a:lnTo>
                    <a:lnTo>
                      <a:pt x="155" y="189"/>
                    </a:lnTo>
                    <a:lnTo>
                      <a:pt x="139" y="197"/>
                    </a:lnTo>
                    <a:lnTo>
                      <a:pt x="121" y="202"/>
                    </a:lnTo>
                    <a:lnTo>
                      <a:pt x="100" y="203"/>
                    </a:lnTo>
                    <a:close/>
                  </a:path>
                </a:pathLst>
              </a:custGeom>
              <a:solidFill>
                <a:srgbClr val="CCCCCC"/>
              </a:solidFill>
              <a:ln w="9525">
                <a:noFill/>
                <a:round/>
                <a:headEnd/>
                <a:tailEnd/>
              </a:ln>
            </p:spPr>
            <p:txBody>
              <a:bodyPr/>
              <a:lstStyle/>
              <a:p>
                <a:endParaRPr lang="en-GB"/>
              </a:p>
            </p:txBody>
          </p:sp>
          <p:sp>
            <p:nvSpPr>
              <p:cNvPr id="293050" name="Freeform 186"/>
              <p:cNvSpPr>
                <a:spLocks/>
              </p:cNvSpPr>
              <p:nvPr/>
            </p:nvSpPr>
            <p:spPr bwMode="auto">
              <a:xfrm>
                <a:off x="3710" y="2242"/>
                <a:ext cx="34" cy="18"/>
              </a:xfrm>
              <a:custGeom>
                <a:avLst/>
                <a:gdLst/>
                <a:ahLst/>
                <a:cxnLst>
                  <a:cxn ang="0">
                    <a:pos x="106" y="0"/>
                  </a:cxn>
                  <a:cxn ang="0">
                    <a:pos x="230" y="7"/>
                  </a:cxn>
                  <a:cxn ang="0">
                    <a:pos x="277" y="19"/>
                  </a:cxn>
                  <a:cxn ang="0">
                    <a:pos x="312" y="45"/>
                  </a:cxn>
                  <a:cxn ang="0">
                    <a:pos x="333" y="80"/>
                  </a:cxn>
                  <a:cxn ang="0">
                    <a:pos x="341" y="120"/>
                  </a:cxn>
                  <a:cxn ang="0">
                    <a:pos x="335" y="158"/>
                  </a:cxn>
                  <a:cxn ang="0">
                    <a:pos x="316" y="190"/>
                  </a:cxn>
                  <a:cxn ang="0">
                    <a:pos x="282" y="212"/>
                  </a:cxn>
                  <a:cxn ang="0">
                    <a:pos x="235" y="217"/>
                  </a:cxn>
                  <a:cxn ang="0">
                    <a:pos x="111" y="210"/>
                  </a:cxn>
                  <a:cxn ang="0">
                    <a:pos x="63" y="197"/>
                  </a:cxn>
                  <a:cxn ang="0">
                    <a:pos x="28" y="171"/>
                  </a:cxn>
                  <a:cxn ang="0">
                    <a:pos x="7" y="136"/>
                  </a:cxn>
                  <a:cxn ang="0">
                    <a:pos x="0" y="98"/>
                  </a:cxn>
                  <a:cxn ang="0">
                    <a:pos x="6" y="60"/>
                  </a:cxn>
                  <a:cxn ang="0">
                    <a:pos x="25" y="27"/>
                  </a:cxn>
                  <a:cxn ang="0">
                    <a:pos x="59" y="6"/>
                  </a:cxn>
                  <a:cxn ang="0">
                    <a:pos x="106" y="0"/>
                  </a:cxn>
                </a:cxnLst>
                <a:rect l="0" t="0" r="r" b="b"/>
                <a:pathLst>
                  <a:path w="341" h="217">
                    <a:moveTo>
                      <a:pt x="106" y="0"/>
                    </a:moveTo>
                    <a:lnTo>
                      <a:pt x="230" y="7"/>
                    </a:lnTo>
                    <a:lnTo>
                      <a:pt x="277" y="19"/>
                    </a:lnTo>
                    <a:lnTo>
                      <a:pt x="312" y="45"/>
                    </a:lnTo>
                    <a:lnTo>
                      <a:pt x="333" y="80"/>
                    </a:lnTo>
                    <a:lnTo>
                      <a:pt x="341" y="120"/>
                    </a:lnTo>
                    <a:lnTo>
                      <a:pt x="335" y="158"/>
                    </a:lnTo>
                    <a:lnTo>
                      <a:pt x="316" y="190"/>
                    </a:lnTo>
                    <a:lnTo>
                      <a:pt x="282" y="212"/>
                    </a:lnTo>
                    <a:lnTo>
                      <a:pt x="235" y="217"/>
                    </a:lnTo>
                    <a:lnTo>
                      <a:pt x="111" y="210"/>
                    </a:lnTo>
                    <a:lnTo>
                      <a:pt x="63" y="197"/>
                    </a:lnTo>
                    <a:lnTo>
                      <a:pt x="28" y="171"/>
                    </a:lnTo>
                    <a:lnTo>
                      <a:pt x="7" y="136"/>
                    </a:lnTo>
                    <a:lnTo>
                      <a:pt x="0" y="98"/>
                    </a:lnTo>
                    <a:lnTo>
                      <a:pt x="6" y="60"/>
                    </a:lnTo>
                    <a:lnTo>
                      <a:pt x="25" y="27"/>
                    </a:lnTo>
                    <a:lnTo>
                      <a:pt x="59" y="6"/>
                    </a:lnTo>
                    <a:lnTo>
                      <a:pt x="106" y="0"/>
                    </a:lnTo>
                    <a:close/>
                  </a:path>
                </a:pathLst>
              </a:custGeom>
              <a:solidFill>
                <a:srgbClr val="CCCCCC"/>
              </a:solidFill>
              <a:ln w="9525">
                <a:noFill/>
                <a:round/>
                <a:headEnd/>
                <a:tailEnd/>
              </a:ln>
            </p:spPr>
            <p:txBody>
              <a:bodyPr/>
              <a:lstStyle/>
              <a:p>
                <a:endParaRPr lang="en-GB"/>
              </a:p>
            </p:txBody>
          </p:sp>
          <p:sp>
            <p:nvSpPr>
              <p:cNvPr id="293051" name="Freeform 187"/>
              <p:cNvSpPr>
                <a:spLocks/>
              </p:cNvSpPr>
              <p:nvPr/>
            </p:nvSpPr>
            <p:spPr bwMode="auto">
              <a:xfrm>
                <a:off x="3679" y="2267"/>
                <a:ext cx="28" cy="17"/>
              </a:xfrm>
              <a:custGeom>
                <a:avLst/>
                <a:gdLst/>
                <a:ahLst/>
                <a:cxnLst>
                  <a:cxn ang="0">
                    <a:pos x="106" y="0"/>
                  </a:cxn>
                  <a:cxn ang="0">
                    <a:pos x="171" y="5"/>
                  </a:cxn>
                  <a:cxn ang="0">
                    <a:pos x="219" y="16"/>
                  </a:cxn>
                  <a:cxn ang="0">
                    <a:pos x="253" y="42"/>
                  </a:cxn>
                  <a:cxn ang="0">
                    <a:pos x="274" y="76"/>
                  </a:cxn>
                  <a:cxn ang="0">
                    <a:pos x="282" y="116"/>
                  </a:cxn>
                  <a:cxn ang="0">
                    <a:pos x="275" y="154"/>
                  </a:cxn>
                  <a:cxn ang="0">
                    <a:pos x="256" y="186"/>
                  </a:cxn>
                  <a:cxn ang="0">
                    <a:pos x="223" y="209"/>
                  </a:cxn>
                  <a:cxn ang="0">
                    <a:pos x="176" y="215"/>
                  </a:cxn>
                  <a:cxn ang="0">
                    <a:pos x="111" y="210"/>
                  </a:cxn>
                  <a:cxn ang="0">
                    <a:pos x="63" y="197"/>
                  </a:cxn>
                  <a:cxn ang="0">
                    <a:pos x="28" y="171"/>
                  </a:cxn>
                  <a:cxn ang="0">
                    <a:pos x="7" y="136"/>
                  </a:cxn>
                  <a:cxn ang="0">
                    <a:pos x="0" y="97"/>
                  </a:cxn>
                  <a:cxn ang="0">
                    <a:pos x="6" y="59"/>
                  </a:cxn>
                  <a:cxn ang="0">
                    <a:pos x="25" y="27"/>
                  </a:cxn>
                  <a:cxn ang="0">
                    <a:pos x="59" y="5"/>
                  </a:cxn>
                  <a:cxn ang="0">
                    <a:pos x="106" y="0"/>
                  </a:cxn>
                </a:cxnLst>
                <a:rect l="0" t="0" r="r" b="b"/>
                <a:pathLst>
                  <a:path w="282" h="215">
                    <a:moveTo>
                      <a:pt x="106" y="0"/>
                    </a:moveTo>
                    <a:lnTo>
                      <a:pt x="171" y="5"/>
                    </a:lnTo>
                    <a:lnTo>
                      <a:pt x="219" y="16"/>
                    </a:lnTo>
                    <a:lnTo>
                      <a:pt x="253" y="42"/>
                    </a:lnTo>
                    <a:lnTo>
                      <a:pt x="274" y="76"/>
                    </a:lnTo>
                    <a:lnTo>
                      <a:pt x="282" y="116"/>
                    </a:lnTo>
                    <a:lnTo>
                      <a:pt x="275" y="154"/>
                    </a:lnTo>
                    <a:lnTo>
                      <a:pt x="256" y="186"/>
                    </a:lnTo>
                    <a:lnTo>
                      <a:pt x="223" y="209"/>
                    </a:lnTo>
                    <a:lnTo>
                      <a:pt x="176" y="215"/>
                    </a:lnTo>
                    <a:lnTo>
                      <a:pt x="111" y="210"/>
                    </a:lnTo>
                    <a:lnTo>
                      <a:pt x="63" y="197"/>
                    </a:lnTo>
                    <a:lnTo>
                      <a:pt x="28" y="171"/>
                    </a:lnTo>
                    <a:lnTo>
                      <a:pt x="7" y="136"/>
                    </a:lnTo>
                    <a:lnTo>
                      <a:pt x="0" y="97"/>
                    </a:lnTo>
                    <a:lnTo>
                      <a:pt x="6" y="59"/>
                    </a:lnTo>
                    <a:lnTo>
                      <a:pt x="25" y="27"/>
                    </a:lnTo>
                    <a:lnTo>
                      <a:pt x="59" y="5"/>
                    </a:lnTo>
                    <a:lnTo>
                      <a:pt x="106" y="0"/>
                    </a:lnTo>
                    <a:close/>
                  </a:path>
                </a:pathLst>
              </a:custGeom>
              <a:solidFill>
                <a:srgbClr val="CCCCCC"/>
              </a:solidFill>
              <a:ln w="9525">
                <a:noFill/>
                <a:round/>
                <a:headEnd/>
                <a:tailEnd/>
              </a:ln>
            </p:spPr>
            <p:txBody>
              <a:bodyPr/>
              <a:lstStyle/>
              <a:p>
                <a:endParaRPr lang="en-GB"/>
              </a:p>
            </p:txBody>
          </p:sp>
          <p:sp>
            <p:nvSpPr>
              <p:cNvPr id="293052" name="Freeform 188"/>
              <p:cNvSpPr>
                <a:spLocks/>
              </p:cNvSpPr>
              <p:nvPr/>
            </p:nvSpPr>
            <p:spPr bwMode="auto">
              <a:xfrm>
                <a:off x="3751" y="2244"/>
                <a:ext cx="34" cy="18"/>
              </a:xfrm>
              <a:custGeom>
                <a:avLst/>
                <a:gdLst/>
                <a:ahLst/>
                <a:cxnLst>
                  <a:cxn ang="0">
                    <a:pos x="105" y="0"/>
                  </a:cxn>
                  <a:cxn ang="0">
                    <a:pos x="228" y="9"/>
                  </a:cxn>
                  <a:cxn ang="0">
                    <a:pos x="276" y="21"/>
                  </a:cxn>
                  <a:cxn ang="0">
                    <a:pos x="311" y="47"/>
                  </a:cxn>
                  <a:cxn ang="0">
                    <a:pos x="332" y="82"/>
                  </a:cxn>
                  <a:cxn ang="0">
                    <a:pos x="340" y="121"/>
                  </a:cxn>
                  <a:cxn ang="0">
                    <a:pos x="334" y="159"/>
                  </a:cxn>
                  <a:cxn ang="0">
                    <a:pos x="315" y="191"/>
                  </a:cxn>
                  <a:cxn ang="0">
                    <a:pos x="281" y="213"/>
                  </a:cxn>
                  <a:cxn ang="0">
                    <a:pos x="233" y="219"/>
                  </a:cxn>
                  <a:cxn ang="0">
                    <a:pos x="110" y="211"/>
                  </a:cxn>
                  <a:cxn ang="0">
                    <a:pos x="63" y="198"/>
                  </a:cxn>
                  <a:cxn ang="0">
                    <a:pos x="28" y="172"/>
                  </a:cxn>
                  <a:cxn ang="0">
                    <a:pos x="7" y="137"/>
                  </a:cxn>
                  <a:cxn ang="0">
                    <a:pos x="0" y="99"/>
                  </a:cxn>
                  <a:cxn ang="0">
                    <a:pos x="6" y="60"/>
                  </a:cxn>
                  <a:cxn ang="0">
                    <a:pos x="25" y="28"/>
                  </a:cxn>
                  <a:cxn ang="0">
                    <a:pos x="59" y="7"/>
                  </a:cxn>
                  <a:cxn ang="0">
                    <a:pos x="105" y="0"/>
                  </a:cxn>
                </a:cxnLst>
                <a:rect l="0" t="0" r="r" b="b"/>
                <a:pathLst>
                  <a:path w="340" h="219">
                    <a:moveTo>
                      <a:pt x="105" y="0"/>
                    </a:moveTo>
                    <a:lnTo>
                      <a:pt x="228" y="9"/>
                    </a:lnTo>
                    <a:lnTo>
                      <a:pt x="276" y="21"/>
                    </a:lnTo>
                    <a:lnTo>
                      <a:pt x="311" y="47"/>
                    </a:lnTo>
                    <a:lnTo>
                      <a:pt x="332" y="82"/>
                    </a:lnTo>
                    <a:lnTo>
                      <a:pt x="340" y="121"/>
                    </a:lnTo>
                    <a:lnTo>
                      <a:pt x="334" y="159"/>
                    </a:lnTo>
                    <a:lnTo>
                      <a:pt x="315" y="191"/>
                    </a:lnTo>
                    <a:lnTo>
                      <a:pt x="281" y="213"/>
                    </a:lnTo>
                    <a:lnTo>
                      <a:pt x="233" y="219"/>
                    </a:lnTo>
                    <a:lnTo>
                      <a:pt x="110" y="211"/>
                    </a:lnTo>
                    <a:lnTo>
                      <a:pt x="63" y="198"/>
                    </a:lnTo>
                    <a:lnTo>
                      <a:pt x="28" y="172"/>
                    </a:lnTo>
                    <a:lnTo>
                      <a:pt x="7" y="137"/>
                    </a:lnTo>
                    <a:lnTo>
                      <a:pt x="0" y="99"/>
                    </a:lnTo>
                    <a:lnTo>
                      <a:pt x="6" y="60"/>
                    </a:lnTo>
                    <a:lnTo>
                      <a:pt x="25" y="28"/>
                    </a:lnTo>
                    <a:lnTo>
                      <a:pt x="59" y="7"/>
                    </a:lnTo>
                    <a:lnTo>
                      <a:pt x="105" y="0"/>
                    </a:lnTo>
                    <a:close/>
                  </a:path>
                </a:pathLst>
              </a:custGeom>
              <a:solidFill>
                <a:srgbClr val="CCCCCC"/>
              </a:solidFill>
              <a:ln w="9525">
                <a:noFill/>
                <a:round/>
                <a:headEnd/>
                <a:tailEnd/>
              </a:ln>
            </p:spPr>
            <p:txBody>
              <a:bodyPr/>
              <a:lstStyle/>
              <a:p>
                <a:endParaRPr lang="en-GB"/>
              </a:p>
            </p:txBody>
          </p:sp>
          <p:sp>
            <p:nvSpPr>
              <p:cNvPr id="293053" name="Freeform 189"/>
              <p:cNvSpPr>
                <a:spLocks/>
              </p:cNvSpPr>
              <p:nvPr/>
            </p:nvSpPr>
            <p:spPr bwMode="auto">
              <a:xfrm>
                <a:off x="3791" y="2246"/>
                <a:ext cx="21" cy="43"/>
              </a:xfrm>
              <a:custGeom>
                <a:avLst/>
                <a:gdLst/>
                <a:ahLst/>
                <a:cxnLst>
                  <a:cxn ang="0">
                    <a:pos x="8" y="415"/>
                  </a:cxn>
                  <a:cxn ang="0">
                    <a:pos x="0" y="98"/>
                  </a:cxn>
                  <a:cxn ang="0">
                    <a:pos x="2" y="75"/>
                  </a:cxn>
                  <a:cxn ang="0">
                    <a:pos x="7" y="53"/>
                  </a:cxn>
                  <a:cxn ang="0">
                    <a:pos x="17" y="36"/>
                  </a:cxn>
                  <a:cxn ang="0">
                    <a:pos x="30" y="22"/>
                  </a:cxn>
                  <a:cxn ang="0">
                    <a:pos x="45" y="12"/>
                  </a:cxn>
                  <a:cxn ang="0">
                    <a:pos x="62" y="4"/>
                  </a:cxn>
                  <a:cxn ang="0">
                    <a:pos x="80" y="0"/>
                  </a:cxn>
                  <a:cxn ang="0">
                    <a:pos x="100" y="0"/>
                  </a:cxn>
                  <a:cxn ang="0">
                    <a:pos x="120" y="3"/>
                  </a:cxn>
                  <a:cxn ang="0">
                    <a:pos x="139" y="9"/>
                  </a:cxn>
                  <a:cxn ang="0">
                    <a:pos x="157" y="19"/>
                  </a:cxn>
                  <a:cxn ang="0">
                    <a:pos x="173" y="31"/>
                  </a:cxn>
                  <a:cxn ang="0">
                    <a:pos x="186" y="47"/>
                  </a:cxn>
                  <a:cxn ang="0">
                    <a:pos x="197" y="65"/>
                  </a:cxn>
                  <a:cxn ang="0">
                    <a:pos x="204" y="86"/>
                  </a:cxn>
                  <a:cxn ang="0">
                    <a:pos x="207" y="111"/>
                  </a:cxn>
                  <a:cxn ang="0">
                    <a:pos x="214" y="428"/>
                  </a:cxn>
                  <a:cxn ang="0">
                    <a:pos x="212" y="452"/>
                  </a:cxn>
                  <a:cxn ang="0">
                    <a:pos x="207" y="473"/>
                  </a:cxn>
                  <a:cxn ang="0">
                    <a:pos x="197" y="490"/>
                  </a:cxn>
                  <a:cxn ang="0">
                    <a:pos x="185" y="502"/>
                  </a:cxn>
                  <a:cxn ang="0">
                    <a:pos x="170" y="513"/>
                  </a:cxn>
                  <a:cxn ang="0">
                    <a:pos x="152" y="519"/>
                  </a:cxn>
                  <a:cxn ang="0">
                    <a:pos x="134" y="523"/>
                  </a:cxn>
                  <a:cxn ang="0">
                    <a:pos x="115" y="524"/>
                  </a:cxn>
                  <a:cxn ang="0">
                    <a:pos x="94" y="522"/>
                  </a:cxn>
                  <a:cxn ang="0">
                    <a:pos x="74" y="517"/>
                  </a:cxn>
                  <a:cxn ang="0">
                    <a:pos x="56" y="507"/>
                  </a:cxn>
                  <a:cxn ang="0">
                    <a:pos x="41" y="494"/>
                  </a:cxn>
                  <a:cxn ang="0">
                    <a:pos x="28" y="478"/>
                  </a:cxn>
                  <a:cxn ang="0">
                    <a:pos x="18" y="460"/>
                  </a:cxn>
                  <a:cxn ang="0">
                    <a:pos x="11" y="439"/>
                  </a:cxn>
                  <a:cxn ang="0">
                    <a:pos x="8" y="415"/>
                  </a:cxn>
                </a:cxnLst>
                <a:rect l="0" t="0" r="r" b="b"/>
                <a:pathLst>
                  <a:path w="214" h="524">
                    <a:moveTo>
                      <a:pt x="8" y="415"/>
                    </a:moveTo>
                    <a:lnTo>
                      <a:pt x="0" y="98"/>
                    </a:lnTo>
                    <a:lnTo>
                      <a:pt x="2" y="75"/>
                    </a:lnTo>
                    <a:lnTo>
                      <a:pt x="7" y="53"/>
                    </a:lnTo>
                    <a:lnTo>
                      <a:pt x="17" y="36"/>
                    </a:lnTo>
                    <a:lnTo>
                      <a:pt x="30" y="22"/>
                    </a:lnTo>
                    <a:lnTo>
                      <a:pt x="45" y="12"/>
                    </a:lnTo>
                    <a:lnTo>
                      <a:pt x="62" y="4"/>
                    </a:lnTo>
                    <a:lnTo>
                      <a:pt x="80" y="0"/>
                    </a:lnTo>
                    <a:lnTo>
                      <a:pt x="100" y="0"/>
                    </a:lnTo>
                    <a:lnTo>
                      <a:pt x="120" y="3"/>
                    </a:lnTo>
                    <a:lnTo>
                      <a:pt x="139" y="9"/>
                    </a:lnTo>
                    <a:lnTo>
                      <a:pt x="157" y="19"/>
                    </a:lnTo>
                    <a:lnTo>
                      <a:pt x="173" y="31"/>
                    </a:lnTo>
                    <a:lnTo>
                      <a:pt x="186" y="47"/>
                    </a:lnTo>
                    <a:lnTo>
                      <a:pt x="197" y="65"/>
                    </a:lnTo>
                    <a:lnTo>
                      <a:pt x="204" y="86"/>
                    </a:lnTo>
                    <a:lnTo>
                      <a:pt x="207" y="111"/>
                    </a:lnTo>
                    <a:lnTo>
                      <a:pt x="214" y="428"/>
                    </a:lnTo>
                    <a:lnTo>
                      <a:pt x="212" y="452"/>
                    </a:lnTo>
                    <a:lnTo>
                      <a:pt x="207" y="473"/>
                    </a:lnTo>
                    <a:lnTo>
                      <a:pt x="197" y="490"/>
                    </a:lnTo>
                    <a:lnTo>
                      <a:pt x="185" y="502"/>
                    </a:lnTo>
                    <a:lnTo>
                      <a:pt x="170" y="513"/>
                    </a:lnTo>
                    <a:lnTo>
                      <a:pt x="152" y="519"/>
                    </a:lnTo>
                    <a:lnTo>
                      <a:pt x="134" y="523"/>
                    </a:lnTo>
                    <a:lnTo>
                      <a:pt x="115" y="524"/>
                    </a:lnTo>
                    <a:lnTo>
                      <a:pt x="94" y="522"/>
                    </a:lnTo>
                    <a:lnTo>
                      <a:pt x="74" y="517"/>
                    </a:lnTo>
                    <a:lnTo>
                      <a:pt x="56" y="507"/>
                    </a:lnTo>
                    <a:lnTo>
                      <a:pt x="41" y="494"/>
                    </a:lnTo>
                    <a:lnTo>
                      <a:pt x="28" y="478"/>
                    </a:lnTo>
                    <a:lnTo>
                      <a:pt x="18" y="460"/>
                    </a:lnTo>
                    <a:lnTo>
                      <a:pt x="11" y="439"/>
                    </a:lnTo>
                    <a:lnTo>
                      <a:pt x="8" y="415"/>
                    </a:lnTo>
                    <a:close/>
                  </a:path>
                </a:pathLst>
              </a:custGeom>
              <a:solidFill>
                <a:srgbClr val="CCCCCC"/>
              </a:solidFill>
              <a:ln w="9525">
                <a:noFill/>
                <a:round/>
                <a:headEnd/>
                <a:tailEnd/>
              </a:ln>
            </p:spPr>
            <p:txBody>
              <a:bodyPr/>
              <a:lstStyle/>
              <a:p>
                <a:endParaRPr lang="en-GB"/>
              </a:p>
            </p:txBody>
          </p:sp>
          <p:sp>
            <p:nvSpPr>
              <p:cNvPr id="293054" name="Freeform 190"/>
              <p:cNvSpPr>
                <a:spLocks/>
              </p:cNvSpPr>
              <p:nvPr/>
            </p:nvSpPr>
            <p:spPr bwMode="auto">
              <a:xfrm>
                <a:off x="3679" y="2239"/>
                <a:ext cx="24" cy="20"/>
              </a:xfrm>
              <a:custGeom>
                <a:avLst/>
                <a:gdLst/>
                <a:ahLst/>
                <a:cxnLst>
                  <a:cxn ang="0">
                    <a:pos x="123" y="245"/>
                  </a:cxn>
                  <a:cxn ang="0">
                    <a:pos x="99" y="243"/>
                  </a:cxn>
                  <a:cxn ang="0">
                    <a:pos x="76" y="236"/>
                  </a:cxn>
                  <a:cxn ang="0">
                    <a:pos x="55" y="226"/>
                  </a:cxn>
                  <a:cxn ang="0">
                    <a:pos x="38" y="211"/>
                  </a:cxn>
                  <a:cxn ang="0">
                    <a:pos x="22" y="193"/>
                  </a:cxn>
                  <a:cxn ang="0">
                    <a:pos x="10" y="173"/>
                  </a:cxn>
                  <a:cxn ang="0">
                    <a:pos x="3" y="150"/>
                  </a:cxn>
                  <a:cxn ang="0">
                    <a:pos x="0" y="126"/>
                  </a:cxn>
                  <a:cxn ang="0">
                    <a:pos x="2" y="101"/>
                  </a:cxn>
                  <a:cxn ang="0">
                    <a:pos x="8" y="78"/>
                  </a:cxn>
                  <a:cxn ang="0">
                    <a:pos x="18" y="56"/>
                  </a:cxn>
                  <a:cxn ang="0">
                    <a:pos x="32" y="38"/>
                  </a:cxn>
                  <a:cxn ang="0">
                    <a:pos x="51" y="23"/>
                  </a:cxn>
                  <a:cxn ang="0">
                    <a:pos x="70" y="11"/>
                  </a:cxn>
                  <a:cxn ang="0">
                    <a:pos x="92" y="3"/>
                  </a:cxn>
                  <a:cxn ang="0">
                    <a:pos x="117" y="0"/>
                  </a:cxn>
                  <a:cxn ang="0">
                    <a:pos x="141" y="2"/>
                  </a:cxn>
                  <a:cxn ang="0">
                    <a:pos x="164" y="9"/>
                  </a:cxn>
                  <a:cxn ang="0">
                    <a:pos x="185" y="19"/>
                  </a:cxn>
                  <a:cxn ang="0">
                    <a:pos x="203" y="33"/>
                  </a:cxn>
                  <a:cxn ang="0">
                    <a:pos x="217" y="52"/>
                  </a:cxn>
                  <a:cxn ang="0">
                    <a:pos x="230" y="72"/>
                  </a:cxn>
                  <a:cxn ang="0">
                    <a:pos x="237" y="94"/>
                  </a:cxn>
                  <a:cxn ang="0">
                    <a:pos x="240" y="119"/>
                  </a:cxn>
                  <a:cxn ang="0">
                    <a:pos x="238" y="144"/>
                  </a:cxn>
                  <a:cxn ang="0">
                    <a:pos x="232" y="167"/>
                  </a:cxn>
                  <a:cxn ang="0">
                    <a:pos x="222" y="189"/>
                  </a:cxn>
                  <a:cxn ang="0">
                    <a:pos x="207" y="206"/>
                  </a:cxn>
                  <a:cxn ang="0">
                    <a:pos x="189" y="222"/>
                  </a:cxn>
                  <a:cxn ang="0">
                    <a:pos x="170" y="234"/>
                  </a:cxn>
                  <a:cxn ang="0">
                    <a:pos x="147" y="241"/>
                  </a:cxn>
                  <a:cxn ang="0">
                    <a:pos x="123" y="245"/>
                  </a:cxn>
                </a:cxnLst>
                <a:rect l="0" t="0" r="r" b="b"/>
                <a:pathLst>
                  <a:path w="240" h="245">
                    <a:moveTo>
                      <a:pt x="123" y="245"/>
                    </a:moveTo>
                    <a:lnTo>
                      <a:pt x="99" y="243"/>
                    </a:lnTo>
                    <a:lnTo>
                      <a:pt x="76" y="236"/>
                    </a:lnTo>
                    <a:lnTo>
                      <a:pt x="55" y="226"/>
                    </a:lnTo>
                    <a:lnTo>
                      <a:pt x="38" y="211"/>
                    </a:lnTo>
                    <a:lnTo>
                      <a:pt x="22" y="193"/>
                    </a:lnTo>
                    <a:lnTo>
                      <a:pt x="10" y="173"/>
                    </a:lnTo>
                    <a:lnTo>
                      <a:pt x="3" y="150"/>
                    </a:lnTo>
                    <a:lnTo>
                      <a:pt x="0" y="126"/>
                    </a:lnTo>
                    <a:lnTo>
                      <a:pt x="2" y="101"/>
                    </a:lnTo>
                    <a:lnTo>
                      <a:pt x="8" y="78"/>
                    </a:lnTo>
                    <a:lnTo>
                      <a:pt x="18" y="56"/>
                    </a:lnTo>
                    <a:lnTo>
                      <a:pt x="32" y="38"/>
                    </a:lnTo>
                    <a:lnTo>
                      <a:pt x="51" y="23"/>
                    </a:lnTo>
                    <a:lnTo>
                      <a:pt x="70" y="11"/>
                    </a:lnTo>
                    <a:lnTo>
                      <a:pt x="92" y="3"/>
                    </a:lnTo>
                    <a:lnTo>
                      <a:pt x="117" y="0"/>
                    </a:lnTo>
                    <a:lnTo>
                      <a:pt x="141" y="2"/>
                    </a:lnTo>
                    <a:lnTo>
                      <a:pt x="164" y="9"/>
                    </a:lnTo>
                    <a:lnTo>
                      <a:pt x="185" y="19"/>
                    </a:lnTo>
                    <a:lnTo>
                      <a:pt x="203" y="33"/>
                    </a:lnTo>
                    <a:lnTo>
                      <a:pt x="217" y="52"/>
                    </a:lnTo>
                    <a:lnTo>
                      <a:pt x="230" y="72"/>
                    </a:lnTo>
                    <a:lnTo>
                      <a:pt x="237" y="94"/>
                    </a:lnTo>
                    <a:lnTo>
                      <a:pt x="240" y="119"/>
                    </a:lnTo>
                    <a:lnTo>
                      <a:pt x="238" y="144"/>
                    </a:lnTo>
                    <a:lnTo>
                      <a:pt x="232" y="167"/>
                    </a:lnTo>
                    <a:lnTo>
                      <a:pt x="222" y="189"/>
                    </a:lnTo>
                    <a:lnTo>
                      <a:pt x="207" y="206"/>
                    </a:lnTo>
                    <a:lnTo>
                      <a:pt x="189" y="222"/>
                    </a:lnTo>
                    <a:lnTo>
                      <a:pt x="170" y="234"/>
                    </a:lnTo>
                    <a:lnTo>
                      <a:pt x="147" y="241"/>
                    </a:lnTo>
                    <a:lnTo>
                      <a:pt x="123" y="245"/>
                    </a:lnTo>
                    <a:close/>
                  </a:path>
                </a:pathLst>
              </a:custGeom>
              <a:solidFill>
                <a:srgbClr val="545959"/>
              </a:solidFill>
              <a:ln w="9525">
                <a:noFill/>
                <a:round/>
                <a:headEnd/>
                <a:tailEnd/>
              </a:ln>
            </p:spPr>
            <p:txBody>
              <a:bodyPr/>
              <a:lstStyle/>
              <a:p>
                <a:endParaRPr lang="en-GB"/>
              </a:p>
            </p:txBody>
          </p:sp>
          <p:sp>
            <p:nvSpPr>
              <p:cNvPr id="293055" name="Freeform 191"/>
              <p:cNvSpPr>
                <a:spLocks/>
              </p:cNvSpPr>
              <p:nvPr/>
            </p:nvSpPr>
            <p:spPr bwMode="auto">
              <a:xfrm>
                <a:off x="3680" y="2241"/>
                <a:ext cx="21" cy="17"/>
              </a:xfrm>
              <a:custGeom>
                <a:avLst/>
                <a:gdLst/>
                <a:ahLst/>
                <a:cxnLst>
                  <a:cxn ang="0">
                    <a:pos x="107" y="214"/>
                  </a:cxn>
                  <a:cxn ang="0">
                    <a:pos x="85" y="213"/>
                  </a:cxn>
                  <a:cxn ang="0">
                    <a:pos x="66" y="207"/>
                  </a:cxn>
                  <a:cxn ang="0">
                    <a:pos x="48" y="198"/>
                  </a:cxn>
                  <a:cxn ang="0">
                    <a:pos x="33" y="185"/>
                  </a:cxn>
                  <a:cxn ang="0">
                    <a:pos x="19" y="170"/>
                  </a:cxn>
                  <a:cxn ang="0">
                    <a:pos x="9" y="151"/>
                  </a:cxn>
                  <a:cxn ang="0">
                    <a:pos x="2" y="131"/>
                  </a:cxn>
                  <a:cxn ang="0">
                    <a:pos x="0" y="110"/>
                  </a:cxn>
                  <a:cxn ang="0">
                    <a:pos x="1" y="88"/>
                  </a:cxn>
                  <a:cxn ang="0">
                    <a:pos x="7" y="68"/>
                  </a:cxn>
                  <a:cxn ang="0">
                    <a:pos x="16" y="50"/>
                  </a:cxn>
                  <a:cxn ang="0">
                    <a:pos x="29" y="33"/>
                  </a:cxn>
                  <a:cxn ang="0">
                    <a:pos x="44" y="20"/>
                  </a:cxn>
                  <a:cxn ang="0">
                    <a:pos x="62" y="9"/>
                  </a:cxn>
                  <a:cxn ang="0">
                    <a:pos x="81" y="3"/>
                  </a:cxn>
                  <a:cxn ang="0">
                    <a:pos x="103" y="0"/>
                  </a:cxn>
                  <a:cxn ang="0">
                    <a:pos x="124" y="2"/>
                  </a:cxn>
                  <a:cxn ang="0">
                    <a:pos x="143" y="7"/>
                  </a:cxn>
                  <a:cxn ang="0">
                    <a:pos x="162" y="18"/>
                  </a:cxn>
                  <a:cxn ang="0">
                    <a:pos x="178" y="30"/>
                  </a:cxn>
                  <a:cxn ang="0">
                    <a:pos x="191" y="46"/>
                  </a:cxn>
                  <a:cxn ang="0">
                    <a:pos x="201" y="64"/>
                  </a:cxn>
                  <a:cxn ang="0">
                    <a:pos x="207" y="84"/>
                  </a:cxn>
                  <a:cxn ang="0">
                    <a:pos x="210" y="106"/>
                  </a:cxn>
                  <a:cxn ang="0">
                    <a:pos x="208" y="127"/>
                  </a:cxn>
                  <a:cxn ang="0">
                    <a:pos x="203" y="147"/>
                  </a:cxn>
                  <a:cxn ang="0">
                    <a:pos x="193" y="166"/>
                  </a:cxn>
                  <a:cxn ang="0">
                    <a:pos x="181" y="181"/>
                  </a:cxn>
                  <a:cxn ang="0">
                    <a:pos x="166" y="195"/>
                  </a:cxn>
                  <a:cxn ang="0">
                    <a:pos x="147" y="205"/>
                  </a:cxn>
                  <a:cxn ang="0">
                    <a:pos x="128" y="212"/>
                  </a:cxn>
                  <a:cxn ang="0">
                    <a:pos x="107" y="214"/>
                  </a:cxn>
                </a:cxnLst>
                <a:rect l="0" t="0" r="r" b="b"/>
                <a:pathLst>
                  <a:path w="210" h="214">
                    <a:moveTo>
                      <a:pt x="107" y="214"/>
                    </a:moveTo>
                    <a:lnTo>
                      <a:pt x="85" y="213"/>
                    </a:lnTo>
                    <a:lnTo>
                      <a:pt x="66" y="207"/>
                    </a:lnTo>
                    <a:lnTo>
                      <a:pt x="48" y="198"/>
                    </a:lnTo>
                    <a:lnTo>
                      <a:pt x="33" y="185"/>
                    </a:lnTo>
                    <a:lnTo>
                      <a:pt x="19" y="170"/>
                    </a:lnTo>
                    <a:lnTo>
                      <a:pt x="9" y="151"/>
                    </a:lnTo>
                    <a:lnTo>
                      <a:pt x="2" y="131"/>
                    </a:lnTo>
                    <a:lnTo>
                      <a:pt x="0" y="110"/>
                    </a:lnTo>
                    <a:lnTo>
                      <a:pt x="1" y="88"/>
                    </a:lnTo>
                    <a:lnTo>
                      <a:pt x="7" y="68"/>
                    </a:lnTo>
                    <a:lnTo>
                      <a:pt x="16" y="50"/>
                    </a:lnTo>
                    <a:lnTo>
                      <a:pt x="29" y="33"/>
                    </a:lnTo>
                    <a:lnTo>
                      <a:pt x="44" y="20"/>
                    </a:lnTo>
                    <a:lnTo>
                      <a:pt x="62" y="9"/>
                    </a:lnTo>
                    <a:lnTo>
                      <a:pt x="81" y="3"/>
                    </a:lnTo>
                    <a:lnTo>
                      <a:pt x="103" y="0"/>
                    </a:lnTo>
                    <a:lnTo>
                      <a:pt x="124" y="2"/>
                    </a:lnTo>
                    <a:lnTo>
                      <a:pt x="143" y="7"/>
                    </a:lnTo>
                    <a:lnTo>
                      <a:pt x="162" y="18"/>
                    </a:lnTo>
                    <a:lnTo>
                      <a:pt x="178" y="30"/>
                    </a:lnTo>
                    <a:lnTo>
                      <a:pt x="191" y="46"/>
                    </a:lnTo>
                    <a:lnTo>
                      <a:pt x="201" y="64"/>
                    </a:lnTo>
                    <a:lnTo>
                      <a:pt x="207" y="84"/>
                    </a:lnTo>
                    <a:lnTo>
                      <a:pt x="210" y="106"/>
                    </a:lnTo>
                    <a:lnTo>
                      <a:pt x="208" y="127"/>
                    </a:lnTo>
                    <a:lnTo>
                      <a:pt x="203" y="147"/>
                    </a:lnTo>
                    <a:lnTo>
                      <a:pt x="193" y="166"/>
                    </a:lnTo>
                    <a:lnTo>
                      <a:pt x="181" y="181"/>
                    </a:lnTo>
                    <a:lnTo>
                      <a:pt x="166" y="195"/>
                    </a:lnTo>
                    <a:lnTo>
                      <a:pt x="147" y="205"/>
                    </a:lnTo>
                    <a:lnTo>
                      <a:pt x="128" y="212"/>
                    </a:lnTo>
                    <a:lnTo>
                      <a:pt x="107" y="214"/>
                    </a:lnTo>
                    <a:close/>
                  </a:path>
                </a:pathLst>
              </a:custGeom>
              <a:solidFill>
                <a:srgbClr val="000000"/>
              </a:solidFill>
              <a:ln w="9525">
                <a:noFill/>
                <a:round/>
                <a:headEnd/>
                <a:tailEnd/>
              </a:ln>
            </p:spPr>
            <p:txBody>
              <a:bodyPr/>
              <a:lstStyle/>
              <a:p>
                <a:endParaRPr lang="en-GB"/>
              </a:p>
            </p:txBody>
          </p:sp>
          <p:sp>
            <p:nvSpPr>
              <p:cNvPr id="293056" name="Freeform 192"/>
              <p:cNvSpPr>
                <a:spLocks/>
              </p:cNvSpPr>
              <p:nvPr/>
            </p:nvSpPr>
            <p:spPr bwMode="auto">
              <a:xfrm>
                <a:off x="3680" y="2240"/>
                <a:ext cx="21" cy="18"/>
              </a:xfrm>
              <a:custGeom>
                <a:avLst/>
                <a:gdLst/>
                <a:ahLst/>
                <a:cxnLst>
                  <a:cxn ang="0">
                    <a:pos x="107" y="214"/>
                  </a:cxn>
                  <a:cxn ang="0">
                    <a:pos x="86" y="213"/>
                  </a:cxn>
                  <a:cxn ang="0">
                    <a:pos x="66" y="207"/>
                  </a:cxn>
                  <a:cxn ang="0">
                    <a:pos x="48" y="197"/>
                  </a:cxn>
                  <a:cxn ang="0">
                    <a:pos x="33" y="185"/>
                  </a:cxn>
                  <a:cxn ang="0">
                    <a:pos x="19" y="170"/>
                  </a:cxn>
                  <a:cxn ang="0">
                    <a:pos x="9" y="151"/>
                  </a:cxn>
                  <a:cxn ang="0">
                    <a:pos x="2" y="131"/>
                  </a:cxn>
                  <a:cxn ang="0">
                    <a:pos x="0" y="110"/>
                  </a:cxn>
                  <a:cxn ang="0">
                    <a:pos x="1" y="88"/>
                  </a:cxn>
                  <a:cxn ang="0">
                    <a:pos x="7" y="68"/>
                  </a:cxn>
                  <a:cxn ang="0">
                    <a:pos x="16" y="49"/>
                  </a:cxn>
                  <a:cxn ang="0">
                    <a:pos x="29" y="33"/>
                  </a:cxn>
                  <a:cxn ang="0">
                    <a:pos x="44" y="19"/>
                  </a:cxn>
                  <a:cxn ang="0">
                    <a:pos x="62" y="9"/>
                  </a:cxn>
                  <a:cxn ang="0">
                    <a:pos x="81" y="3"/>
                  </a:cxn>
                  <a:cxn ang="0">
                    <a:pos x="103" y="0"/>
                  </a:cxn>
                  <a:cxn ang="0">
                    <a:pos x="124" y="2"/>
                  </a:cxn>
                  <a:cxn ang="0">
                    <a:pos x="143" y="7"/>
                  </a:cxn>
                  <a:cxn ang="0">
                    <a:pos x="162" y="17"/>
                  </a:cxn>
                  <a:cxn ang="0">
                    <a:pos x="178" y="30"/>
                  </a:cxn>
                  <a:cxn ang="0">
                    <a:pos x="191" y="45"/>
                  </a:cxn>
                  <a:cxn ang="0">
                    <a:pos x="201" y="64"/>
                  </a:cxn>
                  <a:cxn ang="0">
                    <a:pos x="208" y="84"/>
                  </a:cxn>
                  <a:cxn ang="0">
                    <a:pos x="211" y="105"/>
                  </a:cxn>
                  <a:cxn ang="0">
                    <a:pos x="209" y="127"/>
                  </a:cxn>
                  <a:cxn ang="0">
                    <a:pos x="203" y="147"/>
                  </a:cxn>
                  <a:cxn ang="0">
                    <a:pos x="193" y="165"/>
                  </a:cxn>
                  <a:cxn ang="0">
                    <a:pos x="181" y="181"/>
                  </a:cxn>
                  <a:cxn ang="0">
                    <a:pos x="166" y="194"/>
                  </a:cxn>
                  <a:cxn ang="0">
                    <a:pos x="148" y="205"/>
                  </a:cxn>
                  <a:cxn ang="0">
                    <a:pos x="128" y="212"/>
                  </a:cxn>
                  <a:cxn ang="0">
                    <a:pos x="107" y="214"/>
                  </a:cxn>
                </a:cxnLst>
                <a:rect l="0" t="0" r="r" b="b"/>
                <a:pathLst>
                  <a:path w="211" h="214">
                    <a:moveTo>
                      <a:pt x="107" y="214"/>
                    </a:moveTo>
                    <a:lnTo>
                      <a:pt x="86" y="213"/>
                    </a:lnTo>
                    <a:lnTo>
                      <a:pt x="66" y="207"/>
                    </a:lnTo>
                    <a:lnTo>
                      <a:pt x="48" y="197"/>
                    </a:lnTo>
                    <a:lnTo>
                      <a:pt x="33" y="185"/>
                    </a:lnTo>
                    <a:lnTo>
                      <a:pt x="19" y="170"/>
                    </a:lnTo>
                    <a:lnTo>
                      <a:pt x="9" y="151"/>
                    </a:lnTo>
                    <a:lnTo>
                      <a:pt x="2" y="131"/>
                    </a:lnTo>
                    <a:lnTo>
                      <a:pt x="0" y="110"/>
                    </a:lnTo>
                    <a:lnTo>
                      <a:pt x="1" y="88"/>
                    </a:lnTo>
                    <a:lnTo>
                      <a:pt x="7" y="68"/>
                    </a:lnTo>
                    <a:lnTo>
                      <a:pt x="16" y="49"/>
                    </a:lnTo>
                    <a:lnTo>
                      <a:pt x="29" y="33"/>
                    </a:lnTo>
                    <a:lnTo>
                      <a:pt x="44" y="19"/>
                    </a:lnTo>
                    <a:lnTo>
                      <a:pt x="62" y="9"/>
                    </a:lnTo>
                    <a:lnTo>
                      <a:pt x="81" y="3"/>
                    </a:lnTo>
                    <a:lnTo>
                      <a:pt x="103" y="0"/>
                    </a:lnTo>
                    <a:lnTo>
                      <a:pt x="124" y="2"/>
                    </a:lnTo>
                    <a:lnTo>
                      <a:pt x="143" y="7"/>
                    </a:lnTo>
                    <a:lnTo>
                      <a:pt x="162" y="17"/>
                    </a:lnTo>
                    <a:lnTo>
                      <a:pt x="178" y="30"/>
                    </a:lnTo>
                    <a:lnTo>
                      <a:pt x="191" y="45"/>
                    </a:lnTo>
                    <a:lnTo>
                      <a:pt x="201" y="64"/>
                    </a:lnTo>
                    <a:lnTo>
                      <a:pt x="208" y="84"/>
                    </a:lnTo>
                    <a:lnTo>
                      <a:pt x="211" y="105"/>
                    </a:lnTo>
                    <a:lnTo>
                      <a:pt x="209" y="127"/>
                    </a:lnTo>
                    <a:lnTo>
                      <a:pt x="203" y="147"/>
                    </a:lnTo>
                    <a:lnTo>
                      <a:pt x="193" y="165"/>
                    </a:lnTo>
                    <a:lnTo>
                      <a:pt x="181" y="181"/>
                    </a:lnTo>
                    <a:lnTo>
                      <a:pt x="166" y="194"/>
                    </a:lnTo>
                    <a:lnTo>
                      <a:pt x="148" y="205"/>
                    </a:lnTo>
                    <a:lnTo>
                      <a:pt x="128" y="212"/>
                    </a:lnTo>
                    <a:lnTo>
                      <a:pt x="107" y="214"/>
                    </a:lnTo>
                    <a:close/>
                  </a:path>
                </a:pathLst>
              </a:custGeom>
              <a:solidFill>
                <a:srgbClr val="999999"/>
              </a:solidFill>
              <a:ln w="9525">
                <a:noFill/>
                <a:round/>
                <a:headEnd/>
                <a:tailEnd/>
              </a:ln>
            </p:spPr>
            <p:txBody>
              <a:bodyPr/>
              <a:lstStyle/>
              <a:p>
                <a:endParaRPr lang="en-GB"/>
              </a:p>
            </p:txBody>
          </p:sp>
          <p:sp>
            <p:nvSpPr>
              <p:cNvPr id="293057" name="Freeform 193"/>
              <p:cNvSpPr>
                <a:spLocks/>
              </p:cNvSpPr>
              <p:nvPr/>
            </p:nvSpPr>
            <p:spPr bwMode="auto">
              <a:xfrm>
                <a:off x="3682" y="2240"/>
                <a:ext cx="19" cy="17"/>
              </a:xfrm>
              <a:custGeom>
                <a:avLst/>
                <a:gdLst/>
                <a:ahLst/>
                <a:cxnLst>
                  <a:cxn ang="0">
                    <a:pos x="102" y="203"/>
                  </a:cxn>
                  <a:cxn ang="0">
                    <a:pos x="82" y="200"/>
                  </a:cxn>
                  <a:cxn ang="0">
                    <a:pos x="63" y="192"/>
                  </a:cxn>
                  <a:cxn ang="0">
                    <a:pos x="46" y="182"/>
                  </a:cxn>
                  <a:cxn ang="0">
                    <a:pos x="31" y="169"/>
                  </a:cxn>
                  <a:cxn ang="0">
                    <a:pos x="19" y="153"/>
                  </a:cxn>
                  <a:cxn ang="0">
                    <a:pos x="9" y="135"/>
                  </a:cxn>
                  <a:cxn ang="0">
                    <a:pos x="2" y="116"/>
                  </a:cxn>
                  <a:cxn ang="0">
                    <a:pos x="0" y="95"/>
                  </a:cxn>
                  <a:cxn ang="0">
                    <a:pos x="2" y="74"/>
                  </a:cxn>
                  <a:cxn ang="0">
                    <a:pos x="8" y="56"/>
                  </a:cxn>
                  <a:cxn ang="0">
                    <a:pos x="17" y="39"/>
                  </a:cxn>
                  <a:cxn ang="0">
                    <a:pos x="28" y="26"/>
                  </a:cxn>
                  <a:cxn ang="0">
                    <a:pos x="43" y="14"/>
                  </a:cxn>
                  <a:cxn ang="0">
                    <a:pos x="59" y="6"/>
                  </a:cxn>
                  <a:cxn ang="0">
                    <a:pos x="78" y="1"/>
                  </a:cxn>
                  <a:cxn ang="0">
                    <a:pos x="98" y="0"/>
                  </a:cxn>
                  <a:cxn ang="0">
                    <a:pos x="118" y="3"/>
                  </a:cxn>
                  <a:cxn ang="0">
                    <a:pos x="137" y="10"/>
                  </a:cxn>
                  <a:cxn ang="0">
                    <a:pos x="154" y="21"/>
                  </a:cxn>
                  <a:cxn ang="0">
                    <a:pos x="169" y="34"/>
                  </a:cxn>
                  <a:cxn ang="0">
                    <a:pos x="181" y="50"/>
                  </a:cxn>
                  <a:cxn ang="0">
                    <a:pos x="191" y="67"/>
                  </a:cxn>
                  <a:cxn ang="0">
                    <a:pos x="198" y="87"/>
                  </a:cxn>
                  <a:cxn ang="0">
                    <a:pos x="200" y="107"/>
                  </a:cxn>
                  <a:cxn ang="0">
                    <a:pos x="198" y="128"/>
                  </a:cxn>
                  <a:cxn ang="0">
                    <a:pos x="192" y="147"/>
                  </a:cxn>
                  <a:cxn ang="0">
                    <a:pos x="183" y="163"/>
                  </a:cxn>
                  <a:cxn ang="0">
                    <a:pos x="172" y="177"/>
                  </a:cxn>
                  <a:cxn ang="0">
                    <a:pos x="157" y="188"/>
                  </a:cxn>
                  <a:cxn ang="0">
                    <a:pos x="141" y="196"/>
                  </a:cxn>
                  <a:cxn ang="0">
                    <a:pos x="122" y="202"/>
                  </a:cxn>
                  <a:cxn ang="0">
                    <a:pos x="102" y="203"/>
                  </a:cxn>
                </a:cxnLst>
                <a:rect l="0" t="0" r="r" b="b"/>
                <a:pathLst>
                  <a:path w="200" h="203">
                    <a:moveTo>
                      <a:pt x="102" y="203"/>
                    </a:moveTo>
                    <a:lnTo>
                      <a:pt x="82" y="200"/>
                    </a:lnTo>
                    <a:lnTo>
                      <a:pt x="63" y="192"/>
                    </a:lnTo>
                    <a:lnTo>
                      <a:pt x="46" y="182"/>
                    </a:lnTo>
                    <a:lnTo>
                      <a:pt x="31" y="169"/>
                    </a:lnTo>
                    <a:lnTo>
                      <a:pt x="19" y="153"/>
                    </a:lnTo>
                    <a:lnTo>
                      <a:pt x="9" y="135"/>
                    </a:lnTo>
                    <a:lnTo>
                      <a:pt x="2" y="116"/>
                    </a:lnTo>
                    <a:lnTo>
                      <a:pt x="0" y="95"/>
                    </a:lnTo>
                    <a:lnTo>
                      <a:pt x="2" y="74"/>
                    </a:lnTo>
                    <a:lnTo>
                      <a:pt x="8" y="56"/>
                    </a:lnTo>
                    <a:lnTo>
                      <a:pt x="17" y="39"/>
                    </a:lnTo>
                    <a:lnTo>
                      <a:pt x="28" y="26"/>
                    </a:lnTo>
                    <a:lnTo>
                      <a:pt x="43" y="14"/>
                    </a:lnTo>
                    <a:lnTo>
                      <a:pt x="59" y="6"/>
                    </a:lnTo>
                    <a:lnTo>
                      <a:pt x="78" y="1"/>
                    </a:lnTo>
                    <a:lnTo>
                      <a:pt x="98" y="0"/>
                    </a:lnTo>
                    <a:lnTo>
                      <a:pt x="118" y="3"/>
                    </a:lnTo>
                    <a:lnTo>
                      <a:pt x="137" y="10"/>
                    </a:lnTo>
                    <a:lnTo>
                      <a:pt x="154" y="21"/>
                    </a:lnTo>
                    <a:lnTo>
                      <a:pt x="169" y="34"/>
                    </a:lnTo>
                    <a:lnTo>
                      <a:pt x="181" y="50"/>
                    </a:lnTo>
                    <a:lnTo>
                      <a:pt x="191" y="67"/>
                    </a:lnTo>
                    <a:lnTo>
                      <a:pt x="198" y="87"/>
                    </a:lnTo>
                    <a:lnTo>
                      <a:pt x="200" y="107"/>
                    </a:lnTo>
                    <a:lnTo>
                      <a:pt x="198" y="128"/>
                    </a:lnTo>
                    <a:lnTo>
                      <a:pt x="192" y="147"/>
                    </a:lnTo>
                    <a:lnTo>
                      <a:pt x="183" y="163"/>
                    </a:lnTo>
                    <a:lnTo>
                      <a:pt x="172" y="177"/>
                    </a:lnTo>
                    <a:lnTo>
                      <a:pt x="157" y="188"/>
                    </a:lnTo>
                    <a:lnTo>
                      <a:pt x="141" y="196"/>
                    </a:lnTo>
                    <a:lnTo>
                      <a:pt x="122" y="202"/>
                    </a:lnTo>
                    <a:lnTo>
                      <a:pt x="102" y="203"/>
                    </a:lnTo>
                    <a:close/>
                  </a:path>
                </a:pathLst>
              </a:custGeom>
              <a:solidFill>
                <a:srgbClr val="CCCCCC"/>
              </a:solidFill>
              <a:ln w="9525">
                <a:noFill/>
                <a:round/>
                <a:headEnd/>
                <a:tailEnd/>
              </a:ln>
            </p:spPr>
            <p:txBody>
              <a:bodyPr/>
              <a:lstStyle/>
              <a:p>
                <a:endParaRPr lang="en-GB"/>
              </a:p>
            </p:txBody>
          </p:sp>
          <p:sp>
            <p:nvSpPr>
              <p:cNvPr id="293058" name="Freeform 194"/>
              <p:cNvSpPr>
                <a:spLocks/>
              </p:cNvSpPr>
              <p:nvPr/>
            </p:nvSpPr>
            <p:spPr bwMode="auto">
              <a:xfrm>
                <a:off x="3681" y="2148"/>
                <a:ext cx="136" cy="88"/>
              </a:xfrm>
              <a:custGeom>
                <a:avLst/>
                <a:gdLst/>
                <a:ahLst/>
                <a:cxnLst>
                  <a:cxn ang="0">
                    <a:pos x="7" y="117"/>
                  </a:cxn>
                  <a:cxn ang="0">
                    <a:pos x="23" y="73"/>
                  </a:cxn>
                  <a:cxn ang="0">
                    <a:pos x="59" y="37"/>
                  </a:cxn>
                  <a:cxn ang="0">
                    <a:pos x="107" y="12"/>
                  </a:cxn>
                  <a:cxn ang="0">
                    <a:pos x="156" y="1"/>
                  </a:cxn>
                  <a:cxn ang="0">
                    <a:pos x="223" y="0"/>
                  </a:cxn>
                  <a:cxn ang="0">
                    <a:pos x="290" y="0"/>
                  </a:cxn>
                  <a:cxn ang="0">
                    <a:pos x="357" y="0"/>
                  </a:cxn>
                  <a:cxn ang="0">
                    <a:pos x="424" y="3"/>
                  </a:cxn>
                  <a:cxn ang="0">
                    <a:pos x="491" y="5"/>
                  </a:cxn>
                  <a:cxn ang="0">
                    <a:pos x="558" y="8"/>
                  </a:cxn>
                  <a:cxn ang="0">
                    <a:pos x="625" y="12"/>
                  </a:cxn>
                  <a:cxn ang="0">
                    <a:pos x="693" y="17"/>
                  </a:cxn>
                  <a:cxn ang="0">
                    <a:pos x="760" y="23"/>
                  </a:cxn>
                  <a:cxn ang="0">
                    <a:pos x="826" y="30"/>
                  </a:cxn>
                  <a:cxn ang="0">
                    <a:pos x="893" y="38"/>
                  </a:cxn>
                  <a:cxn ang="0">
                    <a:pos x="959" y="47"/>
                  </a:cxn>
                  <a:cxn ang="0">
                    <a:pos x="1025" y="57"/>
                  </a:cxn>
                  <a:cxn ang="0">
                    <a:pos x="1091" y="68"/>
                  </a:cxn>
                  <a:cxn ang="0">
                    <a:pos x="1157" y="80"/>
                  </a:cxn>
                  <a:cxn ang="0">
                    <a:pos x="1223" y="93"/>
                  </a:cxn>
                  <a:cxn ang="0">
                    <a:pos x="1268" y="113"/>
                  </a:cxn>
                  <a:cxn ang="0">
                    <a:pos x="1306" y="151"/>
                  </a:cxn>
                  <a:cxn ang="0">
                    <a:pos x="1333" y="198"/>
                  </a:cxn>
                  <a:cxn ang="0">
                    <a:pos x="1344" y="249"/>
                  </a:cxn>
                  <a:cxn ang="0">
                    <a:pos x="1354" y="947"/>
                  </a:cxn>
                  <a:cxn ang="0">
                    <a:pos x="1329" y="990"/>
                  </a:cxn>
                  <a:cxn ang="0">
                    <a:pos x="1287" y="1024"/>
                  </a:cxn>
                  <a:cxn ang="0">
                    <a:pos x="1239" y="1043"/>
                  </a:cxn>
                  <a:cxn ang="0">
                    <a:pos x="1180" y="1047"/>
                  </a:cxn>
                  <a:cxn ang="0">
                    <a:pos x="1108" y="1048"/>
                  </a:cxn>
                  <a:cxn ang="0">
                    <a:pos x="1038" y="1049"/>
                  </a:cxn>
                  <a:cxn ang="0">
                    <a:pos x="967" y="1049"/>
                  </a:cxn>
                  <a:cxn ang="0">
                    <a:pos x="897" y="1048"/>
                  </a:cxn>
                  <a:cxn ang="0">
                    <a:pos x="828" y="1046"/>
                  </a:cxn>
                  <a:cxn ang="0">
                    <a:pos x="760" y="1043"/>
                  </a:cxn>
                  <a:cxn ang="0">
                    <a:pos x="689" y="1039"/>
                  </a:cxn>
                  <a:cxn ang="0">
                    <a:pos x="621" y="1034"/>
                  </a:cxn>
                  <a:cxn ang="0">
                    <a:pos x="552" y="1028"/>
                  </a:cxn>
                  <a:cxn ang="0">
                    <a:pos x="483" y="1022"/>
                  </a:cxn>
                  <a:cxn ang="0">
                    <a:pos x="414" y="1014"/>
                  </a:cxn>
                  <a:cxn ang="0">
                    <a:pos x="345" y="1006"/>
                  </a:cxn>
                  <a:cxn ang="0">
                    <a:pos x="275" y="996"/>
                  </a:cxn>
                  <a:cxn ang="0">
                    <a:pos x="206" y="986"/>
                  </a:cxn>
                  <a:cxn ang="0">
                    <a:pos x="136" y="976"/>
                  </a:cxn>
                  <a:cxn ang="0">
                    <a:pos x="81" y="963"/>
                  </a:cxn>
                  <a:cxn ang="0">
                    <a:pos x="45" y="938"/>
                  </a:cxn>
                  <a:cxn ang="0">
                    <a:pos x="18" y="901"/>
                  </a:cxn>
                  <a:cxn ang="0">
                    <a:pos x="2" y="859"/>
                  </a:cxn>
                </a:cxnLst>
                <a:rect l="0" t="0" r="r" b="b"/>
                <a:pathLst>
                  <a:path w="1358" h="1049">
                    <a:moveTo>
                      <a:pt x="0" y="838"/>
                    </a:moveTo>
                    <a:lnTo>
                      <a:pt x="7" y="117"/>
                    </a:lnTo>
                    <a:lnTo>
                      <a:pt x="12" y="95"/>
                    </a:lnTo>
                    <a:lnTo>
                      <a:pt x="23" y="73"/>
                    </a:lnTo>
                    <a:lnTo>
                      <a:pt x="39" y="54"/>
                    </a:lnTo>
                    <a:lnTo>
                      <a:pt x="59" y="37"/>
                    </a:lnTo>
                    <a:lnTo>
                      <a:pt x="83" y="22"/>
                    </a:lnTo>
                    <a:lnTo>
                      <a:pt x="107" y="12"/>
                    </a:lnTo>
                    <a:lnTo>
                      <a:pt x="132" y="5"/>
                    </a:lnTo>
                    <a:lnTo>
                      <a:pt x="156" y="1"/>
                    </a:lnTo>
                    <a:lnTo>
                      <a:pt x="189" y="0"/>
                    </a:lnTo>
                    <a:lnTo>
                      <a:pt x="223" y="0"/>
                    </a:lnTo>
                    <a:lnTo>
                      <a:pt x="256" y="0"/>
                    </a:lnTo>
                    <a:lnTo>
                      <a:pt x="290" y="0"/>
                    </a:lnTo>
                    <a:lnTo>
                      <a:pt x="324" y="0"/>
                    </a:lnTo>
                    <a:lnTo>
                      <a:pt x="357" y="0"/>
                    </a:lnTo>
                    <a:lnTo>
                      <a:pt x="391" y="1"/>
                    </a:lnTo>
                    <a:lnTo>
                      <a:pt x="424" y="3"/>
                    </a:lnTo>
                    <a:lnTo>
                      <a:pt x="458" y="4"/>
                    </a:lnTo>
                    <a:lnTo>
                      <a:pt x="491" y="5"/>
                    </a:lnTo>
                    <a:lnTo>
                      <a:pt x="525" y="6"/>
                    </a:lnTo>
                    <a:lnTo>
                      <a:pt x="558" y="8"/>
                    </a:lnTo>
                    <a:lnTo>
                      <a:pt x="592" y="10"/>
                    </a:lnTo>
                    <a:lnTo>
                      <a:pt x="625" y="12"/>
                    </a:lnTo>
                    <a:lnTo>
                      <a:pt x="659" y="15"/>
                    </a:lnTo>
                    <a:lnTo>
                      <a:pt x="693" y="17"/>
                    </a:lnTo>
                    <a:lnTo>
                      <a:pt x="726" y="20"/>
                    </a:lnTo>
                    <a:lnTo>
                      <a:pt x="760" y="23"/>
                    </a:lnTo>
                    <a:lnTo>
                      <a:pt x="793" y="26"/>
                    </a:lnTo>
                    <a:lnTo>
                      <a:pt x="826" y="30"/>
                    </a:lnTo>
                    <a:lnTo>
                      <a:pt x="859" y="34"/>
                    </a:lnTo>
                    <a:lnTo>
                      <a:pt x="893" y="38"/>
                    </a:lnTo>
                    <a:lnTo>
                      <a:pt x="925" y="43"/>
                    </a:lnTo>
                    <a:lnTo>
                      <a:pt x="959" y="47"/>
                    </a:lnTo>
                    <a:lnTo>
                      <a:pt x="992" y="52"/>
                    </a:lnTo>
                    <a:lnTo>
                      <a:pt x="1025" y="57"/>
                    </a:lnTo>
                    <a:lnTo>
                      <a:pt x="1058" y="63"/>
                    </a:lnTo>
                    <a:lnTo>
                      <a:pt x="1091" y="68"/>
                    </a:lnTo>
                    <a:lnTo>
                      <a:pt x="1124" y="74"/>
                    </a:lnTo>
                    <a:lnTo>
                      <a:pt x="1157" y="80"/>
                    </a:lnTo>
                    <a:lnTo>
                      <a:pt x="1191" y="86"/>
                    </a:lnTo>
                    <a:lnTo>
                      <a:pt x="1223" y="93"/>
                    </a:lnTo>
                    <a:lnTo>
                      <a:pt x="1246" y="100"/>
                    </a:lnTo>
                    <a:lnTo>
                      <a:pt x="1268" y="113"/>
                    </a:lnTo>
                    <a:lnTo>
                      <a:pt x="1288" y="130"/>
                    </a:lnTo>
                    <a:lnTo>
                      <a:pt x="1306" y="151"/>
                    </a:lnTo>
                    <a:lnTo>
                      <a:pt x="1322" y="173"/>
                    </a:lnTo>
                    <a:lnTo>
                      <a:pt x="1333" y="198"/>
                    </a:lnTo>
                    <a:lnTo>
                      <a:pt x="1341" y="223"/>
                    </a:lnTo>
                    <a:lnTo>
                      <a:pt x="1344" y="249"/>
                    </a:lnTo>
                    <a:lnTo>
                      <a:pt x="1358" y="923"/>
                    </a:lnTo>
                    <a:lnTo>
                      <a:pt x="1354" y="947"/>
                    </a:lnTo>
                    <a:lnTo>
                      <a:pt x="1344" y="969"/>
                    </a:lnTo>
                    <a:lnTo>
                      <a:pt x="1329" y="990"/>
                    </a:lnTo>
                    <a:lnTo>
                      <a:pt x="1309" y="1009"/>
                    </a:lnTo>
                    <a:lnTo>
                      <a:pt x="1287" y="1024"/>
                    </a:lnTo>
                    <a:lnTo>
                      <a:pt x="1264" y="1036"/>
                    </a:lnTo>
                    <a:lnTo>
                      <a:pt x="1239" y="1043"/>
                    </a:lnTo>
                    <a:lnTo>
                      <a:pt x="1216" y="1046"/>
                    </a:lnTo>
                    <a:lnTo>
                      <a:pt x="1180" y="1047"/>
                    </a:lnTo>
                    <a:lnTo>
                      <a:pt x="1144" y="1048"/>
                    </a:lnTo>
                    <a:lnTo>
                      <a:pt x="1108" y="1048"/>
                    </a:lnTo>
                    <a:lnTo>
                      <a:pt x="1073" y="1049"/>
                    </a:lnTo>
                    <a:lnTo>
                      <a:pt x="1038" y="1049"/>
                    </a:lnTo>
                    <a:lnTo>
                      <a:pt x="1002" y="1049"/>
                    </a:lnTo>
                    <a:lnTo>
                      <a:pt x="967" y="1049"/>
                    </a:lnTo>
                    <a:lnTo>
                      <a:pt x="932" y="1048"/>
                    </a:lnTo>
                    <a:lnTo>
                      <a:pt x="897" y="1048"/>
                    </a:lnTo>
                    <a:lnTo>
                      <a:pt x="862" y="1047"/>
                    </a:lnTo>
                    <a:lnTo>
                      <a:pt x="828" y="1046"/>
                    </a:lnTo>
                    <a:lnTo>
                      <a:pt x="794" y="1044"/>
                    </a:lnTo>
                    <a:lnTo>
                      <a:pt x="760" y="1043"/>
                    </a:lnTo>
                    <a:lnTo>
                      <a:pt x="725" y="1041"/>
                    </a:lnTo>
                    <a:lnTo>
                      <a:pt x="689" y="1039"/>
                    </a:lnTo>
                    <a:lnTo>
                      <a:pt x="656" y="1037"/>
                    </a:lnTo>
                    <a:lnTo>
                      <a:pt x="621" y="1034"/>
                    </a:lnTo>
                    <a:lnTo>
                      <a:pt x="587" y="1031"/>
                    </a:lnTo>
                    <a:lnTo>
                      <a:pt x="552" y="1028"/>
                    </a:lnTo>
                    <a:lnTo>
                      <a:pt x="518" y="1025"/>
                    </a:lnTo>
                    <a:lnTo>
                      <a:pt x="483" y="1022"/>
                    </a:lnTo>
                    <a:lnTo>
                      <a:pt x="449" y="1018"/>
                    </a:lnTo>
                    <a:lnTo>
                      <a:pt x="414" y="1014"/>
                    </a:lnTo>
                    <a:lnTo>
                      <a:pt x="379" y="1010"/>
                    </a:lnTo>
                    <a:lnTo>
                      <a:pt x="345" y="1006"/>
                    </a:lnTo>
                    <a:lnTo>
                      <a:pt x="309" y="1001"/>
                    </a:lnTo>
                    <a:lnTo>
                      <a:pt x="275" y="996"/>
                    </a:lnTo>
                    <a:lnTo>
                      <a:pt x="240" y="991"/>
                    </a:lnTo>
                    <a:lnTo>
                      <a:pt x="206" y="986"/>
                    </a:lnTo>
                    <a:lnTo>
                      <a:pt x="170" y="981"/>
                    </a:lnTo>
                    <a:lnTo>
                      <a:pt x="136" y="976"/>
                    </a:lnTo>
                    <a:lnTo>
                      <a:pt x="100" y="969"/>
                    </a:lnTo>
                    <a:lnTo>
                      <a:pt x="81" y="963"/>
                    </a:lnTo>
                    <a:lnTo>
                      <a:pt x="61" y="953"/>
                    </a:lnTo>
                    <a:lnTo>
                      <a:pt x="45" y="938"/>
                    </a:lnTo>
                    <a:lnTo>
                      <a:pt x="30" y="921"/>
                    </a:lnTo>
                    <a:lnTo>
                      <a:pt x="18" y="901"/>
                    </a:lnTo>
                    <a:lnTo>
                      <a:pt x="8" y="880"/>
                    </a:lnTo>
                    <a:lnTo>
                      <a:pt x="2" y="859"/>
                    </a:lnTo>
                    <a:lnTo>
                      <a:pt x="0" y="838"/>
                    </a:lnTo>
                    <a:close/>
                  </a:path>
                </a:pathLst>
              </a:custGeom>
              <a:solidFill>
                <a:srgbClr val="2B3333"/>
              </a:solidFill>
              <a:ln w="9525">
                <a:noFill/>
                <a:round/>
                <a:headEnd/>
                <a:tailEnd/>
              </a:ln>
            </p:spPr>
            <p:txBody>
              <a:bodyPr/>
              <a:lstStyle/>
              <a:p>
                <a:endParaRPr lang="en-GB"/>
              </a:p>
            </p:txBody>
          </p:sp>
          <p:sp>
            <p:nvSpPr>
              <p:cNvPr id="293059" name="Freeform 195"/>
              <p:cNvSpPr>
                <a:spLocks/>
              </p:cNvSpPr>
              <p:nvPr/>
            </p:nvSpPr>
            <p:spPr bwMode="auto">
              <a:xfrm>
                <a:off x="3683" y="2149"/>
                <a:ext cx="133" cy="86"/>
              </a:xfrm>
              <a:custGeom>
                <a:avLst/>
                <a:gdLst/>
                <a:ahLst/>
                <a:cxnLst>
                  <a:cxn ang="0">
                    <a:pos x="9" y="113"/>
                  </a:cxn>
                  <a:cxn ang="0">
                    <a:pos x="23" y="70"/>
                  </a:cxn>
                  <a:cxn ang="0">
                    <a:pos x="60" y="34"/>
                  </a:cxn>
                  <a:cxn ang="0">
                    <a:pos x="106" y="10"/>
                  </a:cxn>
                  <a:cxn ang="0">
                    <a:pos x="155" y="1"/>
                  </a:cxn>
                  <a:cxn ang="0">
                    <a:pos x="221" y="0"/>
                  </a:cxn>
                  <a:cxn ang="0">
                    <a:pos x="286" y="0"/>
                  </a:cxn>
                  <a:cxn ang="0">
                    <a:pos x="352" y="0"/>
                  </a:cxn>
                  <a:cxn ang="0">
                    <a:pos x="417" y="2"/>
                  </a:cxn>
                  <a:cxn ang="0">
                    <a:pos x="483" y="4"/>
                  </a:cxn>
                  <a:cxn ang="0">
                    <a:pos x="548" y="7"/>
                  </a:cxn>
                  <a:cxn ang="0">
                    <a:pos x="614" y="11"/>
                  </a:cxn>
                  <a:cxn ang="0">
                    <a:pos x="680" y="15"/>
                  </a:cxn>
                  <a:cxn ang="0">
                    <a:pos x="746" y="22"/>
                  </a:cxn>
                  <a:cxn ang="0">
                    <a:pos x="810" y="29"/>
                  </a:cxn>
                  <a:cxn ang="0">
                    <a:pos x="875" y="36"/>
                  </a:cxn>
                  <a:cxn ang="0">
                    <a:pos x="941" y="44"/>
                  </a:cxn>
                  <a:cxn ang="0">
                    <a:pos x="1006" y="55"/>
                  </a:cxn>
                  <a:cxn ang="0">
                    <a:pos x="1071" y="65"/>
                  </a:cxn>
                  <a:cxn ang="0">
                    <a:pos x="1135" y="77"/>
                  </a:cxn>
                  <a:cxn ang="0">
                    <a:pos x="1200" y="90"/>
                  </a:cxn>
                  <a:cxn ang="0">
                    <a:pos x="1244" y="110"/>
                  </a:cxn>
                  <a:cxn ang="0">
                    <a:pos x="1281" y="146"/>
                  </a:cxn>
                  <a:cxn ang="0">
                    <a:pos x="1307" y="193"/>
                  </a:cxn>
                  <a:cxn ang="0">
                    <a:pos x="1317" y="243"/>
                  </a:cxn>
                  <a:cxn ang="0">
                    <a:pos x="1328" y="925"/>
                  </a:cxn>
                  <a:cxn ang="0">
                    <a:pos x="1305" y="969"/>
                  </a:cxn>
                  <a:cxn ang="0">
                    <a:pos x="1264" y="1003"/>
                  </a:cxn>
                  <a:cxn ang="0">
                    <a:pos x="1216" y="1022"/>
                  </a:cxn>
                  <a:cxn ang="0">
                    <a:pos x="1157" y="1028"/>
                  </a:cxn>
                  <a:cxn ang="0">
                    <a:pos x="1088" y="1029"/>
                  </a:cxn>
                  <a:cxn ang="0">
                    <a:pos x="1018" y="1029"/>
                  </a:cxn>
                  <a:cxn ang="0">
                    <a:pos x="949" y="1028"/>
                  </a:cxn>
                  <a:cxn ang="0">
                    <a:pos x="881" y="1027"/>
                  </a:cxn>
                  <a:cxn ang="0">
                    <a:pos x="813" y="1025"/>
                  </a:cxn>
                  <a:cxn ang="0">
                    <a:pos x="746" y="1020"/>
                  </a:cxn>
                  <a:cxn ang="0">
                    <a:pos x="677" y="1017"/>
                  </a:cxn>
                  <a:cxn ang="0">
                    <a:pos x="610" y="1012"/>
                  </a:cxn>
                  <a:cxn ang="0">
                    <a:pos x="542" y="1007"/>
                  </a:cxn>
                  <a:cxn ang="0">
                    <a:pos x="474" y="1001"/>
                  </a:cxn>
                  <a:cxn ang="0">
                    <a:pos x="407" y="993"/>
                  </a:cxn>
                  <a:cxn ang="0">
                    <a:pos x="339" y="985"/>
                  </a:cxn>
                  <a:cxn ang="0">
                    <a:pos x="271" y="976"/>
                  </a:cxn>
                  <a:cxn ang="0">
                    <a:pos x="203" y="967"/>
                  </a:cxn>
                  <a:cxn ang="0">
                    <a:pos x="134" y="955"/>
                  </a:cxn>
                  <a:cxn ang="0">
                    <a:pos x="80" y="944"/>
                  </a:cxn>
                  <a:cxn ang="0">
                    <a:pos x="44" y="919"/>
                  </a:cxn>
                  <a:cxn ang="0">
                    <a:pos x="18" y="883"/>
                  </a:cxn>
                  <a:cxn ang="0">
                    <a:pos x="3" y="841"/>
                  </a:cxn>
                </a:cxnLst>
                <a:rect l="0" t="0" r="r" b="b"/>
                <a:pathLst>
                  <a:path w="1331" h="1029">
                    <a:moveTo>
                      <a:pt x="0" y="821"/>
                    </a:moveTo>
                    <a:lnTo>
                      <a:pt x="9" y="113"/>
                    </a:lnTo>
                    <a:lnTo>
                      <a:pt x="13" y="91"/>
                    </a:lnTo>
                    <a:lnTo>
                      <a:pt x="23" y="70"/>
                    </a:lnTo>
                    <a:lnTo>
                      <a:pt x="39" y="51"/>
                    </a:lnTo>
                    <a:lnTo>
                      <a:pt x="60" y="34"/>
                    </a:lnTo>
                    <a:lnTo>
                      <a:pt x="82" y="20"/>
                    </a:lnTo>
                    <a:lnTo>
                      <a:pt x="106" y="10"/>
                    </a:lnTo>
                    <a:lnTo>
                      <a:pt x="132" y="3"/>
                    </a:lnTo>
                    <a:lnTo>
                      <a:pt x="155" y="1"/>
                    </a:lnTo>
                    <a:lnTo>
                      <a:pt x="188" y="0"/>
                    </a:lnTo>
                    <a:lnTo>
                      <a:pt x="221" y="0"/>
                    </a:lnTo>
                    <a:lnTo>
                      <a:pt x="254" y="0"/>
                    </a:lnTo>
                    <a:lnTo>
                      <a:pt x="286" y="0"/>
                    </a:lnTo>
                    <a:lnTo>
                      <a:pt x="319" y="0"/>
                    </a:lnTo>
                    <a:lnTo>
                      <a:pt x="352" y="0"/>
                    </a:lnTo>
                    <a:lnTo>
                      <a:pt x="385" y="1"/>
                    </a:lnTo>
                    <a:lnTo>
                      <a:pt x="417" y="2"/>
                    </a:lnTo>
                    <a:lnTo>
                      <a:pt x="451" y="3"/>
                    </a:lnTo>
                    <a:lnTo>
                      <a:pt x="483" y="4"/>
                    </a:lnTo>
                    <a:lnTo>
                      <a:pt x="516" y="5"/>
                    </a:lnTo>
                    <a:lnTo>
                      <a:pt x="548" y="7"/>
                    </a:lnTo>
                    <a:lnTo>
                      <a:pt x="582" y="9"/>
                    </a:lnTo>
                    <a:lnTo>
                      <a:pt x="614" y="11"/>
                    </a:lnTo>
                    <a:lnTo>
                      <a:pt x="647" y="13"/>
                    </a:lnTo>
                    <a:lnTo>
                      <a:pt x="680" y="15"/>
                    </a:lnTo>
                    <a:lnTo>
                      <a:pt x="713" y="18"/>
                    </a:lnTo>
                    <a:lnTo>
                      <a:pt x="746" y="22"/>
                    </a:lnTo>
                    <a:lnTo>
                      <a:pt x="778" y="25"/>
                    </a:lnTo>
                    <a:lnTo>
                      <a:pt x="810" y="29"/>
                    </a:lnTo>
                    <a:lnTo>
                      <a:pt x="842" y="32"/>
                    </a:lnTo>
                    <a:lnTo>
                      <a:pt x="875" y="36"/>
                    </a:lnTo>
                    <a:lnTo>
                      <a:pt x="908" y="40"/>
                    </a:lnTo>
                    <a:lnTo>
                      <a:pt x="941" y="44"/>
                    </a:lnTo>
                    <a:lnTo>
                      <a:pt x="973" y="49"/>
                    </a:lnTo>
                    <a:lnTo>
                      <a:pt x="1006" y="55"/>
                    </a:lnTo>
                    <a:lnTo>
                      <a:pt x="1038" y="60"/>
                    </a:lnTo>
                    <a:lnTo>
                      <a:pt x="1071" y="65"/>
                    </a:lnTo>
                    <a:lnTo>
                      <a:pt x="1102" y="71"/>
                    </a:lnTo>
                    <a:lnTo>
                      <a:pt x="1135" y="77"/>
                    </a:lnTo>
                    <a:lnTo>
                      <a:pt x="1167" y="84"/>
                    </a:lnTo>
                    <a:lnTo>
                      <a:pt x="1200" y="90"/>
                    </a:lnTo>
                    <a:lnTo>
                      <a:pt x="1222" y="97"/>
                    </a:lnTo>
                    <a:lnTo>
                      <a:pt x="1244" y="110"/>
                    </a:lnTo>
                    <a:lnTo>
                      <a:pt x="1264" y="126"/>
                    </a:lnTo>
                    <a:lnTo>
                      <a:pt x="1281" y="146"/>
                    </a:lnTo>
                    <a:lnTo>
                      <a:pt x="1295" y="169"/>
                    </a:lnTo>
                    <a:lnTo>
                      <a:pt x="1307" y="193"/>
                    </a:lnTo>
                    <a:lnTo>
                      <a:pt x="1315" y="218"/>
                    </a:lnTo>
                    <a:lnTo>
                      <a:pt x="1317" y="243"/>
                    </a:lnTo>
                    <a:lnTo>
                      <a:pt x="1331" y="902"/>
                    </a:lnTo>
                    <a:lnTo>
                      <a:pt x="1328" y="925"/>
                    </a:lnTo>
                    <a:lnTo>
                      <a:pt x="1319" y="948"/>
                    </a:lnTo>
                    <a:lnTo>
                      <a:pt x="1305" y="969"/>
                    </a:lnTo>
                    <a:lnTo>
                      <a:pt x="1286" y="986"/>
                    </a:lnTo>
                    <a:lnTo>
                      <a:pt x="1264" y="1003"/>
                    </a:lnTo>
                    <a:lnTo>
                      <a:pt x="1241" y="1014"/>
                    </a:lnTo>
                    <a:lnTo>
                      <a:pt x="1216" y="1022"/>
                    </a:lnTo>
                    <a:lnTo>
                      <a:pt x="1193" y="1027"/>
                    </a:lnTo>
                    <a:lnTo>
                      <a:pt x="1157" y="1028"/>
                    </a:lnTo>
                    <a:lnTo>
                      <a:pt x="1123" y="1028"/>
                    </a:lnTo>
                    <a:lnTo>
                      <a:pt x="1088" y="1029"/>
                    </a:lnTo>
                    <a:lnTo>
                      <a:pt x="1053" y="1029"/>
                    </a:lnTo>
                    <a:lnTo>
                      <a:pt x="1018" y="1029"/>
                    </a:lnTo>
                    <a:lnTo>
                      <a:pt x="983" y="1029"/>
                    </a:lnTo>
                    <a:lnTo>
                      <a:pt x="949" y="1028"/>
                    </a:lnTo>
                    <a:lnTo>
                      <a:pt x="915" y="1028"/>
                    </a:lnTo>
                    <a:lnTo>
                      <a:pt x="881" y="1027"/>
                    </a:lnTo>
                    <a:lnTo>
                      <a:pt x="846" y="1026"/>
                    </a:lnTo>
                    <a:lnTo>
                      <a:pt x="813" y="1025"/>
                    </a:lnTo>
                    <a:lnTo>
                      <a:pt x="779" y="1022"/>
                    </a:lnTo>
                    <a:lnTo>
                      <a:pt x="746" y="1020"/>
                    </a:lnTo>
                    <a:lnTo>
                      <a:pt x="712" y="1019"/>
                    </a:lnTo>
                    <a:lnTo>
                      <a:pt x="677" y="1017"/>
                    </a:lnTo>
                    <a:lnTo>
                      <a:pt x="644" y="1014"/>
                    </a:lnTo>
                    <a:lnTo>
                      <a:pt x="610" y="1012"/>
                    </a:lnTo>
                    <a:lnTo>
                      <a:pt x="576" y="1010"/>
                    </a:lnTo>
                    <a:lnTo>
                      <a:pt x="542" y="1007"/>
                    </a:lnTo>
                    <a:lnTo>
                      <a:pt x="509" y="1004"/>
                    </a:lnTo>
                    <a:lnTo>
                      <a:pt x="474" y="1001"/>
                    </a:lnTo>
                    <a:lnTo>
                      <a:pt x="441" y="997"/>
                    </a:lnTo>
                    <a:lnTo>
                      <a:pt x="407" y="993"/>
                    </a:lnTo>
                    <a:lnTo>
                      <a:pt x="373" y="989"/>
                    </a:lnTo>
                    <a:lnTo>
                      <a:pt x="339" y="985"/>
                    </a:lnTo>
                    <a:lnTo>
                      <a:pt x="304" y="981"/>
                    </a:lnTo>
                    <a:lnTo>
                      <a:pt x="271" y="976"/>
                    </a:lnTo>
                    <a:lnTo>
                      <a:pt x="236" y="971"/>
                    </a:lnTo>
                    <a:lnTo>
                      <a:pt x="203" y="967"/>
                    </a:lnTo>
                    <a:lnTo>
                      <a:pt x="168" y="961"/>
                    </a:lnTo>
                    <a:lnTo>
                      <a:pt x="134" y="955"/>
                    </a:lnTo>
                    <a:lnTo>
                      <a:pt x="99" y="950"/>
                    </a:lnTo>
                    <a:lnTo>
                      <a:pt x="80" y="944"/>
                    </a:lnTo>
                    <a:lnTo>
                      <a:pt x="62" y="933"/>
                    </a:lnTo>
                    <a:lnTo>
                      <a:pt x="44" y="919"/>
                    </a:lnTo>
                    <a:lnTo>
                      <a:pt x="30" y="902"/>
                    </a:lnTo>
                    <a:lnTo>
                      <a:pt x="18" y="883"/>
                    </a:lnTo>
                    <a:lnTo>
                      <a:pt x="9" y="862"/>
                    </a:lnTo>
                    <a:lnTo>
                      <a:pt x="3" y="841"/>
                    </a:lnTo>
                    <a:lnTo>
                      <a:pt x="0" y="821"/>
                    </a:lnTo>
                    <a:close/>
                  </a:path>
                </a:pathLst>
              </a:custGeom>
              <a:solidFill>
                <a:srgbClr val="C4CCCC"/>
              </a:solidFill>
              <a:ln w="9525">
                <a:noFill/>
                <a:round/>
                <a:headEnd/>
                <a:tailEnd/>
              </a:ln>
            </p:spPr>
            <p:txBody>
              <a:bodyPr/>
              <a:lstStyle/>
              <a:p>
                <a:endParaRPr lang="en-GB"/>
              </a:p>
            </p:txBody>
          </p:sp>
          <p:sp>
            <p:nvSpPr>
              <p:cNvPr id="293060" name="Freeform 196"/>
              <p:cNvSpPr>
                <a:spLocks/>
              </p:cNvSpPr>
              <p:nvPr/>
            </p:nvSpPr>
            <p:spPr bwMode="auto">
              <a:xfrm>
                <a:off x="3684" y="2150"/>
                <a:ext cx="130" cy="84"/>
              </a:xfrm>
              <a:custGeom>
                <a:avLst/>
                <a:gdLst/>
                <a:ahLst/>
                <a:cxnLst>
                  <a:cxn ang="0">
                    <a:pos x="9" y="112"/>
                  </a:cxn>
                  <a:cxn ang="0">
                    <a:pos x="22" y="71"/>
                  </a:cxn>
                  <a:cxn ang="0">
                    <a:pos x="57" y="36"/>
                  </a:cxn>
                  <a:cxn ang="0">
                    <a:pos x="103" y="12"/>
                  </a:cxn>
                  <a:cxn ang="0">
                    <a:pos x="150" y="1"/>
                  </a:cxn>
                  <a:cxn ang="0">
                    <a:pos x="214" y="0"/>
                  </a:cxn>
                  <a:cxn ang="0">
                    <a:pos x="277" y="0"/>
                  </a:cxn>
                  <a:cxn ang="0">
                    <a:pos x="341" y="1"/>
                  </a:cxn>
                  <a:cxn ang="0">
                    <a:pos x="405" y="2"/>
                  </a:cxn>
                  <a:cxn ang="0">
                    <a:pos x="469" y="5"/>
                  </a:cxn>
                  <a:cxn ang="0">
                    <a:pos x="533" y="9"/>
                  </a:cxn>
                  <a:cxn ang="0">
                    <a:pos x="597" y="12"/>
                  </a:cxn>
                  <a:cxn ang="0">
                    <a:pos x="662" y="17"/>
                  </a:cxn>
                  <a:cxn ang="0">
                    <a:pos x="726" y="22"/>
                  </a:cxn>
                  <a:cxn ang="0">
                    <a:pos x="790" y="29"/>
                  </a:cxn>
                  <a:cxn ang="0">
                    <a:pos x="852" y="37"/>
                  </a:cxn>
                  <a:cxn ang="0">
                    <a:pos x="916" y="45"/>
                  </a:cxn>
                  <a:cxn ang="0">
                    <a:pos x="979" y="55"/>
                  </a:cxn>
                  <a:cxn ang="0">
                    <a:pos x="1042" y="66"/>
                  </a:cxn>
                  <a:cxn ang="0">
                    <a:pos x="1105" y="77"/>
                  </a:cxn>
                  <a:cxn ang="0">
                    <a:pos x="1167" y="90"/>
                  </a:cxn>
                  <a:cxn ang="0">
                    <a:pos x="1210" y="109"/>
                  </a:cxn>
                  <a:cxn ang="0">
                    <a:pos x="1247" y="144"/>
                  </a:cxn>
                  <a:cxn ang="0">
                    <a:pos x="1272" y="190"/>
                  </a:cxn>
                  <a:cxn ang="0">
                    <a:pos x="1283" y="238"/>
                  </a:cxn>
                  <a:cxn ang="0">
                    <a:pos x="1295" y="903"/>
                  </a:cxn>
                  <a:cxn ang="0">
                    <a:pos x="1270" y="945"/>
                  </a:cxn>
                  <a:cxn ang="0">
                    <a:pos x="1230" y="977"/>
                  </a:cxn>
                  <a:cxn ang="0">
                    <a:pos x="1184" y="997"/>
                  </a:cxn>
                  <a:cxn ang="0">
                    <a:pos x="1127" y="1000"/>
                  </a:cxn>
                  <a:cxn ang="0">
                    <a:pos x="1059" y="1001"/>
                  </a:cxn>
                  <a:cxn ang="0">
                    <a:pos x="991" y="1002"/>
                  </a:cxn>
                  <a:cxn ang="0">
                    <a:pos x="924" y="1002"/>
                  </a:cxn>
                  <a:cxn ang="0">
                    <a:pos x="857" y="1001"/>
                  </a:cxn>
                  <a:cxn ang="0">
                    <a:pos x="791" y="999"/>
                  </a:cxn>
                  <a:cxn ang="0">
                    <a:pos x="725" y="996"/>
                  </a:cxn>
                  <a:cxn ang="0">
                    <a:pos x="658" y="992"/>
                  </a:cxn>
                  <a:cxn ang="0">
                    <a:pos x="592" y="988"/>
                  </a:cxn>
                  <a:cxn ang="0">
                    <a:pos x="526" y="982"/>
                  </a:cxn>
                  <a:cxn ang="0">
                    <a:pos x="461" y="975"/>
                  </a:cxn>
                  <a:cxn ang="0">
                    <a:pos x="395" y="968"/>
                  </a:cxn>
                  <a:cxn ang="0">
                    <a:pos x="329" y="960"/>
                  </a:cxn>
                  <a:cxn ang="0">
                    <a:pos x="263" y="951"/>
                  </a:cxn>
                  <a:cxn ang="0">
                    <a:pos x="196" y="941"/>
                  </a:cxn>
                  <a:cxn ang="0">
                    <a:pos x="130" y="931"/>
                  </a:cxn>
                  <a:cxn ang="0">
                    <a:pos x="78" y="919"/>
                  </a:cxn>
                  <a:cxn ang="0">
                    <a:pos x="44" y="896"/>
                  </a:cxn>
                  <a:cxn ang="0">
                    <a:pos x="17" y="862"/>
                  </a:cxn>
                  <a:cxn ang="0">
                    <a:pos x="2" y="821"/>
                  </a:cxn>
                </a:cxnLst>
                <a:rect l="0" t="0" r="r" b="b"/>
                <a:pathLst>
                  <a:path w="1298" h="1002">
                    <a:moveTo>
                      <a:pt x="0" y="801"/>
                    </a:moveTo>
                    <a:lnTo>
                      <a:pt x="9" y="112"/>
                    </a:lnTo>
                    <a:lnTo>
                      <a:pt x="13" y="90"/>
                    </a:lnTo>
                    <a:lnTo>
                      <a:pt x="22" y="71"/>
                    </a:lnTo>
                    <a:lnTo>
                      <a:pt x="37" y="52"/>
                    </a:lnTo>
                    <a:lnTo>
                      <a:pt x="57" y="36"/>
                    </a:lnTo>
                    <a:lnTo>
                      <a:pt x="79" y="22"/>
                    </a:lnTo>
                    <a:lnTo>
                      <a:pt x="103" y="12"/>
                    </a:lnTo>
                    <a:lnTo>
                      <a:pt x="127" y="4"/>
                    </a:lnTo>
                    <a:lnTo>
                      <a:pt x="150" y="1"/>
                    </a:lnTo>
                    <a:lnTo>
                      <a:pt x="182" y="1"/>
                    </a:lnTo>
                    <a:lnTo>
                      <a:pt x="214" y="0"/>
                    </a:lnTo>
                    <a:lnTo>
                      <a:pt x="246" y="0"/>
                    </a:lnTo>
                    <a:lnTo>
                      <a:pt x="277" y="0"/>
                    </a:lnTo>
                    <a:lnTo>
                      <a:pt x="310" y="1"/>
                    </a:lnTo>
                    <a:lnTo>
                      <a:pt x="341" y="1"/>
                    </a:lnTo>
                    <a:lnTo>
                      <a:pt x="374" y="2"/>
                    </a:lnTo>
                    <a:lnTo>
                      <a:pt x="405" y="2"/>
                    </a:lnTo>
                    <a:lnTo>
                      <a:pt x="438" y="3"/>
                    </a:lnTo>
                    <a:lnTo>
                      <a:pt x="469" y="5"/>
                    </a:lnTo>
                    <a:lnTo>
                      <a:pt x="502" y="7"/>
                    </a:lnTo>
                    <a:lnTo>
                      <a:pt x="533" y="9"/>
                    </a:lnTo>
                    <a:lnTo>
                      <a:pt x="566" y="10"/>
                    </a:lnTo>
                    <a:lnTo>
                      <a:pt x="597" y="12"/>
                    </a:lnTo>
                    <a:lnTo>
                      <a:pt x="630" y="14"/>
                    </a:lnTo>
                    <a:lnTo>
                      <a:pt x="662" y="17"/>
                    </a:lnTo>
                    <a:lnTo>
                      <a:pt x="694" y="19"/>
                    </a:lnTo>
                    <a:lnTo>
                      <a:pt x="726" y="22"/>
                    </a:lnTo>
                    <a:lnTo>
                      <a:pt x="757" y="25"/>
                    </a:lnTo>
                    <a:lnTo>
                      <a:pt x="790" y="29"/>
                    </a:lnTo>
                    <a:lnTo>
                      <a:pt x="820" y="32"/>
                    </a:lnTo>
                    <a:lnTo>
                      <a:pt x="852" y="37"/>
                    </a:lnTo>
                    <a:lnTo>
                      <a:pt x="883" y="41"/>
                    </a:lnTo>
                    <a:lnTo>
                      <a:pt x="916" y="45"/>
                    </a:lnTo>
                    <a:lnTo>
                      <a:pt x="947" y="50"/>
                    </a:lnTo>
                    <a:lnTo>
                      <a:pt x="979" y="55"/>
                    </a:lnTo>
                    <a:lnTo>
                      <a:pt x="1010" y="60"/>
                    </a:lnTo>
                    <a:lnTo>
                      <a:pt x="1042" y="66"/>
                    </a:lnTo>
                    <a:lnTo>
                      <a:pt x="1073" y="72"/>
                    </a:lnTo>
                    <a:lnTo>
                      <a:pt x="1105" y="77"/>
                    </a:lnTo>
                    <a:lnTo>
                      <a:pt x="1135" y="84"/>
                    </a:lnTo>
                    <a:lnTo>
                      <a:pt x="1167" y="90"/>
                    </a:lnTo>
                    <a:lnTo>
                      <a:pt x="1189" y="98"/>
                    </a:lnTo>
                    <a:lnTo>
                      <a:pt x="1210" y="109"/>
                    </a:lnTo>
                    <a:lnTo>
                      <a:pt x="1230" y="126"/>
                    </a:lnTo>
                    <a:lnTo>
                      <a:pt x="1247" y="144"/>
                    </a:lnTo>
                    <a:lnTo>
                      <a:pt x="1261" y="166"/>
                    </a:lnTo>
                    <a:lnTo>
                      <a:pt x="1272" y="190"/>
                    </a:lnTo>
                    <a:lnTo>
                      <a:pt x="1279" y="215"/>
                    </a:lnTo>
                    <a:lnTo>
                      <a:pt x="1283" y="238"/>
                    </a:lnTo>
                    <a:lnTo>
                      <a:pt x="1298" y="880"/>
                    </a:lnTo>
                    <a:lnTo>
                      <a:pt x="1295" y="903"/>
                    </a:lnTo>
                    <a:lnTo>
                      <a:pt x="1285" y="925"/>
                    </a:lnTo>
                    <a:lnTo>
                      <a:pt x="1270" y="945"/>
                    </a:lnTo>
                    <a:lnTo>
                      <a:pt x="1251" y="963"/>
                    </a:lnTo>
                    <a:lnTo>
                      <a:pt x="1230" y="977"/>
                    </a:lnTo>
                    <a:lnTo>
                      <a:pt x="1207" y="989"/>
                    </a:lnTo>
                    <a:lnTo>
                      <a:pt x="1184" y="997"/>
                    </a:lnTo>
                    <a:lnTo>
                      <a:pt x="1162" y="999"/>
                    </a:lnTo>
                    <a:lnTo>
                      <a:pt x="1127" y="1000"/>
                    </a:lnTo>
                    <a:lnTo>
                      <a:pt x="1093" y="1001"/>
                    </a:lnTo>
                    <a:lnTo>
                      <a:pt x="1059" y="1001"/>
                    </a:lnTo>
                    <a:lnTo>
                      <a:pt x="1025" y="1002"/>
                    </a:lnTo>
                    <a:lnTo>
                      <a:pt x="991" y="1002"/>
                    </a:lnTo>
                    <a:lnTo>
                      <a:pt x="957" y="1002"/>
                    </a:lnTo>
                    <a:lnTo>
                      <a:pt x="924" y="1002"/>
                    </a:lnTo>
                    <a:lnTo>
                      <a:pt x="890" y="1001"/>
                    </a:lnTo>
                    <a:lnTo>
                      <a:pt x="857" y="1001"/>
                    </a:lnTo>
                    <a:lnTo>
                      <a:pt x="823" y="1000"/>
                    </a:lnTo>
                    <a:lnTo>
                      <a:pt x="791" y="999"/>
                    </a:lnTo>
                    <a:lnTo>
                      <a:pt x="758" y="997"/>
                    </a:lnTo>
                    <a:lnTo>
                      <a:pt x="725" y="996"/>
                    </a:lnTo>
                    <a:lnTo>
                      <a:pt x="692" y="994"/>
                    </a:lnTo>
                    <a:lnTo>
                      <a:pt x="658" y="992"/>
                    </a:lnTo>
                    <a:lnTo>
                      <a:pt x="626" y="990"/>
                    </a:lnTo>
                    <a:lnTo>
                      <a:pt x="592" y="988"/>
                    </a:lnTo>
                    <a:lnTo>
                      <a:pt x="560" y="985"/>
                    </a:lnTo>
                    <a:lnTo>
                      <a:pt x="526" y="982"/>
                    </a:lnTo>
                    <a:lnTo>
                      <a:pt x="494" y="978"/>
                    </a:lnTo>
                    <a:lnTo>
                      <a:pt x="461" y="975"/>
                    </a:lnTo>
                    <a:lnTo>
                      <a:pt x="428" y="972"/>
                    </a:lnTo>
                    <a:lnTo>
                      <a:pt x="395" y="968"/>
                    </a:lnTo>
                    <a:lnTo>
                      <a:pt x="362" y="964"/>
                    </a:lnTo>
                    <a:lnTo>
                      <a:pt x="329" y="960"/>
                    </a:lnTo>
                    <a:lnTo>
                      <a:pt x="296" y="956"/>
                    </a:lnTo>
                    <a:lnTo>
                      <a:pt x="263" y="951"/>
                    </a:lnTo>
                    <a:lnTo>
                      <a:pt x="230" y="946"/>
                    </a:lnTo>
                    <a:lnTo>
                      <a:pt x="196" y="941"/>
                    </a:lnTo>
                    <a:lnTo>
                      <a:pt x="164" y="936"/>
                    </a:lnTo>
                    <a:lnTo>
                      <a:pt x="130" y="931"/>
                    </a:lnTo>
                    <a:lnTo>
                      <a:pt x="96" y="925"/>
                    </a:lnTo>
                    <a:lnTo>
                      <a:pt x="78" y="919"/>
                    </a:lnTo>
                    <a:lnTo>
                      <a:pt x="60" y="909"/>
                    </a:lnTo>
                    <a:lnTo>
                      <a:pt x="44" y="896"/>
                    </a:lnTo>
                    <a:lnTo>
                      <a:pt x="29" y="880"/>
                    </a:lnTo>
                    <a:lnTo>
                      <a:pt x="17" y="862"/>
                    </a:lnTo>
                    <a:lnTo>
                      <a:pt x="8" y="842"/>
                    </a:lnTo>
                    <a:lnTo>
                      <a:pt x="2" y="821"/>
                    </a:lnTo>
                    <a:lnTo>
                      <a:pt x="0" y="801"/>
                    </a:lnTo>
                    <a:close/>
                  </a:path>
                </a:pathLst>
              </a:custGeom>
              <a:solidFill>
                <a:srgbClr val="828A8A"/>
              </a:solidFill>
              <a:ln w="9525">
                <a:noFill/>
                <a:round/>
                <a:headEnd/>
                <a:tailEnd/>
              </a:ln>
            </p:spPr>
            <p:txBody>
              <a:bodyPr/>
              <a:lstStyle/>
              <a:p>
                <a:endParaRPr lang="en-GB"/>
              </a:p>
            </p:txBody>
          </p:sp>
          <p:sp>
            <p:nvSpPr>
              <p:cNvPr id="293061" name="Freeform 197"/>
              <p:cNvSpPr>
                <a:spLocks/>
              </p:cNvSpPr>
              <p:nvPr/>
            </p:nvSpPr>
            <p:spPr bwMode="auto">
              <a:xfrm>
                <a:off x="3684" y="2150"/>
                <a:ext cx="130" cy="84"/>
              </a:xfrm>
              <a:custGeom>
                <a:avLst/>
                <a:gdLst/>
                <a:ahLst/>
                <a:cxnLst>
                  <a:cxn ang="0">
                    <a:pos x="9" y="112"/>
                  </a:cxn>
                  <a:cxn ang="0">
                    <a:pos x="22" y="71"/>
                  </a:cxn>
                  <a:cxn ang="0">
                    <a:pos x="57" y="36"/>
                  </a:cxn>
                  <a:cxn ang="0">
                    <a:pos x="103" y="12"/>
                  </a:cxn>
                  <a:cxn ang="0">
                    <a:pos x="150" y="1"/>
                  </a:cxn>
                  <a:cxn ang="0">
                    <a:pos x="214" y="0"/>
                  </a:cxn>
                  <a:cxn ang="0">
                    <a:pos x="277" y="0"/>
                  </a:cxn>
                  <a:cxn ang="0">
                    <a:pos x="341" y="1"/>
                  </a:cxn>
                  <a:cxn ang="0">
                    <a:pos x="405" y="2"/>
                  </a:cxn>
                  <a:cxn ang="0">
                    <a:pos x="469" y="5"/>
                  </a:cxn>
                  <a:cxn ang="0">
                    <a:pos x="533" y="9"/>
                  </a:cxn>
                  <a:cxn ang="0">
                    <a:pos x="597" y="12"/>
                  </a:cxn>
                  <a:cxn ang="0">
                    <a:pos x="662" y="17"/>
                  </a:cxn>
                  <a:cxn ang="0">
                    <a:pos x="726" y="22"/>
                  </a:cxn>
                  <a:cxn ang="0">
                    <a:pos x="790" y="29"/>
                  </a:cxn>
                  <a:cxn ang="0">
                    <a:pos x="852" y="37"/>
                  </a:cxn>
                  <a:cxn ang="0">
                    <a:pos x="916" y="45"/>
                  </a:cxn>
                  <a:cxn ang="0">
                    <a:pos x="979" y="55"/>
                  </a:cxn>
                  <a:cxn ang="0">
                    <a:pos x="1042" y="66"/>
                  </a:cxn>
                  <a:cxn ang="0">
                    <a:pos x="1105" y="77"/>
                  </a:cxn>
                  <a:cxn ang="0">
                    <a:pos x="1167" y="90"/>
                  </a:cxn>
                  <a:cxn ang="0">
                    <a:pos x="1210" y="109"/>
                  </a:cxn>
                  <a:cxn ang="0">
                    <a:pos x="1247" y="144"/>
                  </a:cxn>
                  <a:cxn ang="0">
                    <a:pos x="1272" y="190"/>
                  </a:cxn>
                  <a:cxn ang="0">
                    <a:pos x="1283" y="238"/>
                  </a:cxn>
                  <a:cxn ang="0">
                    <a:pos x="1295" y="903"/>
                  </a:cxn>
                  <a:cxn ang="0">
                    <a:pos x="1270" y="945"/>
                  </a:cxn>
                  <a:cxn ang="0">
                    <a:pos x="1230" y="977"/>
                  </a:cxn>
                  <a:cxn ang="0">
                    <a:pos x="1184" y="997"/>
                  </a:cxn>
                  <a:cxn ang="0">
                    <a:pos x="1127" y="1000"/>
                  </a:cxn>
                  <a:cxn ang="0">
                    <a:pos x="1059" y="1001"/>
                  </a:cxn>
                  <a:cxn ang="0">
                    <a:pos x="991" y="1002"/>
                  </a:cxn>
                  <a:cxn ang="0">
                    <a:pos x="924" y="1002"/>
                  </a:cxn>
                  <a:cxn ang="0">
                    <a:pos x="857" y="1001"/>
                  </a:cxn>
                  <a:cxn ang="0">
                    <a:pos x="791" y="999"/>
                  </a:cxn>
                  <a:cxn ang="0">
                    <a:pos x="725" y="996"/>
                  </a:cxn>
                  <a:cxn ang="0">
                    <a:pos x="658" y="992"/>
                  </a:cxn>
                  <a:cxn ang="0">
                    <a:pos x="592" y="988"/>
                  </a:cxn>
                  <a:cxn ang="0">
                    <a:pos x="526" y="982"/>
                  </a:cxn>
                  <a:cxn ang="0">
                    <a:pos x="461" y="975"/>
                  </a:cxn>
                  <a:cxn ang="0">
                    <a:pos x="395" y="968"/>
                  </a:cxn>
                  <a:cxn ang="0">
                    <a:pos x="329" y="960"/>
                  </a:cxn>
                  <a:cxn ang="0">
                    <a:pos x="263" y="951"/>
                  </a:cxn>
                  <a:cxn ang="0">
                    <a:pos x="196" y="941"/>
                  </a:cxn>
                  <a:cxn ang="0">
                    <a:pos x="130" y="931"/>
                  </a:cxn>
                  <a:cxn ang="0">
                    <a:pos x="78" y="919"/>
                  </a:cxn>
                  <a:cxn ang="0">
                    <a:pos x="44" y="896"/>
                  </a:cxn>
                  <a:cxn ang="0">
                    <a:pos x="17" y="862"/>
                  </a:cxn>
                  <a:cxn ang="0">
                    <a:pos x="2" y="821"/>
                  </a:cxn>
                </a:cxnLst>
                <a:rect l="0" t="0" r="r" b="b"/>
                <a:pathLst>
                  <a:path w="1298" h="1002">
                    <a:moveTo>
                      <a:pt x="0" y="801"/>
                    </a:moveTo>
                    <a:lnTo>
                      <a:pt x="9" y="112"/>
                    </a:lnTo>
                    <a:lnTo>
                      <a:pt x="13" y="90"/>
                    </a:lnTo>
                    <a:lnTo>
                      <a:pt x="22" y="71"/>
                    </a:lnTo>
                    <a:lnTo>
                      <a:pt x="37" y="52"/>
                    </a:lnTo>
                    <a:lnTo>
                      <a:pt x="57" y="36"/>
                    </a:lnTo>
                    <a:lnTo>
                      <a:pt x="79" y="22"/>
                    </a:lnTo>
                    <a:lnTo>
                      <a:pt x="103" y="12"/>
                    </a:lnTo>
                    <a:lnTo>
                      <a:pt x="127" y="4"/>
                    </a:lnTo>
                    <a:lnTo>
                      <a:pt x="150" y="1"/>
                    </a:lnTo>
                    <a:lnTo>
                      <a:pt x="182" y="1"/>
                    </a:lnTo>
                    <a:lnTo>
                      <a:pt x="214" y="0"/>
                    </a:lnTo>
                    <a:lnTo>
                      <a:pt x="246" y="0"/>
                    </a:lnTo>
                    <a:lnTo>
                      <a:pt x="277" y="0"/>
                    </a:lnTo>
                    <a:lnTo>
                      <a:pt x="310" y="1"/>
                    </a:lnTo>
                    <a:lnTo>
                      <a:pt x="341" y="1"/>
                    </a:lnTo>
                    <a:lnTo>
                      <a:pt x="374" y="2"/>
                    </a:lnTo>
                    <a:lnTo>
                      <a:pt x="405" y="2"/>
                    </a:lnTo>
                    <a:lnTo>
                      <a:pt x="438" y="3"/>
                    </a:lnTo>
                    <a:lnTo>
                      <a:pt x="469" y="5"/>
                    </a:lnTo>
                    <a:lnTo>
                      <a:pt x="502" y="7"/>
                    </a:lnTo>
                    <a:lnTo>
                      <a:pt x="533" y="9"/>
                    </a:lnTo>
                    <a:lnTo>
                      <a:pt x="566" y="10"/>
                    </a:lnTo>
                    <a:lnTo>
                      <a:pt x="597" y="12"/>
                    </a:lnTo>
                    <a:lnTo>
                      <a:pt x="630" y="14"/>
                    </a:lnTo>
                    <a:lnTo>
                      <a:pt x="662" y="17"/>
                    </a:lnTo>
                    <a:lnTo>
                      <a:pt x="694" y="19"/>
                    </a:lnTo>
                    <a:lnTo>
                      <a:pt x="726" y="22"/>
                    </a:lnTo>
                    <a:lnTo>
                      <a:pt x="757" y="25"/>
                    </a:lnTo>
                    <a:lnTo>
                      <a:pt x="790" y="29"/>
                    </a:lnTo>
                    <a:lnTo>
                      <a:pt x="820" y="32"/>
                    </a:lnTo>
                    <a:lnTo>
                      <a:pt x="852" y="37"/>
                    </a:lnTo>
                    <a:lnTo>
                      <a:pt x="883" y="41"/>
                    </a:lnTo>
                    <a:lnTo>
                      <a:pt x="916" y="45"/>
                    </a:lnTo>
                    <a:lnTo>
                      <a:pt x="947" y="50"/>
                    </a:lnTo>
                    <a:lnTo>
                      <a:pt x="979" y="55"/>
                    </a:lnTo>
                    <a:lnTo>
                      <a:pt x="1010" y="60"/>
                    </a:lnTo>
                    <a:lnTo>
                      <a:pt x="1042" y="66"/>
                    </a:lnTo>
                    <a:lnTo>
                      <a:pt x="1073" y="72"/>
                    </a:lnTo>
                    <a:lnTo>
                      <a:pt x="1105" y="77"/>
                    </a:lnTo>
                    <a:lnTo>
                      <a:pt x="1135" y="84"/>
                    </a:lnTo>
                    <a:lnTo>
                      <a:pt x="1167" y="90"/>
                    </a:lnTo>
                    <a:lnTo>
                      <a:pt x="1189" y="98"/>
                    </a:lnTo>
                    <a:lnTo>
                      <a:pt x="1210" y="109"/>
                    </a:lnTo>
                    <a:lnTo>
                      <a:pt x="1230" y="126"/>
                    </a:lnTo>
                    <a:lnTo>
                      <a:pt x="1247" y="144"/>
                    </a:lnTo>
                    <a:lnTo>
                      <a:pt x="1261" y="166"/>
                    </a:lnTo>
                    <a:lnTo>
                      <a:pt x="1272" y="190"/>
                    </a:lnTo>
                    <a:lnTo>
                      <a:pt x="1279" y="215"/>
                    </a:lnTo>
                    <a:lnTo>
                      <a:pt x="1283" y="238"/>
                    </a:lnTo>
                    <a:lnTo>
                      <a:pt x="1298" y="880"/>
                    </a:lnTo>
                    <a:lnTo>
                      <a:pt x="1295" y="903"/>
                    </a:lnTo>
                    <a:lnTo>
                      <a:pt x="1285" y="925"/>
                    </a:lnTo>
                    <a:lnTo>
                      <a:pt x="1270" y="945"/>
                    </a:lnTo>
                    <a:lnTo>
                      <a:pt x="1251" y="963"/>
                    </a:lnTo>
                    <a:lnTo>
                      <a:pt x="1230" y="977"/>
                    </a:lnTo>
                    <a:lnTo>
                      <a:pt x="1207" y="989"/>
                    </a:lnTo>
                    <a:lnTo>
                      <a:pt x="1184" y="997"/>
                    </a:lnTo>
                    <a:lnTo>
                      <a:pt x="1162" y="999"/>
                    </a:lnTo>
                    <a:lnTo>
                      <a:pt x="1127" y="1000"/>
                    </a:lnTo>
                    <a:lnTo>
                      <a:pt x="1093" y="1001"/>
                    </a:lnTo>
                    <a:lnTo>
                      <a:pt x="1059" y="1001"/>
                    </a:lnTo>
                    <a:lnTo>
                      <a:pt x="1025" y="1002"/>
                    </a:lnTo>
                    <a:lnTo>
                      <a:pt x="991" y="1002"/>
                    </a:lnTo>
                    <a:lnTo>
                      <a:pt x="957" y="1002"/>
                    </a:lnTo>
                    <a:lnTo>
                      <a:pt x="924" y="1002"/>
                    </a:lnTo>
                    <a:lnTo>
                      <a:pt x="890" y="1001"/>
                    </a:lnTo>
                    <a:lnTo>
                      <a:pt x="857" y="1001"/>
                    </a:lnTo>
                    <a:lnTo>
                      <a:pt x="823" y="1000"/>
                    </a:lnTo>
                    <a:lnTo>
                      <a:pt x="791" y="999"/>
                    </a:lnTo>
                    <a:lnTo>
                      <a:pt x="758" y="997"/>
                    </a:lnTo>
                    <a:lnTo>
                      <a:pt x="725" y="996"/>
                    </a:lnTo>
                    <a:lnTo>
                      <a:pt x="692" y="994"/>
                    </a:lnTo>
                    <a:lnTo>
                      <a:pt x="658" y="992"/>
                    </a:lnTo>
                    <a:lnTo>
                      <a:pt x="626" y="990"/>
                    </a:lnTo>
                    <a:lnTo>
                      <a:pt x="592" y="988"/>
                    </a:lnTo>
                    <a:lnTo>
                      <a:pt x="560" y="985"/>
                    </a:lnTo>
                    <a:lnTo>
                      <a:pt x="526" y="982"/>
                    </a:lnTo>
                    <a:lnTo>
                      <a:pt x="494" y="978"/>
                    </a:lnTo>
                    <a:lnTo>
                      <a:pt x="461" y="975"/>
                    </a:lnTo>
                    <a:lnTo>
                      <a:pt x="428" y="972"/>
                    </a:lnTo>
                    <a:lnTo>
                      <a:pt x="395" y="968"/>
                    </a:lnTo>
                    <a:lnTo>
                      <a:pt x="362" y="964"/>
                    </a:lnTo>
                    <a:lnTo>
                      <a:pt x="329" y="960"/>
                    </a:lnTo>
                    <a:lnTo>
                      <a:pt x="296" y="956"/>
                    </a:lnTo>
                    <a:lnTo>
                      <a:pt x="263" y="951"/>
                    </a:lnTo>
                    <a:lnTo>
                      <a:pt x="230" y="946"/>
                    </a:lnTo>
                    <a:lnTo>
                      <a:pt x="196" y="941"/>
                    </a:lnTo>
                    <a:lnTo>
                      <a:pt x="164" y="936"/>
                    </a:lnTo>
                    <a:lnTo>
                      <a:pt x="130" y="931"/>
                    </a:lnTo>
                    <a:lnTo>
                      <a:pt x="96" y="925"/>
                    </a:lnTo>
                    <a:lnTo>
                      <a:pt x="78" y="919"/>
                    </a:lnTo>
                    <a:lnTo>
                      <a:pt x="60" y="909"/>
                    </a:lnTo>
                    <a:lnTo>
                      <a:pt x="44" y="896"/>
                    </a:lnTo>
                    <a:lnTo>
                      <a:pt x="29" y="880"/>
                    </a:lnTo>
                    <a:lnTo>
                      <a:pt x="17" y="862"/>
                    </a:lnTo>
                    <a:lnTo>
                      <a:pt x="8" y="842"/>
                    </a:lnTo>
                    <a:lnTo>
                      <a:pt x="2" y="821"/>
                    </a:lnTo>
                    <a:lnTo>
                      <a:pt x="0" y="801"/>
                    </a:lnTo>
                    <a:close/>
                  </a:path>
                </a:pathLst>
              </a:custGeom>
              <a:solidFill>
                <a:srgbClr val="828A8A"/>
              </a:solidFill>
              <a:ln w="9525">
                <a:noFill/>
                <a:round/>
                <a:headEnd/>
                <a:tailEnd/>
              </a:ln>
            </p:spPr>
            <p:txBody>
              <a:bodyPr/>
              <a:lstStyle/>
              <a:p>
                <a:endParaRPr lang="en-GB"/>
              </a:p>
            </p:txBody>
          </p:sp>
          <p:sp>
            <p:nvSpPr>
              <p:cNvPr id="293062" name="Freeform 198"/>
              <p:cNvSpPr>
                <a:spLocks/>
              </p:cNvSpPr>
              <p:nvPr/>
            </p:nvSpPr>
            <p:spPr bwMode="auto">
              <a:xfrm>
                <a:off x="3687" y="2212"/>
                <a:ext cx="124" cy="22"/>
              </a:xfrm>
              <a:custGeom>
                <a:avLst/>
                <a:gdLst/>
                <a:ahLst/>
                <a:cxnLst>
                  <a:cxn ang="0">
                    <a:pos x="187" y="105"/>
                  </a:cxn>
                  <a:cxn ang="0">
                    <a:pos x="222" y="86"/>
                  </a:cxn>
                  <a:cxn ang="0">
                    <a:pos x="249" y="51"/>
                  </a:cxn>
                  <a:cxn ang="0">
                    <a:pos x="277" y="17"/>
                  </a:cxn>
                  <a:cxn ang="0">
                    <a:pos x="313" y="1"/>
                  </a:cxn>
                  <a:cxn ang="0">
                    <a:pos x="432" y="0"/>
                  </a:cxn>
                  <a:cxn ang="0">
                    <a:pos x="534" y="2"/>
                  </a:cxn>
                  <a:cxn ang="0">
                    <a:pos x="622" y="6"/>
                  </a:cxn>
                  <a:cxn ang="0">
                    <a:pos x="697" y="12"/>
                  </a:cxn>
                  <a:cxn ang="0">
                    <a:pos x="762" y="19"/>
                  </a:cxn>
                  <a:cxn ang="0">
                    <a:pos x="817" y="26"/>
                  </a:cxn>
                  <a:cxn ang="0">
                    <a:pos x="867" y="33"/>
                  </a:cxn>
                  <a:cxn ang="0">
                    <a:pos x="912" y="41"/>
                  </a:cxn>
                  <a:cxn ang="0">
                    <a:pos x="960" y="67"/>
                  </a:cxn>
                  <a:cxn ang="0">
                    <a:pos x="1007" y="114"/>
                  </a:cxn>
                  <a:cxn ang="0">
                    <a:pos x="1047" y="160"/>
                  </a:cxn>
                  <a:cxn ang="0">
                    <a:pos x="1072" y="181"/>
                  </a:cxn>
                  <a:cxn ang="0">
                    <a:pos x="1239" y="218"/>
                  </a:cxn>
                  <a:cxn ang="0">
                    <a:pos x="1223" y="238"/>
                  </a:cxn>
                  <a:cxn ang="0">
                    <a:pos x="1195" y="254"/>
                  </a:cxn>
                  <a:cxn ang="0">
                    <a:pos x="1160" y="262"/>
                  </a:cxn>
                  <a:cxn ang="0">
                    <a:pos x="1104" y="264"/>
                  </a:cxn>
                  <a:cxn ang="0">
                    <a:pos x="1036" y="265"/>
                  </a:cxn>
                  <a:cxn ang="0">
                    <a:pos x="969" y="265"/>
                  </a:cxn>
                  <a:cxn ang="0">
                    <a:pos x="901" y="265"/>
                  </a:cxn>
                  <a:cxn ang="0">
                    <a:pos x="835" y="264"/>
                  </a:cxn>
                  <a:cxn ang="0">
                    <a:pos x="769" y="262"/>
                  </a:cxn>
                  <a:cxn ang="0">
                    <a:pos x="703" y="259"/>
                  </a:cxn>
                  <a:cxn ang="0">
                    <a:pos x="636" y="255"/>
                  </a:cxn>
                  <a:cxn ang="0">
                    <a:pos x="570" y="251"/>
                  </a:cxn>
                  <a:cxn ang="0">
                    <a:pos x="504" y="246"/>
                  </a:cxn>
                  <a:cxn ang="0">
                    <a:pos x="438" y="239"/>
                  </a:cxn>
                  <a:cxn ang="0">
                    <a:pos x="373" y="232"/>
                  </a:cxn>
                  <a:cxn ang="0">
                    <a:pos x="307" y="224"/>
                  </a:cxn>
                  <a:cxn ang="0">
                    <a:pos x="240" y="215"/>
                  </a:cxn>
                  <a:cxn ang="0">
                    <a:pos x="174" y="205"/>
                  </a:cxn>
                  <a:cxn ang="0">
                    <a:pos x="107" y="195"/>
                  </a:cxn>
                  <a:cxn ang="0">
                    <a:pos x="56" y="186"/>
                  </a:cxn>
                  <a:cxn ang="0">
                    <a:pos x="28" y="175"/>
                  </a:cxn>
                  <a:cxn ang="0">
                    <a:pos x="10" y="160"/>
                  </a:cxn>
                  <a:cxn ang="0">
                    <a:pos x="1" y="135"/>
                  </a:cxn>
                </a:cxnLst>
                <a:rect l="0" t="0" r="r" b="b"/>
                <a:pathLst>
                  <a:path w="1242" h="265">
                    <a:moveTo>
                      <a:pt x="0" y="117"/>
                    </a:moveTo>
                    <a:lnTo>
                      <a:pt x="187" y="105"/>
                    </a:lnTo>
                    <a:lnTo>
                      <a:pt x="206" y="99"/>
                    </a:lnTo>
                    <a:lnTo>
                      <a:pt x="222" y="86"/>
                    </a:lnTo>
                    <a:lnTo>
                      <a:pt x="235" y="70"/>
                    </a:lnTo>
                    <a:lnTo>
                      <a:pt x="249" y="51"/>
                    </a:lnTo>
                    <a:lnTo>
                      <a:pt x="262" y="32"/>
                    </a:lnTo>
                    <a:lnTo>
                      <a:pt x="277" y="17"/>
                    </a:lnTo>
                    <a:lnTo>
                      <a:pt x="293" y="6"/>
                    </a:lnTo>
                    <a:lnTo>
                      <a:pt x="313" y="1"/>
                    </a:lnTo>
                    <a:lnTo>
                      <a:pt x="375" y="0"/>
                    </a:lnTo>
                    <a:lnTo>
                      <a:pt x="432" y="0"/>
                    </a:lnTo>
                    <a:lnTo>
                      <a:pt x="485" y="0"/>
                    </a:lnTo>
                    <a:lnTo>
                      <a:pt x="534" y="2"/>
                    </a:lnTo>
                    <a:lnTo>
                      <a:pt x="580" y="3"/>
                    </a:lnTo>
                    <a:lnTo>
                      <a:pt x="622" y="6"/>
                    </a:lnTo>
                    <a:lnTo>
                      <a:pt x="661" y="9"/>
                    </a:lnTo>
                    <a:lnTo>
                      <a:pt x="697" y="12"/>
                    </a:lnTo>
                    <a:lnTo>
                      <a:pt x="731" y="15"/>
                    </a:lnTo>
                    <a:lnTo>
                      <a:pt x="762" y="19"/>
                    </a:lnTo>
                    <a:lnTo>
                      <a:pt x="790" y="22"/>
                    </a:lnTo>
                    <a:lnTo>
                      <a:pt x="817" y="26"/>
                    </a:lnTo>
                    <a:lnTo>
                      <a:pt x="843" y="30"/>
                    </a:lnTo>
                    <a:lnTo>
                      <a:pt x="867" y="33"/>
                    </a:lnTo>
                    <a:lnTo>
                      <a:pt x="890" y="38"/>
                    </a:lnTo>
                    <a:lnTo>
                      <a:pt x="912" y="41"/>
                    </a:lnTo>
                    <a:lnTo>
                      <a:pt x="935" y="50"/>
                    </a:lnTo>
                    <a:lnTo>
                      <a:pt x="960" y="67"/>
                    </a:lnTo>
                    <a:lnTo>
                      <a:pt x="984" y="89"/>
                    </a:lnTo>
                    <a:lnTo>
                      <a:pt x="1007" y="114"/>
                    </a:lnTo>
                    <a:lnTo>
                      <a:pt x="1029" y="139"/>
                    </a:lnTo>
                    <a:lnTo>
                      <a:pt x="1047" y="160"/>
                    </a:lnTo>
                    <a:lnTo>
                      <a:pt x="1062" y="175"/>
                    </a:lnTo>
                    <a:lnTo>
                      <a:pt x="1072" y="181"/>
                    </a:lnTo>
                    <a:lnTo>
                      <a:pt x="1242" y="206"/>
                    </a:lnTo>
                    <a:lnTo>
                      <a:pt x="1239" y="218"/>
                    </a:lnTo>
                    <a:lnTo>
                      <a:pt x="1232" y="229"/>
                    </a:lnTo>
                    <a:lnTo>
                      <a:pt x="1223" y="238"/>
                    </a:lnTo>
                    <a:lnTo>
                      <a:pt x="1211" y="247"/>
                    </a:lnTo>
                    <a:lnTo>
                      <a:pt x="1195" y="254"/>
                    </a:lnTo>
                    <a:lnTo>
                      <a:pt x="1178" y="259"/>
                    </a:lnTo>
                    <a:lnTo>
                      <a:pt x="1160" y="262"/>
                    </a:lnTo>
                    <a:lnTo>
                      <a:pt x="1139" y="263"/>
                    </a:lnTo>
                    <a:lnTo>
                      <a:pt x="1104" y="264"/>
                    </a:lnTo>
                    <a:lnTo>
                      <a:pt x="1070" y="264"/>
                    </a:lnTo>
                    <a:lnTo>
                      <a:pt x="1036" y="265"/>
                    </a:lnTo>
                    <a:lnTo>
                      <a:pt x="1002" y="265"/>
                    </a:lnTo>
                    <a:lnTo>
                      <a:pt x="969" y="265"/>
                    </a:lnTo>
                    <a:lnTo>
                      <a:pt x="934" y="265"/>
                    </a:lnTo>
                    <a:lnTo>
                      <a:pt x="901" y="265"/>
                    </a:lnTo>
                    <a:lnTo>
                      <a:pt x="867" y="264"/>
                    </a:lnTo>
                    <a:lnTo>
                      <a:pt x="835" y="264"/>
                    </a:lnTo>
                    <a:lnTo>
                      <a:pt x="801" y="263"/>
                    </a:lnTo>
                    <a:lnTo>
                      <a:pt x="769" y="262"/>
                    </a:lnTo>
                    <a:lnTo>
                      <a:pt x="736" y="260"/>
                    </a:lnTo>
                    <a:lnTo>
                      <a:pt x="703" y="259"/>
                    </a:lnTo>
                    <a:lnTo>
                      <a:pt x="669" y="257"/>
                    </a:lnTo>
                    <a:lnTo>
                      <a:pt x="636" y="255"/>
                    </a:lnTo>
                    <a:lnTo>
                      <a:pt x="604" y="253"/>
                    </a:lnTo>
                    <a:lnTo>
                      <a:pt x="570" y="251"/>
                    </a:lnTo>
                    <a:lnTo>
                      <a:pt x="538" y="248"/>
                    </a:lnTo>
                    <a:lnTo>
                      <a:pt x="504" y="246"/>
                    </a:lnTo>
                    <a:lnTo>
                      <a:pt x="472" y="243"/>
                    </a:lnTo>
                    <a:lnTo>
                      <a:pt x="438" y="239"/>
                    </a:lnTo>
                    <a:lnTo>
                      <a:pt x="406" y="235"/>
                    </a:lnTo>
                    <a:lnTo>
                      <a:pt x="373" y="232"/>
                    </a:lnTo>
                    <a:lnTo>
                      <a:pt x="340" y="228"/>
                    </a:lnTo>
                    <a:lnTo>
                      <a:pt x="307" y="224"/>
                    </a:lnTo>
                    <a:lnTo>
                      <a:pt x="274" y="220"/>
                    </a:lnTo>
                    <a:lnTo>
                      <a:pt x="240" y="215"/>
                    </a:lnTo>
                    <a:lnTo>
                      <a:pt x="208" y="210"/>
                    </a:lnTo>
                    <a:lnTo>
                      <a:pt x="174" y="205"/>
                    </a:lnTo>
                    <a:lnTo>
                      <a:pt x="140" y="200"/>
                    </a:lnTo>
                    <a:lnTo>
                      <a:pt x="107" y="195"/>
                    </a:lnTo>
                    <a:lnTo>
                      <a:pt x="73" y="189"/>
                    </a:lnTo>
                    <a:lnTo>
                      <a:pt x="56" y="186"/>
                    </a:lnTo>
                    <a:lnTo>
                      <a:pt x="41" y="180"/>
                    </a:lnTo>
                    <a:lnTo>
                      <a:pt x="28" y="175"/>
                    </a:lnTo>
                    <a:lnTo>
                      <a:pt x="17" y="169"/>
                    </a:lnTo>
                    <a:lnTo>
                      <a:pt x="10" y="160"/>
                    </a:lnTo>
                    <a:lnTo>
                      <a:pt x="4" y="149"/>
                    </a:lnTo>
                    <a:lnTo>
                      <a:pt x="1" y="135"/>
                    </a:lnTo>
                    <a:lnTo>
                      <a:pt x="0" y="117"/>
                    </a:lnTo>
                    <a:close/>
                  </a:path>
                </a:pathLst>
              </a:custGeom>
              <a:solidFill>
                <a:srgbClr val="BAC2C2"/>
              </a:solidFill>
              <a:ln w="9525">
                <a:noFill/>
                <a:round/>
                <a:headEnd/>
                <a:tailEnd/>
              </a:ln>
            </p:spPr>
            <p:txBody>
              <a:bodyPr/>
              <a:lstStyle/>
              <a:p>
                <a:endParaRPr lang="en-GB"/>
              </a:p>
            </p:txBody>
          </p:sp>
          <p:sp>
            <p:nvSpPr>
              <p:cNvPr id="293063" name="Freeform 199"/>
              <p:cNvSpPr>
                <a:spLocks/>
              </p:cNvSpPr>
              <p:nvPr/>
            </p:nvSpPr>
            <p:spPr bwMode="auto">
              <a:xfrm>
                <a:off x="3685" y="2150"/>
                <a:ext cx="128" cy="40"/>
              </a:xfrm>
              <a:custGeom>
                <a:avLst/>
                <a:gdLst/>
                <a:ahLst/>
                <a:cxnLst>
                  <a:cxn ang="0">
                    <a:pos x="0" y="112"/>
                  </a:cxn>
                  <a:cxn ang="0">
                    <a:pos x="18" y="69"/>
                  </a:cxn>
                  <a:cxn ang="0">
                    <a:pos x="52" y="34"/>
                  </a:cxn>
                  <a:cxn ang="0">
                    <a:pos x="95" y="11"/>
                  </a:cxn>
                  <a:cxn ang="0">
                    <a:pos x="141" y="1"/>
                  </a:cxn>
                  <a:cxn ang="0">
                    <a:pos x="205" y="0"/>
                  </a:cxn>
                  <a:cxn ang="0">
                    <a:pos x="268" y="0"/>
                  </a:cxn>
                  <a:cxn ang="0">
                    <a:pos x="332" y="1"/>
                  </a:cxn>
                  <a:cxn ang="0">
                    <a:pos x="396" y="2"/>
                  </a:cxn>
                  <a:cxn ang="0">
                    <a:pos x="460" y="5"/>
                  </a:cxn>
                  <a:cxn ang="0">
                    <a:pos x="524" y="9"/>
                  </a:cxn>
                  <a:cxn ang="0">
                    <a:pos x="588" y="12"/>
                  </a:cxn>
                  <a:cxn ang="0">
                    <a:pos x="653" y="17"/>
                  </a:cxn>
                  <a:cxn ang="0">
                    <a:pos x="717" y="22"/>
                  </a:cxn>
                  <a:cxn ang="0">
                    <a:pos x="781" y="29"/>
                  </a:cxn>
                  <a:cxn ang="0">
                    <a:pos x="843" y="37"/>
                  </a:cxn>
                  <a:cxn ang="0">
                    <a:pos x="907" y="45"/>
                  </a:cxn>
                  <a:cxn ang="0">
                    <a:pos x="970" y="55"/>
                  </a:cxn>
                  <a:cxn ang="0">
                    <a:pos x="1033" y="66"/>
                  </a:cxn>
                  <a:cxn ang="0">
                    <a:pos x="1096" y="77"/>
                  </a:cxn>
                  <a:cxn ang="0">
                    <a:pos x="1158" y="90"/>
                  </a:cxn>
                  <a:cxn ang="0">
                    <a:pos x="1199" y="108"/>
                  </a:cxn>
                  <a:cxn ang="0">
                    <a:pos x="1233" y="141"/>
                  </a:cxn>
                  <a:cxn ang="0">
                    <a:pos x="1258" y="186"/>
                  </a:cxn>
                  <a:cxn ang="0">
                    <a:pos x="1274" y="238"/>
                  </a:cxn>
                  <a:cxn ang="0">
                    <a:pos x="946" y="470"/>
                  </a:cxn>
                  <a:cxn ang="0">
                    <a:pos x="913" y="480"/>
                  </a:cxn>
                  <a:cxn ang="0">
                    <a:pos x="877" y="480"/>
                  </a:cxn>
                  <a:cxn ang="0">
                    <a:pos x="839" y="476"/>
                  </a:cxn>
                  <a:cxn ang="0">
                    <a:pos x="799" y="473"/>
                  </a:cxn>
                  <a:cxn ang="0">
                    <a:pos x="760" y="472"/>
                  </a:cxn>
                  <a:cxn ang="0">
                    <a:pos x="716" y="471"/>
                  </a:cxn>
                  <a:cxn ang="0">
                    <a:pos x="665" y="469"/>
                  </a:cxn>
                  <a:cxn ang="0">
                    <a:pos x="607" y="467"/>
                  </a:cxn>
                  <a:cxn ang="0">
                    <a:pos x="542" y="463"/>
                  </a:cxn>
                  <a:cxn ang="0">
                    <a:pos x="469" y="457"/>
                  </a:cxn>
                  <a:cxn ang="0">
                    <a:pos x="385" y="447"/>
                  </a:cxn>
                  <a:cxn ang="0">
                    <a:pos x="322" y="439"/>
                  </a:cxn>
                  <a:cxn ang="0">
                    <a:pos x="287" y="423"/>
                  </a:cxn>
                  <a:cxn ang="0">
                    <a:pos x="254" y="399"/>
                  </a:cxn>
                  <a:cxn ang="0">
                    <a:pos x="225" y="371"/>
                  </a:cxn>
                </a:cxnLst>
                <a:rect l="0" t="0" r="r" b="b"/>
                <a:pathLst>
                  <a:path w="1274" h="481">
                    <a:moveTo>
                      <a:pt x="211" y="357"/>
                    </a:moveTo>
                    <a:lnTo>
                      <a:pt x="0" y="112"/>
                    </a:lnTo>
                    <a:lnTo>
                      <a:pt x="6" y="89"/>
                    </a:lnTo>
                    <a:lnTo>
                      <a:pt x="18" y="69"/>
                    </a:lnTo>
                    <a:lnTo>
                      <a:pt x="34" y="50"/>
                    </a:lnTo>
                    <a:lnTo>
                      <a:pt x="52" y="34"/>
                    </a:lnTo>
                    <a:lnTo>
                      <a:pt x="72" y="21"/>
                    </a:lnTo>
                    <a:lnTo>
                      <a:pt x="95" y="11"/>
                    </a:lnTo>
                    <a:lnTo>
                      <a:pt x="118" y="4"/>
                    </a:lnTo>
                    <a:lnTo>
                      <a:pt x="141" y="1"/>
                    </a:lnTo>
                    <a:lnTo>
                      <a:pt x="173" y="1"/>
                    </a:lnTo>
                    <a:lnTo>
                      <a:pt x="205" y="0"/>
                    </a:lnTo>
                    <a:lnTo>
                      <a:pt x="237" y="0"/>
                    </a:lnTo>
                    <a:lnTo>
                      <a:pt x="268" y="0"/>
                    </a:lnTo>
                    <a:lnTo>
                      <a:pt x="301" y="1"/>
                    </a:lnTo>
                    <a:lnTo>
                      <a:pt x="332" y="1"/>
                    </a:lnTo>
                    <a:lnTo>
                      <a:pt x="365" y="2"/>
                    </a:lnTo>
                    <a:lnTo>
                      <a:pt x="396" y="2"/>
                    </a:lnTo>
                    <a:lnTo>
                      <a:pt x="429" y="3"/>
                    </a:lnTo>
                    <a:lnTo>
                      <a:pt x="460" y="5"/>
                    </a:lnTo>
                    <a:lnTo>
                      <a:pt x="493" y="7"/>
                    </a:lnTo>
                    <a:lnTo>
                      <a:pt x="524" y="9"/>
                    </a:lnTo>
                    <a:lnTo>
                      <a:pt x="557" y="10"/>
                    </a:lnTo>
                    <a:lnTo>
                      <a:pt x="588" y="12"/>
                    </a:lnTo>
                    <a:lnTo>
                      <a:pt x="621" y="14"/>
                    </a:lnTo>
                    <a:lnTo>
                      <a:pt x="653" y="17"/>
                    </a:lnTo>
                    <a:lnTo>
                      <a:pt x="685" y="19"/>
                    </a:lnTo>
                    <a:lnTo>
                      <a:pt x="717" y="22"/>
                    </a:lnTo>
                    <a:lnTo>
                      <a:pt x="748" y="25"/>
                    </a:lnTo>
                    <a:lnTo>
                      <a:pt x="781" y="29"/>
                    </a:lnTo>
                    <a:lnTo>
                      <a:pt x="811" y="32"/>
                    </a:lnTo>
                    <a:lnTo>
                      <a:pt x="843" y="37"/>
                    </a:lnTo>
                    <a:lnTo>
                      <a:pt x="874" y="41"/>
                    </a:lnTo>
                    <a:lnTo>
                      <a:pt x="907" y="45"/>
                    </a:lnTo>
                    <a:lnTo>
                      <a:pt x="938" y="50"/>
                    </a:lnTo>
                    <a:lnTo>
                      <a:pt x="970" y="55"/>
                    </a:lnTo>
                    <a:lnTo>
                      <a:pt x="1001" y="60"/>
                    </a:lnTo>
                    <a:lnTo>
                      <a:pt x="1033" y="66"/>
                    </a:lnTo>
                    <a:lnTo>
                      <a:pt x="1064" y="72"/>
                    </a:lnTo>
                    <a:lnTo>
                      <a:pt x="1096" y="77"/>
                    </a:lnTo>
                    <a:lnTo>
                      <a:pt x="1126" y="84"/>
                    </a:lnTo>
                    <a:lnTo>
                      <a:pt x="1158" y="90"/>
                    </a:lnTo>
                    <a:lnTo>
                      <a:pt x="1180" y="97"/>
                    </a:lnTo>
                    <a:lnTo>
                      <a:pt x="1199" y="108"/>
                    </a:lnTo>
                    <a:lnTo>
                      <a:pt x="1218" y="122"/>
                    </a:lnTo>
                    <a:lnTo>
                      <a:pt x="1233" y="141"/>
                    </a:lnTo>
                    <a:lnTo>
                      <a:pt x="1247" y="162"/>
                    </a:lnTo>
                    <a:lnTo>
                      <a:pt x="1258" y="186"/>
                    </a:lnTo>
                    <a:lnTo>
                      <a:pt x="1267" y="211"/>
                    </a:lnTo>
                    <a:lnTo>
                      <a:pt x="1274" y="238"/>
                    </a:lnTo>
                    <a:lnTo>
                      <a:pt x="964" y="460"/>
                    </a:lnTo>
                    <a:lnTo>
                      <a:pt x="946" y="470"/>
                    </a:lnTo>
                    <a:lnTo>
                      <a:pt x="929" y="476"/>
                    </a:lnTo>
                    <a:lnTo>
                      <a:pt x="913" y="480"/>
                    </a:lnTo>
                    <a:lnTo>
                      <a:pt x="895" y="481"/>
                    </a:lnTo>
                    <a:lnTo>
                      <a:pt x="877" y="480"/>
                    </a:lnTo>
                    <a:lnTo>
                      <a:pt x="859" y="477"/>
                    </a:lnTo>
                    <a:lnTo>
                      <a:pt x="839" y="476"/>
                    </a:lnTo>
                    <a:lnTo>
                      <a:pt x="817" y="474"/>
                    </a:lnTo>
                    <a:lnTo>
                      <a:pt x="799" y="473"/>
                    </a:lnTo>
                    <a:lnTo>
                      <a:pt x="781" y="473"/>
                    </a:lnTo>
                    <a:lnTo>
                      <a:pt x="760" y="472"/>
                    </a:lnTo>
                    <a:lnTo>
                      <a:pt x="739" y="471"/>
                    </a:lnTo>
                    <a:lnTo>
                      <a:pt x="716" y="471"/>
                    </a:lnTo>
                    <a:lnTo>
                      <a:pt x="690" y="470"/>
                    </a:lnTo>
                    <a:lnTo>
                      <a:pt x="665" y="469"/>
                    </a:lnTo>
                    <a:lnTo>
                      <a:pt x="636" y="468"/>
                    </a:lnTo>
                    <a:lnTo>
                      <a:pt x="607" y="467"/>
                    </a:lnTo>
                    <a:lnTo>
                      <a:pt x="575" y="465"/>
                    </a:lnTo>
                    <a:lnTo>
                      <a:pt x="542" y="463"/>
                    </a:lnTo>
                    <a:lnTo>
                      <a:pt x="506" y="460"/>
                    </a:lnTo>
                    <a:lnTo>
                      <a:pt x="469" y="457"/>
                    </a:lnTo>
                    <a:lnTo>
                      <a:pt x="428" y="453"/>
                    </a:lnTo>
                    <a:lnTo>
                      <a:pt x="385" y="447"/>
                    </a:lnTo>
                    <a:lnTo>
                      <a:pt x="340" y="442"/>
                    </a:lnTo>
                    <a:lnTo>
                      <a:pt x="322" y="439"/>
                    </a:lnTo>
                    <a:lnTo>
                      <a:pt x="304" y="432"/>
                    </a:lnTo>
                    <a:lnTo>
                      <a:pt x="287" y="423"/>
                    </a:lnTo>
                    <a:lnTo>
                      <a:pt x="270" y="411"/>
                    </a:lnTo>
                    <a:lnTo>
                      <a:pt x="254" y="399"/>
                    </a:lnTo>
                    <a:lnTo>
                      <a:pt x="239" y="385"/>
                    </a:lnTo>
                    <a:lnTo>
                      <a:pt x="225" y="371"/>
                    </a:lnTo>
                    <a:lnTo>
                      <a:pt x="211" y="357"/>
                    </a:lnTo>
                    <a:close/>
                  </a:path>
                </a:pathLst>
              </a:custGeom>
              <a:solidFill>
                <a:srgbClr val="545959"/>
              </a:solidFill>
              <a:ln w="9525">
                <a:noFill/>
                <a:round/>
                <a:headEnd/>
                <a:tailEnd/>
              </a:ln>
            </p:spPr>
            <p:txBody>
              <a:bodyPr/>
              <a:lstStyle/>
              <a:p>
                <a:endParaRPr lang="en-GB"/>
              </a:p>
            </p:txBody>
          </p:sp>
          <p:sp>
            <p:nvSpPr>
              <p:cNvPr id="293064" name="Freeform 200"/>
              <p:cNvSpPr>
                <a:spLocks/>
              </p:cNvSpPr>
              <p:nvPr/>
            </p:nvSpPr>
            <p:spPr bwMode="auto">
              <a:xfrm>
                <a:off x="3697" y="2171"/>
                <a:ext cx="104" cy="58"/>
              </a:xfrm>
              <a:custGeom>
                <a:avLst/>
                <a:gdLst/>
                <a:ahLst/>
                <a:cxnLst>
                  <a:cxn ang="0">
                    <a:pos x="976" y="691"/>
                  </a:cxn>
                  <a:cxn ang="0">
                    <a:pos x="917" y="689"/>
                  </a:cxn>
                  <a:cxn ang="0">
                    <a:pos x="857" y="688"/>
                  </a:cxn>
                  <a:cxn ang="0">
                    <a:pos x="798" y="686"/>
                  </a:cxn>
                  <a:cxn ang="0">
                    <a:pos x="739" y="684"/>
                  </a:cxn>
                  <a:cxn ang="0">
                    <a:pos x="680" y="681"/>
                  </a:cxn>
                  <a:cxn ang="0">
                    <a:pos x="622" y="678"/>
                  </a:cxn>
                  <a:cxn ang="0">
                    <a:pos x="562" y="675"/>
                  </a:cxn>
                  <a:cxn ang="0">
                    <a:pos x="503" y="670"/>
                  </a:cxn>
                  <a:cxn ang="0">
                    <a:pos x="443" y="664"/>
                  </a:cxn>
                  <a:cxn ang="0">
                    <a:pos x="383" y="659"/>
                  </a:cxn>
                  <a:cxn ang="0">
                    <a:pos x="323" y="653"/>
                  </a:cxn>
                  <a:cxn ang="0">
                    <a:pos x="262" y="646"/>
                  </a:cxn>
                  <a:cxn ang="0">
                    <a:pos x="201" y="638"/>
                  </a:cxn>
                  <a:cxn ang="0">
                    <a:pos x="139" y="628"/>
                  </a:cxn>
                  <a:cxn ang="0">
                    <a:pos x="78" y="618"/>
                  </a:cxn>
                  <a:cxn ang="0">
                    <a:pos x="37" y="611"/>
                  </a:cxn>
                  <a:cxn ang="0">
                    <a:pos x="22" y="603"/>
                  </a:cxn>
                  <a:cxn ang="0">
                    <a:pos x="10" y="591"/>
                  </a:cxn>
                  <a:cxn ang="0">
                    <a:pos x="4" y="576"/>
                  </a:cxn>
                  <a:cxn ang="0">
                    <a:pos x="1" y="434"/>
                  </a:cxn>
                  <a:cxn ang="0">
                    <a:pos x="0" y="174"/>
                  </a:cxn>
                  <a:cxn ang="0">
                    <a:pos x="4" y="31"/>
                  </a:cxn>
                  <a:cxn ang="0">
                    <a:pos x="10" y="16"/>
                  </a:cxn>
                  <a:cxn ang="0">
                    <a:pos x="20" y="6"/>
                  </a:cxn>
                  <a:cxn ang="0">
                    <a:pos x="35" y="1"/>
                  </a:cxn>
                  <a:cxn ang="0">
                    <a:pos x="74" y="0"/>
                  </a:cxn>
                  <a:cxn ang="0">
                    <a:pos x="133" y="2"/>
                  </a:cxn>
                  <a:cxn ang="0">
                    <a:pos x="192" y="3"/>
                  </a:cxn>
                  <a:cxn ang="0">
                    <a:pos x="251" y="5"/>
                  </a:cxn>
                  <a:cxn ang="0">
                    <a:pos x="310" y="7"/>
                  </a:cxn>
                  <a:cxn ang="0">
                    <a:pos x="369" y="9"/>
                  </a:cxn>
                  <a:cxn ang="0">
                    <a:pos x="428" y="12"/>
                  </a:cxn>
                  <a:cxn ang="0">
                    <a:pos x="487" y="16"/>
                  </a:cxn>
                  <a:cxn ang="0">
                    <a:pos x="546" y="20"/>
                  </a:cxn>
                  <a:cxn ang="0">
                    <a:pos x="605" y="25"/>
                  </a:cxn>
                  <a:cxn ang="0">
                    <a:pos x="664" y="30"/>
                  </a:cxn>
                  <a:cxn ang="0">
                    <a:pos x="721" y="35"/>
                  </a:cxn>
                  <a:cxn ang="0">
                    <a:pos x="780" y="41"/>
                  </a:cxn>
                  <a:cxn ang="0">
                    <a:pos x="840" y="49"/>
                  </a:cxn>
                  <a:cxn ang="0">
                    <a:pos x="900" y="56"/>
                  </a:cxn>
                  <a:cxn ang="0">
                    <a:pos x="959" y="65"/>
                  </a:cxn>
                  <a:cxn ang="0">
                    <a:pos x="999" y="71"/>
                  </a:cxn>
                  <a:cxn ang="0">
                    <a:pos x="1014" y="80"/>
                  </a:cxn>
                  <a:cxn ang="0">
                    <a:pos x="1025" y="91"/>
                  </a:cxn>
                  <a:cxn ang="0">
                    <a:pos x="1032" y="105"/>
                  </a:cxn>
                  <a:cxn ang="0">
                    <a:pos x="1038" y="248"/>
                  </a:cxn>
                  <a:cxn ang="0">
                    <a:pos x="1042" y="516"/>
                  </a:cxn>
                  <a:cxn ang="0">
                    <a:pos x="1044" y="662"/>
                  </a:cxn>
                  <a:cxn ang="0">
                    <a:pos x="1039" y="676"/>
                  </a:cxn>
                  <a:cxn ang="0">
                    <a:pos x="1028" y="685"/>
                  </a:cxn>
                  <a:cxn ang="0">
                    <a:pos x="1013" y="690"/>
                  </a:cxn>
                </a:cxnLst>
                <a:rect l="0" t="0" r="r" b="b"/>
                <a:pathLst>
                  <a:path w="1044" h="691">
                    <a:moveTo>
                      <a:pt x="1005" y="691"/>
                    </a:moveTo>
                    <a:lnTo>
                      <a:pt x="976" y="691"/>
                    </a:lnTo>
                    <a:lnTo>
                      <a:pt x="946" y="690"/>
                    </a:lnTo>
                    <a:lnTo>
                      <a:pt x="917" y="689"/>
                    </a:lnTo>
                    <a:lnTo>
                      <a:pt x="887" y="689"/>
                    </a:lnTo>
                    <a:lnTo>
                      <a:pt x="857" y="688"/>
                    </a:lnTo>
                    <a:lnTo>
                      <a:pt x="827" y="687"/>
                    </a:lnTo>
                    <a:lnTo>
                      <a:pt x="798" y="686"/>
                    </a:lnTo>
                    <a:lnTo>
                      <a:pt x="768" y="685"/>
                    </a:lnTo>
                    <a:lnTo>
                      <a:pt x="739" y="684"/>
                    </a:lnTo>
                    <a:lnTo>
                      <a:pt x="709" y="683"/>
                    </a:lnTo>
                    <a:lnTo>
                      <a:pt x="680" y="681"/>
                    </a:lnTo>
                    <a:lnTo>
                      <a:pt x="651" y="680"/>
                    </a:lnTo>
                    <a:lnTo>
                      <a:pt x="622" y="678"/>
                    </a:lnTo>
                    <a:lnTo>
                      <a:pt x="592" y="676"/>
                    </a:lnTo>
                    <a:lnTo>
                      <a:pt x="562" y="675"/>
                    </a:lnTo>
                    <a:lnTo>
                      <a:pt x="532" y="672"/>
                    </a:lnTo>
                    <a:lnTo>
                      <a:pt x="503" y="670"/>
                    </a:lnTo>
                    <a:lnTo>
                      <a:pt x="472" y="668"/>
                    </a:lnTo>
                    <a:lnTo>
                      <a:pt x="443" y="664"/>
                    </a:lnTo>
                    <a:lnTo>
                      <a:pt x="412" y="662"/>
                    </a:lnTo>
                    <a:lnTo>
                      <a:pt x="383" y="659"/>
                    </a:lnTo>
                    <a:lnTo>
                      <a:pt x="353" y="656"/>
                    </a:lnTo>
                    <a:lnTo>
                      <a:pt x="323" y="653"/>
                    </a:lnTo>
                    <a:lnTo>
                      <a:pt x="293" y="649"/>
                    </a:lnTo>
                    <a:lnTo>
                      <a:pt x="262" y="646"/>
                    </a:lnTo>
                    <a:lnTo>
                      <a:pt x="232" y="642"/>
                    </a:lnTo>
                    <a:lnTo>
                      <a:pt x="201" y="638"/>
                    </a:lnTo>
                    <a:lnTo>
                      <a:pt x="171" y="632"/>
                    </a:lnTo>
                    <a:lnTo>
                      <a:pt x="139" y="628"/>
                    </a:lnTo>
                    <a:lnTo>
                      <a:pt x="109" y="623"/>
                    </a:lnTo>
                    <a:lnTo>
                      <a:pt x="78" y="618"/>
                    </a:lnTo>
                    <a:lnTo>
                      <a:pt x="47" y="613"/>
                    </a:lnTo>
                    <a:lnTo>
                      <a:pt x="37" y="611"/>
                    </a:lnTo>
                    <a:lnTo>
                      <a:pt x="29" y="607"/>
                    </a:lnTo>
                    <a:lnTo>
                      <a:pt x="22" y="603"/>
                    </a:lnTo>
                    <a:lnTo>
                      <a:pt x="16" y="597"/>
                    </a:lnTo>
                    <a:lnTo>
                      <a:pt x="10" y="591"/>
                    </a:lnTo>
                    <a:lnTo>
                      <a:pt x="6" y="584"/>
                    </a:lnTo>
                    <a:lnTo>
                      <a:pt x="4" y="576"/>
                    </a:lnTo>
                    <a:lnTo>
                      <a:pt x="3" y="568"/>
                    </a:lnTo>
                    <a:lnTo>
                      <a:pt x="1" y="434"/>
                    </a:lnTo>
                    <a:lnTo>
                      <a:pt x="0" y="303"/>
                    </a:lnTo>
                    <a:lnTo>
                      <a:pt x="0" y="174"/>
                    </a:lnTo>
                    <a:lnTo>
                      <a:pt x="3" y="39"/>
                    </a:lnTo>
                    <a:lnTo>
                      <a:pt x="4" y="31"/>
                    </a:lnTo>
                    <a:lnTo>
                      <a:pt x="6" y="23"/>
                    </a:lnTo>
                    <a:lnTo>
                      <a:pt x="10" y="16"/>
                    </a:lnTo>
                    <a:lnTo>
                      <a:pt x="15" y="10"/>
                    </a:lnTo>
                    <a:lnTo>
                      <a:pt x="20" y="6"/>
                    </a:lnTo>
                    <a:lnTo>
                      <a:pt x="27" y="3"/>
                    </a:lnTo>
                    <a:lnTo>
                      <a:pt x="35" y="1"/>
                    </a:lnTo>
                    <a:lnTo>
                      <a:pt x="45" y="0"/>
                    </a:lnTo>
                    <a:lnTo>
                      <a:pt x="74" y="0"/>
                    </a:lnTo>
                    <a:lnTo>
                      <a:pt x="104" y="1"/>
                    </a:lnTo>
                    <a:lnTo>
                      <a:pt x="133" y="2"/>
                    </a:lnTo>
                    <a:lnTo>
                      <a:pt x="162" y="2"/>
                    </a:lnTo>
                    <a:lnTo>
                      <a:pt x="192" y="3"/>
                    </a:lnTo>
                    <a:lnTo>
                      <a:pt x="221" y="4"/>
                    </a:lnTo>
                    <a:lnTo>
                      <a:pt x="251" y="5"/>
                    </a:lnTo>
                    <a:lnTo>
                      <a:pt x="280" y="6"/>
                    </a:lnTo>
                    <a:lnTo>
                      <a:pt x="310" y="7"/>
                    </a:lnTo>
                    <a:lnTo>
                      <a:pt x="339" y="8"/>
                    </a:lnTo>
                    <a:lnTo>
                      <a:pt x="369" y="9"/>
                    </a:lnTo>
                    <a:lnTo>
                      <a:pt x="398" y="11"/>
                    </a:lnTo>
                    <a:lnTo>
                      <a:pt x="428" y="12"/>
                    </a:lnTo>
                    <a:lnTo>
                      <a:pt x="457" y="14"/>
                    </a:lnTo>
                    <a:lnTo>
                      <a:pt x="487" y="16"/>
                    </a:lnTo>
                    <a:lnTo>
                      <a:pt x="516" y="17"/>
                    </a:lnTo>
                    <a:lnTo>
                      <a:pt x="546" y="20"/>
                    </a:lnTo>
                    <a:lnTo>
                      <a:pt x="575" y="22"/>
                    </a:lnTo>
                    <a:lnTo>
                      <a:pt x="605" y="25"/>
                    </a:lnTo>
                    <a:lnTo>
                      <a:pt x="634" y="27"/>
                    </a:lnTo>
                    <a:lnTo>
                      <a:pt x="664" y="30"/>
                    </a:lnTo>
                    <a:lnTo>
                      <a:pt x="692" y="32"/>
                    </a:lnTo>
                    <a:lnTo>
                      <a:pt x="721" y="35"/>
                    </a:lnTo>
                    <a:lnTo>
                      <a:pt x="751" y="38"/>
                    </a:lnTo>
                    <a:lnTo>
                      <a:pt x="780" y="41"/>
                    </a:lnTo>
                    <a:lnTo>
                      <a:pt x="811" y="44"/>
                    </a:lnTo>
                    <a:lnTo>
                      <a:pt x="840" y="49"/>
                    </a:lnTo>
                    <a:lnTo>
                      <a:pt x="870" y="53"/>
                    </a:lnTo>
                    <a:lnTo>
                      <a:pt x="900" y="56"/>
                    </a:lnTo>
                    <a:lnTo>
                      <a:pt x="930" y="60"/>
                    </a:lnTo>
                    <a:lnTo>
                      <a:pt x="959" y="65"/>
                    </a:lnTo>
                    <a:lnTo>
                      <a:pt x="990" y="69"/>
                    </a:lnTo>
                    <a:lnTo>
                      <a:pt x="999" y="71"/>
                    </a:lnTo>
                    <a:lnTo>
                      <a:pt x="1007" y="75"/>
                    </a:lnTo>
                    <a:lnTo>
                      <a:pt x="1014" y="80"/>
                    </a:lnTo>
                    <a:lnTo>
                      <a:pt x="1020" y="85"/>
                    </a:lnTo>
                    <a:lnTo>
                      <a:pt x="1025" y="91"/>
                    </a:lnTo>
                    <a:lnTo>
                      <a:pt x="1029" y="98"/>
                    </a:lnTo>
                    <a:lnTo>
                      <a:pt x="1032" y="105"/>
                    </a:lnTo>
                    <a:lnTo>
                      <a:pt x="1033" y="114"/>
                    </a:lnTo>
                    <a:lnTo>
                      <a:pt x="1038" y="248"/>
                    </a:lnTo>
                    <a:lnTo>
                      <a:pt x="1041" y="382"/>
                    </a:lnTo>
                    <a:lnTo>
                      <a:pt x="1042" y="516"/>
                    </a:lnTo>
                    <a:lnTo>
                      <a:pt x="1044" y="654"/>
                    </a:lnTo>
                    <a:lnTo>
                      <a:pt x="1044" y="662"/>
                    </a:lnTo>
                    <a:lnTo>
                      <a:pt x="1042" y="670"/>
                    </a:lnTo>
                    <a:lnTo>
                      <a:pt x="1039" y="676"/>
                    </a:lnTo>
                    <a:lnTo>
                      <a:pt x="1033" y="681"/>
                    </a:lnTo>
                    <a:lnTo>
                      <a:pt x="1028" y="685"/>
                    </a:lnTo>
                    <a:lnTo>
                      <a:pt x="1021" y="688"/>
                    </a:lnTo>
                    <a:lnTo>
                      <a:pt x="1013" y="690"/>
                    </a:lnTo>
                    <a:lnTo>
                      <a:pt x="1005" y="691"/>
                    </a:lnTo>
                    <a:close/>
                  </a:path>
                </a:pathLst>
              </a:custGeom>
              <a:solidFill>
                <a:srgbClr val="000000"/>
              </a:solidFill>
              <a:ln w="9525">
                <a:noFill/>
                <a:round/>
                <a:headEnd/>
                <a:tailEnd/>
              </a:ln>
            </p:spPr>
            <p:txBody>
              <a:bodyPr/>
              <a:lstStyle/>
              <a:p>
                <a:endParaRPr lang="en-GB"/>
              </a:p>
            </p:txBody>
          </p:sp>
          <p:sp>
            <p:nvSpPr>
              <p:cNvPr id="293065" name="Freeform 201"/>
              <p:cNvSpPr>
                <a:spLocks/>
              </p:cNvSpPr>
              <p:nvPr/>
            </p:nvSpPr>
            <p:spPr bwMode="auto">
              <a:xfrm>
                <a:off x="3697" y="2172"/>
                <a:ext cx="103" cy="57"/>
              </a:xfrm>
              <a:custGeom>
                <a:avLst/>
                <a:gdLst/>
                <a:ahLst/>
                <a:cxnLst>
                  <a:cxn ang="0">
                    <a:pos x="964" y="683"/>
                  </a:cxn>
                  <a:cxn ang="0">
                    <a:pos x="906" y="682"/>
                  </a:cxn>
                  <a:cxn ang="0">
                    <a:pos x="848" y="680"/>
                  </a:cxn>
                  <a:cxn ang="0">
                    <a:pos x="790" y="678"/>
                  </a:cxn>
                  <a:cxn ang="0">
                    <a:pos x="731" y="676"/>
                  </a:cxn>
                  <a:cxn ang="0">
                    <a:pos x="673" y="673"/>
                  </a:cxn>
                  <a:cxn ang="0">
                    <a:pos x="615" y="670"/>
                  </a:cxn>
                  <a:cxn ang="0">
                    <a:pos x="556" y="667"/>
                  </a:cxn>
                  <a:cxn ang="0">
                    <a:pos x="497" y="663"/>
                  </a:cxn>
                  <a:cxn ang="0">
                    <a:pos x="438" y="657"/>
                  </a:cxn>
                  <a:cxn ang="0">
                    <a:pos x="379" y="651"/>
                  </a:cxn>
                  <a:cxn ang="0">
                    <a:pos x="319" y="645"/>
                  </a:cxn>
                  <a:cxn ang="0">
                    <a:pos x="259" y="638"/>
                  </a:cxn>
                  <a:cxn ang="0">
                    <a:pos x="199" y="631"/>
                  </a:cxn>
                  <a:cxn ang="0">
                    <a:pos x="138" y="621"/>
                  </a:cxn>
                  <a:cxn ang="0">
                    <a:pos x="76" y="611"/>
                  </a:cxn>
                  <a:cxn ang="0">
                    <a:pos x="37" y="604"/>
                  </a:cxn>
                  <a:cxn ang="0">
                    <a:pos x="23" y="595"/>
                  </a:cxn>
                  <a:cxn ang="0">
                    <a:pos x="11" y="584"/>
                  </a:cxn>
                  <a:cxn ang="0">
                    <a:pos x="5" y="569"/>
                  </a:cxn>
                  <a:cxn ang="0">
                    <a:pos x="1" y="429"/>
                  </a:cxn>
                  <a:cxn ang="0">
                    <a:pos x="0" y="170"/>
                  </a:cxn>
                  <a:cxn ang="0">
                    <a:pos x="5" y="29"/>
                  </a:cxn>
                  <a:cxn ang="0">
                    <a:pos x="11" y="16"/>
                  </a:cxn>
                  <a:cxn ang="0">
                    <a:pos x="21" y="6"/>
                  </a:cxn>
                  <a:cxn ang="0">
                    <a:pos x="35" y="1"/>
                  </a:cxn>
                  <a:cxn ang="0">
                    <a:pos x="73" y="0"/>
                  </a:cxn>
                  <a:cxn ang="0">
                    <a:pos x="131" y="1"/>
                  </a:cxn>
                  <a:cxn ang="0">
                    <a:pos x="190" y="2"/>
                  </a:cxn>
                  <a:cxn ang="0">
                    <a:pos x="248" y="4"/>
                  </a:cxn>
                  <a:cxn ang="0">
                    <a:pos x="307" y="6"/>
                  </a:cxn>
                  <a:cxn ang="0">
                    <a:pos x="365" y="8"/>
                  </a:cxn>
                  <a:cxn ang="0">
                    <a:pos x="423" y="12"/>
                  </a:cxn>
                  <a:cxn ang="0">
                    <a:pos x="481" y="16"/>
                  </a:cxn>
                  <a:cxn ang="0">
                    <a:pos x="540" y="19"/>
                  </a:cxn>
                  <a:cxn ang="0">
                    <a:pos x="597" y="24"/>
                  </a:cxn>
                  <a:cxn ang="0">
                    <a:pos x="656" y="29"/>
                  </a:cxn>
                  <a:cxn ang="0">
                    <a:pos x="713" y="34"/>
                  </a:cxn>
                  <a:cxn ang="0">
                    <a:pos x="772" y="40"/>
                  </a:cxn>
                  <a:cxn ang="0">
                    <a:pos x="831" y="48"/>
                  </a:cxn>
                  <a:cxn ang="0">
                    <a:pos x="890" y="55"/>
                  </a:cxn>
                  <a:cxn ang="0">
                    <a:pos x="950" y="63"/>
                  </a:cxn>
                  <a:cxn ang="0">
                    <a:pos x="988" y="69"/>
                  </a:cxn>
                  <a:cxn ang="0">
                    <a:pos x="1001" y="78"/>
                  </a:cxn>
                  <a:cxn ang="0">
                    <a:pos x="1012" y="90"/>
                  </a:cxn>
                  <a:cxn ang="0">
                    <a:pos x="1019" y="105"/>
                  </a:cxn>
                  <a:cxn ang="0">
                    <a:pos x="1024" y="245"/>
                  </a:cxn>
                  <a:cxn ang="0">
                    <a:pos x="1029" y="509"/>
                  </a:cxn>
                  <a:cxn ang="0">
                    <a:pos x="1031" y="655"/>
                  </a:cxn>
                  <a:cxn ang="0">
                    <a:pos x="1026" y="669"/>
                  </a:cxn>
                  <a:cxn ang="0">
                    <a:pos x="1016" y="678"/>
                  </a:cxn>
                  <a:cxn ang="0">
                    <a:pos x="1002" y="683"/>
                  </a:cxn>
                </a:cxnLst>
                <a:rect l="0" t="0" r="r" b="b"/>
                <a:pathLst>
                  <a:path w="1032" h="684">
                    <a:moveTo>
                      <a:pt x="994" y="684"/>
                    </a:moveTo>
                    <a:lnTo>
                      <a:pt x="964" y="683"/>
                    </a:lnTo>
                    <a:lnTo>
                      <a:pt x="935" y="683"/>
                    </a:lnTo>
                    <a:lnTo>
                      <a:pt x="906" y="682"/>
                    </a:lnTo>
                    <a:lnTo>
                      <a:pt x="877" y="681"/>
                    </a:lnTo>
                    <a:lnTo>
                      <a:pt x="848" y="680"/>
                    </a:lnTo>
                    <a:lnTo>
                      <a:pt x="818" y="679"/>
                    </a:lnTo>
                    <a:lnTo>
                      <a:pt x="790" y="678"/>
                    </a:lnTo>
                    <a:lnTo>
                      <a:pt x="760" y="677"/>
                    </a:lnTo>
                    <a:lnTo>
                      <a:pt x="731" y="676"/>
                    </a:lnTo>
                    <a:lnTo>
                      <a:pt x="701" y="675"/>
                    </a:lnTo>
                    <a:lnTo>
                      <a:pt x="673" y="673"/>
                    </a:lnTo>
                    <a:lnTo>
                      <a:pt x="644" y="672"/>
                    </a:lnTo>
                    <a:lnTo>
                      <a:pt x="615" y="670"/>
                    </a:lnTo>
                    <a:lnTo>
                      <a:pt x="585" y="669"/>
                    </a:lnTo>
                    <a:lnTo>
                      <a:pt x="556" y="667"/>
                    </a:lnTo>
                    <a:lnTo>
                      <a:pt x="526" y="665"/>
                    </a:lnTo>
                    <a:lnTo>
                      <a:pt x="497" y="663"/>
                    </a:lnTo>
                    <a:lnTo>
                      <a:pt x="467" y="659"/>
                    </a:lnTo>
                    <a:lnTo>
                      <a:pt x="438" y="657"/>
                    </a:lnTo>
                    <a:lnTo>
                      <a:pt x="408" y="654"/>
                    </a:lnTo>
                    <a:lnTo>
                      <a:pt x="379" y="651"/>
                    </a:lnTo>
                    <a:lnTo>
                      <a:pt x="349" y="648"/>
                    </a:lnTo>
                    <a:lnTo>
                      <a:pt x="319" y="645"/>
                    </a:lnTo>
                    <a:lnTo>
                      <a:pt x="290" y="642"/>
                    </a:lnTo>
                    <a:lnTo>
                      <a:pt x="259" y="638"/>
                    </a:lnTo>
                    <a:lnTo>
                      <a:pt x="229" y="635"/>
                    </a:lnTo>
                    <a:lnTo>
                      <a:pt x="199" y="631"/>
                    </a:lnTo>
                    <a:lnTo>
                      <a:pt x="169" y="625"/>
                    </a:lnTo>
                    <a:lnTo>
                      <a:pt x="138" y="621"/>
                    </a:lnTo>
                    <a:lnTo>
                      <a:pt x="108" y="616"/>
                    </a:lnTo>
                    <a:lnTo>
                      <a:pt x="76" y="611"/>
                    </a:lnTo>
                    <a:lnTo>
                      <a:pt x="46" y="606"/>
                    </a:lnTo>
                    <a:lnTo>
                      <a:pt x="37" y="604"/>
                    </a:lnTo>
                    <a:lnTo>
                      <a:pt x="30" y="599"/>
                    </a:lnTo>
                    <a:lnTo>
                      <a:pt x="23" y="595"/>
                    </a:lnTo>
                    <a:lnTo>
                      <a:pt x="17" y="589"/>
                    </a:lnTo>
                    <a:lnTo>
                      <a:pt x="11" y="584"/>
                    </a:lnTo>
                    <a:lnTo>
                      <a:pt x="7" y="577"/>
                    </a:lnTo>
                    <a:lnTo>
                      <a:pt x="5" y="569"/>
                    </a:lnTo>
                    <a:lnTo>
                      <a:pt x="4" y="561"/>
                    </a:lnTo>
                    <a:lnTo>
                      <a:pt x="1" y="429"/>
                    </a:lnTo>
                    <a:lnTo>
                      <a:pt x="0" y="298"/>
                    </a:lnTo>
                    <a:lnTo>
                      <a:pt x="0" y="170"/>
                    </a:lnTo>
                    <a:lnTo>
                      <a:pt x="4" y="37"/>
                    </a:lnTo>
                    <a:lnTo>
                      <a:pt x="5" y="29"/>
                    </a:lnTo>
                    <a:lnTo>
                      <a:pt x="7" y="23"/>
                    </a:lnTo>
                    <a:lnTo>
                      <a:pt x="11" y="16"/>
                    </a:lnTo>
                    <a:lnTo>
                      <a:pt x="15" y="10"/>
                    </a:lnTo>
                    <a:lnTo>
                      <a:pt x="21" y="6"/>
                    </a:lnTo>
                    <a:lnTo>
                      <a:pt x="28" y="3"/>
                    </a:lnTo>
                    <a:lnTo>
                      <a:pt x="35" y="1"/>
                    </a:lnTo>
                    <a:lnTo>
                      <a:pt x="44" y="0"/>
                    </a:lnTo>
                    <a:lnTo>
                      <a:pt x="73" y="0"/>
                    </a:lnTo>
                    <a:lnTo>
                      <a:pt x="103" y="1"/>
                    </a:lnTo>
                    <a:lnTo>
                      <a:pt x="131" y="1"/>
                    </a:lnTo>
                    <a:lnTo>
                      <a:pt x="160" y="2"/>
                    </a:lnTo>
                    <a:lnTo>
                      <a:pt x="190" y="2"/>
                    </a:lnTo>
                    <a:lnTo>
                      <a:pt x="219" y="3"/>
                    </a:lnTo>
                    <a:lnTo>
                      <a:pt x="248" y="4"/>
                    </a:lnTo>
                    <a:lnTo>
                      <a:pt x="277" y="5"/>
                    </a:lnTo>
                    <a:lnTo>
                      <a:pt x="307" y="6"/>
                    </a:lnTo>
                    <a:lnTo>
                      <a:pt x="335" y="7"/>
                    </a:lnTo>
                    <a:lnTo>
                      <a:pt x="365" y="8"/>
                    </a:lnTo>
                    <a:lnTo>
                      <a:pt x="394" y="10"/>
                    </a:lnTo>
                    <a:lnTo>
                      <a:pt x="423" y="12"/>
                    </a:lnTo>
                    <a:lnTo>
                      <a:pt x="452" y="14"/>
                    </a:lnTo>
                    <a:lnTo>
                      <a:pt x="481" y="16"/>
                    </a:lnTo>
                    <a:lnTo>
                      <a:pt x="510" y="17"/>
                    </a:lnTo>
                    <a:lnTo>
                      <a:pt x="540" y="19"/>
                    </a:lnTo>
                    <a:lnTo>
                      <a:pt x="568" y="21"/>
                    </a:lnTo>
                    <a:lnTo>
                      <a:pt x="597" y="24"/>
                    </a:lnTo>
                    <a:lnTo>
                      <a:pt x="627" y="26"/>
                    </a:lnTo>
                    <a:lnTo>
                      <a:pt x="656" y="29"/>
                    </a:lnTo>
                    <a:lnTo>
                      <a:pt x="684" y="31"/>
                    </a:lnTo>
                    <a:lnTo>
                      <a:pt x="713" y="34"/>
                    </a:lnTo>
                    <a:lnTo>
                      <a:pt x="743" y="37"/>
                    </a:lnTo>
                    <a:lnTo>
                      <a:pt x="772" y="40"/>
                    </a:lnTo>
                    <a:lnTo>
                      <a:pt x="802" y="44"/>
                    </a:lnTo>
                    <a:lnTo>
                      <a:pt x="831" y="48"/>
                    </a:lnTo>
                    <a:lnTo>
                      <a:pt x="861" y="51"/>
                    </a:lnTo>
                    <a:lnTo>
                      <a:pt x="890" y="55"/>
                    </a:lnTo>
                    <a:lnTo>
                      <a:pt x="920" y="59"/>
                    </a:lnTo>
                    <a:lnTo>
                      <a:pt x="950" y="63"/>
                    </a:lnTo>
                    <a:lnTo>
                      <a:pt x="980" y="67"/>
                    </a:lnTo>
                    <a:lnTo>
                      <a:pt x="988" y="69"/>
                    </a:lnTo>
                    <a:lnTo>
                      <a:pt x="995" y="74"/>
                    </a:lnTo>
                    <a:lnTo>
                      <a:pt x="1001" y="78"/>
                    </a:lnTo>
                    <a:lnTo>
                      <a:pt x="1007" y="83"/>
                    </a:lnTo>
                    <a:lnTo>
                      <a:pt x="1012" y="90"/>
                    </a:lnTo>
                    <a:lnTo>
                      <a:pt x="1016" y="97"/>
                    </a:lnTo>
                    <a:lnTo>
                      <a:pt x="1019" y="105"/>
                    </a:lnTo>
                    <a:lnTo>
                      <a:pt x="1020" y="114"/>
                    </a:lnTo>
                    <a:lnTo>
                      <a:pt x="1024" y="245"/>
                    </a:lnTo>
                    <a:lnTo>
                      <a:pt x="1027" y="377"/>
                    </a:lnTo>
                    <a:lnTo>
                      <a:pt x="1029" y="509"/>
                    </a:lnTo>
                    <a:lnTo>
                      <a:pt x="1032" y="647"/>
                    </a:lnTo>
                    <a:lnTo>
                      <a:pt x="1031" y="655"/>
                    </a:lnTo>
                    <a:lnTo>
                      <a:pt x="1029" y="663"/>
                    </a:lnTo>
                    <a:lnTo>
                      <a:pt x="1026" y="669"/>
                    </a:lnTo>
                    <a:lnTo>
                      <a:pt x="1021" y="674"/>
                    </a:lnTo>
                    <a:lnTo>
                      <a:pt x="1016" y="678"/>
                    </a:lnTo>
                    <a:lnTo>
                      <a:pt x="1009" y="681"/>
                    </a:lnTo>
                    <a:lnTo>
                      <a:pt x="1002" y="683"/>
                    </a:lnTo>
                    <a:lnTo>
                      <a:pt x="994" y="684"/>
                    </a:lnTo>
                    <a:close/>
                  </a:path>
                </a:pathLst>
              </a:custGeom>
              <a:solidFill>
                <a:srgbClr val="0F1411"/>
              </a:solidFill>
              <a:ln w="9525">
                <a:noFill/>
                <a:round/>
                <a:headEnd/>
                <a:tailEnd/>
              </a:ln>
            </p:spPr>
            <p:txBody>
              <a:bodyPr/>
              <a:lstStyle/>
              <a:p>
                <a:endParaRPr lang="en-GB"/>
              </a:p>
            </p:txBody>
          </p:sp>
          <p:sp>
            <p:nvSpPr>
              <p:cNvPr id="293066" name="Freeform 202"/>
              <p:cNvSpPr>
                <a:spLocks/>
              </p:cNvSpPr>
              <p:nvPr/>
            </p:nvSpPr>
            <p:spPr bwMode="auto">
              <a:xfrm>
                <a:off x="3697" y="2173"/>
                <a:ext cx="102" cy="56"/>
              </a:xfrm>
              <a:custGeom>
                <a:avLst/>
                <a:gdLst/>
                <a:ahLst/>
                <a:cxnLst>
                  <a:cxn ang="0">
                    <a:pos x="952" y="675"/>
                  </a:cxn>
                  <a:cxn ang="0">
                    <a:pos x="894" y="674"/>
                  </a:cxn>
                  <a:cxn ang="0">
                    <a:pos x="836" y="672"/>
                  </a:cxn>
                  <a:cxn ang="0">
                    <a:pos x="778" y="670"/>
                  </a:cxn>
                  <a:cxn ang="0">
                    <a:pos x="720" y="668"/>
                  </a:cxn>
                  <a:cxn ang="0">
                    <a:pos x="665" y="665"/>
                  </a:cxn>
                  <a:cxn ang="0">
                    <a:pos x="607" y="662"/>
                  </a:cxn>
                  <a:cxn ang="0">
                    <a:pos x="549" y="659"/>
                  </a:cxn>
                  <a:cxn ang="0">
                    <a:pos x="491" y="655"/>
                  </a:cxn>
                  <a:cxn ang="0">
                    <a:pos x="432" y="649"/>
                  </a:cxn>
                  <a:cxn ang="0">
                    <a:pos x="374" y="643"/>
                  </a:cxn>
                  <a:cxn ang="0">
                    <a:pos x="315" y="637"/>
                  </a:cxn>
                  <a:cxn ang="0">
                    <a:pos x="256" y="630"/>
                  </a:cxn>
                  <a:cxn ang="0">
                    <a:pos x="196" y="623"/>
                  </a:cxn>
                  <a:cxn ang="0">
                    <a:pos x="136" y="613"/>
                  </a:cxn>
                  <a:cxn ang="0">
                    <a:pos x="76" y="603"/>
                  </a:cxn>
                  <a:cxn ang="0">
                    <a:pos x="36" y="596"/>
                  </a:cxn>
                  <a:cxn ang="0">
                    <a:pos x="21" y="588"/>
                  </a:cxn>
                  <a:cxn ang="0">
                    <a:pos x="11" y="577"/>
                  </a:cxn>
                  <a:cxn ang="0">
                    <a:pos x="5" y="562"/>
                  </a:cxn>
                  <a:cxn ang="0">
                    <a:pos x="1" y="423"/>
                  </a:cxn>
                  <a:cxn ang="0">
                    <a:pos x="0" y="169"/>
                  </a:cxn>
                  <a:cxn ang="0">
                    <a:pos x="5" y="29"/>
                  </a:cxn>
                  <a:cxn ang="0">
                    <a:pos x="11" y="16"/>
                  </a:cxn>
                  <a:cxn ang="0">
                    <a:pos x="21" y="7"/>
                  </a:cxn>
                  <a:cxn ang="0">
                    <a:pos x="35" y="1"/>
                  </a:cxn>
                  <a:cxn ang="0">
                    <a:pos x="72" y="0"/>
                  </a:cxn>
                  <a:cxn ang="0">
                    <a:pos x="130" y="1"/>
                  </a:cxn>
                  <a:cxn ang="0">
                    <a:pos x="188" y="4"/>
                  </a:cxn>
                  <a:cxn ang="0">
                    <a:pos x="245" y="5"/>
                  </a:cxn>
                  <a:cxn ang="0">
                    <a:pos x="303" y="7"/>
                  </a:cxn>
                  <a:cxn ang="0">
                    <a:pos x="361" y="10"/>
                  </a:cxn>
                  <a:cxn ang="0">
                    <a:pos x="418" y="13"/>
                  </a:cxn>
                  <a:cxn ang="0">
                    <a:pos x="476" y="16"/>
                  </a:cxn>
                  <a:cxn ang="0">
                    <a:pos x="532" y="20"/>
                  </a:cxn>
                  <a:cxn ang="0">
                    <a:pos x="590" y="24"/>
                  </a:cxn>
                  <a:cxn ang="0">
                    <a:pos x="648" y="29"/>
                  </a:cxn>
                  <a:cxn ang="0">
                    <a:pos x="705" y="35"/>
                  </a:cxn>
                  <a:cxn ang="0">
                    <a:pos x="763" y="42"/>
                  </a:cxn>
                  <a:cxn ang="0">
                    <a:pos x="821" y="48"/>
                  </a:cxn>
                  <a:cxn ang="0">
                    <a:pos x="880" y="56"/>
                  </a:cxn>
                  <a:cxn ang="0">
                    <a:pos x="938" y="65"/>
                  </a:cxn>
                  <a:cxn ang="0">
                    <a:pos x="977" y="71"/>
                  </a:cxn>
                  <a:cxn ang="0">
                    <a:pos x="991" y="79"/>
                  </a:cxn>
                  <a:cxn ang="0">
                    <a:pos x="1001" y="90"/>
                  </a:cxn>
                  <a:cxn ang="0">
                    <a:pos x="1007" y="105"/>
                  </a:cxn>
                  <a:cxn ang="0">
                    <a:pos x="1013" y="243"/>
                  </a:cxn>
                  <a:cxn ang="0">
                    <a:pos x="1018" y="504"/>
                  </a:cxn>
                  <a:cxn ang="0">
                    <a:pos x="1019" y="647"/>
                  </a:cxn>
                  <a:cxn ang="0">
                    <a:pos x="1014" y="661"/>
                  </a:cxn>
                  <a:cxn ang="0">
                    <a:pos x="1004" y="670"/>
                  </a:cxn>
                  <a:cxn ang="0">
                    <a:pos x="990" y="675"/>
                  </a:cxn>
                </a:cxnLst>
                <a:rect l="0" t="0" r="r" b="b"/>
                <a:pathLst>
                  <a:path w="1020" h="676">
                    <a:moveTo>
                      <a:pt x="982" y="676"/>
                    </a:moveTo>
                    <a:lnTo>
                      <a:pt x="952" y="675"/>
                    </a:lnTo>
                    <a:lnTo>
                      <a:pt x="924" y="675"/>
                    </a:lnTo>
                    <a:lnTo>
                      <a:pt x="894" y="674"/>
                    </a:lnTo>
                    <a:lnTo>
                      <a:pt x="866" y="673"/>
                    </a:lnTo>
                    <a:lnTo>
                      <a:pt x="836" y="672"/>
                    </a:lnTo>
                    <a:lnTo>
                      <a:pt x="808" y="671"/>
                    </a:lnTo>
                    <a:lnTo>
                      <a:pt x="778" y="670"/>
                    </a:lnTo>
                    <a:lnTo>
                      <a:pt x="750" y="669"/>
                    </a:lnTo>
                    <a:lnTo>
                      <a:pt x="720" y="668"/>
                    </a:lnTo>
                    <a:lnTo>
                      <a:pt x="692" y="667"/>
                    </a:lnTo>
                    <a:lnTo>
                      <a:pt x="665" y="665"/>
                    </a:lnTo>
                    <a:lnTo>
                      <a:pt x="635" y="664"/>
                    </a:lnTo>
                    <a:lnTo>
                      <a:pt x="607" y="662"/>
                    </a:lnTo>
                    <a:lnTo>
                      <a:pt x="577" y="661"/>
                    </a:lnTo>
                    <a:lnTo>
                      <a:pt x="549" y="659"/>
                    </a:lnTo>
                    <a:lnTo>
                      <a:pt x="519" y="657"/>
                    </a:lnTo>
                    <a:lnTo>
                      <a:pt x="491" y="655"/>
                    </a:lnTo>
                    <a:lnTo>
                      <a:pt x="461" y="651"/>
                    </a:lnTo>
                    <a:lnTo>
                      <a:pt x="432" y="649"/>
                    </a:lnTo>
                    <a:lnTo>
                      <a:pt x="403" y="646"/>
                    </a:lnTo>
                    <a:lnTo>
                      <a:pt x="374" y="643"/>
                    </a:lnTo>
                    <a:lnTo>
                      <a:pt x="344" y="640"/>
                    </a:lnTo>
                    <a:lnTo>
                      <a:pt x="315" y="637"/>
                    </a:lnTo>
                    <a:lnTo>
                      <a:pt x="285" y="634"/>
                    </a:lnTo>
                    <a:lnTo>
                      <a:pt x="256" y="630"/>
                    </a:lnTo>
                    <a:lnTo>
                      <a:pt x="227" y="627"/>
                    </a:lnTo>
                    <a:lnTo>
                      <a:pt x="196" y="623"/>
                    </a:lnTo>
                    <a:lnTo>
                      <a:pt x="167" y="617"/>
                    </a:lnTo>
                    <a:lnTo>
                      <a:pt x="136" y="613"/>
                    </a:lnTo>
                    <a:lnTo>
                      <a:pt x="107" y="608"/>
                    </a:lnTo>
                    <a:lnTo>
                      <a:pt x="76" y="603"/>
                    </a:lnTo>
                    <a:lnTo>
                      <a:pt x="46" y="598"/>
                    </a:lnTo>
                    <a:lnTo>
                      <a:pt x="36" y="596"/>
                    </a:lnTo>
                    <a:lnTo>
                      <a:pt x="28" y="592"/>
                    </a:lnTo>
                    <a:lnTo>
                      <a:pt x="21" y="588"/>
                    </a:lnTo>
                    <a:lnTo>
                      <a:pt x="16" y="583"/>
                    </a:lnTo>
                    <a:lnTo>
                      <a:pt x="11" y="577"/>
                    </a:lnTo>
                    <a:lnTo>
                      <a:pt x="7" y="570"/>
                    </a:lnTo>
                    <a:lnTo>
                      <a:pt x="5" y="562"/>
                    </a:lnTo>
                    <a:lnTo>
                      <a:pt x="4" y="553"/>
                    </a:lnTo>
                    <a:lnTo>
                      <a:pt x="1" y="423"/>
                    </a:lnTo>
                    <a:lnTo>
                      <a:pt x="0" y="295"/>
                    </a:lnTo>
                    <a:lnTo>
                      <a:pt x="0" y="169"/>
                    </a:lnTo>
                    <a:lnTo>
                      <a:pt x="4" y="37"/>
                    </a:lnTo>
                    <a:lnTo>
                      <a:pt x="5" y="29"/>
                    </a:lnTo>
                    <a:lnTo>
                      <a:pt x="7" y="22"/>
                    </a:lnTo>
                    <a:lnTo>
                      <a:pt x="11" y="16"/>
                    </a:lnTo>
                    <a:lnTo>
                      <a:pt x="15" y="11"/>
                    </a:lnTo>
                    <a:lnTo>
                      <a:pt x="21" y="7"/>
                    </a:lnTo>
                    <a:lnTo>
                      <a:pt x="28" y="4"/>
                    </a:lnTo>
                    <a:lnTo>
                      <a:pt x="35" y="1"/>
                    </a:lnTo>
                    <a:lnTo>
                      <a:pt x="44" y="0"/>
                    </a:lnTo>
                    <a:lnTo>
                      <a:pt x="72" y="0"/>
                    </a:lnTo>
                    <a:lnTo>
                      <a:pt x="102" y="1"/>
                    </a:lnTo>
                    <a:lnTo>
                      <a:pt x="130" y="1"/>
                    </a:lnTo>
                    <a:lnTo>
                      <a:pt x="158" y="2"/>
                    </a:lnTo>
                    <a:lnTo>
                      <a:pt x="188" y="4"/>
                    </a:lnTo>
                    <a:lnTo>
                      <a:pt x="216" y="5"/>
                    </a:lnTo>
                    <a:lnTo>
                      <a:pt x="245" y="5"/>
                    </a:lnTo>
                    <a:lnTo>
                      <a:pt x="274" y="6"/>
                    </a:lnTo>
                    <a:lnTo>
                      <a:pt x="303" y="7"/>
                    </a:lnTo>
                    <a:lnTo>
                      <a:pt x="331" y="9"/>
                    </a:lnTo>
                    <a:lnTo>
                      <a:pt x="361" y="10"/>
                    </a:lnTo>
                    <a:lnTo>
                      <a:pt x="389" y="11"/>
                    </a:lnTo>
                    <a:lnTo>
                      <a:pt x="418" y="13"/>
                    </a:lnTo>
                    <a:lnTo>
                      <a:pt x="446" y="14"/>
                    </a:lnTo>
                    <a:lnTo>
                      <a:pt x="476" y="16"/>
                    </a:lnTo>
                    <a:lnTo>
                      <a:pt x="504" y="18"/>
                    </a:lnTo>
                    <a:lnTo>
                      <a:pt x="532" y="20"/>
                    </a:lnTo>
                    <a:lnTo>
                      <a:pt x="562" y="22"/>
                    </a:lnTo>
                    <a:lnTo>
                      <a:pt x="590" y="24"/>
                    </a:lnTo>
                    <a:lnTo>
                      <a:pt x="620" y="27"/>
                    </a:lnTo>
                    <a:lnTo>
                      <a:pt x="648" y="29"/>
                    </a:lnTo>
                    <a:lnTo>
                      <a:pt x="676" y="32"/>
                    </a:lnTo>
                    <a:lnTo>
                      <a:pt x="705" y="35"/>
                    </a:lnTo>
                    <a:lnTo>
                      <a:pt x="734" y="38"/>
                    </a:lnTo>
                    <a:lnTo>
                      <a:pt x="763" y="42"/>
                    </a:lnTo>
                    <a:lnTo>
                      <a:pt x="793" y="45"/>
                    </a:lnTo>
                    <a:lnTo>
                      <a:pt x="821" y="48"/>
                    </a:lnTo>
                    <a:lnTo>
                      <a:pt x="851" y="52"/>
                    </a:lnTo>
                    <a:lnTo>
                      <a:pt x="880" y="56"/>
                    </a:lnTo>
                    <a:lnTo>
                      <a:pt x="908" y="60"/>
                    </a:lnTo>
                    <a:lnTo>
                      <a:pt x="938" y="65"/>
                    </a:lnTo>
                    <a:lnTo>
                      <a:pt x="967" y="69"/>
                    </a:lnTo>
                    <a:lnTo>
                      <a:pt x="977" y="71"/>
                    </a:lnTo>
                    <a:lnTo>
                      <a:pt x="984" y="75"/>
                    </a:lnTo>
                    <a:lnTo>
                      <a:pt x="991" y="79"/>
                    </a:lnTo>
                    <a:lnTo>
                      <a:pt x="996" y="84"/>
                    </a:lnTo>
                    <a:lnTo>
                      <a:pt x="1001" y="90"/>
                    </a:lnTo>
                    <a:lnTo>
                      <a:pt x="1004" y="97"/>
                    </a:lnTo>
                    <a:lnTo>
                      <a:pt x="1007" y="105"/>
                    </a:lnTo>
                    <a:lnTo>
                      <a:pt x="1008" y="113"/>
                    </a:lnTo>
                    <a:lnTo>
                      <a:pt x="1013" y="243"/>
                    </a:lnTo>
                    <a:lnTo>
                      <a:pt x="1016" y="373"/>
                    </a:lnTo>
                    <a:lnTo>
                      <a:pt x="1018" y="504"/>
                    </a:lnTo>
                    <a:lnTo>
                      <a:pt x="1020" y="639"/>
                    </a:lnTo>
                    <a:lnTo>
                      <a:pt x="1019" y="647"/>
                    </a:lnTo>
                    <a:lnTo>
                      <a:pt x="1017" y="655"/>
                    </a:lnTo>
                    <a:lnTo>
                      <a:pt x="1014" y="661"/>
                    </a:lnTo>
                    <a:lnTo>
                      <a:pt x="1009" y="666"/>
                    </a:lnTo>
                    <a:lnTo>
                      <a:pt x="1004" y="670"/>
                    </a:lnTo>
                    <a:lnTo>
                      <a:pt x="997" y="673"/>
                    </a:lnTo>
                    <a:lnTo>
                      <a:pt x="990" y="675"/>
                    </a:lnTo>
                    <a:lnTo>
                      <a:pt x="982" y="676"/>
                    </a:lnTo>
                    <a:close/>
                  </a:path>
                </a:pathLst>
              </a:custGeom>
              <a:solidFill>
                <a:srgbClr val="1E2B23"/>
              </a:solidFill>
              <a:ln w="9525">
                <a:noFill/>
                <a:round/>
                <a:headEnd/>
                <a:tailEnd/>
              </a:ln>
            </p:spPr>
            <p:txBody>
              <a:bodyPr/>
              <a:lstStyle/>
              <a:p>
                <a:endParaRPr lang="en-GB"/>
              </a:p>
            </p:txBody>
          </p:sp>
          <p:sp>
            <p:nvSpPr>
              <p:cNvPr id="293067" name="Freeform 203"/>
              <p:cNvSpPr>
                <a:spLocks/>
              </p:cNvSpPr>
              <p:nvPr/>
            </p:nvSpPr>
            <p:spPr bwMode="auto">
              <a:xfrm>
                <a:off x="3697" y="2173"/>
                <a:ext cx="101" cy="56"/>
              </a:xfrm>
              <a:custGeom>
                <a:avLst/>
                <a:gdLst/>
                <a:ahLst/>
                <a:cxnLst>
                  <a:cxn ang="0">
                    <a:pos x="941" y="665"/>
                  </a:cxn>
                  <a:cxn ang="0">
                    <a:pos x="884" y="664"/>
                  </a:cxn>
                  <a:cxn ang="0">
                    <a:pos x="826" y="662"/>
                  </a:cxn>
                  <a:cxn ang="0">
                    <a:pos x="769" y="660"/>
                  </a:cxn>
                  <a:cxn ang="0">
                    <a:pos x="712" y="658"/>
                  </a:cxn>
                  <a:cxn ang="0">
                    <a:pos x="656" y="655"/>
                  </a:cxn>
                  <a:cxn ang="0">
                    <a:pos x="600" y="652"/>
                  </a:cxn>
                  <a:cxn ang="0">
                    <a:pos x="542" y="649"/>
                  </a:cxn>
                  <a:cxn ang="0">
                    <a:pos x="485" y="645"/>
                  </a:cxn>
                  <a:cxn ang="0">
                    <a:pos x="427" y="639"/>
                  </a:cxn>
                  <a:cxn ang="0">
                    <a:pos x="370" y="634"/>
                  </a:cxn>
                  <a:cxn ang="0">
                    <a:pos x="311" y="628"/>
                  </a:cxn>
                  <a:cxn ang="0">
                    <a:pos x="253" y="621"/>
                  </a:cxn>
                  <a:cxn ang="0">
                    <a:pos x="194" y="614"/>
                  </a:cxn>
                  <a:cxn ang="0">
                    <a:pos x="135" y="604"/>
                  </a:cxn>
                  <a:cxn ang="0">
                    <a:pos x="75" y="595"/>
                  </a:cxn>
                  <a:cxn ang="0">
                    <a:pos x="36" y="588"/>
                  </a:cxn>
                  <a:cxn ang="0">
                    <a:pos x="21" y="579"/>
                  </a:cxn>
                  <a:cxn ang="0">
                    <a:pos x="11" y="568"/>
                  </a:cxn>
                  <a:cxn ang="0">
                    <a:pos x="5" y="554"/>
                  </a:cxn>
                  <a:cxn ang="0">
                    <a:pos x="1" y="416"/>
                  </a:cxn>
                  <a:cxn ang="0">
                    <a:pos x="0" y="165"/>
                  </a:cxn>
                  <a:cxn ang="0">
                    <a:pos x="5" y="29"/>
                  </a:cxn>
                  <a:cxn ang="0">
                    <a:pos x="11" y="14"/>
                  </a:cxn>
                  <a:cxn ang="0">
                    <a:pos x="21" y="5"/>
                  </a:cxn>
                  <a:cxn ang="0">
                    <a:pos x="35" y="1"/>
                  </a:cxn>
                  <a:cxn ang="0">
                    <a:pos x="72" y="0"/>
                  </a:cxn>
                  <a:cxn ang="0">
                    <a:pos x="129" y="1"/>
                  </a:cxn>
                  <a:cxn ang="0">
                    <a:pos x="187" y="2"/>
                  </a:cxn>
                  <a:cxn ang="0">
                    <a:pos x="244" y="4"/>
                  </a:cxn>
                  <a:cxn ang="0">
                    <a:pos x="300" y="6"/>
                  </a:cxn>
                  <a:cxn ang="0">
                    <a:pos x="357" y="8"/>
                  </a:cxn>
                  <a:cxn ang="0">
                    <a:pos x="414" y="11"/>
                  </a:cxn>
                  <a:cxn ang="0">
                    <a:pos x="470" y="14"/>
                  </a:cxn>
                  <a:cxn ang="0">
                    <a:pos x="527" y="18"/>
                  </a:cxn>
                  <a:cxn ang="0">
                    <a:pos x="584" y="22"/>
                  </a:cxn>
                  <a:cxn ang="0">
                    <a:pos x="641" y="28"/>
                  </a:cxn>
                  <a:cxn ang="0">
                    <a:pos x="697" y="34"/>
                  </a:cxn>
                  <a:cxn ang="0">
                    <a:pos x="754" y="40"/>
                  </a:cxn>
                  <a:cxn ang="0">
                    <a:pos x="811" y="47"/>
                  </a:cxn>
                  <a:cxn ang="0">
                    <a:pos x="869" y="55"/>
                  </a:cxn>
                  <a:cxn ang="0">
                    <a:pos x="927" y="63"/>
                  </a:cxn>
                  <a:cxn ang="0">
                    <a:pos x="964" y="69"/>
                  </a:cxn>
                  <a:cxn ang="0">
                    <a:pos x="979" y="76"/>
                  </a:cxn>
                  <a:cxn ang="0">
                    <a:pos x="990" y="88"/>
                  </a:cxn>
                  <a:cxn ang="0">
                    <a:pos x="995" y="102"/>
                  </a:cxn>
                  <a:cxn ang="0">
                    <a:pos x="1002" y="239"/>
                  </a:cxn>
                  <a:cxn ang="0">
                    <a:pos x="1006" y="497"/>
                  </a:cxn>
                  <a:cxn ang="0">
                    <a:pos x="1007" y="637"/>
                  </a:cxn>
                  <a:cxn ang="0">
                    <a:pos x="1002" y="651"/>
                  </a:cxn>
                  <a:cxn ang="0">
                    <a:pos x="992" y="660"/>
                  </a:cxn>
                  <a:cxn ang="0">
                    <a:pos x="978" y="665"/>
                  </a:cxn>
                </a:cxnLst>
                <a:rect l="0" t="0" r="r" b="b"/>
                <a:pathLst>
                  <a:path w="1008" h="666">
                    <a:moveTo>
                      <a:pt x="969" y="666"/>
                    </a:moveTo>
                    <a:lnTo>
                      <a:pt x="941" y="665"/>
                    </a:lnTo>
                    <a:lnTo>
                      <a:pt x="913" y="665"/>
                    </a:lnTo>
                    <a:lnTo>
                      <a:pt x="884" y="664"/>
                    </a:lnTo>
                    <a:lnTo>
                      <a:pt x="855" y="663"/>
                    </a:lnTo>
                    <a:lnTo>
                      <a:pt x="826" y="662"/>
                    </a:lnTo>
                    <a:lnTo>
                      <a:pt x="798" y="661"/>
                    </a:lnTo>
                    <a:lnTo>
                      <a:pt x="769" y="660"/>
                    </a:lnTo>
                    <a:lnTo>
                      <a:pt x="741" y="659"/>
                    </a:lnTo>
                    <a:lnTo>
                      <a:pt x="712" y="658"/>
                    </a:lnTo>
                    <a:lnTo>
                      <a:pt x="684" y="657"/>
                    </a:lnTo>
                    <a:lnTo>
                      <a:pt x="656" y="655"/>
                    </a:lnTo>
                    <a:lnTo>
                      <a:pt x="628" y="654"/>
                    </a:lnTo>
                    <a:lnTo>
                      <a:pt x="600" y="652"/>
                    </a:lnTo>
                    <a:lnTo>
                      <a:pt x="571" y="651"/>
                    </a:lnTo>
                    <a:lnTo>
                      <a:pt x="542" y="649"/>
                    </a:lnTo>
                    <a:lnTo>
                      <a:pt x="513" y="647"/>
                    </a:lnTo>
                    <a:lnTo>
                      <a:pt x="485" y="645"/>
                    </a:lnTo>
                    <a:lnTo>
                      <a:pt x="456" y="643"/>
                    </a:lnTo>
                    <a:lnTo>
                      <a:pt x="427" y="639"/>
                    </a:lnTo>
                    <a:lnTo>
                      <a:pt x="398" y="637"/>
                    </a:lnTo>
                    <a:lnTo>
                      <a:pt x="370" y="634"/>
                    </a:lnTo>
                    <a:lnTo>
                      <a:pt x="340" y="631"/>
                    </a:lnTo>
                    <a:lnTo>
                      <a:pt x="311" y="628"/>
                    </a:lnTo>
                    <a:lnTo>
                      <a:pt x="282" y="625"/>
                    </a:lnTo>
                    <a:lnTo>
                      <a:pt x="253" y="621"/>
                    </a:lnTo>
                    <a:lnTo>
                      <a:pt x="223" y="618"/>
                    </a:lnTo>
                    <a:lnTo>
                      <a:pt x="194" y="614"/>
                    </a:lnTo>
                    <a:lnTo>
                      <a:pt x="165" y="609"/>
                    </a:lnTo>
                    <a:lnTo>
                      <a:pt x="135" y="604"/>
                    </a:lnTo>
                    <a:lnTo>
                      <a:pt x="106" y="600"/>
                    </a:lnTo>
                    <a:lnTo>
                      <a:pt x="75" y="595"/>
                    </a:lnTo>
                    <a:lnTo>
                      <a:pt x="46" y="590"/>
                    </a:lnTo>
                    <a:lnTo>
                      <a:pt x="36" y="588"/>
                    </a:lnTo>
                    <a:lnTo>
                      <a:pt x="28" y="584"/>
                    </a:lnTo>
                    <a:lnTo>
                      <a:pt x="21" y="579"/>
                    </a:lnTo>
                    <a:lnTo>
                      <a:pt x="16" y="574"/>
                    </a:lnTo>
                    <a:lnTo>
                      <a:pt x="11" y="568"/>
                    </a:lnTo>
                    <a:lnTo>
                      <a:pt x="7" y="561"/>
                    </a:lnTo>
                    <a:lnTo>
                      <a:pt x="5" y="554"/>
                    </a:lnTo>
                    <a:lnTo>
                      <a:pt x="4" y="545"/>
                    </a:lnTo>
                    <a:lnTo>
                      <a:pt x="1" y="416"/>
                    </a:lnTo>
                    <a:lnTo>
                      <a:pt x="0" y="291"/>
                    </a:lnTo>
                    <a:lnTo>
                      <a:pt x="0" y="165"/>
                    </a:lnTo>
                    <a:lnTo>
                      <a:pt x="4" y="37"/>
                    </a:lnTo>
                    <a:lnTo>
                      <a:pt x="5" y="29"/>
                    </a:lnTo>
                    <a:lnTo>
                      <a:pt x="7" y="20"/>
                    </a:lnTo>
                    <a:lnTo>
                      <a:pt x="11" y="14"/>
                    </a:lnTo>
                    <a:lnTo>
                      <a:pt x="15" y="9"/>
                    </a:lnTo>
                    <a:lnTo>
                      <a:pt x="21" y="5"/>
                    </a:lnTo>
                    <a:lnTo>
                      <a:pt x="28" y="2"/>
                    </a:lnTo>
                    <a:lnTo>
                      <a:pt x="35" y="1"/>
                    </a:lnTo>
                    <a:lnTo>
                      <a:pt x="44" y="0"/>
                    </a:lnTo>
                    <a:lnTo>
                      <a:pt x="72" y="0"/>
                    </a:lnTo>
                    <a:lnTo>
                      <a:pt x="100" y="1"/>
                    </a:lnTo>
                    <a:lnTo>
                      <a:pt x="129" y="1"/>
                    </a:lnTo>
                    <a:lnTo>
                      <a:pt x="158" y="1"/>
                    </a:lnTo>
                    <a:lnTo>
                      <a:pt x="187" y="2"/>
                    </a:lnTo>
                    <a:lnTo>
                      <a:pt x="215" y="3"/>
                    </a:lnTo>
                    <a:lnTo>
                      <a:pt x="244" y="4"/>
                    </a:lnTo>
                    <a:lnTo>
                      <a:pt x="272" y="5"/>
                    </a:lnTo>
                    <a:lnTo>
                      <a:pt x="300" y="6"/>
                    </a:lnTo>
                    <a:lnTo>
                      <a:pt x="328" y="7"/>
                    </a:lnTo>
                    <a:lnTo>
                      <a:pt x="357" y="8"/>
                    </a:lnTo>
                    <a:lnTo>
                      <a:pt x="385" y="9"/>
                    </a:lnTo>
                    <a:lnTo>
                      <a:pt x="414" y="11"/>
                    </a:lnTo>
                    <a:lnTo>
                      <a:pt x="442" y="12"/>
                    </a:lnTo>
                    <a:lnTo>
                      <a:pt x="470" y="14"/>
                    </a:lnTo>
                    <a:lnTo>
                      <a:pt x="499" y="16"/>
                    </a:lnTo>
                    <a:lnTo>
                      <a:pt x="527" y="18"/>
                    </a:lnTo>
                    <a:lnTo>
                      <a:pt x="556" y="20"/>
                    </a:lnTo>
                    <a:lnTo>
                      <a:pt x="584" y="22"/>
                    </a:lnTo>
                    <a:lnTo>
                      <a:pt x="613" y="26"/>
                    </a:lnTo>
                    <a:lnTo>
                      <a:pt x="641" y="28"/>
                    </a:lnTo>
                    <a:lnTo>
                      <a:pt x="669" y="31"/>
                    </a:lnTo>
                    <a:lnTo>
                      <a:pt x="697" y="34"/>
                    </a:lnTo>
                    <a:lnTo>
                      <a:pt x="726" y="37"/>
                    </a:lnTo>
                    <a:lnTo>
                      <a:pt x="754" y="40"/>
                    </a:lnTo>
                    <a:lnTo>
                      <a:pt x="782" y="43"/>
                    </a:lnTo>
                    <a:lnTo>
                      <a:pt x="811" y="47"/>
                    </a:lnTo>
                    <a:lnTo>
                      <a:pt x="839" y="50"/>
                    </a:lnTo>
                    <a:lnTo>
                      <a:pt x="869" y="55"/>
                    </a:lnTo>
                    <a:lnTo>
                      <a:pt x="897" y="59"/>
                    </a:lnTo>
                    <a:lnTo>
                      <a:pt x="927" y="63"/>
                    </a:lnTo>
                    <a:lnTo>
                      <a:pt x="955" y="67"/>
                    </a:lnTo>
                    <a:lnTo>
                      <a:pt x="964" y="69"/>
                    </a:lnTo>
                    <a:lnTo>
                      <a:pt x="972" y="72"/>
                    </a:lnTo>
                    <a:lnTo>
                      <a:pt x="979" y="76"/>
                    </a:lnTo>
                    <a:lnTo>
                      <a:pt x="985" y="81"/>
                    </a:lnTo>
                    <a:lnTo>
                      <a:pt x="990" y="88"/>
                    </a:lnTo>
                    <a:lnTo>
                      <a:pt x="993" y="95"/>
                    </a:lnTo>
                    <a:lnTo>
                      <a:pt x="995" y="102"/>
                    </a:lnTo>
                    <a:lnTo>
                      <a:pt x="996" y="112"/>
                    </a:lnTo>
                    <a:lnTo>
                      <a:pt x="1002" y="239"/>
                    </a:lnTo>
                    <a:lnTo>
                      <a:pt x="1004" y="367"/>
                    </a:lnTo>
                    <a:lnTo>
                      <a:pt x="1006" y="497"/>
                    </a:lnTo>
                    <a:lnTo>
                      <a:pt x="1008" y="629"/>
                    </a:lnTo>
                    <a:lnTo>
                      <a:pt x="1007" y="637"/>
                    </a:lnTo>
                    <a:lnTo>
                      <a:pt x="1005" y="645"/>
                    </a:lnTo>
                    <a:lnTo>
                      <a:pt x="1002" y="651"/>
                    </a:lnTo>
                    <a:lnTo>
                      <a:pt x="997" y="656"/>
                    </a:lnTo>
                    <a:lnTo>
                      <a:pt x="992" y="660"/>
                    </a:lnTo>
                    <a:lnTo>
                      <a:pt x="985" y="663"/>
                    </a:lnTo>
                    <a:lnTo>
                      <a:pt x="978" y="665"/>
                    </a:lnTo>
                    <a:lnTo>
                      <a:pt x="969" y="666"/>
                    </a:lnTo>
                    <a:close/>
                  </a:path>
                </a:pathLst>
              </a:custGeom>
              <a:solidFill>
                <a:srgbClr val="2C4036"/>
              </a:solidFill>
              <a:ln w="9525">
                <a:noFill/>
                <a:round/>
                <a:headEnd/>
                <a:tailEnd/>
              </a:ln>
            </p:spPr>
            <p:txBody>
              <a:bodyPr/>
              <a:lstStyle/>
              <a:p>
                <a:endParaRPr lang="en-GB"/>
              </a:p>
            </p:txBody>
          </p:sp>
          <p:sp>
            <p:nvSpPr>
              <p:cNvPr id="293068" name="Freeform 204"/>
              <p:cNvSpPr>
                <a:spLocks/>
              </p:cNvSpPr>
              <p:nvPr/>
            </p:nvSpPr>
            <p:spPr bwMode="auto">
              <a:xfrm>
                <a:off x="3697" y="2174"/>
                <a:ext cx="99" cy="55"/>
              </a:xfrm>
              <a:custGeom>
                <a:avLst/>
                <a:gdLst/>
                <a:ahLst/>
                <a:cxnLst>
                  <a:cxn ang="0">
                    <a:pos x="929" y="659"/>
                  </a:cxn>
                  <a:cxn ang="0">
                    <a:pos x="873" y="657"/>
                  </a:cxn>
                  <a:cxn ang="0">
                    <a:pos x="817" y="656"/>
                  </a:cxn>
                  <a:cxn ang="0">
                    <a:pos x="760" y="654"/>
                  </a:cxn>
                  <a:cxn ang="0">
                    <a:pos x="704" y="652"/>
                  </a:cxn>
                  <a:cxn ang="0">
                    <a:pos x="648" y="649"/>
                  </a:cxn>
                  <a:cxn ang="0">
                    <a:pos x="592" y="646"/>
                  </a:cxn>
                  <a:cxn ang="0">
                    <a:pos x="535" y="643"/>
                  </a:cxn>
                  <a:cxn ang="0">
                    <a:pos x="479" y="639"/>
                  </a:cxn>
                  <a:cxn ang="0">
                    <a:pos x="422" y="633"/>
                  </a:cxn>
                  <a:cxn ang="0">
                    <a:pos x="365" y="628"/>
                  </a:cxn>
                  <a:cxn ang="0">
                    <a:pos x="307" y="622"/>
                  </a:cxn>
                  <a:cxn ang="0">
                    <a:pos x="250" y="615"/>
                  </a:cxn>
                  <a:cxn ang="0">
                    <a:pos x="191" y="608"/>
                  </a:cxn>
                  <a:cxn ang="0">
                    <a:pos x="132" y="599"/>
                  </a:cxn>
                  <a:cxn ang="0">
                    <a:pos x="73" y="590"/>
                  </a:cxn>
                  <a:cxn ang="0">
                    <a:pos x="35" y="583"/>
                  </a:cxn>
                  <a:cxn ang="0">
                    <a:pos x="21" y="574"/>
                  </a:cxn>
                  <a:cxn ang="0">
                    <a:pos x="11" y="563"/>
                  </a:cxn>
                  <a:cxn ang="0">
                    <a:pos x="5" y="549"/>
                  </a:cxn>
                  <a:cxn ang="0">
                    <a:pos x="1" y="412"/>
                  </a:cxn>
                  <a:cxn ang="0">
                    <a:pos x="0" y="164"/>
                  </a:cxn>
                  <a:cxn ang="0">
                    <a:pos x="5" y="30"/>
                  </a:cxn>
                  <a:cxn ang="0">
                    <a:pos x="10" y="17"/>
                  </a:cxn>
                  <a:cxn ang="0">
                    <a:pos x="20" y="7"/>
                  </a:cxn>
                  <a:cxn ang="0">
                    <a:pos x="33" y="2"/>
                  </a:cxn>
                  <a:cxn ang="0">
                    <a:pos x="69" y="0"/>
                  </a:cxn>
                  <a:cxn ang="0">
                    <a:pos x="126" y="1"/>
                  </a:cxn>
                  <a:cxn ang="0">
                    <a:pos x="183" y="2"/>
                  </a:cxn>
                  <a:cxn ang="0">
                    <a:pos x="239" y="4"/>
                  </a:cxn>
                  <a:cxn ang="0">
                    <a:pos x="295" y="6"/>
                  </a:cxn>
                  <a:cxn ang="0">
                    <a:pos x="352" y="8"/>
                  </a:cxn>
                  <a:cxn ang="0">
                    <a:pos x="407" y="11"/>
                  </a:cxn>
                  <a:cxn ang="0">
                    <a:pos x="463" y="15"/>
                  </a:cxn>
                  <a:cxn ang="0">
                    <a:pos x="520" y="19"/>
                  </a:cxn>
                  <a:cxn ang="0">
                    <a:pos x="576" y="24"/>
                  </a:cxn>
                  <a:cxn ang="0">
                    <a:pos x="633" y="29"/>
                  </a:cxn>
                  <a:cxn ang="0">
                    <a:pos x="688" y="34"/>
                  </a:cxn>
                  <a:cxn ang="0">
                    <a:pos x="745" y="40"/>
                  </a:cxn>
                  <a:cxn ang="0">
                    <a:pos x="802" y="48"/>
                  </a:cxn>
                  <a:cxn ang="0">
                    <a:pos x="859" y="55"/>
                  </a:cxn>
                  <a:cxn ang="0">
                    <a:pos x="917" y="63"/>
                  </a:cxn>
                  <a:cxn ang="0">
                    <a:pos x="952" y="69"/>
                  </a:cxn>
                  <a:cxn ang="0">
                    <a:pos x="965" y="77"/>
                  </a:cxn>
                  <a:cxn ang="0">
                    <a:pos x="977" y="88"/>
                  </a:cxn>
                  <a:cxn ang="0">
                    <a:pos x="983" y="102"/>
                  </a:cxn>
                  <a:cxn ang="0">
                    <a:pos x="989" y="238"/>
                  </a:cxn>
                  <a:cxn ang="0">
                    <a:pos x="994" y="493"/>
                  </a:cxn>
                  <a:cxn ang="0">
                    <a:pos x="995" y="633"/>
                  </a:cxn>
                  <a:cxn ang="0">
                    <a:pos x="990" y="646"/>
                  </a:cxn>
                  <a:cxn ang="0">
                    <a:pos x="980" y="655"/>
                  </a:cxn>
                  <a:cxn ang="0">
                    <a:pos x="965" y="659"/>
                  </a:cxn>
                </a:cxnLst>
                <a:rect l="0" t="0" r="r" b="b"/>
                <a:pathLst>
                  <a:path w="996" h="659">
                    <a:moveTo>
                      <a:pt x="957" y="659"/>
                    </a:moveTo>
                    <a:lnTo>
                      <a:pt x="929" y="659"/>
                    </a:lnTo>
                    <a:lnTo>
                      <a:pt x="901" y="658"/>
                    </a:lnTo>
                    <a:lnTo>
                      <a:pt x="873" y="657"/>
                    </a:lnTo>
                    <a:lnTo>
                      <a:pt x="844" y="657"/>
                    </a:lnTo>
                    <a:lnTo>
                      <a:pt x="817" y="656"/>
                    </a:lnTo>
                    <a:lnTo>
                      <a:pt x="789" y="655"/>
                    </a:lnTo>
                    <a:lnTo>
                      <a:pt x="760" y="654"/>
                    </a:lnTo>
                    <a:lnTo>
                      <a:pt x="733" y="653"/>
                    </a:lnTo>
                    <a:lnTo>
                      <a:pt x="704" y="652"/>
                    </a:lnTo>
                    <a:lnTo>
                      <a:pt x="676" y="651"/>
                    </a:lnTo>
                    <a:lnTo>
                      <a:pt x="648" y="649"/>
                    </a:lnTo>
                    <a:lnTo>
                      <a:pt x="621" y="648"/>
                    </a:lnTo>
                    <a:lnTo>
                      <a:pt x="592" y="646"/>
                    </a:lnTo>
                    <a:lnTo>
                      <a:pt x="564" y="645"/>
                    </a:lnTo>
                    <a:lnTo>
                      <a:pt x="535" y="643"/>
                    </a:lnTo>
                    <a:lnTo>
                      <a:pt x="507" y="641"/>
                    </a:lnTo>
                    <a:lnTo>
                      <a:pt x="479" y="639"/>
                    </a:lnTo>
                    <a:lnTo>
                      <a:pt x="450" y="637"/>
                    </a:lnTo>
                    <a:lnTo>
                      <a:pt x="422" y="633"/>
                    </a:lnTo>
                    <a:lnTo>
                      <a:pt x="393" y="631"/>
                    </a:lnTo>
                    <a:lnTo>
                      <a:pt x="365" y="628"/>
                    </a:lnTo>
                    <a:lnTo>
                      <a:pt x="336" y="625"/>
                    </a:lnTo>
                    <a:lnTo>
                      <a:pt x="307" y="622"/>
                    </a:lnTo>
                    <a:lnTo>
                      <a:pt x="278" y="619"/>
                    </a:lnTo>
                    <a:lnTo>
                      <a:pt x="250" y="615"/>
                    </a:lnTo>
                    <a:lnTo>
                      <a:pt x="220" y="612"/>
                    </a:lnTo>
                    <a:lnTo>
                      <a:pt x="191" y="608"/>
                    </a:lnTo>
                    <a:lnTo>
                      <a:pt x="161" y="603"/>
                    </a:lnTo>
                    <a:lnTo>
                      <a:pt x="132" y="599"/>
                    </a:lnTo>
                    <a:lnTo>
                      <a:pt x="103" y="594"/>
                    </a:lnTo>
                    <a:lnTo>
                      <a:pt x="73" y="590"/>
                    </a:lnTo>
                    <a:lnTo>
                      <a:pt x="44" y="585"/>
                    </a:lnTo>
                    <a:lnTo>
                      <a:pt x="35" y="583"/>
                    </a:lnTo>
                    <a:lnTo>
                      <a:pt x="28" y="580"/>
                    </a:lnTo>
                    <a:lnTo>
                      <a:pt x="21" y="574"/>
                    </a:lnTo>
                    <a:lnTo>
                      <a:pt x="15" y="569"/>
                    </a:lnTo>
                    <a:lnTo>
                      <a:pt x="11" y="563"/>
                    </a:lnTo>
                    <a:lnTo>
                      <a:pt x="7" y="556"/>
                    </a:lnTo>
                    <a:lnTo>
                      <a:pt x="5" y="549"/>
                    </a:lnTo>
                    <a:lnTo>
                      <a:pt x="4" y="540"/>
                    </a:lnTo>
                    <a:lnTo>
                      <a:pt x="1" y="412"/>
                    </a:lnTo>
                    <a:lnTo>
                      <a:pt x="0" y="288"/>
                    </a:lnTo>
                    <a:lnTo>
                      <a:pt x="0" y="164"/>
                    </a:lnTo>
                    <a:lnTo>
                      <a:pt x="4" y="37"/>
                    </a:lnTo>
                    <a:lnTo>
                      <a:pt x="5" y="30"/>
                    </a:lnTo>
                    <a:lnTo>
                      <a:pt x="7" y="23"/>
                    </a:lnTo>
                    <a:lnTo>
                      <a:pt x="10" y="17"/>
                    </a:lnTo>
                    <a:lnTo>
                      <a:pt x="15" y="11"/>
                    </a:lnTo>
                    <a:lnTo>
                      <a:pt x="20" y="7"/>
                    </a:lnTo>
                    <a:lnTo>
                      <a:pt x="26" y="4"/>
                    </a:lnTo>
                    <a:lnTo>
                      <a:pt x="33" y="2"/>
                    </a:lnTo>
                    <a:lnTo>
                      <a:pt x="41" y="0"/>
                    </a:lnTo>
                    <a:lnTo>
                      <a:pt x="69" y="0"/>
                    </a:lnTo>
                    <a:lnTo>
                      <a:pt x="97" y="1"/>
                    </a:lnTo>
                    <a:lnTo>
                      <a:pt x="126" y="1"/>
                    </a:lnTo>
                    <a:lnTo>
                      <a:pt x="154" y="2"/>
                    </a:lnTo>
                    <a:lnTo>
                      <a:pt x="183" y="2"/>
                    </a:lnTo>
                    <a:lnTo>
                      <a:pt x="210" y="3"/>
                    </a:lnTo>
                    <a:lnTo>
                      <a:pt x="239" y="4"/>
                    </a:lnTo>
                    <a:lnTo>
                      <a:pt x="267" y="5"/>
                    </a:lnTo>
                    <a:lnTo>
                      <a:pt x="295" y="6"/>
                    </a:lnTo>
                    <a:lnTo>
                      <a:pt x="323" y="7"/>
                    </a:lnTo>
                    <a:lnTo>
                      <a:pt x="352" y="8"/>
                    </a:lnTo>
                    <a:lnTo>
                      <a:pt x="379" y="10"/>
                    </a:lnTo>
                    <a:lnTo>
                      <a:pt x="407" y="11"/>
                    </a:lnTo>
                    <a:lnTo>
                      <a:pt x="436" y="13"/>
                    </a:lnTo>
                    <a:lnTo>
                      <a:pt x="463" y="15"/>
                    </a:lnTo>
                    <a:lnTo>
                      <a:pt x="492" y="17"/>
                    </a:lnTo>
                    <a:lnTo>
                      <a:pt x="520" y="19"/>
                    </a:lnTo>
                    <a:lnTo>
                      <a:pt x="548" y="21"/>
                    </a:lnTo>
                    <a:lnTo>
                      <a:pt x="576" y="24"/>
                    </a:lnTo>
                    <a:lnTo>
                      <a:pt x="605" y="26"/>
                    </a:lnTo>
                    <a:lnTo>
                      <a:pt x="633" y="29"/>
                    </a:lnTo>
                    <a:lnTo>
                      <a:pt x="660" y="31"/>
                    </a:lnTo>
                    <a:lnTo>
                      <a:pt x="688" y="34"/>
                    </a:lnTo>
                    <a:lnTo>
                      <a:pt x="716" y="37"/>
                    </a:lnTo>
                    <a:lnTo>
                      <a:pt x="745" y="40"/>
                    </a:lnTo>
                    <a:lnTo>
                      <a:pt x="773" y="43"/>
                    </a:lnTo>
                    <a:lnTo>
                      <a:pt x="802" y="48"/>
                    </a:lnTo>
                    <a:lnTo>
                      <a:pt x="830" y="51"/>
                    </a:lnTo>
                    <a:lnTo>
                      <a:pt x="859" y="55"/>
                    </a:lnTo>
                    <a:lnTo>
                      <a:pt x="887" y="59"/>
                    </a:lnTo>
                    <a:lnTo>
                      <a:pt x="917" y="63"/>
                    </a:lnTo>
                    <a:lnTo>
                      <a:pt x="945" y="67"/>
                    </a:lnTo>
                    <a:lnTo>
                      <a:pt x="952" y="69"/>
                    </a:lnTo>
                    <a:lnTo>
                      <a:pt x="959" y="72"/>
                    </a:lnTo>
                    <a:lnTo>
                      <a:pt x="965" y="77"/>
                    </a:lnTo>
                    <a:lnTo>
                      <a:pt x="972" y="82"/>
                    </a:lnTo>
                    <a:lnTo>
                      <a:pt x="977" y="88"/>
                    </a:lnTo>
                    <a:lnTo>
                      <a:pt x="981" y="95"/>
                    </a:lnTo>
                    <a:lnTo>
                      <a:pt x="983" y="102"/>
                    </a:lnTo>
                    <a:lnTo>
                      <a:pt x="984" y="112"/>
                    </a:lnTo>
                    <a:lnTo>
                      <a:pt x="989" y="238"/>
                    </a:lnTo>
                    <a:lnTo>
                      <a:pt x="992" y="364"/>
                    </a:lnTo>
                    <a:lnTo>
                      <a:pt x="994" y="493"/>
                    </a:lnTo>
                    <a:lnTo>
                      <a:pt x="996" y="625"/>
                    </a:lnTo>
                    <a:lnTo>
                      <a:pt x="995" y="633"/>
                    </a:lnTo>
                    <a:lnTo>
                      <a:pt x="993" y="640"/>
                    </a:lnTo>
                    <a:lnTo>
                      <a:pt x="990" y="646"/>
                    </a:lnTo>
                    <a:lnTo>
                      <a:pt x="985" y="651"/>
                    </a:lnTo>
                    <a:lnTo>
                      <a:pt x="980" y="655"/>
                    </a:lnTo>
                    <a:lnTo>
                      <a:pt x="973" y="658"/>
                    </a:lnTo>
                    <a:lnTo>
                      <a:pt x="965" y="659"/>
                    </a:lnTo>
                    <a:lnTo>
                      <a:pt x="957" y="659"/>
                    </a:lnTo>
                    <a:close/>
                  </a:path>
                </a:pathLst>
              </a:custGeom>
              <a:solidFill>
                <a:srgbClr val="3D574A"/>
              </a:solidFill>
              <a:ln w="9525">
                <a:noFill/>
                <a:round/>
                <a:headEnd/>
                <a:tailEnd/>
              </a:ln>
            </p:spPr>
            <p:txBody>
              <a:bodyPr/>
              <a:lstStyle/>
              <a:p>
                <a:endParaRPr lang="en-GB"/>
              </a:p>
            </p:txBody>
          </p:sp>
          <p:sp>
            <p:nvSpPr>
              <p:cNvPr id="293069" name="Freeform 205"/>
              <p:cNvSpPr>
                <a:spLocks/>
              </p:cNvSpPr>
              <p:nvPr/>
            </p:nvSpPr>
            <p:spPr bwMode="auto">
              <a:xfrm>
                <a:off x="3697" y="2175"/>
                <a:ext cx="98" cy="54"/>
              </a:xfrm>
              <a:custGeom>
                <a:avLst/>
                <a:gdLst/>
                <a:ahLst/>
                <a:cxnLst>
                  <a:cxn ang="0">
                    <a:pos x="917" y="649"/>
                  </a:cxn>
                  <a:cxn ang="0">
                    <a:pos x="862" y="647"/>
                  </a:cxn>
                  <a:cxn ang="0">
                    <a:pos x="806" y="646"/>
                  </a:cxn>
                  <a:cxn ang="0">
                    <a:pos x="750" y="644"/>
                  </a:cxn>
                  <a:cxn ang="0">
                    <a:pos x="695" y="642"/>
                  </a:cxn>
                  <a:cxn ang="0">
                    <a:pos x="640" y="640"/>
                  </a:cxn>
                  <a:cxn ang="0">
                    <a:pos x="584" y="637"/>
                  </a:cxn>
                  <a:cxn ang="0">
                    <a:pos x="528" y="634"/>
                  </a:cxn>
                  <a:cxn ang="0">
                    <a:pos x="473" y="630"/>
                  </a:cxn>
                  <a:cxn ang="0">
                    <a:pos x="417" y="624"/>
                  </a:cxn>
                  <a:cxn ang="0">
                    <a:pos x="361" y="619"/>
                  </a:cxn>
                  <a:cxn ang="0">
                    <a:pos x="304" y="613"/>
                  </a:cxn>
                  <a:cxn ang="0">
                    <a:pos x="247" y="606"/>
                  </a:cxn>
                  <a:cxn ang="0">
                    <a:pos x="190" y="599"/>
                  </a:cxn>
                  <a:cxn ang="0">
                    <a:pos x="132" y="589"/>
                  </a:cxn>
                  <a:cxn ang="0">
                    <a:pos x="73" y="580"/>
                  </a:cxn>
                  <a:cxn ang="0">
                    <a:pos x="35" y="573"/>
                  </a:cxn>
                  <a:cxn ang="0">
                    <a:pos x="21" y="565"/>
                  </a:cxn>
                  <a:cxn ang="0">
                    <a:pos x="11" y="555"/>
                  </a:cxn>
                  <a:cxn ang="0">
                    <a:pos x="5" y="542"/>
                  </a:cxn>
                  <a:cxn ang="0">
                    <a:pos x="1" y="407"/>
                  </a:cxn>
                  <a:cxn ang="0">
                    <a:pos x="0" y="160"/>
                  </a:cxn>
                  <a:cxn ang="0">
                    <a:pos x="5" y="27"/>
                  </a:cxn>
                  <a:cxn ang="0">
                    <a:pos x="10" y="14"/>
                  </a:cxn>
                  <a:cxn ang="0">
                    <a:pos x="19" y="5"/>
                  </a:cxn>
                  <a:cxn ang="0">
                    <a:pos x="32" y="1"/>
                  </a:cxn>
                  <a:cxn ang="0">
                    <a:pos x="69" y="0"/>
                  </a:cxn>
                  <a:cxn ang="0">
                    <a:pos x="125" y="1"/>
                  </a:cxn>
                  <a:cxn ang="0">
                    <a:pos x="180" y="2"/>
                  </a:cxn>
                  <a:cxn ang="0">
                    <a:pos x="236" y="3"/>
                  </a:cxn>
                  <a:cxn ang="0">
                    <a:pos x="292" y="5"/>
                  </a:cxn>
                  <a:cxn ang="0">
                    <a:pos x="346" y="8"/>
                  </a:cxn>
                  <a:cxn ang="0">
                    <a:pos x="402" y="11"/>
                  </a:cxn>
                  <a:cxn ang="0">
                    <a:pos x="458" y="14"/>
                  </a:cxn>
                  <a:cxn ang="0">
                    <a:pos x="513" y="18"/>
                  </a:cxn>
                  <a:cxn ang="0">
                    <a:pos x="569" y="22"/>
                  </a:cxn>
                  <a:cxn ang="0">
                    <a:pos x="625" y="27"/>
                  </a:cxn>
                  <a:cxn ang="0">
                    <a:pos x="680" y="32"/>
                  </a:cxn>
                  <a:cxn ang="0">
                    <a:pos x="736" y="39"/>
                  </a:cxn>
                  <a:cxn ang="0">
                    <a:pos x="792" y="45"/>
                  </a:cxn>
                  <a:cxn ang="0">
                    <a:pos x="848" y="52"/>
                  </a:cxn>
                  <a:cxn ang="0">
                    <a:pos x="904" y="60"/>
                  </a:cxn>
                  <a:cxn ang="0">
                    <a:pos x="941" y="67"/>
                  </a:cxn>
                  <a:cxn ang="0">
                    <a:pos x="954" y="74"/>
                  </a:cxn>
                  <a:cxn ang="0">
                    <a:pos x="964" y="85"/>
                  </a:cxn>
                  <a:cxn ang="0">
                    <a:pos x="970" y="99"/>
                  </a:cxn>
                  <a:cxn ang="0">
                    <a:pos x="977" y="232"/>
                  </a:cxn>
                  <a:cxn ang="0">
                    <a:pos x="982" y="485"/>
                  </a:cxn>
                  <a:cxn ang="0">
                    <a:pos x="983" y="623"/>
                  </a:cxn>
                  <a:cxn ang="0">
                    <a:pos x="978" y="636"/>
                  </a:cxn>
                  <a:cxn ang="0">
                    <a:pos x="967" y="645"/>
                  </a:cxn>
                  <a:cxn ang="0">
                    <a:pos x="953" y="649"/>
                  </a:cxn>
                </a:cxnLst>
                <a:rect l="0" t="0" r="r" b="b"/>
                <a:pathLst>
                  <a:path w="984" h="649">
                    <a:moveTo>
                      <a:pt x="945" y="649"/>
                    </a:moveTo>
                    <a:lnTo>
                      <a:pt x="917" y="649"/>
                    </a:lnTo>
                    <a:lnTo>
                      <a:pt x="889" y="648"/>
                    </a:lnTo>
                    <a:lnTo>
                      <a:pt x="862" y="647"/>
                    </a:lnTo>
                    <a:lnTo>
                      <a:pt x="833" y="647"/>
                    </a:lnTo>
                    <a:lnTo>
                      <a:pt x="806" y="646"/>
                    </a:lnTo>
                    <a:lnTo>
                      <a:pt x="777" y="645"/>
                    </a:lnTo>
                    <a:lnTo>
                      <a:pt x="750" y="644"/>
                    </a:lnTo>
                    <a:lnTo>
                      <a:pt x="722" y="643"/>
                    </a:lnTo>
                    <a:lnTo>
                      <a:pt x="695" y="642"/>
                    </a:lnTo>
                    <a:lnTo>
                      <a:pt x="667" y="641"/>
                    </a:lnTo>
                    <a:lnTo>
                      <a:pt x="640" y="640"/>
                    </a:lnTo>
                    <a:lnTo>
                      <a:pt x="613" y="639"/>
                    </a:lnTo>
                    <a:lnTo>
                      <a:pt x="584" y="637"/>
                    </a:lnTo>
                    <a:lnTo>
                      <a:pt x="557" y="635"/>
                    </a:lnTo>
                    <a:lnTo>
                      <a:pt x="528" y="634"/>
                    </a:lnTo>
                    <a:lnTo>
                      <a:pt x="501" y="632"/>
                    </a:lnTo>
                    <a:lnTo>
                      <a:pt x="473" y="630"/>
                    </a:lnTo>
                    <a:lnTo>
                      <a:pt x="445" y="628"/>
                    </a:lnTo>
                    <a:lnTo>
                      <a:pt x="417" y="624"/>
                    </a:lnTo>
                    <a:lnTo>
                      <a:pt x="389" y="622"/>
                    </a:lnTo>
                    <a:lnTo>
                      <a:pt x="361" y="619"/>
                    </a:lnTo>
                    <a:lnTo>
                      <a:pt x="332" y="616"/>
                    </a:lnTo>
                    <a:lnTo>
                      <a:pt x="304" y="613"/>
                    </a:lnTo>
                    <a:lnTo>
                      <a:pt x="275" y="610"/>
                    </a:lnTo>
                    <a:lnTo>
                      <a:pt x="247" y="606"/>
                    </a:lnTo>
                    <a:lnTo>
                      <a:pt x="218" y="603"/>
                    </a:lnTo>
                    <a:lnTo>
                      <a:pt x="190" y="599"/>
                    </a:lnTo>
                    <a:lnTo>
                      <a:pt x="160" y="594"/>
                    </a:lnTo>
                    <a:lnTo>
                      <a:pt x="132" y="589"/>
                    </a:lnTo>
                    <a:lnTo>
                      <a:pt x="103" y="585"/>
                    </a:lnTo>
                    <a:lnTo>
                      <a:pt x="73" y="580"/>
                    </a:lnTo>
                    <a:lnTo>
                      <a:pt x="44" y="575"/>
                    </a:lnTo>
                    <a:lnTo>
                      <a:pt x="35" y="573"/>
                    </a:lnTo>
                    <a:lnTo>
                      <a:pt x="28" y="570"/>
                    </a:lnTo>
                    <a:lnTo>
                      <a:pt x="21" y="565"/>
                    </a:lnTo>
                    <a:lnTo>
                      <a:pt x="15" y="560"/>
                    </a:lnTo>
                    <a:lnTo>
                      <a:pt x="11" y="555"/>
                    </a:lnTo>
                    <a:lnTo>
                      <a:pt x="7" y="549"/>
                    </a:lnTo>
                    <a:lnTo>
                      <a:pt x="5" y="542"/>
                    </a:lnTo>
                    <a:lnTo>
                      <a:pt x="4" y="533"/>
                    </a:lnTo>
                    <a:lnTo>
                      <a:pt x="1" y="407"/>
                    </a:lnTo>
                    <a:lnTo>
                      <a:pt x="0" y="283"/>
                    </a:lnTo>
                    <a:lnTo>
                      <a:pt x="0" y="160"/>
                    </a:lnTo>
                    <a:lnTo>
                      <a:pt x="4" y="34"/>
                    </a:lnTo>
                    <a:lnTo>
                      <a:pt x="5" y="27"/>
                    </a:lnTo>
                    <a:lnTo>
                      <a:pt x="7" y="20"/>
                    </a:lnTo>
                    <a:lnTo>
                      <a:pt x="10" y="14"/>
                    </a:lnTo>
                    <a:lnTo>
                      <a:pt x="14" y="10"/>
                    </a:lnTo>
                    <a:lnTo>
                      <a:pt x="19" y="5"/>
                    </a:lnTo>
                    <a:lnTo>
                      <a:pt x="26" y="2"/>
                    </a:lnTo>
                    <a:lnTo>
                      <a:pt x="32" y="1"/>
                    </a:lnTo>
                    <a:lnTo>
                      <a:pt x="41" y="0"/>
                    </a:lnTo>
                    <a:lnTo>
                      <a:pt x="69" y="0"/>
                    </a:lnTo>
                    <a:lnTo>
                      <a:pt x="96" y="1"/>
                    </a:lnTo>
                    <a:lnTo>
                      <a:pt x="125" y="1"/>
                    </a:lnTo>
                    <a:lnTo>
                      <a:pt x="152" y="1"/>
                    </a:lnTo>
                    <a:lnTo>
                      <a:pt x="180" y="2"/>
                    </a:lnTo>
                    <a:lnTo>
                      <a:pt x="208" y="3"/>
                    </a:lnTo>
                    <a:lnTo>
                      <a:pt x="236" y="3"/>
                    </a:lnTo>
                    <a:lnTo>
                      <a:pt x="263" y="4"/>
                    </a:lnTo>
                    <a:lnTo>
                      <a:pt x="292" y="5"/>
                    </a:lnTo>
                    <a:lnTo>
                      <a:pt x="319" y="7"/>
                    </a:lnTo>
                    <a:lnTo>
                      <a:pt x="346" y="8"/>
                    </a:lnTo>
                    <a:lnTo>
                      <a:pt x="375" y="10"/>
                    </a:lnTo>
                    <a:lnTo>
                      <a:pt x="402" y="11"/>
                    </a:lnTo>
                    <a:lnTo>
                      <a:pt x="430" y="13"/>
                    </a:lnTo>
                    <a:lnTo>
                      <a:pt x="458" y="14"/>
                    </a:lnTo>
                    <a:lnTo>
                      <a:pt x="486" y="16"/>
                    </a:lnTo>
                    <a:lnTo>
                      <a:pt x="513" y="18"/>
                    </a:lnTo>
                    <a:lnTo>
                      <a:pt x="542" y="20"/>
                    </a:lnTo>
                    <a:lnTo>
                      <a:pt x="569" y="22"/>
                    </a:lnTo>
                    <a:lnTo>
                      <a:pt x="596" y="24"/>
                    </a:lnTo>
                    <a:lnTo>
                      <a:pt x="625" y="27"/>
                    </a:lnTo>
                    <a:lnTo>
                      <a:pt x="652" y="29"/>
                    </a:lnTo>
                    <a:lnTo>
                      <a:pt x="680" y="32"/>
                    </a:lnTo>
                    <a:lnTo>
                      <a:pt x="707" y="36"/>
                    </a:lnTo>
                    <a:lnTo>
                      <a:pt x="736" y="39"/>
                    </a:lnTo>
                    <a:lnTo>
                      <a:pt x="763" y="42"/>
                    </a:lnTo>
                    <a:lnTo>
                      <a:pt x="792" y="45"/>
                    </a:lnTo>
                    <a:lnTo>
                      <a:pt x="820" y="48"/>
                    </a:lnTo>
                    <a:lnTo>
                      <a:pt x="848" y="52"/>
                    </a:lnTo>
                    <a:lnTo>
                      <a:pt x="876" y="56"/>
                    </a:lnTo>
                    <a:lnTo>
                      <a:pt x="904" y="60"/>
                    </a:lnTo>
                    <a:lnTo>
                      <a:pt x="933" y="64"/>
                    </a:lnTo>
                    <a:lnTo>
                      <a:pt x="941" y="67"/>
                    </a:lnTo>
                    <a:lnTo>
                      <a:pt x="948" y="70"/>
                    </a:lnTo>
                    <a:lnTo>
                      <a:pt x="954" y="74"/>
                    </a:lnTo>
                    <a:lnTo>
                      <a:pt x="960" y="79"/>
                    </a:lnTo>
                    <a:lnTo>
                      <a:pt x="964" y="85"/>
                    </a:lnTo>
                    <a:lnTo>
                      <a:pt x="968" y="91"/>
                    </a:lnTo>
                    <a:lnTo>
                      <a:pt x="970" y="99"/>
                    </a:lnTo>
                    <a:lnTo>
                      <a:pt x="973" y="107"/>
                    </a:lnTo>
                    <a:lnTo>
                      <a:pt x="977" y="232"/>
                    </a:lnTo>
                    <a:lnTo>
                      <a:pt x="980" y="357"/>
                    </a:lnTo>
                    <a:lnTo>
                      <a:pt x="982" y="485"/>
                    </a:lnTo>
                    <a:lnTo>
                      <a:pt x="984" y="615"/>
                    </a:lnTo>
                    <a:lnTo>
                      <a:pt x="983" y="623"/>
                    </a:lnTo>
                    <a:lnTo>
                      <a:pt x="981" y="630"/>
                    </a:lnTo>
                    <a:lnTo>
                      <a:pt x="978" y="636"/>
                    </a:lnTo>
                    <a:lnTo>
                      <a:pt x="973" y="641"/>
                    </a:lnTo>
                    <a:lnTo>
                      <a:pt x="967" y="645"/>
                    </a:lnTo>
                    <a:lnTo>
                      <a:pt x="960" y="648"/>
                    </a:lnTo>
                    <a:lnTo>
                      <a:pt x="953" y="649"/>
                    </a:lnTo>
                    <a:lnTo>
                      <a:pt x="945" y="649"/>
                    </a:lnTo>
                    <a:close/>
                  </a:path>
                </a:pathLst>
              </a:custGeom>
              <a:solidFill>
                <a:srgbClr val="4C6B5C"/>
              </a:solidFill>
              <a:ln w="9525">
                <a:noFill/>
                <a:round/>
                <a:headEnd/>
                <a:tailEnd/>
              </a:ln>
            </p:spPr>
            <p:txBody>
              <a:bodyPr/>
              <a:lstStyle/>
              <a:p>
                <a:endParaRPr lang="en-GB"/>
              </a:p>
            </p:txBody>
          </p:sp>
        </p:grpSp>
        <p:grpSp>
          <p:nvGrpSpPr>
            <p:cNvPr id="293070" name="Group 206"/>
            <p:cNvGrpSpPr>
              <a:grpSpLocks/>
            </p:cNvGrpSpPr>
            <p:nvPr/>
          </p:nvGrpSpPr>
          <p:grpSpPr bwMode="auto">
            <a:xfrm>
              <a:off x="4368" y="1776"/>
              <a:ext cx="361" cy="622"/>
              <a:chOff x="4247" y="1538"/>
              <a:chExt cx="536" cy="1001"/>
            </a:xfrm>
          </p:grpSpPr>
          <p:grpSp>
            <p:nvGrpSpPr>
              <p:cNvPr id="293071" name="Group 207"/>
              <p:cNvGrpSpPr>
                <a:grpSpLocks/>
              </p:cNvGrpSpPr>
              <p:nvPr/>
            </p:nvGrpSpPr>
            <p:grpSpPr bwMode="auto">
              <a:xfrm>
                <a:off x="4247" y="1538"/>
                <a:ext cx="536" cy="172"/>
                <a:chOff x="3844" y="2356"/>
                <a:chExt cx="536" cy="172"/>
              </a:xfrm>
            </p:grpSpPr>
            <p:sp>
              <p:nvSpPr>
                <p:cNvPr id="293072" name="Freeform 208"/>
                <p:cNvSpPr>
                  <a:spLocks/>
                </p:cNvSpPr>
                <p:nvPr/>
              </p:nvSpPr>
              <p:spPr bwMode="auto">
                <a:xfrm>
                  <a:off x="4213" y="2429"/>
                  <a:ext cx="167" cy="99"/>
                </a:xfrm>
                <a:custGeom>
                  <a:avLst/>
                  <a:gdLst/>
                  <a:ahLst/>
                  <a:cxnLst>
                    <a:cxn ang="0">
                      <a:pos x="0" y="397"/>
                    </a:cxn>
                    <a:cxn ang="0">
                      <a:pos x="176" y="260"/>
                    </a:cxn>
                    <a:cxn ang="0">
                      <a:pos x="187" y="326"/>
                    </a:cxn>
                    <a:cxn ang="0">
                      <a:pos x="458" y="107"/>
                    </a:cxn>
                    <a:cxn ang="0">
                      <a:pos x="470" y="144"/>
                    </a:cxn>
                    <a:cxn ang="0">
                      <a:pos x="665" y="0"/>
                    </a:cxn>
                  </a:cxnLst>
                  <a:rect l="0" t="0" r="r" b="b"/>
                  <a:pathLst>
                    <a:path w="665" h="397">
                      <a:moveTo>
                        <a:pt x="0" y="397"/>
                      </a:moveTo>
                      <a:lnTo>
                        <a:pt x="176" y="260"/>
                      </a:lnTo>
                      <a:lnTo>
                        <a:pt x="187" y="326"/>
                      </a:lnTo>
                      <a:lnTo>
                        <a:pt x="458" y="107"/>
                      </a:lnTo>
                      <a:lnTo>
                        <a:pt x="470" y="144"/>
                      </a:lnTo>
                      <a:lnTo>
                        <a:pt x="665" y="0"/>
                      </a:lnTo>
                    </a:path>
                  </a:pathLst>
                </a:custGeom>
                <a:noFill/>
                <a:ln w="7938">
                  <a:solidFill>
                    <a:schemeClr val="tx1"/>
                  </a:solidFill>
                  <a:prstDash val="solid"/>
                  <a:round/>
                  <a:headEnd/>
                  <a:tailEnd/>
                </a:ln>
              </p:spPr>
              <p:txBody>
                <a:bodyPr/>
                <a:lstStyle/>
                <a:p>
                  <a:endParaRPr lang="en-GB"/>
                </a:p>
              </p:txBody>
            </p:sp>
            <p:sp>
              <p:nvSpPr>
                <p:cNvPr id="293073" name="Freeform 209"/>
                <p:cNvSpPr>
                  <a:spLocks/>
                </p:cNvSpPr>
                <p:nvPr/>
              </p:nvSpPr>
              <p:spPr bwMode="auto">
                <a:xfrm>
                  <a:off x="4139" y="2356"/>
                  <a:ext cx="116" cy="151"/>
                </a:xfrm>
                <a:custGeom>
                  <a:avLst/>
                  <a:gdLst/>
                  <a:ahLst/>
                  <a:cxnLst>
                    <a:cxn ang="0">
                      <a:pos x="0" y="603"/>
                    </a:cxn>
                    <a:cxn ang="0">
                      <a:pos x="65" y="429"/>
                    </a:cxn>
                    <a:cxn ang="0">
                      <a:pos x="144" y="484"/>
                    </a:cxn>
                    <a:cxn ang="0">
                      <a:pos x="292" y="170"/>
                    </a:cxn>
                    <a:cxn ang="0">
                      <a:pos x="354" y="212"/>
                    </a:cxn>
                    <a:cxn ang="0">
                      <a:pos x="463" y="0"/>
                    </a:cxn>
                  </a:cxnLst>
                  <a:rect l="0" t="0" r="r" b="b"/>
                  <a:pathLst>
                    <a:path w="463" h="603">
                      <a:moveTo>
                        <a:pt x="0" y="603"/>
                      </a:moveTo>
                      <a:lnTo>
                        <a:pt x="65" y="429"/>
                      </a:lnTo>
                      <a:lnTo>
                        <a:pt x="144" y="484"/>
                      </a:lnTo>
                      <a:lnTo>
                        <a:pt x="292" y="170"/>
                      </a:lnTo>
                      <a:lnTo>
                        <a:pt x="354" y="212"/>
                      </a:lnTo>
                      <a:lnTo>
                        <a:pt x="463" y="0"/>
                      </a:lnTo>
                    </a:path>
                  </a:pathLst>
                </a:custGeom>
                <a:noFill/>
                <a:ln w="7938">
                  <a:solidFill>
                    <a:schemeClr val="tx1"/>
                  </a:solidFill>
                  <a:prstDash val="solid"/>
                  <a:round/>
                  <a:headEnd/>
                  <a:tailEnd/>
                </a:ln>
              </p:spPr>
              <p:txBody>
                <a:bodyPr/>
                <a:lstStyle/>
                <a:p>
                  <a:endParaRPr lang="en-GB"/>
                </a:p>
              </p:txBody>
            </p:sp>
            <p:sp>
              <p:nvSpPr>
                <p:cNvPr id="293074" name="Freeform 210"/>
                <p:cNvSpPr>
                  <a:spLocks/>
                </p:cNvSpPr>
                <p:nvPr/>
              </p:nvSpPr>
              <p:spPr bwMode="auto">
                <a:xfrm>
                  <a:off x="3966" y="2356"/>
                  <a:ext cx="117" cy="151"/>
                </a:xfrm>
                <a:custGeom>
                  <a:avLst/>
                  <a:gdLst/>
                  <a:ahLst/>
                  <a:cxnLst>
                    <a:cxn ang="0">
                      <a:pos x="468" y="603"/>
                    </a:cxn>
                    <a:cxn ang="0">
                      <a:pos x="397" y="435"/>
                    </a:cxn>
                    <a:cxn ang="0">
                      <a:pos x="314" y="486"/>
                    </a:cxn>
                    <a:cxn ang="0">
                      <a:pos x="162" y="170"/>
                    </a:cxn>
                    <a:cxn ang="0">
                      <a:pos x="103" y="218"/>
                    </a:cxn>
                    <a:cxn ang="0">
                      <a:pos x="0" y="0"/>
                    </a:cxn>
                  </a:cxnLst>
                  <a:rect l="0" t="0" r="r" b="b"/>
                  <a:pathLst>
                    <a:path w="468" h="603">
                      <a:moveTo>
                        <a:pt x="468" y="603"/>
                      </a:moveTo>
                      <a:lnTo>
                        <a:pt x="397" y="435"/>
                      </a:lnTo>
                      <a:lnTo>
                        <a:pt x="314" y="486"/>
                      </a:lnTo>
                      <a:lnTo>
                        <a:pt x="162" y="170"/>
                      </a:lnTo>
                      <a:lnTo>
                        <a:pt x="103" y="218"/>
                      </a:lnTo>
                      <a:lnTo>
                        <a:pt x="0" y="0"/>
                      </a:lnTo>
                    </a:path>
                  </a:pathLst>
                </a:custGeom>
                <a:noFill/>
                <a:ln w="7938">
                  <a:solidFill>
                    <a:schemeClr val="tx1"/>
                  </a:solidFill>
                  <a:prstDash val="solid"/>
                  <a:round/>
                  <a:headEnd/>
                  <a:tailEnd/>
                </a:ln>
              </p:spPr>
              <p:txBody>
                <a:bodyPr/>
                <a:lstStyle/>
                <a:p>
                  <a:endParaRPr lang="en-GB"/>
                </a:p>
              </p:txBody>
            </p:sp>
            <p:sp>
              <p:nvSpPr>
                <p:cNvPr id="293075" name="Freeform 211"/>
                <p:cNvSpPr>
                  <a:spLocks/>
                </p:cNvSpPr>
                <p:nvPr/>
              </p:nvSpPr>
              <p:spPr bwMode="auto">
                <a:xfrm>
                  <a:off x="3844" y="2429"/>
                  <a:ext cx="164" cy="99"/>
                </a:xfrm>
                <a:custGeom>
                  <a:avLst/>
                  <a:gdLst/>
                  <a:ahLst/>
                  <a:cxnLst>
                    <a:cxn ang="0">
                      <a:pos x="656" y="395"/>
                    </a:cxn>
                    <a:cxn ang="0">
                      <a:pos x="478" y="250"/>
                    </a:cxn>
                    <a:cxn ang="0">
                      <a:pos x="475" y="316"/>
                    </a:cxn>
                    <a:cxn ang="0">
                      <a:pos x="207" y="93"/>
                    </a:cxn>
                    <a:cxn ang="0">
                      <a:pos x="190" y="146"/>
                    </a:cxn>
                    <a:cxn ang="0">
                      <a:pos x="0" y="0"/>
                    </a:cxn>
                  </a:cxnLst>
                  <a:rect l="0" t="0" r="r" b="b"/>
                  <a:pathLst>
                    <a:path w="656" h="395">
                      <a:moveTo>
                        <a:pt x="656" y="395"/>
                      </a:moveTo>
                      <a:lnTo>
                        <a:pt x="478" y="250"/>
                      </a:lnTo>
                      <a:lnTo>
                        <a:pt x="475" y="316"/>
                      </a:lnTo>
                      <a:lnTo>
                        <a:pt x="207" y="93"/>
                      </a:lnTo>
                      <a:lnTo>
                        <a:pt x="190" y="146"/>
                      </a:lnTo>
                      <a:lnTo>
                        <a:pt x="0" y="0"/>
                      </a:lnTo>
                    </a:path>
                  </a:pathLst>
                </a:custGeom>
                <a:noFill/>
                <a:ln w="7938">
                  <a:solidFill>
                    <a:schemeClr val="tx1"/>
                  </a:solidFill>
                  <a:prstDash val="solid"/>
                  <a:round/>
                  <a:headEnd/>
                  <a:tailEnd/>
                </a:ln>
              </p:spPr>
              <p:txBody>
                <a:bodyPr/>
                <a:lstStyle/>
                <a:p>
                  <a:endParaRPr lang="en-GB"/>
                </a:p>
              </p:txBody>
            </p:sp>
          </p:grpSp>
          <p:grpSp>
            <p:nvGrpSpPr>
              <p:cNvPr id="293076" name="Group 212"/>
              <p:cNvGrpSpPr>
                <a:grpSpLocks/>
              </p:cNvGrpSpPr>
              <p:nvPr/>
            </p:nvGrpSpPr>
            <p:grpSpPr bwMode="auto">
              <a:xfrm>
                <a:off x="4464" y="1728"/>
                <a:ext cx="108" cy="811"/>
                <a:chOff x="4061" y="2546"/>
                <a:chExt cx="108" cy="811"/>
              </a:xfrm>
            </p:grpSpPr>
            <p:sp>
              <p:nvSpPr>
                <p:cNvPr id="293077" name="Line 213"/>
                <p:cNvSpPr>
                  <a:spLocks noChangeShapeType="1"/>
                </p:cNvSpPr>
                <p:nvPr/>
              </p:nvSpPr>
              <p:spPr bwMode="auto">
                <a:xfrm>
                  <a:off x="4099" y="2837"/>
                  <a:ext cx="34" cy="1"/>
                </a:xfrm>
                <a:prstGeom prst="line">
                  <a:avLst/>
                </a:prstGeom>
                <a:noFill/>
                <a:ln w="15875">
                  <a:solidFill>
                    <a:schemeClr val="tx1"/>
                  </a:solidFill>
                  <a:round/>
                  <a:headEnd/>
                  <a:tailEnd/>
                </a:ln>
              </p:spPr>
              <p:txBody>
                <a:bodyPr/>
                <a:lstStyle/>
                <a:p>
                  <a:endParaRPr lang="en-GB"/>
                </a:p>
              </p:txBody>
            </p:sp>
            <p:grpSp>
              <p:nvGrpSpPr>
                <p:cNvPr id="293078" name="Group 214"/>
                <p:cNvGrpSpPr>
                  <a:grpSpLocks/>
                </p:cNvGrpSpPr>
                <p:nvPr/>
              </p:nvGrpSpPr>
              <p:grpSpPr bwMode="auto">
                <a:xfrm>
                  <a:off x="4061" y="2546"/>
                  <a:ext cx="108" cy="811"/>
                  <a:chOff x="4061" y="2546"/>
                  <a:chExt cx="108" cy="811"/>
                </a:xfrm>
              </p:grpSpPr>
              <p:sp>
                <p:nvSpPr>
                  <p:cNvPr id="293079" name="Line 215"/>
                  <p:cNvSpPr>
                    <a:spLocks noChangeShapeType="1"/>
                  </p:cNvSpPr>
                  <p:nvPr/>
                </p:nvSpPr>
                <p:spPr bwMode="auto">
                  <a:xfrm flipV="1">
                    <a:off x="4115" y="2557"/>
                    <a:ext cx="1" cy="163"/>
                  </a:xfrm>
                  <a:prstGeom prst="line">
                    <a:avLst/>
                  </a:prstGeom>
                  <a:noFill/>
                  <a:ln w="15875">
                    <a:solidFill>
                      <a:schemeClr val="tx1"/>
                    </a:solidFill>
                    <a:round/>
                    <a:headEnd/>
                    <a:tailEnd/>
                  </a:ln>
                </p:spPr>
                <p:txBody>
                  <a:bodyPr/>
                  <a:lstStyle/>
                  <a:p>
                    <a:endParaRPr lang="en-GB"/>
                  </a:p>
                </p:txBody>
              </p:sp>
              <p:sp>
                <p:nvSpPr>
                  <p:cNvPr id="293080" name="Line 216"/>
                  <p:cNvSpPr>
                    <a:spLocks noChangeShapeType="1"/>
                  </p:cNvSpPr>
                  <p:nvPr/>
                </p:nvSpPr>
                <p:spPr bwMode="auto">
                  <a:xfrm flipV="1">
                    <a:off x="4061" y="2716"/>
                    <a:ext cx="43" cy="641"/>
                  </a:xfrm>
                  <a:prstGeom prst="line">
                    <a:avLst/>
                  </a:prstGeom>
                  <a:noFill/>
                  <a:ln w="15875">
                    <a:solidFill>
                      <a:schemeClr val="tx1"/>
                    </a:solidFill>
                    <a:round/>
                    <a:headEnd/>
                    <a:tailEnd/>
                  </a:ln>
                </p:spPr>
                <p:txBody>
                  <a:bodyPr/>
                  <a:lstStyle/>
                  <a:p>
                    <a:endParaRPr lang="en-GB"/>
                  </a:p>
                </p:txBody>
              </p:sp>
              <p:sp>
                <p:nvSpPr>
                  <p:cNvPr id="293081" name="Line 217"/>
                  <p:cNvSpPr>
                    <a:spLocks noChangeShapeType="1"/>
                  </p:cNvSpPr>
                  <p:nvPr/>
                </p:nvSpPr>
                <p:spPr bwMode="auto">
                  <a:xfrm>
                    <a:off x="4126" y="2717"/>
                    <a:ext cx="43" cy="640"/>
                  </a:xfrm>
                  <a:prstGeom prst="line">
                    <a:avLst/>
                  </a:prstGeom>
                  <a:noFill/>
                  <a:ln w="15875">
                    <a:solidFill>
                      <a:schemeClr val="tx1"/>
                    </a:solidFill>
                    <a:round/>
                    <a:headEnd/>
                    <a:tailEnd/>
                  </a:ln>
                </p:spPr>
                <p:txBody>
                  <a:bodyPr/>
                  <a:lstStyle/>
                  <a:p>
                    <a:endParaRPr lang="en-GB"/>
                  </a:p>
                </p:txBody>
              </p:sp>
              <p:sp>
                <p:nvSpPr>
                  <p:cNvPr id="293082" name="Line 218"/>
                  <p:cNvSpPr>
                    <a:spLocks noChangeShapeType="1"/>
                  </p:cNvSpPr>
                  <p:nvPr/>
                </p:nvSpPr>
                <p:spPr bwMode="auto">
                  <a:xfrm>
                    <a:off x="4064" y="3339"/>
                    <a:ext cx="103" cy="1"/>
                  </a:xfrm>
                  <a:prstGeom prst="line">
                    <a:avLst/>
                  </a:prstGeom>
                  <a:noFill/>
                  <a:ln w="15875">
                    <a:solidFill>
                      <a:schemeClr val="tx1"/>
                    </a:solidFill>
                    <a:round/>
                    <a:headEnd/>
                    <a:tailEnd/>
                  </a:ln>
                </p:spPr>
                <p:txBody>
                  <a:bodyPr/>
                  <a:lstStyle/>
                  <a:p>
                    <a:endParaRPr lang="en-GB"/>
                  </a:p>
                </p:txBody>
              </p:sp>
              <p:sp>
                <p:nvSpPr>
                  <p:cNvPr id="293083" name="Line 219"/>
                  <p:cNvSpPr>
                    <a:spLocks noChangeShapeType="1"/>
                  </p:cNvSpPr>
                  <p:nvPr/>
                </p:nvSpPr>
                <p:spPr bwMode="auto">
                  <a:xfrm>
                    <a:off x="4076" y="3164"/>
                    <a:ext cx="81" cy="1"/>
                  </a:xfrm>
                  <a:prstGeom prst="line">
                    <a:avLst/>
                  </a:prstGeom>
                  <a:noFill/>
                  <a:ln w="15875">
                    <a:solidFill>
                      <a:schemeClr val="tx1"/>
                    </a:solidFill>
                    <a:round/>
                    <a:headEnd/>
                    <a:tailEnd/>
                  </a:ln>
                </p:spPr>
                <p:txBody>
                  <a:bodyPr/>
                  <a:lstStyle/>
                  <a:p>
                    <a:endParaRPr lang="en-GB"/>
                  </a:p>
                </p:txBody>
              </p:sp>
              <p:sp>
                <p:nvSpPr>
                  <p:cNvPr id="293084" name="Line 220"/>
                  <p:cNvSpPr>
                    <a:spLocks noChangeShapeType="1"/>
                  </p:cNvSpPr>
                  <p:nvPr/>
                </p:nvSpPr>
                <p:spPr bwMode="auto">
                  <a:xfrm>
                    <a:off x="4076" y="3167"/>
                    <a:ext cx="88" cy="176"/>
                  </a:xfrm>
                  <a:prstGeom prst="line">
                    <a:avLst/>
                  </a:prstGeom>
                  <a:noFill/>
                  <a:ln w="7938">
                    <a:solidFill>
                      <a:schemeClr val="tx1"/>
                    </a:solidFill>
                    <a:round/>
                    <a:headEnd/>
                    <a:tailEnd/>
                  </a:ln>
                </p:spPr>
                <p:txBody>
                  <a:bodyPr/>
                  <a:lstStyle/>
                  <a:p>
                    <a:endParaRPr lang="en-GB"/>
                  </a:p>
                </p:txBody>
              </p:sp>
              <p:sp>
                <p:nvSpPr>
                  <p:cNvPr id="293085" name="Line 221"/>
                  <p:cNvSpPr>
                    <a:spLocks noChangeShapeType="1"/>
                  </p:cNvSpPr>
                  <p:nvPr/>
                </p:nvSpPr>
                <p:spPr bwMode="auto">
                  <a:xfrm flipH="1">
                    <a:off x="4066" y="3165"/>
                    <a:ext cx="88" cy="174"/>
                  </a:xfrm>
                  <a:prstGeom prst="line">
                    <a:avLst/>
                  </a:prstGeom>
                  <a:noFill/>
                  <a:ln w="7938">
                    <a:solidFill>
                      <a:schemeClr val="tx1"/>
                    </a:solidFill>
                    <a:round/>
                    <a:headEnd/>
                    <a:tailEnd/>
                  </a:ln>
                </p:spPr>
                <p:txBody>
                  <a:bodyPr/>
                  <a:lstStyle/>
                  <a:p>
                    <a:endParaRPr lang="en-GB"/>
                  </a:p>
                </p:txBody>
              </p:sp>
              <p:sp>
                <p:nvSpPr>
                  <p:cNvPr id="293086" name="Line 222"/>
                  <p:cNvSpPr>
                    <a:spLocks noChangeShapeType="1"/>
                  </p:cNvSpPr>
                  <p:nvPr/>
                </p:nvSpPr>
                <p:spPr bwMode="auto">
                  <a:xfrm>
                    <a:off x="4087" y="2994"/>
                    <a:ext cx="57" cy="1"/>
                  </a:xfrm>
                  <a:prstGeom prst="line">
                    <a:avLst/>
                  </a:prstGeom>
                  <a:noFill/>
                  <a:ln w="15875">
                    <a:solidFill>
                      <a:schemeClr val="tx1"/>
                    </a:solidFill>
                    <a:round/>
                    <a:headEnd/>
                    <a:tailEnd/>
                  </a:ln>
                </p:spPr>
                <p:txBody>
                  <a:bodyPr/>
                  <a:lstStyle/>
                  <a:p>
                    <a:endParaRPr lang="en-GB"/>
                  </a:p>
                </p:txBody>
              </p:sp>
              <p:sp>
                <p:nvSpPr>
                  <p:cNvPr id="293087" name="Line 223"/>
                  <p:cNvSpPr>
                    <a:spLocks noChangeShapeType="1"/>
                  </p:cNvSpPr>
                  <p:nvPr/>
                </p:nvSpPr>
                <p:spPr bwMode="auto">
                  <a:xfrm>
                    <a:off x="4087" y="2994"/>
                    <a:ext cx="65" cy="171"/>
                  </a:xfrm>
                  <a:prstGeom prst="line">
                    <a:avLst/>
                  </a:prstGeom>
                  <a:noFill/>
                  <a:ln w="7938">
                    <a:solidFill>
                      <a:schemeClr val="tx1"/>
                    </a:solidFill>
                    <a:round/>
                    <a:headEnd/>
                    <a:tailEnd/>
                  </a:ln>
                </p:spPr>
                <p:txBody>
                  <a:bodyPr/>
                  <a:lstStyle/>
                  <a:p>
                    <a:endParaRPr lang="en-GB"/>
                  </a:p>
                </p:txBody>
              </p:sp>
              <p:sp>
                <p:nvSpPr>
                  <p:cNvPr id="293088" name="Line 224"/>
                  <p:cNvSpPr>
                    <a:spLocks noChangeShapeType="1"/>
                  </p:cNvSpPr>
                  <p:nvPr/>
                </p:nvSpPr>
                <p:spPr bwMode="auto">
                  <a:xfrm flipV="1">
                    <a:off x="4073" y="2994"/>
                    <a:ext cx="69" cy="170"/>
                  </a:xfrm>
                  <a:prstGeom prst="line">
                    <a:avLst/>
                  </a:prstGeom>
                  <a:noFill/>
                  <a:ln w="7938">
                    <a:solidFill>
                      <a:schemeClr val="tx1"/>
                    </a:solidFill>
                    <a:round/>
                    <a:headEnd/>
                    <a:tailEnd/>
                  </a:ln>
                </p:spPr>
                <p:txBody>
                  <a:bodyPr/>
                  <a:lstStyle/>
                  <a:p>
                    <a:endParaRPr lang="en-GB"/>
                  </a:p>
                </p:txBody>
              </p:sp>
              <p:sp>
                <p:nvSpPr>
                  <p:cNvPr id="293089" name="Line 225"/>
                  <p:cNvSpPr>
                    <a:spLocks noChangeShapeType="1"/>
                  </p:cNvSpPr>
                  <p:nvPr/>
                </p:nvSpPr>
                <p:spPr bwMode="auto">
                  <a:xfrm>
                    <a:off x="4094" y="2837"/>
                    <a:ext cx="50" cy="159"/>
                  </a:xfrm>
                  <a:prstGeom prst="line">
                    <a:avLst/>
                  </a:prstGeom>
                  <a:noFill/>
                  <a:ln w="7938">
                    <a:solidFill>
                      <a:schemeClr val="tx1"/>
                    </a:solidFill>
                    <a:round/>
                    <a:headEnd/>
                    <a:tailEnd/>
                  </a:ln>
                </p:spPr>
                <p:txBody>
                  <a:bodyPr/>
                  <a:lstStyle/>
                  <a:p>
                    <a:endParaRPr lang="en-GB"/>
                  </a:p>
                </p:txBody>
              </p:sp>
              <p:sp>
                <p:nvSpPr>
                  <p:cNvPr id="293090" name="Line 226"/>
                  <p:cNvSpPr>
                    <a:spLocks noChangeShapeType="1"/>
                  </p:cNvSpPr>
                  <p:nvPr/>
                </p:nvSpPr>
                <p:spPr bwMode="auto">
                  <a:xfrm flipV="1">
                    <a:off x="4084" y="2835"/>
                    <a:ext cx="48" cy="162"/>
                  </a:xfrm>
                  <a:prstGeom prst="line">
                    <a:avLst/>
                  </a:prstGeom>
                  <a:noFill/>
                  <a:ln w="7938">
                    <a:solidFill>
                      <a:schemeClr val="tx1"/>
                    </a:solidFill>
                    <a:round/>
                    <a:headEnd/>
                    <a:tailEnd/>
                  </a:ln>
                </p:spPr>
                <p:txBody>
                  <a:bodyPr/>
                  <a:lstStyle/>
                  <a:p>
                    <a:endParaRPr lang="en-GB"/>
                  </a:p>
                </p:txBody>
              </p:sp>
              <p:sp>
                <p:nvSpPr>
                  <p:cNvPr id="293091" name="Line 227"/>
                  <p:cNvSpPr>
                    <a:spLocks noChangeShapeType="1"/>
                  </p:cNvSpPr>
                  <p:nvPr/>
                </p:nvSpPr>
                <p:spPr bwMode="auto">
                  <a:xfrm flipV="1">
                    <a:off x="4092" y="2717"/>
                    <a:ext cx="33" cy="124"/>
                  </a:xfrm>
                  <a:prstGeom prst="line">
                    <a:avLst/>
                  </a:prstGeom>
                  <a:noFill/>
                  <a:ln w="7938">
                    <a:solidFill>
                      <a:schemeClr val="tx1"/>
                    </a:solidFill>
                    <a:round/>
                    <a:headEnd/>
                    <a:tailEnd/>
                  </a:ln>
                </p:spPr>
                <p:txBody>
                  <a:bodyPr/>
                  <a:lstStyle/>
                  <a:p>
                    <a:endParaRPr lang="en-GB"/>
                  </a:p>
                </p:txBody>
              </p:sp>
              <p:sp>
                <p:nvSpPr>
                  <p:cNvPr id="293092" name="Oval 228"/>
                  <p:cNvSpPr>
                    <a:spLocks noChangeArrowheads="1"/>
                  </p:cNvSpPr>
                  <p:nvPr/>
                </p:nvSpPr>
                <p:spPr bwMode="auto">
                  <a:xfrm>
                    <a:off x="4101" y="2546"/>
                    <a:ext cx="27" cy="19"/>
                  </a:xfrm>
                  <a:prstGeom prst="ellipse">
                    <a:avLst/>
                  </a:prstGeom>
                  <a:solidFill>
                    <a:srgbClr val="C0C0C0"/>
                  </a:solidFill>
                  <a:ln w="9525">
                    <a:solidFill>
                      <a:schemeClr val="tx1"/>
                    </a:solidFill>
                    <a:round/>
                    <a:headEnd/>
                    <a:tailEnd/>
                  </a:ln>
                </p:spPr>
                <p:txBody>
                  <a:bodyPr/>
                  <a:lstStyle/>
                  <a:p>
                    <a:endParaRPr lang="en-GB"/>
                  </a:p>
                </p:txBody>
              </p:sp>
            </p:grpSp>
          </p:grpSp>
        </p:grpSp>
        <p:sp>
          <p:nvSpPr>
            <p:cNvPr id="293093" name="Line 229"/>
            <p:cNvSpPr>
              <a:spLocks noChangeShapeType="1"/>
            </p:cNvSpPr>
            <p:nvPr/>
          </p:nvSpPr>
          <p:spPr bwMode="auto">
            <a:xfrm flipV="1">
              <a:off x="1392" y="1200"/>
              <a:ext cx="0" cy="1872"/>
            </a:xfrm>
            <a:prstGeom prst="line">
              <a:avLst/>
            </a:prstGeom>
            <a:noFill/>
            <a:ln w="9525">
              <a:solidFill>
                <a:schemeClr val="tx1"/>
              </a:solidFill>
              <a:round/>
              <a:headEnd/>
              <a:tailEnd type="triangle" w="med" len="med"/>
            </a:ln>
            <a:effectLst/>
          </p:spPr>
          <p:txBody>
            <a:bodyPr wrap="none" anchor="ctr"/>
            <a:lstStyle/>
            <a:p>
              <a:endParaRPr lang="en-GB"/>
            </a:p>
          </p:txBody>
        </p:sp>
        <p:sp>
          <p:nvSpPr>
            <p:cNvPr id="293094" name="Text Box 230"/>
            <p:cNvSpPr txBox="1">
              <a:spLocks noChangeArrowheads="1"/>
            </p:cNvSpPr>
            <p:nvPr/>
          </p:nvSpPr>
          <p:spPr bwMode="auto">
            <a:xfrm>
              <a:off x="1174" y="1106"/>
              <a:ext cx="201" cy="209"/>
            </a:xfrm>
            <a:prstGeom prst="rect">
              <a:avLst/>
            </a:prstGeom>
            <a:noFill/>
            <a:ln w="9525">
              <a:noFill/>
              <a:miter lim="800000"/>
              <a:headEnd/>
              <a:tailEnd/>
            </a:ln>
            <a:effectLst/>
          </p:spPr>
          <p:txBody>
            <a:bodyPr wrap="none" anchor="ctr">
              <a:spAutoFit/>
            </a:bodyPr>
            <a:lstStyle/>
            <a:p>
              <a:pPr algn="ctr"/>
              <a:r>
                <a:rPr lang="en-US"/>
                <a:t>f</a:t>
              </a:r>
            </a:p>
          </p:txBody>
        </p:sp>
        <p:sp>
          <p:nvSpPr>
            <p:cNvPr id="293095" name="Line 231"/>
            <p:cNvSpPr>
              <a:spLocks noChangeShapeType="1"/>
            </p:cNvSpPr>
            <p:nvPr/>
          </p:nvSpPr>
          <p:spPr bwMode="auto">
            <a:xfrm>
              <a:off x="1392" y="3072"/>
              <a:ext cx="2832"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293096" name="Text Box 232"/>
            <p:cNvSpPr txBox="1">
              <a:spLocks noChangeArrowheads="1"/>
            </p:cNvSpPr>
            <p:nvPr/>
          </p:nvSpPr>
          <p:spPr bwMode="auto">
            <a:xfrm>
              <a:off x="4055" y="3074"/>
              <a:ext cx="201" cy="209"/>
            </a:xfrm>
            <a:prstGeom prst="rect">
              <a:avLst/>
            </a:prstGeom>
            <a:noFill/>
            <a:ln w="9525">
              <a:noFill/>
              <a:miter lim="800000"/>
              <a:headEnd/>
              <a:tailEnd/>
            </a:ln>
            <a:effectLst/>
          </p:spPr>
          <p:txBody>
            <a:bodyPr wrap="none" anchor="ctr">
              <a:spAutoFit/>
            </a:bodyPr>
            <a:lstStyle/>
            <a:p>
              <a:pPr algn="ctr"/>
              <a:r>
                <a:rPr lang="en-US"/>
                <a:t>t</a:t>
              </a:r>
            </a:p>
          </p:txBody>
        </p:sp>
        <p:sp>
          <p:nvSpPr>
            <p:cNvPr id="293097" name="Rectangle 233"/>
            <p:cNvSpPr>
              <a:spLocks noChangeArrowheads="1"/>
            </p:cNvSpPr>
            <p:nvPr/>
          </p:nvSpPr>
          <p:spPr bwMode="auto">
            <a:xfrm>
              <a:off x="1392" y="1392"/>
              <a:ext cx="2400" cy="96"/>
            </a:xfrm>
            <a:prstGeom prst="rect">
              <a:avLst/>
            </a:prstGeom>
            <a:solidFill>
              <a:srgbClr val="DADAF6"/>
            </a:solidFill>
            <a:ln w="9525">
              <a:solidFill>
                <a:schemeClr val="tx1"/>
              </a:solidFill>
              <a:miter lim="800000"/>
              <a:headEnd/>
              <a:tailEnd/>
            </a:ln>
            <a:effectLst/>
          </p:spPr>
          <p:txBody>
            <a:bodyPr wrap="none" anchor="ctr"/>
            <a:lstStyle/>
            <a:p>
              <a:pPr algn="ctr"/>
              <a:r>
                <a:rPr lang="en-US" sz="1200"/>
                <a:t>124</a:t>
              </a:r>
            </a:p>
          </p:txBody>
        </p:sp>
        <p:sp>
          <p:nvSpPr>
            <p:cNvPr id="293098" name="Rectangle 234"/>
            <p:cNvSpPr>
              <a:spLocks noChangeArrowheads="1"/>
            </p:cNvSpPr>
            <p:nvPr/>
          </p:nvSpPr>
          <p:spPr bwMode="auto">
            <a:xfrm>
              <a:off x="1392" y="1488"/>
              <a:ext cx="2400" cy="96"/>
            </a:xfrm>
            <a:prstGeom prst="rect">
              <a:avLst/>
            </a:prstGeom>
            <a:solidFill>
              <a:srgbClr val="DADAF6"/>
            </a:solidFill>
            <a:ln w="9525">
              <a:solidFill>
                <a:schemeClr val="tx1"/>
              </a:solidFill>
              <a:miter lim="800000"/>
              <a:headEnd/>
              <a:tailEnd/>
            </a:ln>
            <a:effectLst/>
          </p:spPr>
          <p:txBody>
            <a:bodyPr wrap="none" anchor="ctr"/>
            <a:lstStyle/>
            <a:p>
              <a:endParaRPr lang="en-GB"/>
            </a:p>
          </p:txBody>
        </p:sp>
        <p:sp>
          <p:nvSpPr>
            <p:cNvPr id="293099" name="Rectangle 235"/>
            <p:cNvSpPr>
              <a:spLocks noChangeArrowheads="1"/>
            </p:cNvSpPr>
            <p:nvPr/>
          </p:nvSpPr>
          <p:spPr bwMode="auto">
            <a:xfrm>
              <a:off x="1392" y="1584"/>
              <a:ext cx="2400" cy="96"/>
            </a:xfrm>
            <a:prstGeom prst="rect">
              <a:avLst/>
            </a:prstGeom>
            <a:solidFill>
              <a:srgbClr val="DADAF6"/>
            </a:solidFill>
            <a:ln w="9525">
              <a:solidFill>
                <a:schemeClr val="tx1"/>
              </a:solidFill>
              <a:miter lim="800000"/>
              <a:headEnd/>
              <a:tailEnd/>
            </a:ln>
            <a:effectLst/>
          </p:spPr>
          <p:txBody>
            <a:bodyPr wrap="none" anchor="ctr"/>
            <a:lstStyle/>
            <a:p>
              <a:endParaRPr lang="en-GB"/>
            </a:p>
          </p:txBody>
        </p:sp>
        <p:sp>
          <p:nvSpPr>
            <p:cNvPr id="293100" name="Rectangle 236"/>
            <p:cNvSpPr>
              <a:spLocks noChangeArrowheads="1"/>
            </p:cNvSpPr>
            <p:nvPr/>
          </p:nvSpPr>
          <p:spPr bwMode="auto">
            <a:xfrm>
              <a:off x="1392" y="1920"/>
              <a:ext cx="2400" cy="96"/>
            </a:xfrm>
            <a:prstGeom prst="rect">
              <a:avLst/>
            </a:prstGeom>
            <a:solidFill>
              <a:srgbClr val="DADAF6"/>
            </a:solidFill>
            <a:ln w="9525">
              <a:solidFill>
                <a:schemeClr val="tx1"/>
              </a:solidFill>
              <a:miter lim="800000"/>
              <a:headEnd/>
              <a:tailEnd/>
            </a:ln>
            <a:effectLst/>
          </p:spPr>
          <p:txBody>
            <a:bodyPr wrap="none" anchor="ctr"/>
            <a:lstStyle/>
            <a:p>
              <a:pPr algn="ctr"/>
              <a:r>
                <a:rPr lang="en-US" sz="1200"/>
                <a:t>1</a:t>
              </a:r>
            </a:p>
          </p:txBody>
        </p:sp>
        <p:sp>
          <p:nvSpPr>
            <p:cNvPr id="293101" name="Rectangle 237"/>
            <p:cNvSpPr>
              <a:spLocks noChangeArrowheads="1"/>
            </p:cNvSpPr>
            <p:nvPr/>
          </p:nvSpPr>
          <p:spPr bwMode="auto">
            <a:xfrm>
              <a:off x="1392" y="2352"/>
              <a:ext cx="2400" cy="96"/>
            </a:xfrm>
            <a:prstGeom prst="rect">
              <a:avLst/>
            </a:prstGeom>
            <a:solidFill>
              <a:srgbClr val="DADAF6"/>
            </a:solidFill>
            <a:ln w="9525">
              <a:solidFill>
                <a:schemeClr val="tx1"/>
              </a:solidFill>
              <a:miter lim="800000"/>
              <a:headEnd/>
              <a:tailEnd/>
            </a:ln>
            <a:effectLst/>
          </p:spPr>
          <p:txBody>
            <a:bodyPr wrap="none" anchor="ctr"/>
            <a:lstStyle/>
            <a:p>
              <a:pPr algn="ctr"/>
              <a:r>
                <a:rPr lang="en-US" sz="1200"/>
                <a:t>124</a:t>
              </a:r>
            </a:p>
          </p:txBody>
        </p:sp>
        <p:sp>
          <p:nvSpPr>
            <p:cNvPr id="293102" name="Rectangle 238"/>
            <p:cNvSpPr>
              <a:spLocks noChangeArrowheads="1"/>
            </p:cNvSpPr>
            <p:nvPr/>
          </p:nvSpPr>
          <p:spPr bwMode="auto">
            <a:xfrm>
              <a:off x="1392" y="2448"/>
              <a:ext cx="2400" cy="96"/>
            </a:xfrm>
            <a:prstGeom prst="rect">
              <a:avLst/>
            </a:prstGeom>
            <a:solidFill>
              <a:srgbClr val="DADAF6"/>
            </a:solidFill>
            <a:ln w="9525">
              <a:solidFill>
                <a:schemeClr val="tx1"/>
              </a:solidFill>
              <a:miter lim="800000"/>
              <a:headEnd/>
              <a:tailEnd/>
            </a:ln>
            <a:effectLst/>
          </p:spPr>
          <p:txBody>
            <a:bodyPr wrap="none" anchor="ctr"/>
            <a:lstStyle/>
            <a:p>
              <a:endParaRPr lang="en-GB"/>
            </a:p>
          </p:txBody>
        </p:sp>
        <p:sp>
          <p:nvSpPr>
            <p:cNvPr id="293103" name="Rectangle 239"/>
            <p:cNvSpPr>
              <a:spLocks noChangeArrowheads="1"/>
            </p:cNvSpPr>
            <p:nvPr/>
          </p:nvSpPr>
          <p:spPr bwMode="auto">
            <a:xfrm>
              <a:off x="1392" y="2544"/>
              <a:ext cx="2400" cy="96"/>
            </a:xfrm>
            <a:prstGeom prst="rect">
              <a:avLst/>
            </a:prstGeom>
            <a:solidFill>
              <a:srgbClr val="DADAF6"/>
            </a:solidFill>
            <a:ln w="9525">
              <a:solidFill>
                <a:schemeClr val="tx1"/>
              </a:solidFill>
              <a:miter lim="800000"/>
              <a:headEnd/>
              <a:tailEnd/>
            </a:ln>
            <a:effectLst/>
          </p:spPr>
          <p:txBody>
            <a:bodyPr wrap="none" anchor="ctr"/>
            <a:lstStyle/>
            <a:p>
              <a:endParaRPr lang="en-GB"/>
            </a:p>
          </p:txBody>
        </p:sp>
        <p:sp>
          <p:nvSpPr>
            <p:cNvPr id="293104" name="Rectangle 240"/>
            <p:cNvSpPr>
              <a:spLocks noChangeArrowheads="1"/>
            </p:cNvSpPr>
            <p:nvPr/>
          </p:nvSpPr>
          <p:spPr bwMode="auto">
            <a:xfrm>
              <a:off x="1392" y="2880"/>
              <a:ext cx="2400" cy="96"/>
            </a:xfrm>
            <a:prstGeom prst="rect">
              <a:avLst/>
            </a:prstGeom>
            <a:solidFill>
              <a:srgbClr val="DADAF6"/>
            </a:solidFill>
            <a:ln w="9525">
              <a:solidFill>
                <a:schemeClr val="tx1"/>
              </a:solidFill>
              <a:miter lim="800000"/>
              <a:headEnd/>
              <a:tailEnd/>
            </a:ln>
            <a:effectLst/>
          </p:spPr>
          <p:txBody>
            <a:bodyPr wrap="none" anchor="ctr"/>
            <a:lstStyle/>
            <a:p>
              <a:pPr algn="ctr"/>
              <a:r>
                <a:rPr lang="en-US" sz="1200"/>
                <a:t>1</a:t>
              </a:r>
            </a:p>
          </p:txBody>
        </p:sp>
        <p:sp>
          <p:nvSpPr>
            <p:cNvPr id="293105" name="Line 241"/>
            <p:cNvSpPr>
              <a:spLocks noChangeShapeType="1"/>
            </p:cNvSpPr>
            <p:nvPr/>
          </p:nvSpPr>
          <p:spPr bwMode="auto">
            <a:xfrm>
              <a:off x="1872" y="2688"/>
              <a:ext cx="0" cy="144"/>
            </a:xfrm>
            <a:prstGeom prst="line">
              <a:avLst/>
            </a:prstGeom>
            <a:noFill/>
            <a:ln w="38100" cap="rnd">
              <a:solidFill>
                <a:schemeClr val="tx1"/>
              </a:solidFill>
              <a:prstDash val="sysDot"/>
              <a:round/>
              <a:headEnd/>
              <a:tailEnd/>
            </a:ln>
            <a:effectLst/>
          </p:spPr>
          <p:txBody>
            <a:bodyPr wrap="none" anchor="ctr"/>
            <a:lstStyle/>
            <a:p>
              <a:endParaRPr lang="en-GB"/>
            </a:p>
          </p:txBody>
        </p:sp>
        <p:sp>
          <p:nvSpPr>
            <p:cNvPr id="293106" name="Line 242"/>
            <p:cNvSpPr>
              <a:spLocks noChangeShapeType="1"/>
            </p:cNvSpPr>
            <p:nvPr/>
          </p:nvSpPr>
          <p:spPr bwMode="auto">
            <a:xfrm>
              <a:off x="3360" y="2688"/>
              <a:ext cx="0" cy="144"/>
            </a:xfrm>
            <a:prstGeom prst="line">
              <a:avLst/>
            </a:prstGeom>
            <a:noFill/>
            <a:ln w="38100" cap="rnd">
              <a:solidFill>
                <a:schemeClr val="tx1"/>
              </a:solidFill>
              <a:prstDash val="sysDot"/>
              <a:round/>
              <a:headEnd/>
              <a:tailEnd/>
            </a:ln>
            <a:effectLst/>
          </p:spPr>
          <p:txBody>
            <a:bodyPr wrap="none" anchor="ctr"/>
            <a:lstStyle/>
            <a:p>
              <a:endParaRPr lang="en-GB"/>
            </a:p>
          </p:txBody>
        </p:sp>
        <p:sp>
          <p:nvSpPr>
            <p:cNvPr id="293107" name="Line 243"/>
            <p:cNvSpPr>
              <a:spLocks noChangeShapeType="1"/>
            </p:cNvSpPr>
            <p:nvPr/>
          </p:nvSpPr>
          <p:spPr bwMode="auto">
            <a:xfrm>
              <a:off x="1872" y="1728"/>
              <a:ext cx="0" cy="144"/>
            </a:xfrm>
            <a:prstGeom prst="line">
              <a:avLst/>
            </a:prstGeom>
            <a:noFill/>
            <a:ln w="38100" cap="rnd">
              <a:solidFill>
                <a:schemeClr val="tx1"/>
              </a:solidFill>
              <a:prstDash val="sysDot"/>
              <a:round/>
              <a:headEnd/>
              <a:tailEnd/>
            </a:ln>
            <a:effectLst/>
          </p:spPr>
          <p:txBody>
            <a:bodyPr wrap="none" anchor="ctr"/>
            <a:lstStyle/>
            <a:p>
              <a:endParaRPr lang="en-GB"/>
            </a:p>
          </p:txBody>
        </p:sp>
        <p:sp>
          <p:nvSpPr>
            <p:cNvPr id="293108" name="Line 244"/>
            <p:cNvSpPr>
              <a:spLocks noChangeShapeType="1"/>
            </p:cNvSpPr>
            <p:nvPr/>
          </p:nvSpPr>
          <p:spPr bwMode="auto">
            <a:xfrm>
              <a:off x="3360" y="1728"/>
              <a:ext cx="0" cy="144"/>
            </a:xfrm>
            <a:prstGeom prst="line">
              <a:avLst/>
            </a:prstGeom>
            <a:noFill/>
            <a:ln w="38100" cap="rnd">
              <a:solidFill>
                <a:schemeClr val="tx1"/>
              </a:solidFill>
              <a:prstDash val="sysDot"/>
              <a:round/>
              <a:headEnd/>
              <a:tailEnd/>
            </a:ln>
            <a:effectLst/>
          </p:spPr>
          <p:txBody>
            <a:bodyPr wrap="none" anchor="ctr"/>
            <a:lstStyle/>
            <a:p>
              <a:endParaRPr lang="en-GB"/>
            </a:p>
          </p:txBody>
        </p:sp>
        <p:sp>
          <p:nvSpPr>
            <p:cNvPr id="293109" name="Line 245"/>
            <p:cNvSpPr>
              <a:spLocks noChangeShapeType="1"/>
            </p:cNvSpPr>
            <p:nvPr/>
          </p:nvSpPr>
          <p:spPr bwMode="auto">
            <a:xfrm>
              <a:off x="3312" y="2016"/>
              <a:ext cx="0" cy="336"/>
            </a:xfrm>
            <a:prstGeom prst="line">
              <a:avLst/>
            </a:prstGeom>
            <a:noFill/>
            <a:ln w="9525">
              <a:solidFill>
                <a:schemeClr val="tx1"/>
              </a:solidFill>
              <a:round/>
              <a:headEnd type="triangle" w="med" len="med"/>
              <a:tailEnd type="triangle" w="med" len="med"/>
            </a:ln>
            <a:effectLst/>
          </p:spPr>
          <p:txBody>
            <a:bodyPr wrap="none" anchor="ctr"/>
            <a:lstStyle/>
            <a:p>
              <a:endParaRPr lang="en-GB"/>
            </a:p>
          </p:txBody>
        </p:sp>
        <p:sp>
          <p:nvSpPr>
            <p:cNvPr id="293110" name="Text Box 246"/>
            <p:cNvSpPr txBox="1">
              <a:spLocks noChangeArrowheads="1"/>
            </p:cNvSpPr>
            <p:nvPr/>
          </p:nvSpPr>
          <p:spPr bwMode="auto">
            <a:xfrm>
              <a:off x="3240" y="2113"/>
              <a:ext cx="589" cy="171"/>
            </a:xfrm>
            <a:prstGeom prst="rect">
              <a:avLst/>
            </a:prstGeom>
            <a:noFill/>
            <a:ln w="9525">
              <a:noFill/>
              <a:miter lim="800000"/>
              <a:headEnd/>
              <a:tailEnd/>
            </a:ln>
            <a:effectLst/>
          </p:spPr>
          <p:txBody>
            <a:bodyPr wrap="none" anchor="ctr">
              <a:spAutoFit/>
            </a:bodyPr>
            <a:lstStyle/>
            <a:p>
              <a:pPr algn="ctr"/>
              <a:r>
                <a:rPr lang="en-US" sz="1200"/>
                <a:t>20 MHz</a:t>
              </a:r>
            </a:p>
          </p:txBody>
        </p:sp>
        <p:sp>
          <p:nvSpPr>
            <p:cNvPr id="293111" name="AutoShape 247"/>
            <p:cNvSpPr>
              <a:spLocks/>
            </p:cNvSpPr>
            <p:nvPr/>
          </p:nvSpPr>
          <p:spPr bwMode="auto">
            <a:xfrm>
              <a:off x="3792" y="1920"/>
              <a:ext cx="48" cy="96"/>
            </a:xfrm>
            <a:prstGeom prst="rightBrace">
              <a:avLst>
                <a:gd name="adj1" fmla="val 16667"/>
                <a:gd name="adj2" fmla="val 50000"/>
              </a:avLst>
            </a:prstGeom>
            <a:noFill/>
            <a:ln w="9525">
              <a:solidFill>
                <a:schemeClr val="tx1"/>
              </a:solidFill>
              <a:round/>
              <a:headEnd/>
              <a:tailEnd/>
            </a:ln>
            <a:effectLst/>
          </p:spPr>
          <p:txBody>
            <a:bodyPr wrap="none" anchor="ctr"/>
            <a:lstStyle/>
            <a:p>
              <a:endParaRPr lang="en-GB"/>
            </a:p>
          </p:txBody>
        </p:sp>
        <p:sp>
          <p:nvSpPr>
            <p:cNvPr id="293112" name="Text Box 248"/>
            <p:cNvSpPr txBox="1">
              <a:spLocks noChangeArrowheads="1"/>
            </p:cNvSpPr>
            <p:nvPr/>
          </p:nvSpPr>
          <p:spPr bwMode="auto">
            <a:xfrm>
              <a:off x="3755" y="1873"/>
              <a:ext cx="695" cy="190"/>
            </a:xfrm>
            <a:prstGeom prst="rect">
              <a:avLst/>
            </a:prstGeom>
            <a:noFill/>
            <a:ln w="9525">
              <a:noFill/>
              <a:miter lim="800000"/>
              <a:headEnd/>
              <a:tailEnd/>
            </a:ln>
            <a:effectLst/>
          </p:spPr>
          <p:txBody>
            <a:bodyPr wrap="none" anchor="ctr">
              <a:spAutoFit/>
            </a:bodyPr>
            <a:lstStyle/>
            <a:p>
              <a:pPr algn="ctr"/>
              <a:r>
                <a:rPr lang="en-US" sz="1400"/>
                <a:t>200 kHz</a:t>
              </a:r>
            </a:p>
          </p:txBody>
        </p:sp>
        <p:sp>
          <p:nvSpPr>
            <p:cNvPr id="293113" name="Text Box 249"/>
            <p:cNvSpPr txBox="1">
              <a:spLocks noChangeArrowheads="1"/>
            </p:cNvSpPr>
            <p:nvPr/>
          </p:nvSpPr>
          <p:spPr bwMode="auto">
            <a:xfrm>
              <a:off x="517" y="2881"/>
              <a:ext cx="867" cy="189"/>
            </a:xfrm>
            <a:prstGeom prst="rect">
              <a:avLst/>
            </a:prstGeom>
            <a:noFill/>
            <a:ln w="9525">
              <a:noFill/>
              <a:miter lim="800000"/>
              <a:headEnd/>
              <a:tailEnd/>
            </a:ln>
            <a:effectLst/>
          </p:spPr>
          <p:txBody>
            <a:bodyPr wrap="none" anchor="ctr">
              <a:spAutoFit/>
            </a:bodyPr>
            <a:lstStyle/>
            <a:p>
              <a:pPr algn="ctr"/>
              <a:r>
                <a:rPr lang="en-US" sz="1400"/>
                <a:t>890.2 MHz</a:t>
              </a:r>
            </a:p>
          </p:txBody>
        </p:sp>
        <p:sp>
          <p:nvSpPr>
            <p:cNvPr id="293114" name="Text Box 250"/>
            <p:cNvSpPr txBox="1">
              <a:spLocks noChangeArrowheads="1"/>
            </p:cNvSpPr>
            <p:nvPr/>
          </p:nvSpPr>
          <p:spPr bwMode="auto">
            <a:xfrm>
              <a:off x="516" y="1921"/>
              <a:ext cx="867" cy="189"/>
            </a:xfrm>
            <a:prstGeom prst="rect">
              <a:avLst/>
            </a:prstGeom>
            <a:noFill/>
            <a:ln w="9525">
              <a:noFill/>
              <a:miter lim="800000"/>
              <a:headEnd/>
              <a:tailEnd/>
            </a:ln>
            <a:effectLst/>
          </p:spPr>
          <p:txBody>
            <a:bodyPr wrap="none" anchor="ctr">
              <a:spAutoFit/>
            </a:bodyPr>
            <a:lstStyle/>
            <a:p>
              <a:pPr algn="ctr"/>
              <a:r>
                <a:rPr lang="en-US" sz="1400"/>
                <a:t>935.2 MHz</a:t>
              </a:r>
            </a:p>
          </p:txBody>
        </p:sp>
        <p:sp>
          <p:nvSpPr>
            <p:cNvPr id="293115" name="Text Box 251"/>
            <p:cNvSpPr txBox="1">
              <a:spLocks noChangeArrowheads="1"/>
            </p:cNvSpPr>
            <p:nvPr/>
          </p:nvSpPr>
          <p:spPr bwMode="auto">
            <a:xfrm>
              <a:off x="630" y="2257"/>
              <a:ext cx="744" cy="190"/>
            </a:xfrm>
            <a:prstGeom prst="rect">
              <a:avLst/>
            </a:prstGeom>
            <a:noFill/>
            <a:ln w="9525">
              <a:noFill/>
              <a:miter lim="800000"/>
              <a:headEnd/>
              <a:tailEnd/>
            </a:ln>
            <a:effectLst/>
          </p:spPr>
          <p:txBody>
            <a:bodyPr wrap="none" anchor="ctr">
              <a:spAutoFit/>
            </a:bodyPr>
            <a:lstStyle/>
            <a:p>
              <a:pPr algn="ctr"/>
              <a:r>
                <a:rPr lang="en-US" sz="1400"/>
                <a:t>915 MHz</a:t>
              </a:r>
            </a:p>
          </p:txBody>
        </p:sp>
        <p:sp>
          <p:nvSpPr>
            <p:cNvPr id="293116" name="Text Box 252"/>
            <p:cNvSpPr txBox="1">
              <a:spLocks noChangeArrowheads="1"/>
            </p:cNvSpPr>
            <p:nvPr/>
          </p:nvSpPr>
          <p:spPr bwMode="auto">
            <a:xfrm>
              <a:off x="630" y="1299"/>
              <a:ext cx="744" cy="190"/>
            </a:xfrm>
            <a:prstGeom prst="rect">
              <a:avLst/>
            </a:prstGeom>
            <a:noFill/>
            <a:ln w="9525">
              <a:noFill/>
              <a:miter lim="800000"/>
              <a:headEnd/>
              <a:tailEnd/>
            </a:ln>
            <a:effectLst/>
          </p:spPr>
          <p:txBody>
            <a:bodyPr wrap="none" anchor="ctr">
              <a:spAutoFit/>
            </a:bodyPr>
            <a:lstStyle/>
            <a:p>
              <a:pPr algn="ctr"/>
              <a:r>
                <a:rPr lang="en-US" sz="1400"/>
                <a:t>960 MHz</a:t>
              </a:r>
            </a:p>
          </p:txBody>
        </p:sp>
        <p:sp>
          <p:nvSpPr>
            <p:cNvPr id="293117" name="Line 253"/>
            <p:cNvSpPr>
              <a:spLocks noChangeShapeType="1"/>
            </p:cNvSpPr>
            <p:nvPr/>
          </p:nvSpPr>
          <p:spPr bwMode="auto">
            <a:xfrm>
              <a:off x="1296" y="2976"/>
              <a:ext cx="96" cy="0"/>
            </a:xfrm>
            <a:prstGeom prst="line">
              <a:avLst/>
            </a:prstGeom>
            <a:noFill/>
            <a:ln w="9525">
              <a:solidFill>
                <a:schemeClr val="tx1"/>
              </a:solidFill>
              <a:round/>
              <a:headEnd/>
              <a:tailEnd/>
            </a:ln>
            <a:effectLst/>
          </p:spPr>
          <p:txBody>
            <a:bodyPr wrap="none" anchor="ctr"/>
            <a:lstStyle/>
            <a:p>
              <a:endParaRPr lang="en-GB"/>
            </a:p>
          </p:txBody>
        </p:sp>
        <p:sp>
          <p:nvSpPr>
            <p:cNvPr id="293118" name="Line 254"/>
            <p:cNvSpPr>
              <a:spLocks noChangeShapeType="1"/>
            </p:cNvSpPr>
            <p:nvPr/>
          </p:nvSpPr>
          <p:spPr bwMode="auto">
            <a:xfrm>
              <a:off x="1296" y="2352"/>
              <a:ext cx="96" cy="0"/>
            </a:xfrm>
            <a:prstGeom prst="line">
              <a:avLst/>
            </a:prstGeom>
            <a:noFill/>
            <a:ln w="9525">
              <a:solidFill>
                <a:schemeClr val="tx1"/>
              </a:solidFill>
              <a:round/>
              <a:headEnd/>
              <a:tailEnd/>
            </a:ln>
            <a:effectLst/>
          </p:spPr>
          <p:txBody>
            <a:bodyPr wrap="none" anchor="ctr"/>
            <a:lstStyle/>
            <a:p>
              <a:endParaRPr lang="en-GB"/>
            </a:p>
          </p:txBody>
        </p:sp>
        <p:sp>
          <p:nvSpPr>
            <p:cNvPr id="293119" name="Line 255"/>
            <p:cNvSpPr>
              <a:spLocks noChangeShapeType="1"/>
            </p:cNvSpPr>
            <p:nvPr/>
          </p:nvSpPr>
          <p:spPr bwMode="auto">
            <a:xfrm>
              <a:off x="1296" y="2016"/>
              <a:ext cx="96" cy="0"/>
            </a:xfrm>
            <a:prstGeom prst="line">
              <a:avLst/>
            </a:prstGeom>
            <a:noFill/>
            <a:ln w="9525">
              <a:solidFill>
                <a:schemeClr val="tx1"/>
              </a:solidFill>
              <a:round/>
              <a:headEnd/>
              <a:tailEnd/>
            </a:ln>
            <a:effectLst/>
          </p:spPr>
          <p:txBody>
            <a:bodyPr wrap="none" anchor="ctr"/>
            <a:lstStyle/>
            <a:p>
              <a:endParaRPr lang="en-GB"/>
            </a:p>
          </p:txBody>
        </p:sp>
        <p:sp>
          <p:nvSpPr>
            <p:cNvPr id="293120" name="Line 256"/>
            <p:cNvSpPr>
              <a:spLocks noChangeShapeType="1"/>
            </p:cNvSpPr>
            <p:nvPr/>
          </p:nvSpPr>
          <p:spPr bwMode="auto">
            <a:xfrm>
              <a:off x="1296" y="1392"/>
              <a:ext cx="96" cy="0"/>
            </a:xfrm>
            <a:prstGeom prst="line">
              <a:avLst/>
            </a:prstGeom>
            <a:noFill/>
            <a:ln w="9525">
              <a:solidFill>
                <a:schemeClr val="tx1"/>
              </a:solidFill>
              <a:round/>
              <a:headEnd/>
              <a:tailEnd/>
            </a:ln>
            <a:effectLst/>
          </p:spPr>
          <p:txBody>
            <a:bodyPr wrap="none" anchor="ctr"/>
            <a:lstStyle/>
            <a:p>
              <a:endParaRPr lang="en-GB"/>
            </a:p>
          </p:txBody>
        </p:sp>
        <p:sp>
          <p:nvSpPr>
            <p:cNvPr id="293121" name="AutoShape 257"/>
            <p:cNvSpPr>
              <a:spLocks noChangeArrowheads="1"/>
            </p:cNvSpPr>
            <p:nvPr/>
          </p:nvSpPr>
          <p:spPr bwMode="auto">
            <a:xfrm rot="10800000" flipH="1">
              <a:off x="432" y="2544"/>
              <a:ext cx="28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69696"/>
            </a:solidFill>
            <a:ln w="9525">
              <a:noFill/>
              <a:miter lim="800000"/>
              <a:headEnd/>
              <a:tailEnd/>
            </a:ln>
            <a:effectLst/>
          </p:spPr>
          <p:txBody>
            <a:bodyPr wrap="none" anchor="ctr"/>
            <a:lstStyle/>
            <a:p>
              <a:endParaRPr lang="en-GB"/>
            </a:p>
          </p:txBody>
        </p:sp>
        <p:sp>
          <p:nvSpPr>
            <p:cNvPr id="293122" name="AutoShape 258"/>
            <p:cNvSpPr>
              <a:spLocks noChangeArrowheads="1"/>
            </p:cNvSpPr>
            <p:nvPr/>
          </p:nvSpPr>
          <p:spPr bwMode="auto">
            <a:xfrm rot="16200000" flipH="1">
              <a:off x="432" y="1488"/>
              <a:ext cx="28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69696"/>
            </a:solidFill>
            <a:ln w="9525">
              <a:noFill/>
              <a:miter lim="800000"/>
              <a:headEnd/>
              <a:tailEnd/>
            </a:ln>
            <a:effectLst/>
          </p:spPr>
          <p:txBody>
            <a:bodyPr wrap="none" anchor="ctr"/>
            <a:lstStyle/>
            <a:p>
              <a:endParaRPr lang="en-GB"/>
            </a:p>
          </p:txBody>
        </p:sp>
        <p:sp>
          <p:nvSpPr>
            <p:cNvPr id="293123" name="AutoShape 259"/>
            <p:cNvSpPr>
              <a:spLocks noChangeArrowheads="1"/>
            </p:cNvSpPr>
            <p:nvPr/>
          </p:nvSpPr>
          <p:spPr bwMode="auto">
            <a:xfrm rot="5400000" flipH="1">
              <a:off x="4368" y="2496"/>
              <a:ext cx="28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69696"/>
            </a:solidFill>
            <a:ln w="9525">
              <a:noFill/>
              <a:miter lim="800000"/>
              <a:headEnd/>
              <a:tailEnd/>
            </a:ln>
            <a:effectLst/>
          </p:spPr>
          <p:txBody>
            <a:bodyPr wrap="none" anchor="ctr"/>
            <a:lstStyle/>
            <a:p>
              <a:endParaRPr lang="en-GB"/>
            </a:p>
          </p:txBody>
        </p:sp>
        <p:sp>
          <p:nvSpPr>
            <p:cNvPr id="293124" name="AutoShape 260"/>
            <p:cNvSpPr>
              <a:spLocks noChangeArrowheads="1"/>
            </p:cNvSpPr>
            <p:nvPr/>
          </p:nvSpPr>
          <p:spPr bwMode="auto">
            <a:xfrm flipH="1">
              <a:off x="4320" y="1440"/>
              <a:ext cx="288" cy="2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69696"/>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4" name="Group 4"/>
          <p:cNvGrpSpPr>
            <a:grpSpLocks/>
          </p:cNvGrpSpPr>
          <p:nvPr/>
        </p:nvGrpSpPr>
        <p:grpSpPr bwMode="auto">
          <a:xfrm>
            <a:off x="1014413" y="4308498"/>
            <a:ext cx="5937250" cy="342900"/>
            <a:chOff x="1160" y="2468"/>
            <a:chExt cx="4052" cy="216"/>
          </a:xfrm>
        </p:grpSpPr>
        <p:sp>
          <p:nvSpPr>
            <p:cNvPr id="87045" name="Rectangle 5"/>
            <p:cNvSpPr>
              <a:spLocks noChangeArrowheads="1"/>
            </p:cNvSpPr>
            <p:nvPr/>
          </p:nvSpPr>
          <p:spPr bwMode="auto">
            <a:xfrm>
              <a:off x="1160" y="2472"/>
              <a:ext cx="4052" cy="208"/>
            </a:xfrm>
            <a:prstGeom prst="rect">
              <a:avLst/>
            </a:prstGeom>
            <a:solidFill>
              <a:schemeClr val="folHlink"/>
            </a:solidFill>
            <a:ln w="12700">
              <a:solidFill>
                <a:schemeClr val="tx1"/>
              </a:solidFill>
              <a:miter lim="800000"/>
              <a:headEnd/>
              <a:tailEnd/>
            </a:ln>
            <a:effectLst/>
          </p:spPr>
          <p:txBody>
            <a:bodyPr wrap="none" anchor="ctr"/>
            <a:lstStyle/>
            <a:p>
              <a:endParaRPr lang="en-GB"/>
            </a:p>
          </p:txBody>
        </p:sp>
        <p:sp>
          <p:nvSpPr>
            <p:cNvPr id="87046" name="Line 6"/>
            <p:cNvSpPr>
              <a:spLocks noChangeShapeType="1"/>
            </p:cNvSpPr>
            <p:nvPr/>
          </p:nvSpPr>
          <p:spPr bwMode="auto">
            <a:xfrm>
              <a:off x="1674"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47" name="Line 7"/>
            <p:cNvSpPr>
              <a:spLocks noChangeShapeType="1"/>
            </p:cNvSpPr>
            <p:nvPr/>
          </p:nvSpPr>
          <p:spPr bwMode="auto">
            <a:xfrm>
              <a:off x="2193"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48" name="Line 8"/>
            <p:cNvSpPr>
              <a:spLocks noChangeShapeType="1"/>
            </p:cNvSpPr>
            <p:nvPr/>
          </p:nvSpPr>
          <p:spPr bwMode="auto">
            <a:xfrm>
              <a:off x="2711"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49" name="Line 9"/>
            <p:cNvSpPr>
              <a:spLocks noChangeShapeType="1"/>
            </p:cNvSpPr>
            <p:nvPr/>
          </p:nvSpPr>
          <p:spPr bwMode="auto">
            <a:xfrm>
              <a:off x="3229"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50" name="Line 10"/>
            <p:cNvSpPr>
              <a:spLocks noChangeShapeType="1"/>
            </p:cNvSpPr>
            <p:nvPr/>
          </p:nvSpPr>
          <p:spPr bwMode="auto">
            <a:xfrm>
              <a:off x="3748"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51" name="Line 11"/>
            <p:cNvSpPr>
              <a:spLocks noChangeShapeType="1"/>
            </p:cNvSpPr>
            <p:nvPr/>
          </p:nvSpPr>
          <p:spPr bwMode="auto">
            <a:xfrm>
              <a:off x="4266"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52" name="Line 12"/>
            <p:cNvSpPr>
              <a:spLocks noChangeShapeType="1"/>
            </p:cNvSpPr>
            <p:nvPr/>
          </p:nvSpPr>
          <p:spPr bwMode="auto">
            <a:xfrm>
              <a:off x="4741" y="24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53" name="Rectangle 13"/>
            <p:cNvSpPr>
              <a:spLocks noChangeArrowheads="1"/>
            </p:cNvSpPr>
            <p:nvPr/>
          </p:nvSpPr>
          <p:spPr bwMode="auto">
            <a:xfrm>
              <a:off x="1319" y="2477"/>
              <a:ext cx="190" cy="206"/>
            </a:xfrm>
            <a:prstGeom prst="rect">
              <a:avLst/>
            </a:prstGeom>
            <a:noFill/>
            <a:ln w="9525">
              <a:noFill/>
              <a:miter lim="800000"/>
              <a:headEnd/>
              <a:tailEnd/>
            </a:ln>
            <a:effectLst/>
          </p:spPr>
          <p:txBody>
            <a:bodyPr wrap="none" lIns="82550" tIns="41275" rIns="82550" bIns="41275">
              <a:spAutoFit/>
            </a:bodyPr>
            <a:lstStyle/>
            <a:p>
              <a:pPr defTabSz="739775"/>
              <a:r>
                <a:rPr lang="de-DE"/>
                <a:t>1</a:t>
              </a:r>
            </a:p>
          </p:txBody>
        </p:sp>
        <p:sp>
          <p:nvSpPr>
            <p:cNvPr id="87054" name="Rectangle 14"/>
            <p:cNvSpPr>
              <a:spLocks noChangeArrowheads="1"/>
            </p:cNvSpPr>
            <p:nvPr/>
          </p:nvSpPr>
          <p:spPr bwMode="auto">
            <a:xfrm>
              <a:off x="1837" y="2477"/>
              <a:ext cx="190" cy="206"/>
            </a:xfrm>
            <a:prstGeom prst="rect">
              <a:avLst/>
            </a:prstGeom>
            <a:noFill/>
            <a:ln w="9525">
              <a:noFill/>
              <a:miter lim="800000"/>
              <a:headEnd/>
              <a:tailEnd/>
            </a:ln>
            <a:effectLst/>
          </p:spPr>
          <p:txBody>
            <a:bodyPr wrap="none" lIns="82550" tIns="41275" rIns="82550" bIns="41275">
              <a:spAutoFit/>
            </a:bodyPr>
            <a:lstStyle/>
            <a:p>
              <a:pPr defTabSz="739775"/>
              <a:r>
                <a:rPr lang="de-DE"/>
                <a:t>2</a:t>
              </a:r>
            </a:p>
          </p:txBody>
        </p:sp>
        <p:sp>
          <p:nvSpPr>
            <p:cNvPr id="87055" name="Rectangle 15"/>
            <p:cNvSpPr>
              <a:spLocks noChangeArrowheads="1"/>
            </p:cNvSpPr>
            <p:nvPr/>
          </p:nvSpPr>
          <p:spPr bwMode="auto">
            <a:xfrm>
              <a:off x="2355" y="2478"/>
              <a:ext cx="190" cy="206"/>
            </a:xfrm>
            <a:prstGeom prst="rect">
              <a:avLst/>
            </a:prstGeom>
            <a:noFill/>
            <a:ln w="9525">
              <a:noFill/>
              <a:miter lim="800000"/>
              <a:headEnd/>
              <a:tailEnd/>
            </a:ln>
            <a:effectLst/>
          </p:spPr>
          <p:txBody>
            <a:bodyPr wrap="none" lIns="82550" tIns="41275" rIns="82550" bIns="41275">
              <a:spAutoFit/>
            </a:bodyPr>
            <a:lstStyle/>
            <a:p>
              <a:pPr defTabSz="739775"/>
              <a:r>
                <a:rPr lang="de-DE"/>
                <a:t>3</a:t>
              </a:r>
            </a:p>
          </p:txBody>
        </p:sp>
        <p:sp>
          <p:nvSpPr>
            <p:cNvPr id="87056" name="Rectangle 16"/>
            <p:cNvSpPr>
              <a:spLocks noChangeArrowheads="1"/>
            </p:cNvSpPr>
            <p:nvPr/>
          </p:nvSpPr>
          <p:spPr bwMode="auto">
            <a:xfrm>
              <a:off x="2874" y="2477"/>
              <a:ext cx="190" cy="206"/>
            </a:xfrm>
            <a:prstGeom prst="rect">
              <a:avLst/>
            </a:prstGeom>
            <a:noFill/>
            <a:ln w="9525">
              <a:noFill/>
              <a:miter lim="800000"/>
              <a:headEnd/>
              <a:tailEnd/>
            </a:ln>
            <a:effectLst/>
          </p:spPr>
          <p:txBody>
            <a:bodyPr wrap="none" lIns="82550" tIns="41275" rIns="82550" bIns="41275">
              <a:spAutoFit/>
            </a:bodyPr>
            <a:lstStyle/>
            <a:p>
              <a:pPr defTabSz="739775"/>
              <a:r>
                <a:rPr lang="de-DE"/>
                <a:t>4</a:t>
              </a:r>
            </a:p>
          </p:txBody>
        </p:sp>
        <p:sp>
          <p:nvSpPr>
            <p:cNvPr id="87057" name="Rectangle 17"/>
            <p:cNvSpPr>
              <a:spLocks noChangeArrowheads="1"/>
            </p:cNvSpPr>
            <p:nvPr/>
          </p:nvSpPr>
          <p:spPr bwMode="auto">
            <a:xfrm>
              <a:off x="3392" y="2476"/>
              <a:ext cx="189" cy="206"/>
            </a:xfrm>
            <a:prstGeom prst="rect">
              <a:avLst/>
            </a:prstGeom>
            <a:noFill/>
            <a:ln w="9525">
              <a:noFill/>
              <a:miter lim="800000"/>
              <a:headEnd/>
              <a:tailEnd/>
            </a:ln>
            <a:effectLst/>
          </p:spPr>
          <p:txBody>
            <a:bodyPr wrap="none" lIns="82550" tIns="41275" rIns="82550" bIns="41275">
              <a:spAutoFit/>
            </a:bodyPr>
            <a:lstStyle/>
            <a:p>
              <a:pPr defTabSz="739775"/>
              <a:r>
                <a:rPr lang="de-DE"/>
                <a:t>5</a:t>
              </a:r>
            </a:p>
          </p:txBody>
        </p:sp>
        <p:sp>
          <p:nvSpPr>
            <p:cNvPr id="87058" name="Rectangle 18"/>
            <p:cNvSpPr>
              <a:spLocks noChangeArrowheads="1"/>
            </p:cNvSpPr>
            <p:nvPr/>
          </p:nvSpPr>
          <p:spPr bwMode="auto">
            <a:xfrm>
              <a:off x="3910" y="2477"/>
              <a:ext cx="189" cy="206"/>
            </a:xfrm>
            <a:prstGeom prst="rect">
              <a:avLst/>
            </a:prstGeom>
            <a:noFill/>
            <a:ln w="9525">
              <a:noFill/>
              <a:miter lim="800000"/>
              <a:headEnd/>
              <a:tailEnd/>
            </a:ln>
            <a:effectLst/>
          </p:spPr>
          <p:txBody>
            <a:bodyPr wrap="none" lIns="82550" tIns="41275" rIns="82550" bIns="41275">
              <a:spAutoFit/>
            </a:bodyPr>
            <a:lstStyle/>
            <a:p>
              <a:pPr defTabSz="739775"/>
              <a:r>
                <a:rPr lang="de-DE"/>
                <a:t>6</a:t>
              </a:r>
            </a:p>
          </p:txBody>
        </p:sp>
        <p:sp>
          <p:nvSpPr>
            <p:cNvPr id="87059" name="Rectangle 19"/>
            <p:cNvSpPr>
              <a:spLocks noChangeArrowheads="1"/>
            </p:cNvSpPr>
            <p:nvPr/>
          </p:nvSpPr>
          <p:spPr bwMode="auto">
            <a:xfrm>
              <a:off x="4429" y="2476"/>
              <a:ext cx="189" cy="206"/>
            </a:xfrm>
            <a:prstGeom prst="rect">
              <a:avLst/>
            </a:prstGeom>
            <a:noFill/>
            <a:ln w="9525">
              <a:noFill/>
              <a:miter lim="800000"/>
              <a:headEnd/>
              <a:tailEnd/>
            </a:ln>
            <a:effectLst/>
          </p:spPr>
          <p:txBody>
            <a:bodyPr wrap="none" lIns="82550" tIns="41275" rIns="82550" bIns="41275">
              <a:spAutoFit/>
            </a:bodyPr>
            <a:lstStyle/>
            <a:p>
              <a:pPr defTabSz="739775"/>
              <a:r>
                <a:rPr lang="de-DE"/>
                <a:t>7</a:t>
              </a:r>
            </a:p>
          </p:txBody>
        </p:sp>
        <p:sp>
          <p:nvSpPr>
            <p:cNvPr id="87060" name="Rectangle 20"/>
            <p:cNvSpPr>
              <a:spLocks noChangeArrowheads="1"/>
            </p:cNvSpPr>
            <p:nvPr/>
          </p:nvSpPr>
          <p:spPr bwMode="auto">
            <a:xfrm>
              <a:off x="4904" y="2476"/>
              <a:ext cx="190" cy="206"/>
            </a:xfrm>
            <a:prstGeom prst="rect">
              <a:avLst/>
            </a:prstGeom>
            <a:noFill/>
            <a:ln w="9525">
              <a:noFill/>
              <a:miter lim="800000"/>
              <a:headEnd/>
              <a:tailEnd/>
            </a:ln>
            <a:effectLst/>
          </p:spPr>
          <p:txBody>
            <a:bodyPr wrap="none" lIns="82550" tIns="41275" rIns="82550" bIns="41275">
              <a:spAutoFit/>
            </a:bodyPr>
            <a:lstStyle/>
            <a:p>
              <a:pPr defTabSz="739775"/>
              <a:r>
                <a:rPr lang="de-DE"/>
                <a:t>8</a:t>
              </a:r>
            </a:p>
          </p:txBody>
        </p:sp>
      </p:grpSp>
      <p:sp>
        <p:nvSpPr>
          <p:cNvPr id="87061" name="Line 21"/>
          <p:cNvSpPr>
            <a:spLocks noChangeShapeType="1"/>
          </p:cNvSpPr>
          <p:nvPr/>
        </p:nvSpPr>
        <p:spPr bwMode="auto">
          <a:xfrm>
            <a:off x="692150" y="6116661"/>
            <a:ext cx="6772275"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7062" name="Line 22"/>
          <p:cNvSpPr>
            <a:spLocks noChangeShapeType="1"/>
          </p:cNvSpPr>
          <p:nvPr/>
        </p:nvSpPr>
        <p:spPr bwMode="auto">
          <a:xfrm>
            <a:off x="692150" y="4667273"/>
            <a:ext cx="6772275" cy="0"/>
          </a:xfrm>
          <a:prstGeom prst="line">
            <a:avLst/>
          </a:prstGeom>
          <a:noFill/>
          <a:ln w="12700">
            <a:solidFill>
              <a:schemeClr val="tx1"/>
            </a:solidFill>
            <a:round/>
            <a:headEnd type="none" w="sm" len="sm"/>
            <a:tailEnd type="stealth" w="med" len="lg"/>
          </a:ln>
          <a:effectLst/>
        </p:spPr>
        <p:txBody>
          <a:bodyPr wrap="none" anchor="ctr"/>
          <a:lstStyle/>
          <a:p>
            <a:endParaRPr lang="en-GB"/>
          </a:p>
        </p:txBody>
      </p:sp>
      <p:grpSp>
        <p:nvGrpSpPr>
          <p:cNvPr id="87063" name="Group 23"/>
          <p:cNvGrpSpPr>
            <a:grpSpLocks/>
          </p:cNvGrpSpPr>
          <p:nvPr/>
        </p:nvGrpSpPr>
        <p:grpSpPr bwMode="auto">
          <a:xfrm>
            <a:off x="1014413" y="3038498"/>
            <a:ext cx="5937250" cy="342900"/>
            <a:chOff x="1160" y="1668"/>
            <a:chExt cx="4052" cy="216"/>
          </a:xfrm>
        </p:grpSpPr>
        <p:sp>
          <p:nvSpPr>
            <p:cNvPr id="87064" name="Rectangle 24"/>
            <p:cNvSpPr>
              <a:spLocks noChangeArrowheads="1"/>
            </p:cNvSpPr>
            <p:nvPr/>
          </p:nvSpPr>
          <p:spPr bwMode="auto">
            <a:xfrm>
              <a:off x="1160" y="1672"/>
              <a:ext cx="4052" cy="208"/>
            </a:xfrm>
            <a:prstGeom prst="rect">
              <a:avLst/>
            </a:prstGeom>
            <a:noFill/>
            <a:ln w="12700">
              <a:solidFill>
                <a:schemeClr val="tx1"/>
              </a:solidFill>
              <a:miter lim="800000"/>
              <a:headEnd/>
              <a:tailEnd/>
            </a:ln>
            <a:effectLst/>
          </p:spPr>
          <p:txBody>
            <a:bodyPr wrap="none" anchor="ctr"/>
            <a:lstStyle/>
            <a:p>
              <a:endParaRPr lang="en-GB"/>
            </a:p>
          </p:txBody>
        </p:sp>
        <p:sp>
          <p:nvSpPr>
            <p:cNvPr id="87065" name="Rectangle 25"/>
            <p:cNvSpPr>
              <a:spLocks noChangeArrowheads="1"/>
            </p:cNvSpPr>
            <p:nvPr/>
          </p:nvSpPr>
          <p:spPr bwMode="auto">
            <a:xfrm>
              <a:off x="3132" y="1673"/>
              <a:ext cx="1896" cy="206"/>
            </a:xfrm>
            <a:prstGeom prst="rect">
              <a:avLst/>
            </a:prstGeom>
            <a:noFill/>
            <a:ln w="9525">
              <a:noFill/>
              <a:miter lim="800000"/>
              <a:headEnd/>
              <a:tailEnd/>
            </a:ln>
            <a:effectLst/>
          </p:spPr>
          <p:txBody>
            <a:bodyPr wrap="none" lIns="82550" tIns="41275" rIns="82550" bIns="41275">
              <a:spAutoFit/>
            </a:bodyPr>
            <a:lstStyle/>
            <a:p>
              <a:pPr defTabSz="739775"/>
              <a:r>
                <a:rPr lang="de-DE"/>
                <a:t>higher GSM frame structures</a:t>
              </a:r>
            </a:p>
          </p:txBody>
        </p:sp>
        <p:sp>
          <p:nvSpPr>
            <p:cNvPr id="87066" name="Line 26"/>
            <p:cNvSpPr>
              <a:spLocks noChangeShapeType="1"/>
            </p:cNvSpPr>
            <p:nvPr/>
          </p:nvSpPr>
          <p:spPr bwMode="auto">
            <a:xfrm>
              <a:off x="2495" y="16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67" name="Line 27"/>
            <p:cNvSpPr>
              <a:spLocks noChangeShapeType="1"/>
            </p:cNvSpPr>
            <p:nvPr/>
          </p:nvSpPr>
          <p:spPr bwMode="auto">
            <a:xfrm>
              <a:off x="2841" y="1668"/>
              <a:ext cx="0" cy="216"/>
            </a:xfrm>
            <a:prstGeom prst="line">
              <a:avLst/>
            </a:prstGeom>
            <a:noFill/>
            <a:ln w="12700">
              <a:solidFill>
                <a:schemeClr val="tx1"/>
              </a:solidFill>
              <a:round/>
              <a:headEnd type="none" w="sm" len="sm"/>
              <a:tailEnd type="none" w="sm" len="sm"/>
            </a:ln>
            <a:effectLst/>
          </p:spPr>
          <p:txBody>
            <a:bodyPr wrap="none" anchor="ctr"/>
            <a:lstStyle/>
            <a:p>
              <a:endParaRPr lang="en-GB"/>
            </a:p>
          </p:txBody>
        </p:sp>
      </p:grpSp>
      <p:sp>
        <p:nvSpPr>
          <p:cNvPr id="87068" name="Line 28"/>
          <p:cNvSpPr>
            <a:spLocks noChangeShapeType="1"/>
          </p:cNvSpPr>
          <p:nvPr/>
        </p:nvSpPr>
        <p:spPr bwMode="auto">
          <a:xfrm>
            <a:off x="692150" y="3402036"/>
            <a:ext cx="6772275" cy="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7069" name="Line 29"/>
          <p:cNvSpPr>
            <a:spLocks noChangeShapeType="1"/>
          </p:cNvSpPr>
          <p:nvPr/>
        </p:nvSpPr>
        <p:spPr bwMode="auto">
          <a:xfrm flipH="1">
            <a:off x="1001713" y="4652986"/>
            <a:ext cx="1525587" cy="1096962"/>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0" name="Line 30"/>
          <p:cNvSpPr>
            <a:spLocks noChangeShapeType="1"/>
          </p:cNvSpPr>
          <p:nvPr/>
        </p:nvSpPr>
        <p:spPr bwMode="auto">
          <a:xfrm>
            <a:off x="3279775" y="4670448"/>
            <a:ext cx="3660775" cy="10795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1" name="Line 31"/>
          <p:cNvSpPr>
            <a:spLocks noChangeShapeType="1"/>
          </p:cNvSpPr>
          <p:nvPr/>
        </p:nvSpPr>
        <p:spPr bwMode="auto">
          <a:xfrm flipV="1">
            <a:off x="1016000" y="1517673"/>
            <a:ext cx="1400175" cy="1517650"/>
          </a:xfrm>
          <a:prstGeom prst="line">
            <a:avLst/>
          </a:prstGeom>
          <a:noFill/>
          <a:ln w="12700">
            <a:solidFill>
              <a:schemeClr val="tx1"/>
            </a:solidFill>
            <a:round/>
            <a:headEnd type="none" w="sm" len="sm"/>
            <a:tailEnd type="stealth" w="med" len="lg"/>
          </a:ln>
          <a:effectLst/>
        </p:spPr>
        <p:txBody>
          <a:bodyPr wrap="none" anchor="ctr"/>
          <a:lstStyle/>
          <a:p>
            <a:endParaRPr lang="en-GB"/>
          </a:p>
        </p:txBody>
      </p:sp>
      <p:sp>
        <p:nvSpPr>
          <p:cNvPr id="87072" name="Line 32"/>
          <p:cNvSpPr>
            <a:spLocks noChangeShapeType="1"/>
          </p:cNvSpPr>
          <p:nvPr/>
        </p:nvSpPr>
        <p:spPr bwMode="auto">
          <a:xfrm>
            <a:off x="2249488" y="1700236"/>
            <a:ext cx="4700587" cy="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3" name="Line 33"/>
          <p:cNvSpPr>
            <a:spLocks noChangeShapeType="1"/>
          </p:cNvSpPr>
          <p:nvPr/>
        </p:nvSpPr>
        <p:spPr bwMode="auto">
          <a:xfrm flipV="1">
            <a:off x="6958013" y="2776561"/>
            <a:ext cx="246062" cy="265112"/>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4" name="Line 34"/>
          <p:cNvSpPr>
            <a:spLocks noChangeShapeType="1"/>
          </p:cNvSpPr>
          <p:nvPr/>
        </p:nvSpPr>
        <p:spPr bwMode="auto">
          <a:xfrm flipV="1">
            <a:off x="6965950" y="3128986"/>
            <a:ext cx="244475" cy="2667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5" name="Line 35"/>
          <p:cNvSpPr>
            <a:spLocks noChangeShapeType="1"/>
          </p:cNvSpPr>
          <p:nvPr/>
        </p:nvSpPr>
        <p:spPr bwMode="auto">
          <a:xfrm flipV="1">
            <a:off x="2957513" y="2524148"/>
            <a:ext cx="481012" cy="5207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6" name="Line 36"/>
          <p:cNvSpPr>
            <a:spLocks noChangeShapeType="1"/>
          </p:cNvSpPr>
          <p:nvPr/>
        </p:nvSpPr>
        <p:spPr bwMode="auto">
          <a:xfrm flipV="1">
            <a:off x="3463925" y="2524148"/>
            <a:ext cx="481013" cy="5207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7" name="Line 37"/>
          <p:cNvSpPr>
            <a:spLocks noChangeShapeType="1"/>
          </p:cNvSpPr>
          <p:nvPr/>
        </p:nvSpPr>
        <p:spPr bwMode="auto">
          <a:xfrm>
            <a:off x="1498600" y="2514623"/>
            <a:ext cx="4489450" cy="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8" name="Line 38"/>
          <p:cNvSpPr>
            <a:spLocks noChangeShapeType="1"/>
          </p:cNvSpPr>
          <p:nvPr/>
        </p:nvSpPr>
        <p:spPr bwMode="auto">
          <a:xfrm>
            <a:off x="1735138" y="2266973"/>
            <a:ext cx="4489450" cy="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79" name="Line 39"/>
          <p:cNvSpPr>
            <a:spLocks noChangeShapeType="1"/>
          </p:cNvSpPr>
          <p:nvPr/>
        </p:nvSpPr>
        <p:spPr bwMode="auto">
          <a:xfrm>
            <a:off x="1733550" y="2257448"/>
            <a:ext cx="0" cy="2476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0" name="Line 40"/>
          <p:cNvSpPr>
            <a:spLocks noChangeShapeType="1"/>
          </p:cNvSpPr>
          <p:nvPr/>
        </p:nvSpPr>
        <p:spPr bwMode="auto">
          <a:xfrm flipV="1">
            <a:off x="3582988" y="2266973"/>
            <a:ext cx="0" cy="238125"/>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1" name="Line 41"/>
          <p:cNvSpPr>
            <a:spLocks noChangeShapeType="1"/>
          </p:cNvSpPr>
          <p:nvPr/>
        </p:nvSpPr>
        <p:spPr bwMode="auto">
          <a:xfrm flipV="1">
            <a:off x="4121150" y="2266973"/>
            <a:ext cx="0" cy="238125"/>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2" name="Line 42"/>
          <p:cNvSpPr>
            <a:spLocks noChangeShapeType="1"/>
          </p:cNvSpPr>
          <p:nvPr/>
        </p:nvSpPr>
        <p:spPr bwMode="auto">
          <a:xfrm flipV="1">
            <a:off x="3573463" y="1692298"/>
            <a:ext cx="522287" cy="5651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3" name="Line 43"/>
          <p:cNvSpPr>
            <a:spLocks noChangeShapeType="1"/>
          </p:cNvSpPr>
          <p:nvPr/>
        </p:nvSpPr>
        <p:spPr bwMode="auto">
          <a:xfrm flipV="1">
            <a:off x="4121150" y="1698648"/>
            <a:ext cx="520700" cy="566738"/>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4" name="Rectangle 44"/>
          <p:cNvSpPr>
            <a:spLocks noChangeArrowheads="1"/>
          </p:cNvSpPr>
          <p:nvPr/>
        </p:nvSpPr>
        <p:spPr bwMode="auto">
          <a:xfrm>
            <a:off x="4648200" y="1692298"/>
            <a:ext cx="1639888" cy="587375"/>
          </a:xfrm>
          <a:prstGeom prst="rect">
            <a:avLst/>
          </a:prstGeom>
          <a:noFill/>
          <a:ln w="9525">
            <a:noFill/>
            <a:miter lim="800000"/>
            <a:headEnd/>
            <a:tailEnd/>
          </a:ln>
          <a:effectLst/>
        </p:spPr>
        <p:txBody>
          <a:bodyPr wrap="none" lIns="82550" tIns="41275" rIns="82550" bIns="41275">
            <a:spAutoFit/>
          </a:bodyPr>
          <a:lstStyle/>
          <a:p>
            <a:pPr defTabSz="739775"/>
            <a:r>
              <a:rPr lang="de-DE" sz="1100"/>
              <a:t>935-960 MHz</a:t>
            </a:r>
          </a:p>
          <a:p>
            <a:pPr defTabSz="739775"/>
            <a:r>
              <a:rPr lang="de-DE" sz="1100"/>
              <a:t>124 channels (200 kHz)</a:t>
            </a:r>
          </a:p>
          <a:p>
            <a:pPr defTabSz="739775"/>
            <a:r>
              <a:rPr lang="de-DE" sz="1100"/>
              <a:t>downlink</a:t>
            </a:r>
          </a:p>
        </p:txBody>
      </p:sp>
      <p:sp>
        <p:nvSpPr>
          <p:cNvPr id="87085" name="Rectangle 45"/>
          <p:cNvSpPr>
            <a:spLocks noChangeArrowheads="1"/>
          </p:cNvSpPr>
          <p:nvPr/>
        </p:nvSpPr>
        <p:spPr bwMode="auto">
          <a:xfrm>
            <a:off x="4648200" y="2506686"/>
            <a:ext cx="1639888" cy="587375"/>
          </a:xfrm>
          <a:prstGeom prst="rect">
            <a:avLst/>
          </a:prstGeom>
          <a:noFill/>
          <a:ln w="9525">
            <a:noFill/>
            <a:miter lim="800000"/>
            <a:headEnd/>
            <a:tailEnd/>
          </a:ln>
          <a:effectLst/>
        </p:spPr>
        <p:txBody>
          <a:bodyPr wrap="none" lIns="82550" tIns="41275" rIns="82550" bIns="41275">
            <a:spAutoFit/>
          </a:bodyPr>
          <a:lstStyle/>
          <a:p>
            <a:pPr defTabSz="739775"/>
            <a:r>
              <a:rPr lang="de-DE" sz="1100"/>
              <a:t>890-915 MHz</a:t>
            </a:r>
          </a:p>
          <a:p>
            <a:pPr defTabSz="739775"/>
            <a:r>
              <a:rPr lang="de-DE" sz="1100"/>
              <a:t>124 channels (200 kHz)</a:t>
            </a:r>
          </a:p>
          <a:p>
            <a:pPr defTabSz="739775"/>
            <a:r>
              <a:rPr lang="de-DE" sz="1100"/>
              <a:t>uplink</a:t>
            </a:r>
          </a:p>
        </p:txBody>
      </p:sp>
      <p:sp>
        <p:nvSpPr>
          <p:cNvPr id="87086" name="Rectangle 46"/>
          <p:cNvSpPr>
            <a:spLocks noChangeArrowheads="1"/>
          </p:cNvSpPr>
          <p:nvPr/>
        </p:nvSpPr>
        <p:spPr bwMode="auto">
          <a:xfrm rot="18741687">
            <a:off x="708025" y="2363811"/>
            <a:ext cx="942975" cy="295275"/>
          </a:xfrm>
          <a:prstGeom prst="rect">
            <a:avLst/>
          </a:prstGeom>
          <a:noFill/>
          <a:ln w="9525">
            <a:noFill/>
            <a:miter lim="800000"/>
            <a:headEnd/>
            <a:tailEnd/>
          </a:ln>
          <a:effectLst/>
        </p:spPr>
        <p:txBody>
          <a:bodyPr wrap="none" lIns="82550" tIns="41275" rIns="82550" bIns="41275">
            <a:spAutoFit/>
          </a:bodyPr>
          <a:lstStyle/>
          <a:p>
            <a:pPr defTabSz="739775"/>
            <a:r>
              <a:rPr lang="de-DE" sz="1400"/>
              <a:t>frequency</a:t>
            </a:r>
          </a:p>
        </p:txBody>
      </p:sp>
      <p:sp>
        <p:nvSpPr>
          <p:cNvPr id="87087" name="Rectangle 47"/>
          <p:cNvSpPr>
            <a:spLocks noChangeArrowheads="1"/>
          </p:cNvSpPr>
          <p:nvPr/>
        </p:nvSpPr>
        <p:spPr bwMode="auto">
          <a:xfrm>
            <a:off x="6453188" y="3392511"/>
            <a:ext cx="500062" cy="295275"/>
          </a:xfrm>
          <a:prstGeom prst="rect">
            <a:avLst/>
          </a:prstGeom>
          <a:noFill/>
          <a:ln w="9525">
            <a:noFill/>
            <a:miter lim="800000"/>
            <a:headEnd/>
            <a:tailEnd/>
          </a:ln>
          <a:effectLst/>
        </p:spPr>
        <p:txBody>
          <a:bodyPr wrap="none" lIns="82550" tIns="41275" rIns="82550" bIns="41275">
            <a:spAutoFit/>
          </a:bodyPr>
          <a:lstStyle/>
          <a:p>
            <a:pPr defTabSz="739775"/>
            <a:r>
              <a:rPr lang="de-DE" sz="1400"/>
              <a:t>time</a:t>
            </a:r>
          </a:p>
        </p:txBody>
      </p:sp>
      <p:sp>
        <p:nvSpPr>
          <p:cNvPr id="87088" name="Line 48"/>
          <p:cNvSpPr>
            <a:spLocks noChangeShapeType="1"/>
          </p:cNvSpPr>
          <p:nvPr/>
        </p:nvSpPr>
        <p:spPr bwMode="auto">
          <a:xfrm flipH="1">
            <a:off x="1008063" y="3397273"/>
            <a:ext cx="1949450" cy="90805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89" name="Line 49"/>
          <p:cNvSpPr>
            <a:spLocks noChangeShapeType="1"/>
          </p:cNvSpPr>
          <p:nvPr/>
        </p:nvSpPr>
        <p:spPr bwMode="auto">
          <a:xfrm>
            <a:off x="3473450" y="3390923"/>
            <a:ext cx="3492500" cy="9144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090" name="Rectangle 50"/>
          <p:cNvSpPr>
            <a:spLocks noChangeArrowheads="1"/>
          </p:cNvSpPr>
          <p:nvPr/>
        </p:nvSpPr>
        <p:spPr bwMode="auto">
          <a:xfrm>
            <a:off x="2320925" y="3897336"/>
            <a:ext cx="1838325" cy="327025"/>
          </a:xfrm>
          <a:prstGeom prst="rect">
            <a:avLst/>
          </a:prstGeom>
          <a:noFill/>
          <a:ln w="9525">
            <a:noFill/>
            <a:miter lim="800000"/>
            <a:headEnd/>
            <a:tailEnd/>
          </a:ln>
          <a:effectLst/>
        </p:spPr>
        <p:txBody>
          <a:bodyPr wrap="none" lIns="82550" tIns="41275" rIns="82550" bIns="41275">
            <a:spAutoFit/>
          </a:bodyPr>
          <a:lstStyle/>
          <a:p>
            <a:pPr defTabSz="739775"/>
            <a:r>
              <a:rPr lang="de-DE"/>
              <a:t>GSM TDMA frame</a:t>
            </a:r>
          </a:p>
        </p:txBody>
      </p:sp>
      <p:sp>
        <p:nvSpPr>
          <p:cNvPr id="87091" name="Rectangle 51"/>
          <p:cNvSpPr>
            <a:spLocks noChangeArrowheads="1"/>
          </p:cNvSpPr>
          <p:nvPr/>
        </p:nvSpPr>
        <p:spPr bwMode="auto">
          <a:xfrm>
            <a:off x="2319338" y="5300686"/>
            <a:ext cx="2778125" cy="327025"/>
          </a:xfrm>
          <a:prstGeom prst="rect">
            <a:avLst/>
          </a:prstGeom>
          <a:noFill/>
          <a:ln w="9525">
            <a:noFill/>
            <a:miter lim="800000"/>
            <a:headEnd/>
            <a:tailEnd/>
          </a:ln>
          <a:effectLst/>
        </p:spPr>
        <p:txBody>
          <a:bodyPr wrap="none" lIns="82550" tIns="41275" rIns="82550" bIns="41275">
            <a:spAutoFit/>
          </a:bodyPr>
          <a:lstStyle/>
          <a:p>
            <a:pPr defTabSz="739775"/>
            <a:r>
              <a:rPr lang="de-DE"/>
              <a:t>GSM time-slot (normal burst)</a:t>
            </a:r>
          </a:p>
        </p:txBody>
      </p:sp>
      <p:grpSp>
        <p:nvGrpSpPr>
          <p:cNvPr id="87092" name="Group 52"/>
          <p:cNvGrpSpPr>
            <a:grpSpLocks/>
          </p:cNvGrpSpPr>
          <p:nvPr/>
        </p:nvGrpSpPr>
        <p:grpSpPr bwMode="auto">
          <a:xfrm>
            <a:off x="1008063" y="4721248"/>
            <a:ext cx="8151812" cy="327025"/>
            <a:chOff x="1156" y="2728"/>
            <a:chExt cx="5564" cy="206"/>
          </a:xfrm>
        </p:grpSpPr>
        <p:sp>
          <p:nvSpPr>
            <p:cNvPr id="87093" name="Line 53"/>
            <p:cNvSpPr>
              <a:spLocks noChangeShapeType="1"/>
            </p:cNvSpPr>
            <p:nvPr/>
          </p:nvSpPr>
          <p:spPr bwMode="auto">
            <a:xfrm>
              <a:off x="1156" y="2830"/>
              <a:ext cx="4066" cy="0"/>
            </a:xfrm>
            <a:prstGeom prst="line">
              <a:avLst/>
            </a:prstGeom>
            <a:noFill/>
            <a:ln w="12700">
              <a:solidFill>
                <a:schemeClr val="bg2"/>
              </a:solidFill>
              <a:round/>
              <a:headEnd type="stealth" w="med" len="lg"/>
              <a:tailEnd type="stealth" w="med" len="lg"/>
            </a:ln>
            <a:effectLst/>
          </p:spPr>
          <p:txBody>
            <a:bodyPr wrap="none" anchor="ctr"/>
            <a:lstStyle/>
            <a:p>
              <a:endParaRPr lang="en-GB"/>
            </a:p>
          </p:txBody>
        </p:sp>
        <p:sp>
          <p:nvSpPr>
            <p:cNvPr id="87094" name="Rectangle 54"/>
            <p:cNvSpPr>
              <a:spLocks noChangeArrowheads="1"/>
            </p:cNvSpPr>
            <p:nvPr/>
          </p:nvSpPr>
          <p:spPr bwMode="auto">
            <a:xfrm>
              <a:off x="5186" y="2728"/>
              <a:ext cx="1534" cy="206"/>
            </a:xfrm>
            <a:prstGeom prst="rect">
              <a:avLst/>
            </a:prstGeom>
            <a:noFill/>
            <a:ln w="9525">
              <a:noFill/>
              <a:miter lim="800000"/>
              <a:headEnd/>
              <a:tailEnd/>
            </a:ln>
            <a:effectLst/>
          </p:spPr>
          <p:txBody>
            <a:bodyPr wrap="none" lIns="82550" tIns="41275" rIns="82550" bIns="41275">
              <a:spAutoFit/>
            </a:bodyPr>
            <a:lstStyle/>
            <a:p>
              <a:pPr defTabSz="739775"/>
              <a:r>
                <a:rPr lang="de-DE"/>
                <a:t>4.615 ms (i.e. 8x0.577)</a:t>
              </a:r>
            </a:p>
          </p:txBody>
        </p:sp>
      </p:grpSp>
      <p:grpSp>
        <p:nvGrpSpPr>
          <p:cNvPr id="87095" name="Group 55"/>
          <p:cNvGrpSpPr>
            <a:grpSpLocks/>
          </p:cNvGrpSpPr>
          <p:nvPr/>
        </p:nvGrpSpPr>
        <p:grpSpPr bwMode="auto">
          <a:xfrm>
            <a:off x="1657350" y="6261123"/>
            <a:ext cx="5632450" cy="327025"/>
            <a:chOff x="1599" y="3698"/>
            <a:chExt cx="3844" cy="206"/>
          </a:xfrm>
        </p:grpSpPr>
        <p:sp>
          <p:nvSpPr>
            <p:cNvPr id="87096" name="Line 56"/>
            <p:cNvSpPr>
              <a:spLocks noChangeShapeType="1"/>
            </p:cNvSpPr>
            <p:nvPr/>
          </p:nvSpPr>
          <p:spPr bwMode="auto">
            <a:xfrm>
              <a:off x="1599" y="3801"/>
              <a:ext cx="3238" cy="0"/>
            </a:xfrm>
            <a:prstGeom prst="line">
              <a:avLst/>
            </a:prstGeom>
            <a:noFill/>
            <a:ln w="12700">
              <a:solidFill>
                <a:schemeClr val="bg2"/>
              </a:solidFill>
              <a:round/>
              <a:headEnd type="stealth" w="med" len="lg"/>
              <a:tailEnd type="stealth" w="med" len="lg"/>
            </a:ln>
            <a:effectLst/>
          </p:spPr>
          <p:txBody>
            <a:bodyPr wrap="none" anchor="ctr"/>
            <a:lstStyle/>
            <a:p>
              <a:endParaRPr lang="en-GB"/>
            </a:p>
          </p:txBody>
        </p:sp>
        <p:sp>
          <p:nvSpPr>
            <p:cNvPr id="87097" name="Rectangle 57"/>
            <p:cNvSpPr>
              <a:spLocks noChangeArrowheads="1"/>
            </p:cNvSpPr>
            <p:nvPr/>
          </p:nvSpPr>
          <p:spPr bwMode="auto">
            <a:xfrm>
              <a:off x="4795" y="3698"/>
              <a:ext cx="648" cy="206"/>
            </a:xfrm>
            <a:prstGeom prst="rect">
              <a:avLst/>
            </a:prstGeom>
            <a:noFill/>
            <a:ln w="9525">
              <a:noFill/>
              <a:miter lim="800000"/>
              <a:headEnd/>
              <a:tailEnd/>
            </a:ln>
            <a:effectLst/>
          </p:spPr>
          <p:txBody>
            <a:bodyPr wrap="none" lIns="82550" tIns="41275" rIns="82550" bIns="41275">
              <a:spAutoFit/>
            </a:bodyPr>
            <a:lstStyle/>
            <a:p>
              <a:pPr defTabSz="739775"/>
              <a:r>
                <a:rPr lang="de-DE"/>
                <a:t>546.5 µs</a:t>
              </a:r>
            </a:p>
          </p:txBody>
        </p:sp>
      </p:grpSp>
      <p:grpSp>
        <p:nvGrpSpPr>
          <p:cNvPr id="87098" name="Group 58"/>
          <p:cNvGrpSpPr>
            <a:grpSpLocks/>
          </p:cNvGrpSpPr>
          <p:nvPr/>
        </p:nvGrpSpPr>
        <p:grpSpPr bwMode="auto">
          <a:xfrm>
            <a:off x="1025525" y="6459561"/>
            <a:ext cx="6673850" cy="327025"/>
            <a:chOff x="1167" y="3823"/>
            <a:chExt cx="4555" cy="206"/>
          </a:xfrm>
        </p:grpSpPr>
        <p:sp>
          <p:nvSpPr>
            <p:cNvPr id="87099" name="Line 59"/>
            <p:cNvSpPr>
              <a:spLocks noChangeShapeType="1"/>
            </p:cNvSpPr>
            <p:nvPr/>
          </p:nvSpPr>
          <p:spPr bwMode="auto">
            <a:xfrm>
              <a:off x="1167" y="3926"/>
              <a:ext cx="4061" cy="0"/>
            </a:xfrm>
            <a:prstGeom prst="line">
              <a:avLst/>
            </a:prstGeom>
            <a:noFill/>
            <a:ln w="12700">
              <a:solidFill>
                <a:schemeClr val="bg2"/>
              </a:solidFill>
              <a:round/>
              <a:headEnd type="stealth" w="med" len="lg"/>
              <a:tailEnd type="stealth" w="med" len="lg"/>
            </a:ln>
            <a:effectLst/>
          </p:spPr>
          <p:txBody>
            <a:bodyPr wrap="none" anchor="ctr"/>
            <a:lstStyle/>
            <a:p>
              <a:endParaRPr lang="en-GB"/>
            </a:p>
          </p:txBody>
        </p:sp>
        <p:sp>
          <p:nvSpPr>
            <p:cNvPr id="87100" name="Rectangle 60"/>
            <p:cNvSpPr>
              <a:spLocks noChangeArrowheads="1"/>
            </p:cNvSpPr>
            <p:nvPr/>
          </p:nvSpPr>
          <p:spPr bwMode="auto">
            <a:xfrm>
              <a:off x="5190" y="3823"/>
              <a:ext cx="532" cy="206"/>
            </a:xfrm>
            <a:prstGeom prst="rect">
              <a:avLst/>
            </a:prstGeom>
            <a:noFill/>
            <a:ln w="9525">
              <a:noFill/>
              <a:miter lim="800000"/>
              <a:headEnd/>
              <a:tailEnd/>
            </a:ln>
            <a:effectLst/>
          </p:spPr>
          <p:txBody>
            <a:bodyPr wrap="none" lIns="82550" tIns="41275" rIns="82550" bIns="41275">
              <a:spAutoFit/>
            </a:bodyPr>
            <a:lstStyle/>
            <a:p>
              <a:pPr defTabSz="739775"/>
              <a:r>
                <a:rPr lang="de-DE"/>
                <a:t>577 µs</a:t>
              </a:r>
            </a:p>
          </p:txBody>
        </p:sp>
      </p:grpSp>
      <p:sp>
        <p:nvSpPr>
          <p:cNvPr id="87101" name="Rectangle 61"/>
          <p:cNvSpPr>
            <a:spLocks noChangeArrowheads="1"/>
          </p:cNvSpPr>
          <p:nvPr/>
        </p:nvSpPr>
        <p:spPr bwMode="auto">
          <a:xfrm>
            <a:off x="1647825" y="5770586"/>
            <a:ext cx="4735513" cy="330200"/>
          </a:xfrm>
          <a:prstGeom prst="rect">
            <a:avLst/>
          </a:prstGeom>
          <a:solidFill>
            <a:schemeClr val="folHlink"/>
          </a:solidFill>
          <a:ln w="12700">
            <a:solidFill>
              <a:schemeClr val="tx1"/>
            </a:solidFill>
            <a:miter lim="800000"/>
            <a:headEnd/>
            <a:tailEnd/>
          </a:ln>
          <a:effectLst/>
        </p:spPr>
        <p:txBody>
          <a:bodyPr wrap="none" anchor="ctr"/>
          <a:lstStyle/>
          <a:p>
            <a:endParaRPr lang="en-GB"/>
          </a:p>
        </p:txBody>
      </p:sp>
      <p:sp>
        <p:nvSpPr>
          <p:cNvPr id="87102" name="Rectangle 62"/>
          <p:cNvSpPr>
            <a:spLocks noChangeArrowheads="1"/>
          </p:cNvSpPr>
          <p:nvPr/>
        </p:nvSpPr>
        <p:spPr bwMode="auto">
          <a:xfrm>
            <a:off x="1690688" y="5792811"/>
            <a:ext cx="392112" cy="295275"/>
          </a:xfrm>
          <a:prstGeom prst="rect">
            <a:avLst/>
          </a:prstGeom>
          <a:noFill/>
          <a:ln w="9525">
            <a:noFill/>
            <a:miter lim="800000"/>
            <a:headEnd/>
            <a:tailEnd/>
          </a:ln>
          <a:effectLst/>
        </p:spPr>
        <p:txBody>
          <a:bodyPr wrap="none" lIns="82550" tIns="41275" rIns="82550" bIns="41275">
            <a:spAutoFit/>
          </a:bodyPr>
          <a:lstStyle/>
          <a:p>
            <a:pPr defTabSz="739775"/>
            <a:r>
              <a:rPr lang="de-DE" sz="1400"/>
              <a:t>tail</a:t>
            </a:r>
          </a:p>
        </p:txBody>
      </p:sp>
      <p:sp>
        <p:nvSpPr>
          <p:cNvPr id="87103" name="Rectangle 63"/>
          <p:cNvSpPr>
            <a:spLocks noChangeArrowheads="1"/>
          </p:cNvSpPr>
          <p:nvPr/>
        </p:nvSpPr>
        <p:spPr bwMode="auto">
          <a:xfrm>
            <a:off x="2227263" y="5792811"/>
            <a:ext cx="903287" cy="295275"/>
          </a:xfrm>
          <a:prstGeom prst="rect">
            <a:avLst/>
          </a:prstGeom>
          <a:noFill/>
          <a:ln w="9525">
            <a:noFill/>
            <a:miter lim="800000"/>
            <a:headEnd/>
            <a:tailEnd/>
          </a:ln>
          <a:effectLst/>
        </p:spPr>
        <p:txBody>
          <a:bodyPr wrap="none" lIns="82550" tIns="41275" rIns="82550" bIns="41275">
            <a:spAutoFit/>
          </a:bodyPr>
          <a:lstStyle/>
          <a:p>
            <a:pPr defTabSz="739775"/>
            <a:r>
              <a:rPr lang="de-DE" sz="1400"/>
              <a:t>user data</a:t>
            </a:r>
          </a:p>
        </p:txBody>
      </p:sp>
      <p:sp>
        <p:nvSpPr>
          <p:cNvPr id="87104" name="Rectangle 64"/>
          <p:cNvSpPr>
            <a:spLocks noChangeArrowheads="1"/>
          </p:cNvSpPr>
          <p:nvPr/>
        </p:nvSpPr>
        <p:spPr bwMode="auto">
          <a:xfrm>
            <a:off x="3614738" y="5792811"/>
            <a:ext cx="804862" cy="295275"/>
          </a:xfrm>
          <a:prstGeom prst="rect">
            <a:avLst/>
          </a:prstGeom>
          <a:noFill/>
          <a:ln w="9525">
            <a:noFill/>
            <a:miter lim="800000"/>
            <a:headEnd/>
            <a:tailEnd/>
          </a:ln>
          <a:effectLst/>
        </p:spPr>
        <p:txBody>
          <a:bodyPr wrap="none" lIns="82550" tIns="41275" rIns="82550" bIns="41275">
            <a:spAutoFit/>
          </a:bodyPr>
          <a:lstStyle/>
          <a:p>
            <a:pPr defTabSz="739775"/>
            <a:r>
              <a:rPr lang="de-DE" sz="1400"/>
              <a:t>Training</a:t>
            </a:r>
          </a:p>
        </p:txBody>
      </p:sp>
      <p:sp>
        <p:nvSpPr>
          <p:cNvPr id="87105" name="Rectangle 65"/>
          <p:cNvSpPr>
            <a:spLocks noChangeArrowheads="1"/>
          </p:cNvSpPr>
          <p:nvPr/>
        </p:nvSpPr>
        <p:spPr bwMode="auto">
          <a:xfrm>
            <a:off x="3398838" y="5792811"/>
            <a:ext cx="284162" cy="295275"/>
          </a:xfrm>
          <a:prstGeom prst="rect">
            <a:avLst/>
          </a:prstGeom>
          <a:noFill/>
          <a:ln w="9525">
            <a:noFill/>
            <a:miter lim="800000"/>
            <a:headEnd/>
            <a:tailEnd/>
          </a:ln>
          <a:effectLst/>
        </p:spPr>
        <p:txBody>
          <a:bodyPr wrap="none" lIns="82550" tIns="41275" rIns="82550" bIns="41275">
            <a:spAutoFit/>
          </a:bodyPr>
          <a:lstStyle/>
          <a:p>
            <a:pPr defTabSz="739775"/>
            <a:r>
              <a:rPr lang="de-DE" sz="1400"/>
              <a:t>S</a:t>
            </a:r>
          </a:p>
        </p:txBody>
      </p:sp>
      <p:sp>
        <p:nvSpPr>
          <p:cNvPr id="87106" name="Rectangle 66"/>
          <p:cNvSpPr>
            <a:spLocks noChangeArrowheads="1"/>
          </p:cNvSpPr>
          <p:nvPr/>
        </p:nvSpPr>
        <p:spPr bwMode="auto">
          <a:xfrm>
            <a:off x="990600" y="5648348"/>
            <a:ext cx="638175" cy="508000"/>
          </a:xfrm>
          <a:prstGeom prst="rect">
            <a:avLst/>
          </a:prstGeom>
          <a:noFill/>
          <a:ln w="9525">
            <a:noFill/>
            <a:miter lim="800000"/>
            <a:headEnd/>
            <a:tailEnd/>
          </a:ln>
          <a:effectLst/>
        </p:spPr>
        <p:txBody>
          <a:bodyPr wrap="none" lIns="82550" tIns="41275" rIns="82550" bIns="41275">
            <a:spAutoFit/>
          </a:bodyPr>
          <a:lstStyle/>
          <a:p>
            <a:pPr defTabSz="739775"/>
            <a:r>
              <a:rPr lang="de-DE" sz="1400"/>
              <a:t>guard</a:t>
            </a:r>
          </a:p>
          <a:p>
            <a:pPr defTabSz="739775"/>
            <a:r>
              <a:rPr lang="de-DE" sz="1400"/>
              <a:t>space</a:t>
            </a:r>
          </a:p>
        </p:txBody>
      </p:sp>
      <p:sp>
        <p:nvSpPr>
          <p:cNvPr id="87107" name="Rectangle 67"/>
          <p:cNvSpPr>
            <a:spLocks noChangeArrowheads="1"/>
          </p:cNvSpPr>
          <p:nvPr/>
        </p:nvSpPr>
        <p:spPr bwMode="auto">
          <a:xfrm>
            <a:off x="4410075" y="5791223"/>
            <a:ext cx="284163" cy="295275"/>
          </a:xfrm>
          <a:prstGeom prst="rect">
            <a:avLst/>
          </a:prstGeom>
          <a:noFill/>
          <a:ln w="9525">
            <a:noFill/>
            <a:miter lim="800000"/>
            <a:headEnd/>
            <a:tailEnd/>
          </a:ln>
          <a:effectLst/>
        </p:spPr>
        <p:txBody>
          <a:bodyPr wrap="none" lIns="82550" tIns="41275" rIns="82550" bIns="41275">
            <a:spAutoFit/>
          </a:bodyPr>
          <a:lstStyle/>
          <a:p>
            <a:pPr defTabSz="739775"/>
            <a:r>
              <a:rPr lang="de-DE" sz="1400"/>
              <a:t>S</a:t>
            </a:r>
          </a:p>
        </p:txBody>
      </p:sp>
      <p:sp>
        <p:nvSpPr>
          <p:cNvPr id="87108" name="Rectangle 68"/>
          <p:cNvSpPr>
            <a:spLocks noChangeArrowheads="1"/>
          </p:cNvSpPr>
          <p:nvPr/>
        </p:nvSpPr>
        <p:spPr bwMode="auto">
          <a:xfrm>
            <a:off x="4800600" y="5791223"/>
            <a:ext cx="903288" cy="295275"/>
          </a:xfrm>
          <a:prstGeom prst="rect">
            <a:avLst/>
          </a:prstGeom>
          <a:noFill/>
          <a:ln w="9525">
            <a:noFill/>
            <a:miter lim="800000"/>
            <a:headEnd/>
            <a:tailEnd/>
          </a:ln>
          <a:effectLst/>
        </p:spPr>
        <p:txBody>
          <a:bodyPr wrap="none" lIns="82550" tIns="41275" rIns="82550" bIns="41275">
            <a:spAutoFit/>
          </a:bodyPr>
          <a:lstStyle/>
          <a:p>
            <a:pPr defTabSz="739775"/>
            <a:r>
              <a:rPr lang="de-DE" sz="1400"/>
              <a:t>user data</a:t>
            </a:r>
          </a:p>
        </p:txBody>
      </p:sp>
      <p:sp>
        <p:nvSpPr>
          <p:cNvPr id="87109" name="Rectangle 69"/>
          <p:cNvSpPr>
            <a:spLocks noChangeArrowheads="1"/>
          </p:cNvSpPr>
          <p:nvPr/>
        </p:nvSpPr>
        <p:spPr bwMode="auto">
          <a:xfrm>
            <a:off x="5930900" y="5791223"/>
            <a:ext cx="392113" cy="295275"/>
          </a:xfrm>
          <a:prstGeom prst="rect">
            <a:avLst/>
          </a:prstGeom>
          <a:noFill/>
          <a:ln w="9525">
            <a:noFill/>
            <a:miter lim="800000"/>
            <a:headEnd/>
            <a:tailEnd/>
          </a:ln>
          <a:effectLst/>
        </p:spPr>
        <p:txBody>
          <a:bodyPr wrap="none" lIns="82550" tIns="41275" rIns="82550" bIns="41275">
            <a:spAutoFit/>
          </a:bodyPr>
          <a:lstStyle/>
          <a:p>
            <a:pPr defTabSz="739775"/>
            <a:r>
              <a:rPr lang="de-DE" sz="1400"/>
              <a:t>tail</a:t>
            </a:r>
          </a:p>
        </p:txBody>
      </p:sp>
      <p:sp>
        <p:nvSpPr>
          <p:cNvPr id="87110" name="Rectangle 70"/>
          <p:cNvSpPr>
            <a:spLocks noChangeArrowheads="1"/>
          </p:cNvSpPr>
          <p:nvPr/>
        </p:nvSpPr>
        <p:spPr bwMode="auto">
          <a:xfrm>
            <a:off x="6324600" y="5646761"/>
            <a:ext cx="638175" cy="508000"/>
          </a:xfrm>
          <a:prstGeom prst="rect">
            <a:avLst/>
          </a:prstGeom>
          <a:noFill/>
          <a:ln w="9525">
            <a:noFill/>
            <a:miter lim="800000"/>
            <a:headEnd/>
            <a:tailEnd/>
          </a:ln>
          <a:effectLst/>
        </p:spPr>
        <p:txBody>
          <a:bodyPr wrap="none" lIns="82550" tIns="41275" rIns="82550" bIns="41275">
            <a:spAutoFit/>
          </a:bodyPr>
          <a:lstStyle/>
          <a:p>
            <a:pPr defTabSz="739775"/>
            <a:r>
              <a:rPr lang="de-DE" sz="1400"/>
              <a:t>guard</a:t>
            </a:r>
          </a:p>
          <a:p>
            <a:pPr defTabSz="739775"/>
            <a:r>
              <a:rPr lang="de-DE" sz="1400"/>
              <a:t>space</a:t>
            </a:r>
          </a:p>
        </p:txBody>
      </p:sp>
      <p:sp>
        <p:nvSpPr>
          <p:cNvPr id="87111" name="Line 71"/>
          <p:cNvSpPr>
            <a:spLocks noChangeShapeType="1"/>
          </p:cNvSpPr>
          <p:nvPr/>
        </p:nvSpPr>
        <p:spPr bwMode="auto">
          <a:xfrm>
            <a:off x="2147888"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2" name="Line 72"/>
          <p:cNvSpPr>
            <a:spLocks noChangeShapeType="1"/>
          </p:cNvSpPr>
          <p:nvPr/>
        </p:nvSpPr>
        <p:spPr bwMode="auto">
          <a:xfrm>
            <a:off x="3349625"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3" name="Line 73"/>
          <p:cNvSpPr>
            <a:spLocks noChangeShapeType="1"/>
          </p:cNvSpPr>
          <p:nvPr/>
        </p:nvSpPr>
        <p:spPr bwMode="auto">
          <a:xfrm>
            <a:off x="3667125"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4" name="Line 74"/>
          <p:cNvSpPr>
            <a:spLocks noChangeShapeType="1"/>
          </p:cNvSpPr>
          <p:nvPr/>
        </p:nvSpPr>
        <p:spPr bwMode="auto">
          <a:xfrm>
            <a:off x="4362450"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5" name="Line 75"/>
          <p:cNvSpPr>
            <a:spLocks noChangeShapeType="1"/>
          </p:cNvSpPr>
          <p:nvPr/>
        </p:nvSpPr>
        <p:spPr bwMode="auto">
          <a:xfrm>
            <a:off x="4678363"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6" name="Line 76"/>
          <p:cNvSpPr>
            <a:spLocks noChangeShapeType="1"/>
          </p:cNvSpPr>
          <p:nvPr/>
        </p:nvSpPr>
        <p:spPr bwMode="auto">
          <a:xfrm>
            <a:off x="5881688"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7" name="Line 77"/>
          <p:cNvSpPr>
            <a:spLocks noChangeShapeType="1"/>
          </p:cNvSpPr>
          <p:nvPr/>
        </p:nvSpPr>
        <p:spPr bwMode="auto">
          <a:xfrm>
            <a:off x="1008063"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8" name="Line 78"/>
          <p:cNvSpPr>
            <a:spLocks noChangeShapeType="1"/>
          </p:cNvSpPr>
          <p:nvPr/>
        </p:nvSpPr>
        <p:spPr bwMode="auto">
          <a:xfrm>
            <a:off x="6958013" y="5764236"/>
            <a:ext cx="0" cy="342900"/>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87119" name="Rectangle 79"/>
          <p:cNvSpPr>
            <a:spLocks noChangeArrowheads="1"/>
          </p:cNvSpPr>
          <p:nvPr/>
        </p:nvSpPr>
        <p:spPr bwMode="auto">
          <a:xfrm>
            <a:off x="1608138" y="6103961"/>
            <a:ext cx="650875" cy="327025"/>
          </a:xfrm>
          <a:prstGeom prst="rect">
            <a:avLst/>
          </a:prstGeom>
          <a:noFill/>
          <a:ln w="9525">
            <a:noFill/>
            <a:miter lim="800000"/>
            <a:headEnd/>
            <a:tailEnd/>
          </a:ln>
          <a:effectLst/>
        </p:spPr>
        <p:txBody>
          <a:bodyPr wrap="none" lIns="82550" tIns="41275" rIns="82550" bIns="41275">
            <a:spAutoFit/>
          </a:bodyPr>
          <a:lstStyle/>
          <a:p>
            <a:pPr defTabSz="739775"/>
            <a:r>
              <a:rPr lang="de-DE"/>
              <a:t>3 bits</a:t>
            </a:r>
          </a:p>
        </p:txBody>
      </p:sp>
      <p:sp>
        <p:nvSpPr>
          <p:cNvPr id="87120" name="Rectangle 80"/>
          <p:cNvSpPr>
            <a:spLocks noChangeArrowheads="1"/>
          </p:cNvSpPr>
          <p:nvPr/>
        </p:nvSpPr>
        <p:spPr bwMode="auto">
          <a:xfrm>
            <a:off x="2359025" y="6103961"/>
            <a:ext cx="763588" cy="327025"/>
          </a:xfrm>
          <a:prstGeom prst="rect">
            <a:avLst/>
          </a:prstGeom>
          <a:noFill/>
          <a:ln w="9525">
            <a:noFill/>
            <a:miter lim="800000"/>
            <a:headEnd/>
            <a:tailEnd/>
          </a:ln>
          <a:effectLst/>
        </p:spPr>
        <p:txBody>
          <a:bodyPr wrap="none" lIns="82550" tIns="41275" rIns="82550" bIns="41275">
            <a:spAutoFit/>
          </a:bodyPr>
          <a:lstStyle/>
          <a:p>
            <a:pPr defTabSz="739775"/>
            <a:r>
              <a:rPr lang="de-DE"/>
              <a:t>57 bits</a:t>
            </a:r>
          </a:p>
        </p:txBody>
      </p:sp>
      <p:sp>
        <p:nvSpPr>
          <p:cNvPr id="87121" name="Rectangle 81"/>
          <p:cNvSpPr>
            <a:spLocks noChangeArrowheads="1"/>
          </p:cNvSpPr>
          <p:nvPr/>
        </p:nvSpPr>
        <p:spPr bwMode="auto">
          <a:xfrm>
            <a:off x="3652838" y="6103961"/>
            <a:ext cx="763587" cy="327025"/>
          </a:xfrm>
          <a:prstGeom prst="rect">
            <a:avLst/>
          </a:prstGeom>
          <a:noFill/>
          <a:ln w="9525">
            <a:noFill/>
            <a:miter lim="800000"/>
            <a:headEnd/>
            <a:tailEnd/>
          </a:ln>
          <a:effectLst/>
        </p:spPr>
        <p:txBody>
          <a:bodyPr wrap="none" lIns="82550" tIns="41275" rIns="82550" bIns="41275">
            <a:spAutoFit/>
          </a:bodyPr>
          <a:lstStyle/>
          <a:p>
            <a:pPr defTabSz="739775"/>
            <a:r>
              <a:rPr lang="de-DE"/>
              <a:t>26 bits</a:t>
            </a:r>
          </a:p>
        </p:txBody>
      </p:sp>
      <p:sp>
        <p:nvSpPr>
          <p:cNvPr id="87122" name="Rectangle 82"/>
          <p:cNvSpPr>
            <a:spLocks noChangeArrowheads="1"/>
          </p:cNvSpPr>
          <p:nvPr/>
        </p:nvSpPr>
        <p:spPr bwMode="auto">
          <a:xfrm>
            <a:off x="4927600" y="6102373"/>
            <a:ext cx="763588" cy="327025"/>
          </a:xfrm>
          <a:prstGeom prst="rect">
            <a:avLst/>
          </a:prstGeom>
          <a:noFill/>
          <a:ln w="9525">
            <a:noFill/>
            <a:miter lim="800000"/>
            <a:headEnd/>
            <a:tailEnd/>
          </a:ln>
          <a:effectLst/>
        </p:spPr>
        <p:txBody>
          <a:bodyPr wrap="none" lIns="82550" tIns="41275" rIns="82550" bIns="41275">
            <a:spAutoFit/>
          </a:bodyPr>
          <a:lstStyle/>
          <a:p>
            <a:pPr defTabSz="739775"/>
            <a:r>
              <a:rPr lang="de-DE"/>
              <a:t>57 bits</a:t>
            </a:r>
          </a:p>
        </p:txBody>
      </p:sp>
      <p:sp>
        <p:nvSpPr>
          <p:cNvPr id="87123" name="Rectangle 83"/>
          <p:cNvSpPr>
            <a:spLocks noChangeArrowheads="1"/>
          </p:cNvSpPr>
          <p:nvPr/>
        </p:nvSpPr>
        <p:spPr bwMode="auto">
          <a:xfrm>
            <a:off x="3376613" y="6102373"/>
            <a:ext cx="277812" cy="327025"/>
          </a:xfrm>
          <a:prstGeom prst="rect">
            <a:avLst/>
          </a:prstGeom>
          <a:noFill/>
          <a:ln w="9525">
            <a:noFill/>
            <a:miter lim="800000"/>
            <a:headEnd/>
            <a:tailEnd/>
          </a:ln>
          <a:effectLst/>
        </p:spPr>
        <p:txBody>
          <a:bodyPr wrap="none" lIns="82550" tIns="41275" rIns="82550" bIns="41275">
            <a:spAutoFit/>
          </a:bodyPr>
          <a:lstStyle/>
          <a:p>
            <a:pPr defTabSz="739775"/>
            <a:r>
              <a:rPr lang="de-DE"/>
              <a:t>1</a:t>
            </a:r>
          </a:p>
        </p:txBody>
      </p:sp>
      <p:sp>
        <p:nvSpPr>
          <p:cNvPr id="87124" name="Rectangle 84"/>
          <p:cNvSpPr>
            <a:spLocks noChangeArrowheads="1"/>
          </p:cNvSpPr>
          <p:nvPr/>
        </p:nvSpPr>
        <p:spPr bwMode="auto">
          <a:xfrm>
            <a:off x="4387850" y="6100786"/>
            <a:ext cx="277813" cy="327025"/>
          </a:xfrm>
          <a:prstGeom prst="rect">
            <a:avLst/>
          </a:prstGeom>
          <a:noFill/>
          <a:ln w="9525">
            <a:noFill/>
            <a:miter lim="800000"/>
            <a:headEnd/>
            <a:tailEnd/>
          </a:ln>
          <a:effectLst/>
        </p:spPr>
        <p:txBody>
          <a:bodyPr wrap="none" lIns="82550" tIns="41275" rIns="82550" bIns="41275">
            <a:spAutoFit/>
          </a:bodyPr>
          <a:lstStyle/>
          <a:p>
            <a:pPr defTabSz="739775"/>
            <a:r>
              <a:rPr lang="de-DE"/>
              <a:t>1</a:t>
            </a:r>
          </a:p>
        </p:txBody>
      </p:sp>
      <p:sp>
        <p:nvSpPr>
          <p:cNvPr id="87125" name="Rectangle 85"/>
          <p:cNvSpPr>
            <a:spLocks noChangeArrowheads="1"/>
          </p:cNvSpPr>
          <p:nvPr/>
        </p:nvSpPr>
        <p:spPr bwMode="auto">
          <a:xfrm>
            <a:off x="6027738" y="6100786"/>
            <a:ext cx="277812" cy="327025"/>
          </a:xfrm>
          <a:prstGeom prst="rect">
            <a:avLst/>
          </a:prstGeom>
          <a:noFill/>
          <a:ln w="9525">
            <a:noFill/>
            <a:miter lim="800000"/>
            <a:headEnd/>
            <a:tailEnd/>
          </a:ln>
          <a:effectLst/>
        </p:spPr>
        <p:txBody>
          <a:bodyPr wrap="none" lIns="82550" tIns="41275" rIns="82550" bIns="41275">
            <a:spAutoFit/>
          </a:bodyPr>
          <a:lstStyle/>
          <a:p>
            <a:pPr defTabSz="739775"/>
            <a:r>
              <a:rPr lang="de-DE"/>
              <a:t>3</a:t>
            </a:r>
          </a:p>
        </p:txBody>
      </p:sp>
      <p:sp>
        <p:nvSpPr>
          <p:cNvPr id="87127" name="Rectangle 87"/>
          <p:cNvSpPr>
            <a:spLocks noGrp="1" noChangeArrowheads="1"/>
          </p:cNvSpPr>
          <p:nvPr>
            <p:ph type="title"/>
          </p:nvPr>
        </p:nvSpPr>
        <p:spPr bwMode="auto">
          <a:xfrm>
            <a:off x="1295400" y="619148"/>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 TDMA/FDMA</a:t>
            </a:r>
          </a:p>
        </p:txBody>
      </p:sp>
      <p:sp>
        <p:nvSpPr>
          <p:cNvPr id="87129" name="Text Box 89"/>
          <p:cNvSpPr txBox="1">
            <a:spLocks noChangeArrowheads="1"/>
          </p:cNvSpPr>
          <p:nvPr/>
        </p:nvSpPr>
        <p:spPr bwMode="auto">
          <a:xfrm>
            <a:off x="7380288" y="1527198"/>
            <a:ext cx="1584325" cy="2519363"/>
          </a:xfrm>
          <a:prstGeom prst="rect">
            <a:avLst/>
          </a:prstGeom>
          <a:noFill/>
          <a:ln w="9525">
            <a:noFill/>
            <a:miter lim="800000"/>
            <a:headEnd/>
            <a:tailEnd/>
          </a:ln>
          <a:effectLst/>
        </p:spPr>
        <p:txBody>
          <a:bodyPr>
            <a:spAutoFit/>
          </a:bodyPr>
          <a:lstStyle/>
          <a:p>
            <a:pPr algn="just">
              <a:spcBef>
                <a:spcPct val="50000"/>
              </a:spcBef>
            </a:pPr>
            <a:r>
              <a:rPr lang="en-US" sz="1800"/>
              <a:t>Physical Separation of the Medium into 8 x 124 duplex channels.</a:t>
            </a:r>
          </a:p>
          <a:p>
            <a:pPr>
              <a:spcBef>
                <a:spcPct val="50000"/>
              </a:spcBef>
            </a:pPr>
            <a:endParaRPr lang="en-US" sz="1800"/>
          </a:p>
          <a:p>
            <a:pPr>
              <a:spcBef>
                <a:spcPct val="50000"/>
              </a:spcBef>
            </a:pPr>
            <a:endParaRPr lang="en-US"/>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Logical Channels</a:t>
            </a:r>
          </a:p>
        </p:txBody>
      </p:sp>
      <p:graphicFrame>
        <p:nvGraphicFramePr>
          <p:cNvPr id="281604" name="Object 4"/>
          <p:cNvGraphicFramePr>
            <a:graphicFrameLocks noChangeAspect="1"/>
          </p:cNvGraphicFramePr>
          <p:nvPr>
            <p:ph idx="1"/>
          </p:nvPr>
        </p:nvGraphicFramePr>
        <p:xfrm>
          <a:off x="739775" y="2360613"/>
          <a:ext cx="7662863" cy="3003550"/>
        </p:xfrm>
        <a:graphic>
          <a:graphicData uri="http://schemas.openxmlformats.org/presentationml/2006/ole">
            <p:oleObj spid="_x0000_s281604" name="VISIO" r:id="rId3" imgW="7662240" imgH="3002760" progId="">
              <p:embed/>
            </p:oleObj>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Logical Channels (2)</a:t>
            </a:r>
          </a:p>
        </p:txBody>
      </p:sp>
      <p:sp>
        <p:nvSpPr>
          <p:cNvPr id="283651" name="Rectangle 3"/>
          <p:cNvSpPr>
            <a:spLocks noGrp="1" noChangeArrowheads="1"/>
          </p:cNvSpPr>
          <p:nvPr>
            <p:ph idx="1"/>
          </p:nvPr>
        </p:nvSpPr>
        <p:spPr>
          <a:xfrm>
            <a:off x="457200" y="1500174"/>
            <a:ext cx="8229600" cy="4525963"/>
          </a:xfrm>
        </p:spPr>
        <p:txBody>
          <a:bodyPr/>
          <a:lstStyle/>
          <a:p>
            <a:pPr>
              <a:lnSpc>
                <a:spcPct val="90000"/>
              </a:lnSpc>
              <a:buFont typeface="Wingdings" pitchFamily="2" charset="2"/>
              <a:buChar char="q"/>
            </a:pPr>
            <a:r>
              <a:rPr lang="en-US" sz="1800" dirty="0">
                <a:latin typeface="Garamond" pitchFamily="18" charset="0"/>
              </a:rPr>
              <a:t>Two main groups of logical channel</a:t>
            </a:r>
          </a:p>
          <a:p>
            <a:pPr lvl="1">
              <a:lnSpc>
                <a:spcPct val="90000"/>
              </a:lnSpc>
              <a:buFont typeface="Wingdings" pitchFamily="2" charset="2"/>
              <a:buChar char="q"/>
            </a:pPr>
            <a:r>
              <a:rPr lang="en-US" sz="1800" dirty="0">
                <a:latin typeface="Garamond" pitchFamily="18" charset="0"/>
              </a:rPr>
              <a:t>Traffic channels </a:t>
            </a:r>
          </a:p>
          <a:p>
            <a:pPr lvl="1">
              <a:lnSpc>
                <a:spcPct val="90000"/>
              </a:lnSpc>
              <a:buFont typeface="Wingdings" pitchFamily="2" charset="2"/>
              <a:buChar char="q"/>
            </a:pPr>
            <a:r>
              <a:rPr lang="en-US" sz="1800" dirty="0">
                <a:latin typeface="Garamond" pitchFamily="18" charset="0"/>
              </a:rPr>
              <a:t> Control channels.</a:t>
            </a:r>
          </a:p>
          <a:p>
            <a:pPr>
              <a:lnSpc>
                <a:spcPct val="90000"/>
              </a:lnSpc>
              <a:buFont typeface="Wingdings" pitchFamily="2" charset="2"/>
              <a:buChar char="q"/>
            </a:pPr>
            <a:r>
              <a:rPr lang="en-US" sz="1800" dirty="0">
                <a:latin typeface="Garamond" pitchFamily="18" charset="0"/>
              </a:rPr>
              <a:t>Traffic Channels</a:t>
            </a:r>
            <a:r>
              <a:rPr lang="en-US" sz="1800" dirty="0">
                <a:solidFill>
                  <a:srgbClr val="99FF33"/>
                </a:solidFill>
                <a:latin typeface="Garamond" pitchFamily="18" charset="0"/>
              </a:rPr>
              <a:t>:</a:t>
            </a:r>
          </a:p>
          <a:p>
            <a:pPr lvl="1">
              <a:lnSpc>
                <a:spcPct val="90000"/>
              </a:lnSpc>
              <a:buFont typeface="Wingdings" pitchFamily="2" charset="2"/>
              <a:buChar char="q"/>
            </a:pPr>
            <a:r>
              <a:rPr lang="en-US" sz="1800" dirty="0">
                <a:latin typeface="Garamond" pitchFamily="18" charset="0"/>
              </a:rPr>
              <a:t> Logical Channels over which user data are exchanged.</a:t>
            </a:r>
          </a:p>
          <a:p>
            <a:pPr lvl="1">
              <a:lnSpc>
                <a:spcPct val="90000"/>
              </a:lnSpc>
              <a:buFont typeface="Wingdings" pitchFamily="2" charset="2"/>
              <a:buChar char="q"/>
            </a:pPr>
            <a:r>
              <a:rPr lang="en-US" sz="1800" dirty="0">
                <a:latin typeface="Garamond" pitchFamily="18" charset="0"/>
              </a:rPr>
              <a:t>Once call set-up procedures have been completed on the control channel, the MS switch to a traffic channel, TCH.  </a:t>
            </a:r>
          </a:p>
          <a:p>
            <a:pPr>
              <a:lnSpc>
                <a:spcPct val="90000"/>
              </a:lnSpc>
              <a:buFont typeface="Wingdings" pitchFamily="2" charset="2"/>
              <a:buChar char="q"/>
            </a:pPr>
            <a:r>
              <a:rPr lang="en-US" sz="1800" dirty="0">
                <a:latin typeface="Garamond" pitchFamily="18" charset="0"/>
              </a:rPr>
              <a:t>There are two types of TCH: </a:t>
            </a:r>
          </a:p>
          <a:p>
            <a:pPr lvl="1">
              <a:lnSpc>
                <a:spcPct val="90000"/>
              </a:lnSpc>
              <a:buFont typeface="Wingdings" pitchFamily="2" charset="2"/>
              <a:buChar char="q"/>
            </a:pPr>
            <a:r>
              <a:rPr lang="en-US" sz="1800" dirty="0">
                <a:latin typeface="Garamond" pitchFamily="18" charset="0"/>
              </a:rPr>
              <a:t>Full rate (TCH/F): transmits full speech (22.8 </a:t>
            </a:r>
            <a:r>
              <a:rPr lang="en-US" sz="1800" dirty="0" err="1">
                <a:latin typeface="Garamond" pitchFamily="18" charset="0"/>
              </a:rPr>
              <a:t>kbit</a:t>
            </a:r>
            <a:r>
              <a:rPr lang="en-US" sz="1800" dirty="0">
                <a:latin typeface="Garamond" pitchFamily="18" charset="0"/>
              </a:rPr>
              <a:t>/ s). A full rate TCH occupies one physical channel.  Actually, 13 </a:t>
            </a:r>
            <a:r>
              <a:rPr lang="en-US" sz="1800" dirty="0" err="1">
                <a:latin typeface="Garamond" pitchFamily="18" charset="0"/>
              </a:rPr>
              <a:t>kbit</a:t>
            </a:r>
            <a:r>
              <a:rPr lang="en-US" sz="1800" dirty="0">
                <a:latin typeface="Garamond" pitchFamily="18" charset="0"/>
              </a:rPr>
              <a:t>/s, and the rest are used for error detection (TCH/FS)</a:t>
            </a:r>
          </a:p>
          <a:p>
            <a:pPr lvl="1">
              <a:lnSpc>
                <a:spcPct val="90000"/>
              </a:lnSpc>
              <a:buFont typeface="Wingdings" pitchFamily="2" charset="2"/>
              <a:buChar char="q"/>
            </a:pPr>
            <a:r>
              <a:rPr lang="en-US" sz="1800" dirty="0">
                <a:latin typeface="Garamond" pitchFamily="18" charset="0"/>
              </a:rPr>
              <a:t>Half rate (TCH/H): transmits half rate speech (11.4kbit/s).Two half rate TCHs can share one physical channel, thus doubling the capacity of a cell </a:t>
            </a:r>
          </a:p>
          <a:p>
            <a:pPr>
              <a:lnSpc>
                <a:spcPct val="90000"/>
              </a:lnSpc>
              <a:buFont typeface="Wingdings" pitchFamily="2" charset="2"/>
              <a:buChar char="q"/>
            </a:pPr>
            <a:r>
              <a:rPr lang="en-US" sz="1800" dirty="0">
                <a:solidFill>
                  <a:schemeClr val="tx2"/>
                </a:solidFill>
                <a:latin typeface="Garamond" pitchFamily="18" charset="0"/>
              </a:rPr>
              <a:t>Control Channels</a:t>
            </a:r>
            <a:r>
              <a:rPr lang="en-US" sz="1800" i="1" dirty="0">
                <a:solidFill>
                  <a:schemeClr val="tx2"/>
                </a:solidFill>
                <a:latin typeface="Garamond" pitchFamily="18" charset="0"/>
              </a:rPr>
              <a:t>:</a:t>
            </a:r>
            <a:r>
              <a:rPr lang="en-US" sz="1800" i="1" dirty="0">
                <a:solidFill>
                  <a:srgbClr val="99FF33"/>
                </a:solidFill>
                <a:latin typeface="Garamond" pitchFamily="18" charset="0"/>
              </a:rPr>
              <a:t>  </a:t>
            </a:r>
          </a:p>
          <a:p>
            <a:pPr lvl="1">
              <a:lnSpc>
                <a:spcPct val="90000"/>
              </a:lnSpc>
              <a:buFont typeface="Wingdings" pitchFamily="2" charset="2"/>
              <a:buChar char="q"/>
            </a:pPr>
            <a:r>
              <a:rPr lang="en-US" sz="1800" dirty="0">
                <a:latin typeface="Garamond" pitchFamily="18" charset="0"/>
              </a:rPr>
              <a:t>Are used for signaling and for system control.</a:t>
            </a:r>
          </a:p>
          <a:p>
            <a:pPr lvl="1">
              <a:lnSpc>
                <a:spcPct val="90000"/>
              </a:lnSpc>
              <a:buFont typeface="Wingdings" pitchFamily="2" charset="2"/>
              <a:buChar char="q"/>
            </a:pPr>
            <a:r>
              <a:rPr lang="en-US" sz="1800" dirty="0">
                <a:latin typeface="Garamond" pitchFamily="18" charset="0"/>
              </a:rPr>
              <a:t>When an MS is switched on, it searches for a BTS to connect to. When the MS finds the strongest carrier, it must then determine if it is a control channel. It does so by searching for a particular logical channel called Broadcast Control Channel (BCCH).</a:t>
            </a:r>
          </a:p>
          <a:p>
            <a:pPr>
              <a:lnSpc>
                <a:spcPct val="90000"/>
              </a:lnSpc>
            </a:pPr>
            <a:endParaRPr lang="en-US" sz="1800"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Logical Channels :Control Channels</a:t>
            </a:r>
          </a:p>
        </p:txBody>
      </p:sp>
      <p:sp>
        <p:nvSpPr>
          <p:cNvPr id="284675" name="Rectangle 3"/>
          <p:cNvSpPr>
            <a:spLocks noGrp="1" noChangeArrowheads="1"/>
          </p:cNvSpPr>
          <p:nvPr>
            <p:ph idx="1"/>
          </p:nvPr>
        </p:nvSpPr>
        <p:spPr/>
        <p:txBody>
          <a:bodyPr/>
          <a:lstStyle/>
          <a:p>
            <a:pPr>
              <a:lnSpc>
                <a:spcPct val="90000"/>
              </a:lnSpc>
              <a:buFont typeface="Wingdings" pitchFamily="2" charset="2"/>
              <a:buChar char="q"/>
            </a:pPr>
            <a:r>
              <a:rPr lang="en-US" sz="1600" dirty="0">
                <a:solidFill>
                  <a:schemeClr val="tx2"/>
                </a:solidFill>
                <a:latin typeface="Garamond" pitchFamily="18" charset="0"/>
              </a:rPr>
              <a:t>Control Channels</a:t>
            </a:r>
            <a:r>
              <a:rPr lang="en-US" sz="1600" i="1" dirty="0">
                <a:solidFill>
                  <a:schemeClr val="tx2"/>
                </a:solidFill>
                <a:latin typeface="Garamond" pitchFamily="18" charset="0"/>
              </a:rPr>
              <a:t>:</a:t>
            </a:r>
            <a:r>
              <a:rPr lang="en-US" sz="1600" i="1" dirty="0">
                <a:solidFill>
                  <a:srgbClr val="99FF33"/>
                </a:solidFill>
                <a:latin typeface="Garamond" pitchFamily="18" charset="0"/>
              </a:rPr>
              <a:t>  </a:t>
            </a:r>
          </a:p>
          <a:p>
            <a:pPr lvl="1">
              <a:lnSpc>
                <a:spcPct val="90000"/>
              </a:lnSpc>
              <a:buFont typeface="Wingdings" pitchFamily="2" charset="2"/>
              <a:buChar char="q"/>
            </a:pPr>
            <a:r>
              <a:rPr lang="en-US" sz="1600" dirty="0">
                <a:latin typeface="Garamond" pitchFamily="18" charset="0"/>
              </a:rPr>
              <a:t>Are used for signaling and for system control.</a:t>
            </a:r>
          </a:p>
          <a:p>
            <a:pPr lvl="1">
              <a:lnSpc>
                <a:spcPct val="90000"/>
              </a:lnSpc>
              <a:buFont typeface="Wingdings" pitchFamily="2" charset="2"/>
              <a:buChar char="q"/>
            </a:pPr>
            <a:r>
              <a:rPr lang="en-US" sz="1600" dirty="0">
                <a:latin typeface="Garamond" pitchFamily="18" charset="0"/>
              </a:rPr>
              <a:t>Typical signaling tasks:</a:t>
            </a:r>
          </a:p>
          <a:p>
            <a:pPr lvl="2">
              <a:lnSpc>
                <a:spcPct val="90000"/>
              </a:lnSpc>
            </a:pPr>
            <a:r>
              <a:rPr lang="en-US" sz="1600" dirty="0">
                <a:latin typeface="Garamond" pitchFamily="18" charset="0"/>
              </a:rPr>
              <a:t>Signaling for establishing connection</a:t>
            </a:r>
          </a:p>
          <a:p>
            <a:pPr lvl="2">
              <a:lnSpc>
                <a:spcPct val="90000"/>
              </a:lnSpc>
            </a:pPr>
            <a:r>
              <a:rPr lang="en-US" sz="1600" dirty="0">
                <a:latin typeface="Garamond" pitchFamily="18" charset="0"/>
              </a:rPr>
              <a:t>Maintaining the connection</a:t>
            </a:r>
          </a:p>
          <a:p>
            <a:pPr lvl="2">
              <a:lnSpc>
                <a:spcPct val="90000"/>
              </a:lnSpc>
            </a:pPr>
            <a:r>
              <a:rPr lang="en-US" sz="1600" dirty="0">
                <a:latin typeface="Garamond" pitchFamily="18" charset="0"/>
              </a:rPr>
              <a:t>Releasing traffic Channels</a:t>
            </a:r>
          </a:p>
          <a:p>
            <a:pPr lvl="2">
              <a:lnSpc>
                <a:spcPct val="90000"/>
              </a:lnSpc>
            </a:pPr>
            <a:r>
              <a:rPr lang="en-US" sz="1600" dirty="0">
                <a:latin typeface="Garamond" pitchFamily="18" charset="0"/>
              </a:rPr>
              <a:t>Mobility Management</a:t>
            </a:r>
          </a:p>
          <a:p>
            <a:pPr lvl="2">
              <a:lnSpc>
                <a:spcPct val="90000"/>
              </a:lnSpc>
            </a:pPr>
            <a:r>
              <a:rPr lang="en-US" sz="1600" dirty="0">
                <a:latin typeface="Garamond" pitchFamily="18" charset="0"/>
              </a:rPr>
              <a:t>Access Control of the radio Channel</a:t>
            </a:r>
          </a:p>
          <a:p>
            <a:pPr lvl="1">
              <a:lnSpc>
                <a:spcPct val="90000"/>
              </a:lnSpc>
              <a:buFont typeface="Wingdings" pitchFamily="2" charset="2"/>
              <a:buChar char="q"/>
            </a:pPr>
            <a:r>
              <a:rPr lang="en-US" sz="1600" dirty="0">
                <a:latin typeface="Garamond" pitchFamily="18" charset="0"/>
              </a:rPr>
              <a:t>Examples of Control Channels</a:t>
            </a:r>
            <a:endParaRPr lang="en-US" sz="1600" dirty="0"/>
          </a:p>
          <a:p>
            <a:pPr lvl="1">
              <a:lnSpc>
                <a:spcPct val="90000"/>
              </a:lnSpc>
              <a:buFont typeface="Wingdings" pitchFamily="2" charset="2"/>
              <a:buChar char="v"/>
            </a:pPr>
            <a:r>
              <a:rPr lang="en-US" sz="1600" dirty="0"/>
              <a:t>BCCH: Broadcast Control Channel  BS -&gt; MS</a:t>
            </a:r>
          </a:p>
          <a:p>
            <a:pPr lvl="1">
              <a:lnSpc>
                <a:spcPct val="90000"/>
              </a:lnSpc>
              <a:buFont typeface="Wingdings" pitchFamily="2" charset="2"/>
              <a:buChar char="v"/>
            </a:pPr>
            <a:r>
              <a:rPr lang="en-US" sz="1600" dirty="0"/>
              <a:t>FCCH: Frequency Control Channel BS -&gt; MS</a:t>
            </a:r>
          </a:p>
          <a:p>
            <a:pPr lvl="1">
              <a:lnSpc>
                <a:spcPct val="90000"/>
              </a:lnSpc>
              <a:buFont typeface="Wingdings" pitchFamily="2" charset="2"/>
              <a:buChar char="v"/>
            </a:pPr>
            <a:r>
              <a:rPr lang="en-US" sz="1600" dirty="0"/>
              <a:t>CCCH: Common Control Channel BS -&gt; MS</a:t>
            </a:r>
          </a:p>
          <a:p>
            <a:pPr lvl="1">
              <a:lnSpc>
                <a:spcPct val="90000"/>
              </a:lnSpc>
              <a:buFont typeface="Wingdings" pitchFamily="2" charset="2"/>
              <a:buChar char="v"/>
            </a:pPr>
            <a:r>
              <a:rPr lang="en-US" sz="1600" dirty="0"/>
              <a:t>PCH: Paging Channel BS -&gt; MS</a:t>
            </a:r>
          </a:p>
          <a:p>
            <a:pPr lvl="1">
              <a:lnSpc>
                <a:spcPct val="90000"/>
              </a:lnSpc>
              <a:buFont typeface="Wingdings" pitchFamily="2" charset="2"/>
              <a:buChar char="v"/>
            </a:pPr>
            <a:r>
              <a:rPr lang="en-US" sz="1600" dirty="0"/>
              <a:t>RACH: Random Access Channel (it implement Slotted Aloha) MS -&gt;BS</a:t>
            </a:r>
          </a:p>
          <a:p>
            <a:pPr lvl="1">
              <a:lnSpc>
                <a:spcPct val="90000"/>
              </a:lnSpc>
              <a:buFont typeface="Wingdings" pitchFamily="2" charset="2"/>
              <a:buChar char="v"/>
            </a:pPr>
            <a:r>
              <a:rPr lang="en-US" sz="1600" dirty="0"/>
              <a:t>AGCH: Access Grant Channel BS -&gt; MS</a:t>
            </a:r>
          </a:p>
          <a:p>
            <a:pPr lvl="1">
              <a:lnSpc>
                <a:spcPct val="90000"/>
              </a:lnSpc>
              <a:buFont typeface="Wingdings" pitchFamily="2" charset="2"/>
              <a:buChar char="v"/>
            </a:pPr>
            <a:r>
              <a:rPr lang="en-US" sz="1600" dirty="0"/>
              <a:t>DCCH: Dedicated Control Channel</a:t>
            </a:r>
          </a:p>
          <a:p>
            <a:pPr lvl="1">
              <a:lnSpc>
                <a:spcPct val="90000"/>
              </a:lnSpc>
              <a:buFont typeface="Wingdings" pitchFamily="2" charset="2"/>
              <a:buChar char="v"/>
            </a:pPr>
            <a:r>
              <a:rPr lang="en-US" sz="1600" dirty="0"/>
              <a:t>SDCCH: Stand-Alone Dedicated Control Channel MS &lt;-&gt;BS</a:t>
            </a:r>
          </a:p>
          <a:p>
            <a:pPr lvl="1">
              <a:lnSpc>
                <a:spcPct val="90000"/>
              </a:lnSpc>
              <a:buFont typeface="Wingdings" pitchFamily="2" charset="2"/>
              <a:buChar char="v"/>
            </a:pPr>
            <a:r>
              <a:rPr lang="en-US" sz="1600" dirty="0"/>
              <a:t>SACCH: Slow associated dedicated control channel</a:t>
            </a:r>
          </a:p>
          <a:p>
            <a:pPr lvl="1">
              <a:lnSpc>
                <a:spcPct val="90000"/>
              </a:lnSpc>
              <a:buFont typeface="Wingdings" pitchFamily="2" charset="2"/>
              <a:buChar char="v"/>
            </a:pPr>
            <a:r>
              <a:rPr lang="en-US" sz="1600" dirty="0"/>
              <a:t>…..</a:t>
            </a:r>
          </a:p>
          <a:p>
            <a:pPr lvl="1">
              <a:lnSpc>
                <a:spcPct val="90000"/>
              </a:lnSpc>
              <a:buFont typeface="Wingdings" pitchFamily="2" charset="2"/>
              <a:buChar char="v"/>
            </a:pPr>
            <a:endParaRPr lang="en-US" sz="1600" dirty="0"/>
          </a:p>
          <a:p>
            <a:pPr>
              <a:lnSpc>
                <a:spcPct val="90000"/>
              </a:lnSpc>
            </a:pPr>
            <a:endParaRPr lang="en-US" sz="1600" dirty="0"/>
          </a:p>
          <a:p>
            <a:pPr>
              <a:lnSpc>
                <a:spcPct val="90000"/>
              </a:lnSpc>
              <a:buFont typeface="Wingdings" pitchFamily="2" charset="2"/>
              <a:buChar char="v"/>
            </a:pPr>
            <a:endParaRPr lang="en-US" sz="1600" dirty="0"/>
          </a:p>
          <a:p>
            <a:pPr>
              <a:lnSpc>
                <a:spcPct val="90000"/>
              </a:lnSpc>
              <a:buFont typeface="Wingdings" pitchFamily="2" charset="2"/>
              <a:buChar char="v"/>
            </a:pPr>
            <a:endParaRPr lang="en-US" sz="1600"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bwMode="auto">
          <a:xfrm>
            <a:off x="395288" y="285728"/>
            <a:ext cx="8596312"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Standard Interface</a:t>
            </a:r>
          </a:p>
        </p:txBody>
      </p:sp>
      <p:sp>
        <p:nvSpPr>
          <p:cNvPr id="285700" name="Rectangle 4"/>
          <p:cNvSpPr>
            <a:spLocks noGrp="1" noChangeArrowheads="1"/>
          </p:cNvSpPr>
          <p:nvPr>
            <p:ph type="body" sz="half" idx="1"/>
          </p:nvPr>
        </p:nvSpPr>
        <p:spPr>
          <a:xfrm>
            <a:off x="304800" y="1533548"/>
            <a:ext cx="5059363" cy="5181600"/>
          </a:xfrm>
          <a:noFill/>
          <a:ln/>
        </p:spPr>
        <p:txBody>
          <a:bodyPr/>
          <a:lstStyle/>
          <a:p>
            <a:pPr marL="0" indent="0">
              <a:buFont typeface="Wingdings" pitchFamily="2" charset="2"/>
              <a:buChar char="q"/>
            </a:pPr>
            <a:r>
              <a:rPr lang="en-US" sz="2400" dirty="0"/>
              <a:t>The GSM system can be described by considering several functional layers arranged in hierarchical form </a:t>
            </a:r>
          </a:p>
          <a:p>
            <a:pPr marL="0" indent="0">
              <a:buFont typeface="Wingdings" pitchFamily="2" charset="2"/>
              <a:buChar char="q"/>
            </a:pPr>
            <a:r>
              <a:rPr lang="en-US" sz="2400" dirty="0"/>
              <a:t>The physical layer, data link layer, and “layer 3”.  (OSI Model)</a:t>
            </a:r>
          </a:p>
          <a:p>
            <a:pPr marL="0" indent="0">
              <a:buFont typeface="Wingdings" pitchFamily="2" charset="2"/>
              <a:buChar char="q"/>
            </a:pPr>
            <a:r>
              <a:rPr lang="en-US" sz="2400" dirty="0"/>
              <a:t>The application layer is composed of three sub-layers: </a:t>
            </a:r>
          </a:p>
          <a:p>
            <a:pPr marL="457200" lvl="1" indent="0">
              <a:buFont typeface="Wingdings" pitchFamily="2" charset="2"/>
              <a:buChar char="q"/>
            </a:pPr>
            <a:r>
              <a:rPr lang="en-US" sz="2400" dirty="0"/>
              <a:t>Radio Resources (RR), </a:t>
            </a:r>
          </a:p>
          <a:p>
            <a:pPr marL="457200" lvl="1" indent="0">
              <a:buFont typeface="Wingdings" pitchFamily="2" charset="2"/>
              <a:buChar char="q"/>
            </a:pPr>
            <a:r>
              <a:rPr lang="en-US" sz="2400" dirty="0"/>
              <a:t>Mobility Management (MM), and</a:t>
            </a:r>
          </a:p>
          <a:p>
            <a:pPr marL="457200" lvl="1" indent="0">
              <a:buFont typeface="Wingdings" pitchFamily="2" charset="2"/>
              <a:buChar char="q"/>
            </a:pPr>
            <a:r>
              <a:rPr lang="en-US" sz="2400" dirty="0"/>
              <a:t> Call  Management (CM). </a:t>
            </a:r>
          </a:p>
        </p:txBody>
      </p:sp>
      <p:graphicFrame>
        <p:nvGraphicFramePr>
          <p:cNvPr id="285707" name="Object 11"/>
          <p:cNvGraphicFramePr>
            <a:graphicFrameLocks noChangeAspect="1"/>
          </p:cNvGraphicFramePr>
          <p:nvPr>
            <p:ph sz="quarter" idx="2"/>
          </p:nvPr>
        </p:nvGraphicFramePr>
        <p:xfrm>
          <a:off x="5545138" y="1533548"/>
          <a:ext cx="1668462" cy="4462463"/>
        </p:xfrm>
        <a:graphic>
          <a:graphicData uri="http://schemas.openxmlformats.org/presentationml/2006/ole">
            <p:oleObj spid="_x0000_s285707" name="VISIO" r:id="rId3" imgW="1638000" imgH="4379760" progId="">
              <p:embed/>
            </p:oleObj>
          </a:graphicData>
        </a:graphic>
      </p:graphicFrame>
      <p:sp>
        <p:nvSpPr>
          <p:cNvPr id="285708" name="Text Box 12"/>
          <p:cNvSpPr txBox="1">
            <a:spLocks noChangeArrowheads="1"/>
          </p:cNvSpPr>
          <p:nvPr/>
        </p:nvSpPr>
        <p:spPr bwMode="auto">
          <a:xfrm>
            <a:off x="7235825" y="1460523"/>
            <a:ext cx="1223963" cy="2835275"/>
          </a:xfrm>
          <a:prstGeom prst="rect">
            <a:avLst/>
          </a:prstGeom>
          <a:noFill/>
          <a:ln w="9525">
            <a:noFill/>
            <a:miter lim="800000"/>
            <a:headEnd/>
            <a:tailEnd/>
          </a:ln>
          <a:effectLst/>
        </p:spPr>
        <p:txBody>
          <a:bodyPr>
            <a:spAutoFit/>
          </a:bodyPr>
          <a:lstStyle/>
          <a:p>
            <a:pPr>
              <a:spcBef>
                <a:spcPct val="50000"/>
              </a:spcBef>
            </a:pPr>
            <a:r>
              <a:rPr lang="en-US" sz="18000">
                <a:latin typeface="Andalus" pitchFamily="2" charset="-78"/>
                <a:cs typeface="Andalus" pitchFamily="2" charset="-78"/>
              </a:rPr>
              <a:t>}</a:t>
            </a:r>
          </a:p>
        </p:txBody>
      </p:sp>
      <p:sp>
        <p:nvSpPr>
          <p:cNvPr id="285709" name="Text Box 13"/>
          <p:cNvSpPr txBox="1">
            <a:spLocks noChangeArrowheads="1"/>
          </p:cNvSpPr>
          <p:nvPr/>
        </p:nvSpPr>
        <p:spPr bwMode="auto">
          <a:xfrm>
            <a:off x="8027988" y="2108223"/>
            <a:ext cx="1368425" cy="947738"/>
          </a:xfrm>
          <a:prstGeom prst="rect">
            <a:avLst/>
          </a:prstGeom>
          <a:noFill/>
          <a:ln w="9525">
            <a:noFill/>
            <a:miter lim="800000"/>
            <a:headEnd/>
            <a:tailEnd/>
          </a:ln>
          <a:effectLst/>
        </p:spPr>
        <p:txBody>
          <a:bodyPr>
            <a:spAutoFit/>
          </a:bodyPr>
          <a:lstStyle/>
          <a:p>
            <a:pPr>
              <a:spcBef>
                <a:spcPct val="50000"/>
              </a:spcBef>
            </a:pPr>
            <a:r>
              <a:rPr lang="en-US"/>
              <a:t>Application Layer</a:t>
            </a:r>
          </a:p>
          <a:p>
            <a:pPr>
              <a:spcBef>
                <a:spcPct val="50000"/>
              </a:spcBef>
            </a:pPr>
            <a:endParaRPr lang="en-US"/>
          </a:p>
        </p:txBody>
      </p:sp>
      <p:sp>
        <p:nvSpPr>
          <p:cNvPr id="285710" name="Text Box 14"/>
          <p:cNvSpPr txBox="1">
            <a:spLocks noChangeArrowheads="1"/>
          </p:cNvSpPr>
          <p:nvPr/>
        </p:nvSpPr>
        <p:spPr bwMode="auto">
          <a:xfrm>
            <a:off x="7235825" y="4268811"/>
            <a:ext cx="1223963" cy="581025"/>
          </a:xfrm>
          <a:prstGeom prst="rect">
            <a:avLst/>
          </a:prstGeom>
          <a:noFill/>
          <a:ln w="9525">
            <a:noFill/>
            <a:miter lim="800000"/>
            <a:headEnd/>
            <a:tailEnd/>
          </a:ln>
          <a:effectLst/>
        </p:spPr>
        <p:txBody>
          <a:bodyPr>
            <a:spAutoFit/>
          </a:bodyPr>
          <a:lstStyle/>
          <a:p>
            <a:pPr>
              <a:spcBef>
                <a:spcPct val="50000"/>
              </a:spcBef>
            </a:pPr>
            <a:r>
              <a:rPr lang="en-US"/>
              <a:t>Data Link Layer</a:t>
            </a:r>
          </a:p>
        </p:txBody>
      </p:sp>
      <p:sp>
        <p:nvSpPr>
          <p:cNvPr id="285711" name="Text Box 15"/>
          <p:cNvSpPr txBox="1">
            <a:spLocks noChangeArrowheads="1"/>
          </p:cNvSpPr>
          <p:nvPr/>
        </p:nvSpPr>
        <p:spPr bwMode="auto">
          <a:xfrm>
            <a:off x="7380288" y="5203848"/>
            <a:ext cx="1296987" cy="581025"/>
          </a:xfrm>
          <a:prstGeom prst="rect">
            <a:avLst/>
          </a:prstGeom>
          <a:noFill/>
          <a:ln w="9525">
            <a:noFill/>
            <a:miter lim="800000"/>
            <a:headEnd/>
            <a:tailEnd/>
          </a:ln>
          <a:effectLst/>
        </p:spPr>
        <p:txBody>
          <a:bodyPr>
            <a:spAutoFit/>
          </a:bodyPr>
          <a:lstStyle/>
          <a:p>
            <a:pPr>
              <a:spcBef>
                <a:spcPct val="50000"/>
              </a:spcBef>
            </a:pPr>
            <a:r>
              <a:rPr lang="en-US"/>
              <a:t>Physical Layer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250825" y="0"/>
            <a:ext cx="8740775"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Standard Interface (2)</a:t>
            </a:r>
          </a:p>
        </p:txBody>
      </p:sp>
      <p:sp>
        <p:nvSpPr>
          <p:cNvPr id="288771" name="Rectangle 3"/>
          <p:cNvSpPr>
            <a:spLocks noGrp="1" noChangeArrowheads="1"/>
          </p:cNvSpPr>
          <p:nvPr>
            <p:ph idx="1"/>
          </p:nvPr>
        </p:nvSpPr>
        <p:spPr/>
        <p:txBody>
          <a:bodyPr/>
          <a:lstStyle/>
          <a:p>
            <a:pPr>
              <a:lnSpc>
                <a:spcPct val="80000"/>
              </a:lnSpc>
              <a:buFont typeface="Wingdings" pitchFamily="2" charset="2"/>
              <a:buChar char="q"/>
            </a:pPr>
            <a:r>
              <a:rPr lang="en-US" sz="1800"/>
              <a:t>RR: Handles all radio-specific functions.  That includes the creation of bursts according to the five different format:</a:t>
            </a:r>
          </a:p>
          <a:p>
            <a:pPr lvl="1">
              <a:lnSpc>
                <a:spcPct val="80000"/>
              </a:lnSpc>
              <a:buFont typeface="Wingdings" pitchFamily="2" charset="2"/>
              <a:buChar char="q"/>
            </a:pPr>
            <a:r>
              <a:rPr lang="en-US" sz="1600"/>
              <a:t>Multiplexing of bursts into TDMA frame</a:t>
            </a:r>
          </a:p>
          <a:p>
            <a:pPr lvl="1">
              <a:lnSpc>
                <a:spcPct val="80000"/>
              </a:lnSpc>
              <a:buFont typeface="Wingdings" pitchFamily="2" charset="2"/>
              <a:buChar char="q"/>
            </a:pPr>
            <a:r>
              <a:rPr lang="en-US" sz="1600"/>
              <a:t>Synchronization with BTS</a:t>
            </a:r>
          </a:p>
          <a:p>
            <a:pPr lvl="1">
              <a:lnSpc>
                <a:spcPct val="80000"/>
              </a:lnSpc>
              <a:buFont typeface="Wingdings" pitchFamily="2" charset="2"/>
              <a:buChar char="q"/>
            </a:pPr>
            <a:r>
              <a:rPr lang="en-US" sz="1600"/>
              <a:t>Detection of idle channel</a:t>
            </a:r>
          </a:p>
          <a:p>
            <a:pPr lvl="1">
              <a:lnSpc>
                <a:spcPct val="80000"/>
              </a:lnSpc>
              <a:buFont typeface="Wingdings" pitchFamily="2" charset="2"/>
              <a:buChar char="q"/>
            </a:pPr>
            <a:r>
              <a:rPr lang="en-US" sz="1600"/>
              <a:t>Measurement of the channel quality on the downlink</a:t>
            </a:r>
          </a:p>
          <a:p>
            <a:pPr>
              <a:lnSpc>
                <a:spcPct val="80000"/>
              </a:lnSpc>
              <a:buFont typeface="Wingdings" pitchFamily="2" charset="2"/>
              <a:buChar char="q"/>
            </a:pPr>
            <a:r>
              <a:rPr lang="en-US" sz="1800"/>
              <a:t>Mobility Management (MM): Contains functions for registration, authentication, identification, and location updating</a:t>
            </a:r>
          </a:p>
          <a:p>
            <a:pPr lvl="1">
              <a:lnSpc>
                <a:spcPct val="80000"/>
              </a:lnSpc>
              <a:buFont typeface="Wingdings" pitchFamily="2" charset="2"/>
              <a:buChar char="q"/>
            </a:pPr>
            <a:r>
              <a:rPr lang="en-US" sz="1600"/>
              <a:t>The network is alerted when the MS switched on/off or when it leaves it is location area.</a:t>
            </a:r>
          </a:p>
          <a:p>
            <a:pPr>
              <a:lnSpc>
                <a:spcPct val="80000"/>
              </a:lnSpc>
              <a:buFont typeface="Wingdings" pitchFamily="2" charset="2"/>
              <a:buChar char="q"/>
            </a:pPr>
            <a:r>
              <a:rPr lang="en-US" sz="1800"/>
              <a:t>Call Management (CM):  Setup, maintenance, and termination of circuit-switched calls. </a:t>
            </a:r>
          </a:p>
          <a:p>
            <a:pPr lvl="1">
              <a:lnSpc>
                <a:spcPct val="80000"/>
              </a:lnSpc>
              <a:buFont typeface="Wingdings" pitchFamily="2" charset="2"/>
              <a:buChar char="q"/>
            </a:pPr>
            <a:r>
              <a:rPr lang="en-US" sz="1600"/>
              <a:t>contains three entities call control CC, short message service SMS and supplementary service SS</a:t>
            </a:r>
          </a:p>
          <a:p>
            <a:pPr lvl="1">
              <a:lnSpc>
                <a:spcPct val="80000"/>
              </a:lnSpc>
              <a:buFont typeface="Wingdings" pitchFamily="2" charset="2"/>
              <a:buChar char="q"/>
            </a:pPr>
            <a:r>
              <a:rPr lang="en-US" sz="1600"/>
              <a:t>The SS, provides call-based and non-call-based services such as diversion and billing</a:t>
            </a:r>
          </a:p>
          <a:p>
            <a:pPr lvl="1">
              <a:lnSpc>
                <a:spcPct val="80000"/>
              </a:lnSpc>
              <a:buFont typeface="Wingdings" pitchFamily="2" charset="2"/>
              <a:buChar char="q"/>
            </a:pPr>
            <a:r>
              <a:rPr lang="en-US" sz="1600"/>
              <a:t>SMS, permits short messages to be sent on the SDCCH and SACCH control channels.</a:t>
            </a:r>
          </a:p>
          <a:p>
            <a:pPr>
              <a:lnSpc>
                <a:spcPct val="80000"/>
              </a:lnSpc>
              <a:buFont typeface="Wingdings" pitchFamily="2" charset="2"/>
              <a:buChar char="v"/>
            </a:pPr>
            <a:r>
              <a:rPr lang="en-US" sz="1800">
                <a:latin typeface="Times New Roman" pitchFamily="18" charset="0"/>
                <a:cs typeface="Times New Roman" pitchFamily="18" charset="0"/>
              </a:rPr>
              <a:t>The GSM has three main standard interfaces: </a:t>
            </a:r>
            <a:r>
              <a:rPr lang="en-US" sz="1800">
                <a:solidFill>
                  <a:schemeClr val="tx2"/>
                </a:solidFill>
                <a:latin typeface="Times New Roman" pitchFamily="18" charset="0"/>
                <a:cs typeface="Times New Roman" pitchFamily="18" charset="0"/>
              </a:rPr>
              <a:t>The Air Interface (MS to BTS) ,A</a:t>
            </a:r>
            <a:r>
              <a:rPr lang="en-US" sz="1800" baseline="-25000">
                <a:solidFill>
                  <a:schemeClr val="tx2"/>
                </a:solidFill>
                <a:latin typeface="Times New Roman" pitchFamily="18" charset="0"/>
                <a:cs typeface="Times New Roman" pitchFamily="18" charset="0"/>
              </a:rPr>
              <a:t>bis</a:t>
            </a:r>
            <a:r>
              <a:rPr lang="en-US" sz="1800">
                <a:solidFill>
                  <a:schemeClr val="tx2"/>
                </a:solidFill>
                <a:latin typeface="Times New Roman" pitchFamily="18" charset="0"/>
                <a:cs typeface="Times New Roman" pitchFamily="18" charset="0"/>
              </a:rPr>
              <a:t> Interface (BTS to BSC), and A Interface (BSC to MSC).</a:t>
            </a:r>
          </a:p>
          <a:p>
            <a:pPr>
              <a:lnSpc>
                <a:spcPct val="80000"/>
              </a:lnSpc>
              <a:buFont typeface="Wingdings" pitchFamily="2" charset="2"/>
              <a:buChar char="q"/>
            </a:pPr>
            <a:endParaRPr lang="en-US" sz="1800">
              <a:solidFill>
                <a:schemeClr val="tx2"/>
              </a:solidFill>
              <a:latin typeface="Times New Roman" pitchFamily="18" charset="0"/>
              <a:cs typeface="Times New Roman" pitchFamily="18" charset="0"/>
            </a:endParaRPr>
          </a:p>
          <a:p>
            <a:pPr>
              <a:lnSpc>
                <a:spcPct val="80000"/>
              </a:lnSpc>
              <a:buFont typeface="Wingdings" pitchFamily="2" charset="2"/>
              <a:buChar char="q"/>
            </a:pPr>
            <a:endParaRPr lang="en-US" sz="180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bwMode="auto">
          <a:xfrm>
            <a:off x="1295400" y="385746"/>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GSM: Overview</a:t>
            </a:r>
          </a:p>
        </p:txBody>
      </p:sp>
      <p:sp>
        <p:nvSpPr>
          <p:cNvPr id="80901" name="Rectangle 5"/>
          <p:cNvSpPr>
            <a:spLocks noGrp="1" noChangeArrowheads="1"/>
          </p:cNvSpPr>
          <p:nvPr>
            <p:ph idx="1"/>
          </p:nvPr>
        </p:nvSpPr>
        <p:spPr/>
        <p:txBody>
          <a:bodyPr/>
          <a:lstStyle/>
          <a:p>
            <a:r>
              <a:rPr lang="en-US" sz="2400" dirty="0"/>
              <a:t>GSM</a:t>
            </a:r>
          </a:p>
          <a:p>
            <a:pPr marL="819150" lvl="1"/>
            <a:r>
              <a:rPr lang="en-US" sz="2000" dirty="0"/>
              <a:t>formerly: </a:t>
            </a:r>
            <a:r>
              <a:rPr lang="en-US" sz="2000" dirty="0" err="1"/>
              <a:t>Groupe</a:t>
            </a:r>
            <a:r>
              <a:rPr lang="en-US" sz="2000" dirty="0"/>
              <a:t> </a:t>
            </a:r>
            <a:r>
              <a:rPr lang="en-US" sz="2000" dirty="0" err="1"/>
              <a:t>Spéciale</a:t>
            </a:r>
            <a:r>
              <a:rPr lang="en-US" sz="2000" dirty="0"/>
              <a:t> Mobile (founded 1982)</a:t>
            </a:r>
          </a:p>
          <a:p>
            <a:pPr marL="819150" lvl="1"/>
            <a:r>
              <a:rPr lang="en-US" sz="2000" dirty="0"/>
              <a:t>now: Global System for Mobile Communication</a:t>
            </a:r>
          </a:p>
          <a:p>
            <a:pPr marL="819150" lvl="1"/>
            <a:r>
              <a:rPr lang="en-US" sz="2000" dirty="0"/>
              <a:t>Pan-European standard (ETSI, European Telecommunications </a:t>
            </a:r>
            <a:r>
              <a:rPr lang="en-US" sz="2000" dirty="0" err="1"/>
              <a:t>Standardisation</a:t>
            </a:r>
            <a:r>
              <a:rPr lang="en-US" sz="2000" dirty="0"/>
              <a:t> Institute)</a:t>
            </a:r>
          </a:p>
          <a:p>
            <a:pPr marL="819150" lvl="1"/>
            <a:r>
              <a:rPr lang="en-US" sz="2000" dirty="0"/>
              <a:t>simultaneous introduction of essential services in three phases (1991, 1994, 1996) by the European telecommunication administrations (Germany: D1 and D2)</a:t>
            </a:r>
            <a:br>
              <a:rPr lang="en-US" sz="2000" dirty="0"/>
            </a:br>
            <a:r>
              <a:rPr lang="en-US" sz="2000" dirty="0"/>
              <a:t> </a:t>
            </a:r>
            <a:r>
              <a:rPr lang="de-DE" sz="2000" dirty="0">
                <a:sym typeface="Wingdings" pitchFamily="2" charset="2"/>
              </a:rPr>
              <a:t></a:t>
            </a:r>
            <a:r>
              <a:rPr lang="en-US" sz="2000" dirty="0"/>
              <a:t> seamless roaming within Europe possible</a:t>
            </a:r>
          </a:p>
          <a:p>
            <a:pPr marL="819150" lvl="1"/>
            <a:r>
              <a:rPr lang="en-US" sz="2000" dirty="0"/>
              <a:t>today many providers all over the world use GSM (more than 184 countries in Asia, Africa, Europe, Australia, America)</a:t>
            </a:r>
          </a:p>
          <a:p>
            <a:pPr marL="819150" lvl="1"/>
            <a:r>
              <a:rPr lang="en-US" sz="2000" dirty="0"/>
              <a:t>more than 747 million subscribers</a:t>
            </a:r>
          </a:p>
          <a:p>
            <a:pPr marL="819150" lvl="1"/>
            <a:r>
              <a:rPr lang="en-US" sz="2000" dirty="0"/>
              <a:t>more than 70% of all digital mobile phones use GSM</a:t>
            </a:r>
          </a:p>
          <a:p>
            <a:pPr marL="819150" lvl="1"/>
            <a:r>
              <a:rPr lang="en-US" sz="2000" dirty="0"/>
              <a:t>over 10 billion SMS per month in Germany, &gt; 360 billion/year worldwide</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87" name="Freeform 1067"/>
          <p:cNvSpPr>
            <a:spLocks/>
          </p:cNvSpPr>
          <p:nvPr/>
        </p:nvSpPr>
        <p:spPr bwMode="auto">
          <a:xfrm>
            <a:off x="4572000" y="3182958"/>
            <a:ext cx="1676400" cy="838200"/>
          </a:xfrm>
          <a:custGeom>
            <a:avLst/>
            <a:gdLst/>
            <a:ahLst/>
            <a:cxnLst>
              <a:cxn ang="0">
                <a:pos x="1056" y="0"/>
              </a:cxn>
              <a:cxn ang="0">
                <a:pos x="0" y="0"/>
              </a:cxn>
              <a:cxn ang="0">
                <a:pos x="528" y="528"/>
              </a:cxn>
              <a:cxn ang="0">
                <a:pos x="528" y="288"/>
              </a:cxn>
              <a:cxn ang="0">
                <a:pos x="1056" y="0"/>
              </a:cxn>
            </a:cxnLst>
            <a:rect l="0" t="0" r="r" b="b"/>
            <a:pathLst>
              <a:path w="1056" h="528">
                <a:moveTo>
                  <a:pt x="1056" y="0"/>
                </a:moveTo>
                <a:lnTo>
                  <a:pt x="0" y="0"/>
                </a:lnTo>
                <a:lnTo>
                  <a:pt x="528" y="528"/>
                </a:lnTo>
                <a:lnTo>
                  <a:pt x="528" y="288"/>
                </a:lnTo>
                <a:lnTo>
                  <a:pt x="1056" y="0"/>
                </a:lnTo>
                <a:close/>
              </a:path>
            </a:pathLst>
          </a:custGeom>
          <a:solidFill>
            <a:srgbClr val="DADAF6"/>
          </a:solidFill>
          <a:ln w="9525" cap="flat" cmpd="sng">
            <a:solidFill>
              <a:schemeClr val="tx1"/>
            </a:solidFill>
            <a:prstDash val="solid"/>
            <a:round/>
            <a:headEnd/>
            <a:tailEnd/>
          </a:ln>
          <a:effectLst/>
        </p:spPr>
        <p:txBody>
          <a:bodyPr wrap="none" anchor="ctr"/>
          <a:lstStyle/>
          <a:p>
            <a:endParaRPr lang="en-GB"/>
          </a:p>
        </p:txBody>
      </p:sp>
      <p:sp>
        <p:nvSpPr>
          <p:cNvPr id="134146" name="Rectangle 1026"/>
          <p:cNvSpPr>
            <a:spLocks noGrp="1" noChangeArrowheads="1"/>
          </p:cNvSpPr>
          <p:nvPr>
            <p:ph type="title"/>
          </p:nvPr>
        </p:nvSpPr>
        <p:spPr bwMode="auto">
          <a:xfrm>
            <a:off x="1295400" y="363558"/>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sz="4000" dirty="0"/>
              <a:t>GSM protocol layers for signaling</a:t>
            </a:r>
          </a:p>
        </p:txBody>
      </p:sp>
      <p:sp>
        <p:nvSpPr>
          <p:cNvPr id="134147" name="Rectangle 1027"/>
          <p:cNvSpPr>
            <a:spLocks noChangeArrowheads="1"/>
          </p:cNvSpPr>
          <p:nvPr/>
        </p:nvSpPr>
        <p:spPr bwMode="auto">
          <a:xfrm>
            <a:off x="1143000" y="2497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CM</a:t>
            </a:r>
          </a:p>
        </p:txBody>
      </p:sp>
      <p:sp>
        <p:nvSpPr>
          <p:cNvPr id="134148" name="Rectangle 1028"/>
          <p:cNvSpPr>
            <a:spLocks noChangeArrowheads="1"/>
          </p:cNvSpPr>
          <p:nvPr/>
        </p:nvSpPr>
        <p:spPr bwMode="auto">
          <a:xfrm>
            <a:off x="1143000" y="2878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MM</a:t>
            </a:r>
          </a:p>
        </p:txBody>
      </p:sp>
      <p:sp>
        <p:nvSpPr>
          <p:cNvPr id="134149" name="Rectangle 1029"/>
          <p:cNvSpPr>
            <a:spLocks noChangeArrowheads="1"/>
          </p:cNvSpPr>
          <p:nvPr/>
        </p:nvSpPr>
        <p:spPr bwMode="auto">
          <a:xfrm>
            <a:off x="1143000" y="3259158"/>
            <a:ext cx="838200" cy="762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RR</a:t>
            </a:r>
          </a:p>
        </p:txBody>
      </p:sp>
      <p:sp>
        <p:nvSpPr>
          <p:cNvPr id="134150" name="Rectangle 1030"/>
          <p:cNvSpPr>
            <a:spLocks noChangeArrowheads="1"/>
          </p:cNvSpPr>
          <p:nvPr/>
        </p:nvSpPr>
        <p:spPr bwMode="auto">
          <a:xfrm>
            <a:off x="6705600" y="2878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MM</a:t>
            </a:r>
          </a:p>
        </p:txBody>
      </p:sp>
      <p:sp>
        <p:nvSpPr>
          <p:cNvPr id="134151" name="Rectangle 1031"/>
          <p:cNvSpPr>
            <a:spLocks noChangeArrowheads="1"/>
          </p:cNvSpPr>
          <p:nvPr/>
        </p:nvSpPr>
        <p:spPr bwMode="auto">
          <a:xfrm>
            <a:off x="1143000" y="4021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LAPD</a:t>
            </a:r>
            <a:r>
              <a:rPr lang="en-US" sz="1400" baseline="-25000"/>
              <a:t>m</a:t>
            </a:r>
            <a:endParaRPr lang="en-US" sz="1400"/>
          </a:p>
        </p:txBody>
      </p:sp>
      <p:sp>
        <p:nvSpPr>
          <p:cNvPr id="134152" name="Rectangle 1032"/>
          <p:cNvSpPr>
            <a:spLocks noChangeArrowheads="1"/>
          </p:cNvSpPr>
          <p:nvPr/>
        </p:nvSpPr>
        <p:spPr bwMode="auto">
          <a:xfrm>
            <a:off x="11430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radio</a:t>
            </a:r>
          </a:p>
        </p:txBody>
      </p:sp>
      <p:sp>
        <p:nvSpPr>
          <p:cNvPr id="134153" name="Rectangle 1033"/>
          <p:cNvSpPr>
            <a:spLocks noChangeArrowheads="1"/>
          </p:cNvSpPr>
          <p:nvPr/>
        </p:nvSpPr>
        <p:spPr bwMode="auto">
          <a:xfrm>
            <a:off x="2438400" y="4021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LAPD</a:t>
            </a:r>
            <a:r>
              <a:rPr lang="en-US" sz="1400" baseline="-25000"/>
              <a:t>m</a:t>
            </a:r>
            <a:endParaRPr lang="en-US" sz="1400"/>
          </a:p>
        </p:txBody>
      </p:sp>
      <p:sp>
        <p:nvSpPr>
          <p:cNvPr id="134154" name="Rectangle 1034"/>
          <p:cNvSpPr>
            <a:spLocks noChangeArrowheads="1"/>
          </p:cNvSpPr>
          <p:nvPr/>
        </p:nvSpPr>
        <p:spPr bwMode="auto">
          <a:xfrm>
            <a:off x="24384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radio</a:t>
            </a:r>
          </a:p>
        </p:txBody>
      </p:sp>
      <p:sp>
        <p:nvSpPr>
          <p:cNvPr id="134155" name="Rectangle 1035"/>
          <p:cNvSpPr>
            <a:spLocks noChangeArrowheads="1"/>
          </p:cNvSpPr>
          <p:nvPr/>
        </p:nvSpPr>
        <p:spPr bwMode="auto">
          <a:xfrm>
            <a:off x="3276600" y="4021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LAPD</a:t>
            </a:r>
          </a:p>
        </p:txBody>
      </p:sp>
      <p:sp>
        <p:nvSpPr>
          <p:cNvPr id="134156" name="Rectangle 1036"/>
          <p:cNvSpPr>
            <a:spLocks noChangeArrowheads="1"/>
          </p:cNvSpPr>
          <p:nvPr/>
        </p:nvSpPr>
        <p:spPr bwMode="auto">
          <a:xfrm>
            <a:off x="32766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PCM</a:t>
            </a:r>
          </a:p>
        </p:txBody>
      </p:sp>
      <p:sp>
        <p:nvSpPr>
          <p:cNvPr id="134157" name="AutoShape 1037"/>
          <p:cNvSpPr>
            <a:spLocks noChangeArrowheads="1"/>
          </p:cNvSpPr>
          <p:nvPr/>
        </p:nvSpPr>
        <p:spPr bwMode="auto">
          <a:xfrm>
            <a:off x="2438400" y="3563958"/>
            <a:ext cx="838200" cy="457200"/>
          </a:xfrm>
          <a:prstGeom prst="rtTriangle">
            <a:avLst/>
          </a:prstGeom>
          <a:solidFill>
            <a:srgbClr val="DADAF6"/>
          </a:solidFill>
          <a:ln w="9525">
            <a:solidFill>
              <a:schemeClr val="tx1"/>
            </a:solidFill>
            <a:miter lim="800000"/>
            <a:headEnd/>
            <a:tailEnd/>
          </a:ln>
          <a:effectLst/>
        </p:spPr>
        <p:txBody>
          <a:bodyPr wrap="none" bIns="0" anchor="ctr"/>
          <a:lstStyle/>
          <a:p>
            <a:pPr algn="ctr"/>
            <a:r>
              <a:rPr lang="en-US" sz="1400"/>
              <a:t>RR’   </a:t>
            </a:r>
          </a:p>
        </p:txBody>
      </p:sp>
      <p:sp>
        <p:nvSpPr>
          <p:cNvPr id="134158" name="AutoShape 1038"/>
          <p:cNvSpPr>
            <a:spLocks noChangeArrowheads="1"/>
          </p:cNvSpPr>
          <p:nvPr/>
        </p:nvSpPr>
        <p:spPr bwMode="auto">
          <a:xfrm flipH="1">
            <a:off x="3276600" y="3563958"/>
            <a:ext cx="838200" cy="457200"/>
          </a:xfrm>
          <a:prstGeom prst="rtTriangle">
            <a:avLst/>
          </a:prstGeom>
          <a:solidFill>
            <a:srgbClr val="DADAF6"/>
          </a:solidFill>
          <a:ln w="9525">
            <a:solidFill>
              <a:schemeClr val="tx1"/>
            </a:solidFill>
            <a:miter lim="800000"/>
            <a:headEnd/>
            <a:tailEnd/>
          </a:ln>
          <a:effectLst/>
        </p:spPr>
        <p:txBody>
          <a:bodyPr wrap="none" lIns="126000" bIns="0" anchor="ctr"/>
          <a:lstStyle/>
          <a:p>
            <a:pPr algn="ctr"/>
            <a:r>
              <a:rPr lang="en-US" sz="1400"/>
              <a:t>   BTSM</a:t>
            </a:r>
          </a:p>
        </p:txBody>
      </p:sp>
      <p:sp>
        <p:nvSpPr>
          <p:cNvPr id="134159" name="AutoShape 1039"/>
          <p:cNvSpPr>
            <a:spLocks noChangeArrowheads="1"/>
          </p:cNvSpPr>
          <p:nvPr/>
        </p:nvSpPr>
        <p:spPr bwMode="auto">
          <a:xfrm flipV="1">
            <a:off x="2438400" y="3563958"/>
            <a:ext cx="1676400" cy="457200"/>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GB"/>
          </a:p>
        </p:txBody>
      </p:sp>
      <p:cxnSp>
        <p:nvCxnSpPr>
          <p:cNvPr id="134160" name="AutoShape 1040"/>
          <p:cNvCxnSpPr>
            <a:cxnSpLocks noChangeShapeType="1"/>
            <a:stCxn id="134152" idx="2"/>
            <a:endCxn id="134154" idx="2"/>
          </p:cNvCxnSpPr>
          <p:nvPr/>
        </p:nvCxnSpPr>
        <p:spPr bwMode="auto">
          <a:xfrm rot="16200000" flipH="1">
            <a:off x="2209006" y="4136252"/>
            <a:ext cx="1588" cy="1295400"/>
          </a:xfrm>
          <a:prstGeom prst="bentConnector3">
            <a:avLst>
              <a:gd name="adj1" fmla="val 14400000"/>
            </a:avLst>
          </a:prstGeom>
          <a:noFill/>
          <a:ln w="9525">
            <a:solidFill>
              <a:schemeClr val="tx1"/>
            </a:solidFill>
            <a:miter lim="800000"/>
            <a:headEnd/>
            <a:tailEnd/>
          </a:ln>
          <a:effectLst/>
        </p:spPr>
      </p:cxnSp>
      <p:sp>
        <p:nvSpPr>
          <p:cNvPr id="134161" name="Rectangle 1041"/>
          <p:cNvSpPr>
            <a:spLocks noChangeArrowheads="1"/>
          </p:cNvSpPr>
          <p:nvPr/>
        </p:nvSpPr>
        <p:spPr bwMode="auto">
          <a:xfrm>
            <a:off x="6705600" y="2497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CM</a:t>
            </a:r>
          </a:p>
        </p:txBody>
      </p:sp>
      <p:sp>
        <p:nvSpPr>
          <p:cNvPr id="134162" name="Rectangle 1042"/>
          <p:cNvSpPr>
            <a:spLocks noChangeArrowheads="1"/>
          </p:cNvSpPr>
          <p:nvPr/>
        </p:nvSpPr>
        <p:spPr bwMode="auto">
          <a:xfrm>
            <a:off x="4572000" y="4021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LAPD</a:t>
            </a:r>
          </a:p>
        </p:txBody>
      </p:sp>
      <p:sp>
        <p:nvSpPr>
          <p:cNvPr id="134163" name="Rectangle 1043"/>
          <p:cNvSpPr>
            <a:spLocks noChangeArrowheads="1"/>
          </p:cNvSpPr>
          <p:nvPr/>
        </p:nvSpPr>
        <p:spPr bwMode="auto">
          <a:xfrm>
            <a:off x="45720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PCM</a:t>
            </a:r>
          </a:p>
        </p:txBody>
      </p:sp>
      <p:cxnSp>
        <p:nvCxnSpPr>
          <p:cNvPr id="134164" name="AutoShape 1044"/>
          <p:cNvCxnSpPr>
            <a:cxnSpLocks noChangeShapeType="1"/>
            <a:stCxn id="134156" idx="2"/>
            <a:endCxn id="134163" idx="2"/>
          </p:cNvCxnSpPr>
          <p:nvPr/>
        </p:nvCxnSpPr>
        <p:spPr bwMode="auto">
          <a:xfrm rot="16200000" flipH="1">
            <a:off x="4342606" y="4136252"/>
            <a:ext cx="1588" cy="1295400"/>
          </a:xfrm>
          <a:prstGeom prst="bentConnector3">
            <a:avLst>
              <a:gd name="adj1" fmla="val 14400000"/>
            </a:avLst>
          </a:prstGeom>
          <a:noFill/>
          <a:ln w="9525">
            <a:solidFill>
              <a:schemeClr val="tx1"/>
            </a:solidFill>
            <a:miter lim="800000"/>
            <a:headEnd/>
            <a:tailEnd/>
          </a:ln>
          <a:effectLst/>
        </p:spPr>
      </p:cxnSp>
      <p:sp>
        <p:nvSpPr>
          <p:cNvPr id="134165" name="AutoShape 1045"/>
          <p:cNvSpPr>
            <a:spLocks noChangeArrowheads="1"/>
          </p:cNvSpPr>
          <p:nvPr/>
        </p:nvSpPr>
        <p:spPr bwMode="auto">
          <a:xfrm>
            <a:off x="4572000" y="3182958"/>
            <a:ext cx="838200" cy="838200"/>
          </a:xfrm>
          <a:prstGeom prst="rtTriangle">
            <a:avLst/>
          </a:prstGeom>
          <a:solidFill>
            <a:srgbClr val="DADAF6"/>
          </a:solidFill>
          <a:ln w="9525">
            <a:solidFill>
              <a:schemeClr val="tx1"/>
            </a:solidFill>
            <a:miter lim="800000"/>
            <a:headEnd/>
            <a:tailEnd/>
          </a:ln>
          <a:effectLst/>
        </p:spPr>
        <p:txBody>
          <a:bodyPr wrap="none" lIns="0" bIns="0" anchor="ctr"/>
          <a:lstStyle/>
          <a:p>
            <a:r>
              <a:rPr lang="en-US" sz="1400"/>
              <a:t>RR’</a:t>
            </a:r>
          </a:p>
          <a:p>
            <a:r>
              <a:rPr lang="en-US" sz="1400"/>
              <a:t>BTSM   </a:t>
            </a:r>
          </a:p>
        </p:txBody>
      </p:sp>
      <p:sp>
        <p:nvSpPr>
          <p:cNvPr id="134167" name="Text Box 1047"/>
          <p:cNvSpPr txBox="1">
            <a:spLocks noChangeArrowheads="1"/>
          </p:cNvSpPr>
          <p:nvPr/>
        </p:nvSpPr>
        <p:spPr bwMode="auto">
          <a:xfrm>
            <a:off x="3810000" y="5164158"/>
            <a:ext cx="1223963" cy="336550"/>
          </a:xfrm>
          <a:prstGeom prst="rect">
            <a:avLst/>
          </a:prstGeom>
          <a:noFill/>
          <a:ln w="9525">
            <a:noFill/>
            <a:miter lim="800000"/>
            <a:headEnd/>
            <a:tailEnd/>
          </a:ln>
          <a:effectLst/>
        </p:spPr>
        <p:txBody>
          <a:bodyPr wrap="none">
            <a:spAutoFit/>
          </a:bodyPr>
          <a:lstStyle/>
          <a:p>
            <a:r>
              <a:rPr lang="en-US"/>
              <a:t>16/64 kbit/s</a:t>
            </a:r>
          </a:p>
        </p:txBody>
      </p:sp>
      <p:sp>
        <p:nvSpPr>
          <p:cNvPr id="134168" name="Line 1048"/>
          <p:cNvSpPr>
            <a:spLocks noChangeShapeType="1"/>
          </p:cNvSpPr>
          <p:nvPr/>
        </p:nvSpPr>
        <p:spPr bwMode="auto">
          <a:xfrm flipV="1">
            <a:off x="2209800" y="2116158"/>
            <a:ext cx="0" cy="3048000"/>
          </a:xfrm>
          <a:prstGeom prst="line">
            <a:avLst/>
          </a:prstGeom>
          <a:noFill/>
          <a:ln w="9525">
            <a:solidFill>
              <a:schemeClr val="tx1"/>
            </a:solidFill>
            <a:prstDash val="dash"/>
            <a:round/>
            <a:headEnd/>
            <a:tailEnd/>
          </a:ln>
          <a:effectLst/>
        </p:spPr>
        <p:txBody>
          <a:bodyPr wrap="none" anchor="ctr"/>
          <a:lstStyle/>
          <a:p>
            <a:endParaRPr lang="en-GB"/>
          </a:p>
        </p:txBody>
      </p:sp>
      <p:sp>
        <p:nvSpPr>
          <p:cNvPr id="134169" name="Line 1049"/>
          <p:cNvSpPr>
            <a:spLocks noChangeShapeType="1"/>
          </p:cNvSpPr>
          <p:nvPr/>
        </p:nvSpPr>
        <p:spPr bwMode="auto">
          <a:xfrm flipV="1">
            <a:off x="4343400" y="2116158"/>
            <a:ext cx="0" cy="3048000"/>
          </a:xfrm>
          <a:prstGeom prst="line">
            <a:avLst/>
          </a:prstGeom>
          <a:noFill/>
          <a:ln w="9525">
            <a:solidFill>
              <a:schemeClr val="tx1"/>
            </a:solidFill>
            <a:prstDash val="dash"/>
            <a:round/>
            <a:headEnd/>
            <a:tailEnd/>
          </a:ln>
          <a:effectLst/>
        </p:spPr>
        <p:txBody>
          <a:bodyPr wrap="none" anchor="ctr"/>
          <a:lstStyle/>
          <a:p>
            <a:endParaRPr lang="en-GB"/>
          </a:p>
        </p:txBody>
      </p:sp>
      <p:sp>
        <p:nvSpPr>
          <p:cNvPr id="134170" name="Text Box 1050"/>
          <p:cNvSpPr txBox="1">
            <a:spLocks noChangeArrowheads="1"/>
          </p:cNvSpPr>
          <p:nvPr/>
        </p:nvSpPr>
        <p:spPr bwMode="auto">
          <a:xfrm>
            <a:off x="1981200" y="1735158"/>
            <a:ext cx="446088" cy="336550"/>
          </a:xfrm>
          <a:prstGeom prst="rect">
            <a:avLst/>
          </a:prstGeom>
          <a:noFill/>
          <a:ln w="9525">
            <a:noFill/>
            <a:miter lim="800000"/>
            <a:headEnd/>
            <a:tailEnd/>
          </a:ln>
          <a:effectLst/>
        </p:spPr>
        <p:txBody>
          <a:bodyPr wrap="none">
            <a:spAutoFit/>
          </a:bodyPr>
          <a:lstStyle/>
          <a:p>
            <a:r>
              <a:rPr lang="en-US"/>
              <a:t>U</a:t>
            </a:r>
            <a:r>
              <a:rPr lang="en-US" baseline="-25000"/>
              <a:t>m</a:t>
            </a:r>
            <a:endParaRPr lang="en-US"/>
          </a:p>
        </p:txBody>
      </p:sp>
      <p:sp>
        <p:nvSpPr>
          <p:cNvPr id="134171" name="Text Box 1051"/>
          <p:cNvSpPr txBox="1">
            <a:spLocks noChangeArrowheads="1"/>
          </p:cNvSpPr>
          <p:nvPr/>
        </p:nvSpPr>
        <p:spPr bwMode="auto">
          <a:xfrm>
            <a:off x="4114800" y="1735158"/>
            <a:ext cx="498475" cy="336550"/>
          </a:xfrm>
          <a:prstGeom prst="rect">
            <a:avLst/>
          </a:prstGeom>
          <a:noFill/>
          <a:ln w="9525">
            <a:noFill/>
            <a:miter lim="800000"/>
            <a:headEnd/>
            <a:tailEnd/>
          </a:ln>
          <a:effectLst/>
        </p:spPr>
        <p:txBody>
          <a:bodyPr wrap="none">
            <a:spAutoFit/>
          </a:bodyPr>
          <a:lstStyle/>
          <a:p>
            <a:r>
              <a:rPr lang="en-US"/>
              <a:t>A</a:t>
            </a:r>
            <a:r>
              <a:rPr lang="en-US" baseline="-25000"/>
              <a:t>bis</a:t>
            </a:r>
            <a:endParaRPr lang="en-US"/>
          </a:p>
        </p:txBody>
      </p:sp>
      <p:sp>
        <p:nvSpPr>
          <p:cNvPr id="134172" name="Text Box 1052"/>
          <p:cNvSpPr txBox="1">
            <a:spLocks noChangeArrowheads="1"/>
          </p:cNvSpPr>
          <p:nvPr/>
        </p:nvSpPr>
        <p:spPr bwMode="auto">
          <a:xfrm>
            <a:off x="6324600" y="1735158"/>
            <a:ext cx="319088" cy="336550"/>
          </a:xfrm>
          <a:prstGeom prst="rect">
            <a:avLst/>
          </a:prstGeom>
          <a:noFill/>
          <a:ln w="9525">
            <a:noFill/>
            <a:miter lim="800000"/>
            <a:headEnd/>
            <a:tailEnd/>
          </a:ln>
          <a:effectLst/>
        </p:spPr>
        <p:txBody>
          <a:bodyPr wrap="none">
            <a:spAutoFit/>
          </a:bodyPr>
          <a:lstStyle/>
          <a:p>
            <a:r>
              <a:rPr lang="en-US"/>
              <a:t>A</a:t>
            </a:r>
          </a:p>
        </p:txBody>
      </p:sp>
      <p:sp>
        <p:nvSpPr>
          <p:cNvPr id="134173" name="Rectangle 1053"/>
          <p:cNvSpPr>
            <a:spLocks noChangeArrowheads="1"/>
          </p:cNvSpPr>
          <p:nvPr/>
        </p:nvSpPr>
        <p:spPr bwMode="auto">
          <a:xfrm>
            <a:off x="5410200" y="3640158"/>
            <a:ext cx="838200" cy="762000"/>
          </a:xfrm>
          <a:prstGeom prst="rect">
            <a:avLst/>
          </a:prstGeom>
          <a:solidFill>
            <a:srgbClr val="DADAF6"/>
          </a:solidFill>
          <a:ln w="9525">
            <a:solidFill>
              <a:schemeClr val="tx1"/>
            </a:solidFill>
            <a:miter lim="800000"/>
            <a:headEnd/>
            <a:tailEnd/>
          </a:ln>
          <a:effectLst/>
        </p:spPr>
        <p:txBody>
          <a:bodyPr wrap="none" anchor="ctr"/>
          <a:lstStyle/>
          <a:p>
            <a:pPr algn="ctr"/>
            <a:r>
              <a:rPr lang="en-US"/>
              <a:t>SS7</a:t>
            </a:r>
          </a:p>
        </p:txBody>
      </p:sp>
      <p:sp>
        <p:nvSpPr>
          <p:cNvPr id="134174" name="Rectangle 1054"/>
          <p:cNvSpPr>
            <a:spLocks noChangeArrowheads="1"/>
          </p:cNvSpPr>
          <p:nvPr/>
        </p:nvSpPr>
        <p:spPr bwMode="auto">
          <a:xfrm>
            <a:off x="54102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PCM</a:t>
            </a:r>
          </a:p>
        </p:txBody>
      </p:sp>
      <p:sp>
        <p:nvSpPr>
          <p:cNvPr id="134175" name="Line 1055"/>
          <p:cNvSpPr>
            <a:spLocks noChangeShapeType="1"/>
          </p:cNvSpPr>
          <p:nvPr/>
        </p:nvSpPr>
        <p:spPr bwMode="auto">
          <a:xfrm flipV="1">
            <a:off x="6477000" y="2116158"/>
            <a:ext cx="0" cy="3048000"/>
          </a:xfrm>
          <a:prstGeom prst="line">
            <a:avLst/>
          </a:prstGeom>
          <a:noFill/>
          <a:ln w="9525">
            <a:solidFill>
              <a:schemeClr val="tx1"/>
            </a:solidFill>
            <a:prstDash val="dash"/>
            <a:round/>
            <a:headEnd/>
            <a:tailEnd/>
          </a:ln>
          <a:effectLst/>
        </p:spPr>
        <p:txBody>
          <a:bodyPr wrap="none" anchor="ctr"/>
          <a:lstStyle/>
          <a:p>
            <a:endParaRPr lang="en-GB"/>
          </a:p>
        </p:txBody>
      </p:sp>
      <p:sp>
        <p:nvSpPr>
          <p:cNvPr id="134176" name="Rectangle 1056"/>
          <p:cNvSpPr>
            <a:spLocks noChangeArrowheads="1"/>
          </p:cNvSpPr>
          <p:nvPr/>
        </p:nvSpPr>
        <p:spPr bwMode="auto">
          <a:xfrm>
            <a:off x="6705600" y="3640158"/>
            <a:ext cx="838200" cy="762000"/>
          </a:xfrm>
          <a:prstGeom prst="rect">
            <a:avLst/>
          </a:prstGeom>
          <a:solidFill>
            <a:srgbClr val="DADAF6"/>
          </a:solidFill>
          <a:ln w="9525">
            <a:solidFill>
              <a:schemeClr val="tx1"/>
            </a:solidFill>
            <a:miter lim="800000"/>
            <a:headEnd/>
            <a:tailEnd/>
          </a:ln>
          <a:effectLst/>
        </p:spPr>
        <p:txBody>
          <a:bodyPr wrap="none" anchor="ctr"/>
          <a:lstStyle/>
          <a:p>
            <a:pPr algn="ctr"/>
            <a:r>
              <a:rPr lang="en-US"/>
              <a:t>SS7</a:t>
            </a:r>
          </a:p>
        </p:txBody>
      </p:sp>
      <p:sp>
        <p:nvSpPr>
          <p:cNvPr id="134177" name="Rectangle 1057"/>
          <p:cNvSpPr>
            <a:spLocks noChangeArrowheads="1"/>
          </p:cNvSpPr>
          <p:nvPr/>
        </p:nvSpPr>
        <p:spPr bwMode="auto">
          <a:xfrm>
            <a:off x="6705600" y="4402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sz="1400"/>
              <a:t>PCM</a:t>
            </a:r>
          </a:p>
        </p:txBody>
      </p:sp>
      <p:cxnSp>
        <p:nvCxnSpPr>
          <p:cNvPr id="134178" name="AutoShape 1058"/>
          <p:cNvCxnSpPr>
            <a:cxnSpLocks noChangeShapeType="1"/>
            <a:stCxn id="134174" idx="2"/>
            <a:endCxn id="134177" idx="2"/>
          </p:cNvCxnSpPr>
          <p:nvPr/>
        </p:nvCxnSpPr>
        <p:spPr bwMode="auto">
          <a:xfrm rot="16200000" flipH="1">
            <a:off x="6476206" y="4136252"/>
            <a:ext cx="1588" cy="1295400"/>
          </a:xfrm>
          <a:prstGeom prst="bentConnector3">
            <a:avLst>
              <a:gd name="adj1" fmla="val 14400000"/>
            </a:avLst>
          </a:prstGeom>
          <a:noFill/>
          <a:ln w="9525">
            <a:solidFill>
              <a:schemeClr val="tx1"/>
            </a:solidFill>
            <a:miter lim="800000"/>
            <a:headEnd/>
            <a:tailEnd/>
          </a:ln>
          <a:effectLst/>
        </p:spPr>
      </p:cxnSp>
      <p:sp>
        <p:nvSpPr>
          <p:cNvPr id="134179" name="Text Box 1059"/>
          <p:cNvSpPr txBox="1">
            <a:spLocks noChangeArrowheads="1"/>
          </p:cNvSpPr>
          <p:nvPr/>
        </p:nvSpPr>
        <p:spPr bwMode="auto">
          <a:xfrm>
            <a:off x="6019800" y="5164158"/>
            <a:ext cx="1292225" cy="581025"/>
          </a:xfrm>
          <a:prstGeom prst="rect">
            <a:avLst/>
          </a:prstGeom>
          <a:noFill/>
          <a:ln w="9525">
            <a:noFill/>
            <a:miter lim="800000"/>
            <a:headEnd/>
            <a:tailEnd/>
          </a:ln>
          <a:effectLst/>
        </p:spPr>
        <p:txBody>
          <a:bodyPr wrap="none">
            <a:spAutoFit/>
          </a:bodyPr>
          <a:lstStyle/>
          <a:p>
            <a:r>
              <a:rPr lang="en-US"/>
              <a:t>64 kbit/s /</a:t>
            </a:r>
          </a:p>
          <a:p>
            <a:r>
              <a:rPr lang="en-US"/>
              <a:t>2.048 Mbit/s</a:t>
            </a:r>
          </a:p>
        </p:txBody>
      </p:sp>
      <p:sp>
        <p:nvSpPr>
          <p:cNvPr id="134181" name="Text Box 1061"/>
          <p:cNvSpPr txBox="1">
            <a:spLocks noChangeArrowheads="1"/>
          </p:cNvSpPr>
          <p:nvPr/>
        </p:nvSpPr>
        <p:spPr bwMode="auto">
          <a:xfrm>
            <a:off x="1355725" y="2024083"/>
            <a:ext cx="488950" cy="336550"/>
          </a:xfrm>
          <a:prstGeom prst="rect">
            <a:avLst/>
          </a:prstGeom>
          <a:noFill/>
          <a:ln w="9525">
            <a:noFill/>
            <a:miter lim="800000"/>
            <a:headEnd/>
            <a:tailEnd/>
          </a:ln>
          <a:effectLst/>
        </p:spPr>
        <p:txBody>
          <a:bodyPr wrap="none">
            <a:spAutoFit/>
          </a:bodyPr>
          <a:lstStyle/>
          <a:p>
            <a:r>
              <a:rPr lang="en-US" b="1"/>
              <a:t>MS</a:t>
            </a:r>
          </a:p>
        </p:txBody>
      </p:sp>
      <p:sp>
        <p:nvSpPr>
          <p:cNvPr id="134182" name="Text Box 1062"/>
          <p:cNvSpPr txBox="1">
            <a:spLocks noChangeArrowheads="1"/>
          </p:cNvSpPr>
          <p:nvPr/>
        </p:nvSpPr>
        <p:spPr bwMode="auto">
          <a:xfrm>
            <a:off x="3048000" y="2039958"/>
            <a:ext cx="588963" cy="336550"/>
          </a:xfrm>
          <a:prstGeom prst="rect">
            <a:avLst/>
          </a:prstGeom>
          <a:noFill/>
          <a:ln w="9525">
            <a:noFill/>
            <a:miter lim="800000"/>
            <a:headEnd/>
            <a:tailEnd/>
          </a:ln>
          <a:effectLst/>
        </p:spPr>
        <p:txBody>
          <a:bodyPr wrap="none">
            <a:spAutoFit/>
          </a:bodyPr>
          <a:lstStyle/>
          <a:p>
            <a:r>
              <a:rPr lang="en-US" b="1"/>
              <a:t>BTS</a:t>
            </a:r>
          </a:p>
        </p:txBody>
      </p:sp>
      <p:sp>
        <p:nvSpPr>
          <p:cNvPr id="134183" name="Text Box 1063"/>
          <p:cNvSpPr txBox="1">
            <a:spLocks noChangeArrowheads="1"/>
          </p:cNvSpPr>
          <p:nvPr/>
        </p:nvSpPr>
        <p:spPr bwMode="auto">
          <a:xfrm>
            <a:off x="5105400" y="2039958"/>
            <a:ext cx="611188" cy="336550"/>
          </a:xfrm>
          <a:prstGeom prst="rect">
            <a:avLst/>
          </a:prstGeom>
          <a:noFill/>
          <a:ln w="9525">
            <a:noFill/>
            <a:miter lim="800000"/>
            <a:headEnd/>
            <a:tailEnd/>
          </a:ln>
          <a:effectLst/>
        </p:spPr>
        <p:txBody>
          <a:bodyPr wrap="none">
            <a:spAutoFit/>
          </a:bodyPr>
          <a:lstStyle/>
          <a:p>
            <a:r>
              <a:rPr lang="en-US" b="1"/>
              <a:t>BSC</a:t>
            </a:r>
          </a:p>
        </p:txBody>
      </p:sp>
      <p:sp>
        <p:nvSpPr>
          <p:cNvPr id="134184" name="Text Box 1064"/>
          <p:cNvSpPr txBox="1">
            <a:spLocks noChangeArrowheads="1"/>
          </p:cNvSpPr>
          <p:nvPr/>
        </p:nvSpPr>
        <p:spPr bwMode="auto">
          <a:xfrm>
            <a:off x="6781800" y="2039958"/>
            <a:ext cx="635000" cy="336550"/>
          </a:xfrm>
          <a:prstGeom prst="rect">
            <a:avLst/>
          </a:prstGeom>
          <a:noFill/>
          <a:ln w="9525">
            <a:noFill/>
            <a:miter lim="800000"/>
            <a:headEnd/>
            <a:tailEnd/>
          </a:ln>
          <a:effectLst/>
        </p:spPr>
        <p:txBody>
          <a:bodyPr wrap="none">
            <a:spAutoFit/>
          </a:bodyPr>
          <a:lstStyle/>
          <a:p>
            <a:r>
              <a:rPr lang="en-US" b="1"/>
              <a:t>MSC</a:t>
            </a:r>
          </a:p>
        </p:txBody>
      </p:sp>
      <p:sp>
        <p:nvSpPr>
          <p:cNvPr id="134185" name="AutoShape 1065"/>
          <p:cNvSpPr>
            <a:spLocks noChangeArrowheads="1"/>
          </p:cNvSpPr>
          <p:nvPr/>
        </p:nvSpPr>
        <p:spPr bwMode="auto">
          <a:xfrm flipH="1">
            <a:off x="5410200" y="3182958"/>
            <a:ext cx="838200" cy="457200"/>
          </a:xfrm>
          <a:prstGeom prst="rtTriangle">
            <a:avLst/>
          </a:prstGeom>
          <a:solidFill>
            <a:srgbClr val="DADAF6"/>
          </a:solidFill>
          <a:ln w="9525">
            <a:solidFill>
              <a:schemeClr val="tx1"/>
            </a:solidFill>
            <a:miter lim="800000"/>
            <a:headEnd/>
            <a:tailEnd/>
          </a:ln>
          <a:effectLst/>
        </p:spPr>
        <p:txBody>
          <a:bodyPr wrap="none" rIns="198000" bIns="0" anchor="ctr"/>
          <a:lstStyle/>
          <a:p>
            <a:pPr algn="ctr"/>
            <a:r>
              <a:rPr lang="en-US" sz="1200"/>
              <a:t>BSSAP</a:t>
            </a:r>
          </a:p>
        </p:txBody>
      </p:sp>
      <p:sp>
        <p:nvSpPr>
          <p:cNvPr id="134186" name="Rectangle 1066"/>
          <p:cNvSpPr>
            <a:spLocks noChangeArrowheads="1"/>
          </p:cNvSpPr>
          <p:nvPr/>
        </p:nvSpPr>
        <p:spPr bwMode="auto">
          <a:xfrm>
            <a:off x="6705600" y="3259158"/>
            <a:ext cx="8382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BSSAP</a:t>
            </a:r>
          </a:p>
        </p:txBody>
      </p:sp>
      <p:sp>
        <p:nvSpPr>
          <p:cNvPr id="134189" name="Oval 1069"/>
          <p:cNvSpPr>
            <a:spLocks noChangeArrowheads="1"/>
          </p:cNvSpPr>
          <p:nvPr/>
        </p:nvSpPr>
        <p:spPr bwMode="auto">
          <a:xfrm>
            <a:off x="539750" y="2568596"/>
            <a:ext cx="287338" cy="215900"/>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134190" name="Text Box 1070"/>
          <p:cNvSpPr txBox="1">
            <a:spLocks noChangeArrowheads="1"/>
          </p:cNvSpPr>
          <p:nvPr/>
        </p:nvSpPr>
        <p:spPr bwMode="auto">
          <a:xfrm>
            <a:off x="539750" y="5880121"/>
            <a:ext cx="7272338" cy="549275"/>
          </a:xfrm>
          <a:prstGeom prst="rect">
            <a:avLst/>
          </a:prstGeom>
          <a:noFill/>
          <a:ln w="9525">
            <a:noFill/>
            <a:miter lim="800000"/>
            <a:headEnd/>
            <a:tailEnd/>
          </a:ln>
          <a:effectLst/>
        </p:spPr>
        <p:txBody>
          <a:bodyPr>
            <a:spAutoFit/>
          </a:bodyPr>
          <a:lstStyle/>
          <a:p>
            <a:pPr>
              <a:spcBef>
                <a:spcPct val="50000"/>
              </a:spcBef>
            </a:pPr>
            <a:r>
              <a:rPr lang="en-US" sz="1200"/>
              <a:t>LAPD</a:t>
            </a:r>
            <a:r>
              <a:rPr lang="en-US" sz="1200" baseline="-25000"/>
              <a:t>m</a:t>
            </a:r>
            <a:r>
              <a:rPr lang="en-US" sz="1200"/>
              <a:t>: Link Access Procedure for the D-Channel in ISDN system ( A version of HDLC)</a:t>
            </a:r>
          </a:p>
          <a:p>
            <a:pPr>
              <a:spcBef>
                <a:spcPct val="50000"/>
              </a:spcBef>
            </a:pPr>
            <a:r>
              <a:rPr lang="en-US" sz="1200"/>
              <a:t>BTSM: BTS Management.  BSSAP: BSS Application Part.  PCM: Pulse Code Modulation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104 0.0252 C -0.01632 0.15954 -0.03142 0.29387 -0.00104 0.35468 C 0.02934 0.41549 0.14723 0.43491 0.18143 0.38983 C 0.21563 0.34474 0.17743 0.13711 0.20434 0.0837 C 0.23125 0.03029 0.31667 0.02682 0.34288 0.06959 C 0.3691 0.11237 0.3441 0.29873 0.36216 0.34081 C 0.38021 0.38289 0.43455 0.37572 0.45174 0.32208 C 0.46893 0.26844 0.45052 0.07191 0.46563 0.01826 C 0.48073 -0.03538 0.52552 -0.05965 0.54288 -0.00046 C 0.56025 0.05873 0.53941 0.3022 0.56927 0.37341 C 0.59913 0.44462 0.68976 0.48925 0.72188 0.42705 C 0.754 0.36485 0.75486 0.07769 0.76216 -0.00046 C 0.76945 -0.07861 0.76511 -0.0363 0.76563 -0.04254 " pathEditMode="relative" ptsTypes="aaaaaaaaaaaaA">
                                      <p:cBhvr>
                                        <p:cTn id="6" dur="5000" fill="hold"/>
                                        <p:tgtEl>
                                          <p:spTgt spid="1341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8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1295400" y="428604"/>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Mobile Terminated Call</a:t>
            </a:r>
          </a:p>
        </p:txBody>
      </p:sp>
      <p:sp>
        <p:nvSpPr>
          <p:cNvPr id="135255" name="Rectangle 87"/>
          <p:cNvSpPr>
            <a:spLocks noGrp="1" noChangeArrowheads="1"/>
          </p:cNvSpPr>
          <p:nvPr>
            <p:ph sz="half" idx="1"/>
          </p:nvPr>
        </p:nvSpPr>
        <p:spPr>
          <a:xfrm>
            <a:off x="304800" y="1676424"/>
            <a:ext cx="4183063" cy="5181600"/>
          </a:xfrm>
        </p:spPr>
        <p:txBody>
          <a:bodyPr/>
          <a:lstStyle/>
          <a:p>
            <a:pPr marL="0" indent="0"/>
            <a:r>
              <a:rPr lang="en-US" sz="1800"/>
              <a:t>1: calling a GSM subscriber</a:t>
            </a:r>
          </a:p>
          <a:p>
            <a:pPr marL="0" indent="0"/>
            <a:r>
              <a:rPr lang="en-US" sz="1800"/>
              <a:t>2: forwarding call to GMSC</a:t>
            </a:r>
          </a:p>
          <a:p>
            <a:pPr marL="0" indent="0"/>
            <a:r>
              <a:rPr lang="en-US" sz="1800"/>
              <a:t>3: signal call setup to HLR</a:t>
            </a:r>
          </a:p>
          <a:p>
            <a:pPr marL="0" indent="0"/>
            <a:r>
              <a:rPr lang="en-US" sz="1800"/>
              <a:t>4, 5: request MSRN from VLR</a:t>
            </a:r>
          </a:p>
          <a:p>
            <a:pPr marL="0" indent="0"/>
            <a:r>
              <a:rPr lang="en-US" sz="1800"/>
              <a:t>6: forward responsible </a:t>
            </a:r>
            <a:br>
              <a:rPr lang="en-US" sz="1800"/>
            </a:br>
            <a:r>
              <a:rPr lang="en-US" sz="1800"/>
              <a:t>    MSC to GMSC</a:t>
            </a:r>
          </a:p>
          <a:p>
            <a:pPr marL="0" indent="0"/>
            <a:r>
              <a:rPr lang="en-US" sz="1800"/>
              <a:t>7: forward call to </a:t>
            </a:r>
          </a:p>
          <a:p>
            <a:pPr marL="0" indent="0"/>
            <a:r>
              <a:rPr lang="en-US" sz="1800"/>
              <a:t>    current MSC</a:t>
            </a:r>
          </a:p>
          <a:p>
            <a:pPr marL="0" indent="0"/>
            <a:r>
              <a:rPr lang="en-US" sz="1800"/>
              <a:t>8, 9: get current status of MS</a:t>
            </a:r>
          </a:p>
          <a:p>
            <a:pPr marL="0" indent="0"/>
            <a:r>
              <a:rPr lang="en-US" sz="1800"/>
              <a:t>10, 11: paging of MS</a:t>
            </a:r>
          </a:p>
          <a:p>
            <a:pPr marL="0" indent="0"/>
            <a:r>
              <a:rPr lang="en-US" sz="1800"/>
              <a:t>12, 13: MS answers</a:t>
            </a:r>
          </a:p>
          <a:p>
            <a:pPr marL="0" indent="0"/>
            <a:r>
              <a:rPr lang="en-US" sz="1800"/>
              <a:t>14, 15: security checks</a:t>
            </a:r>
          </a:p>
          <a:p>
            <a:pPr marL="0" indent="0"/>
            <a:r>
              <a:rPr lang="en-US" sz="1800"/>
              <a:t>16, 17: set up connection</a:t>
            </a:r>
          </a:p>
          <a:p>
            <a:pPr marL="0" indent="0"/>
            <a:endParaRPr lang="en-US" sz="1800"/>
          </a:p>
        </p:txBody>
      </p:sp>
      <p:grpSp>
        <p:nvGrpSpPr>
          <p:cNvPr id="135172" name="Group 4"/>
          <p:cNvGrpSpPr>
            <a:grpSpLocks/>
          </p:cNvGrpSpPr>
          <p:nvPr/>
        </p:nvGrpSpPr>
        <p:grpSpPr bwMode="auto">
          <a:xfrm>
            <a:off x="4697413" y="3276624"/>
            <a:ext cx="1365250" cy="763588"/>
            <a:chOff x="1392" y="2976"/>
            <a:chExt cx="860" cy="481"/>
          </a:xfrm>
        </p:grpSpPr>
        <p:graphicFrame>
          <p:nvGraphicFramePr>
            <p:cNvPr id="135173" name="Object 5"/>
            <p:cNvGraphicFramePr>
              <a:graphicFrameLocks/>
            </p:cNvGraphicFramePr>
            <p:nvPr/>
          </p:nvGraphicFramePr>
          <p:xfrm>
            <a:off x="1392" y="2976"/>
            <a:ext cx="860" cy="481"/>
          </p:xfrm>
          <a:graphic>
            <a:graphicData uri="http://schemas.openxmlformats.org/presentationml/2006/ole">
              <p:oleObj spid="_x0000_s135173" name="ClipArt" r:id="rId4" imgW="5759280" imgH="3222360" progId="">
                <p:embed/>
              </p:oleObj>
            </a:graphicData>
          </a:graphic>
        </p:graphicFrame>
        <p:sp>
          <p:nvSpPr>
            <p:cNvPr id="135174" name="Rectangle 6"/>
            <p:cNvSpPr>
              <a:spLocks noChangeArrowheads="1"/>
            </p:cNvSpPr>
            <p:nvPr/>
          </p:nvSpPr>
          <p:spPr bwMode="auto">
            <a:xfrm>
              <a:off x="1584" y="3120"/>
              <a:ext cx="422" cy="192"/>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PSTN</a:t>
              </a:r>
            </a:p>
          </p:txBody>
        </p:sp>
      </p:grpSp>
      <p:sp>
        <p:nvSpPr>
          <p:cNvPr id="135175" name="Rectangle 7"/>
          <p:cNvSpPr>
            <a:spLocks noChangeArrowheads="1"/>
          </p:cNvSpPr>
          <p:nvPr/>
        </p:nvSpPr>
        <p:spPr bwMode="auto">
          <a:xfrm>
            <a:off x="3783013" y="3441724"/>
            <a:ext cx="696912" cy="444500"/>
          </a:xfrm>
          <a:prstGeom prst="rect">
            <a:avLst/>
          </a:prstGeom>
          <a:solidFill>
            <a:srgbClr val="DADAF6"/>
          </a:solidFill>
          <a:ln w="9525">
            <a:solidFill>
              <a:schemeClr val="tx1"/>
            </a:solidFill>
            <a:miter lim="800000"/>
            <a:headEnd/>
            <a:tailEnd/>
          </a:ln>
          <a:effectLst/>
        </p:spPr>
        <p:txBody>
          <a:bodyPr wrap="none" anchor="ctr"/>
          <a:lstStyle/>
          <a:p>
            <a:r>
              <a:rPr lang="de-DE" sz="1400"/>
              <a:t>calling</a:t>
            </a:r>
          </a:p>
          <a:p>
            <a:r>
              <a:rPr lang="de-DE" sz="1400"/>
              <a:t>station</a:t>
            </a:r>
          </a:p>
        </p:txBody>
      </p:sp>
      <p:sp>
        <p:nvSpPr>
          <p:cNvPr id="135176" name="Rectangle 8"/>
          <p:cNvSpPr>
            <a:spLocks noChangeArrowheads="1"/>
          </p:cNvSpPr>
          <p:nvPr/>
        </p:nvSpPr>
        <p:spPr bwMode="auto">
          <a:xfrm>
            <a:off x="6297613" y="3505224"/>
            <a:ext cx="685800" cy="317500"/>
          </a:xfrm>
          <a:prstGeom prst="rect">
            <a:avLst/>
          </a:prstGeom>
          <a:solidFill>
            <a:srgbClr val="DADAF6"/>
          </a:solidFill>
          <a:ln w="9525">
            <a:solidFill>
              <a:schemeClr val="tx1"/>
            </a:solidFill>
            <a:miter lim="800000"/>
            <a:headEnd/>
            <a:tailEnd/>
          </a:ln>
          <a:effectLst/>
        </p:spPr>
        <p:txBody>
          <a:bodyPr wrap="none" anchor="ctr"/>
          <a:lstStyle/>
          <a:p>
            <a:pPr algn="ctr"/>
            <a:r>
              <a:rPr lang="de-DE" sz="1400"/>
              <a:t>GMSC</a:t>
            </a:r>
          </a:p>
        </p:txBody>
      </p:sp>
      <p:sp>
        <p:nvSpPr>
          <p:cNvPr id="135185" name="Rectangle 17"/>
          <p:cNvSpPr>
            <a:spLocks noChangeArrowheads="1"/>
          </p:cNvSpPr>
          <p:nvPr/>
        </p:nvSpPr>
        <p:spPr bwMode="auto">
          <a:xfrm>
            <a:off x="6297613" y="2514624"/>
            <a:ext cx="685800" cy="317500"/>
          </a:xfrm>
          <a:prstGeom prst="rect">
            <a:avLst/>
          </a:prstGeom>
          <a:solidFill>
            <a:srgbClr val="DADAF6"/>
          </a:solidFill>
          <a:ln w="9525">
            <a:solidFill>
              <a:schemeClr val="tx1"/>
            </a:solidFill>
            <a:miter lim="800000"/>
            <a:headEnd/>
            <a:tailEnd/>
          </a:ln>
          <a:effectLst/>
        </p:spPr>
        <p:txBody>
          <a:bodyPr wrap="none" anchor="ctr"/>
          <a:lstStyle/>
          <a:p>
            <a:pPr algn="ctr"/>
            <a:r>
              <a:rPr lang="de-DE" sz="1400"/>
              <a:t>HLR</a:t>
            </a:r>
          </a:p>
        </p:txBody>
      </p:sp>
      <p:sp>
        <p:nvSpPr>
          <p:cNvPr id="135186" name="Rectangle 18"/>
          <p:cNvSpPr>
            <a:spLocks noChangeArrowheads="1"/>
          </p:cNvSpPr>
          <p:nvPr/>
        </p:nvSpPr>
        <p:spPr bwMode="auto">
          <a:xfrm>
            <a:off x="7364413" y="2514624"/>
            <a:ext cx="609600" cy="304800"/>
          </a:xfrm>
          <a:prstGeom prst="rect">
            <a:avLst/>
          </a:prstGeom>
          <a:solidFill>
            <a:srgbClr val="DADAF6"/>
          </a:solidFill>
          <a:ln w="9525">
            <a:solidFill>
              <a:schemeClr val="tx1"/>
            </a:solidFill>
            <a:miter lim="800000"/>
            <a:headEnd/>
            <a:tailEnd/>
          </a:ln>
          <a:effectLst/>
        </p:spPr>
        <p:txBody>
          <a:bodyPr wrap="none" anchor="ctr"/>
          <a:lstStyle/>
          <a:p>
            <a:pPr algn="ctr"/>
            <a:r>
              <a:rPr lang="de-DE" sz="1400"/>
              <a:t>VLR</a:t>
            </a:r>
          </a:p>
        </p:txBody>
      </p:sp>
      <p:sp>
        <p:nvSpPr>
          <p:cNvPr id="135187" name="Rectangle 19"/>
          <p:cNvSpPr>
            <a:spLocks noChangeArrowheads="1"/>
          </p:cNvSpPr>
          <p:nvPr/>
        </p:nvSpPr>
        <p:spPr bwMode="auto">
          <a:xfrm>
            <a:off x="8382000" y="4495824"/>
            <a:ext cx="554038" cy="317500"/>
          </a:xfrm>
          <a:prstGeom prst="rect">
            <a:avLst/>
          </a:prstGeom>
          <a:solidFill>
            <a:srgbClr val="DADAF6"/>
          </a:solidFill>
          <a:ln w="9525">
            <a:solidFill>
              <a:schemeClr val="tx1"/>
            </a:solidFill>
            <a:miter lim="800000"/>
            <a:headEnd/>
            <a:tailEnd/>
          </a:ln>
          <a:effectLst/>
        </p:spPr>
        <p:txBody>
          <a:bodyPr wrap="none" anchor="ctr"/>
          <a:lstStyle/>
          <a:p>
            <a:r>
              <a:rPr lang="de-DE" sz="1400"/>
              <a:t>BSS</a:t>
            </a:r>
          </a:p>
        </p:txBody>
      </p:sp>
      <p:sp>
        <p:nvSpPr>
          <p:cNvPr id="135188" name="Rectangle 20"/>
          <p:cNvSpPr>
            <a:spLocks noChangeArrowheads="1"/>
          </p:cNvSpPr>
          <p:nvPr/>
        </p:nvSpPr>
        <p:spPr bwMode="auto">
          <a:xfrm>
            <a:off x="7212013" y="4495824"/>
            <a:ext cx="554037" cy="317500"/>
          </a:xfrm>
          <a:prstGeom prst="rect">
            <a:avLst/>
          </a:prstGeom>
          <a:solidFill>
            <a:srgbClr val="DADAF6"/>
          </a:solidFill>
          <a:ln w="9525">
            <a:solidFill>
              <a:schemeClr val="tx1"/>
            </a:solidFill>
            <a:miter lim="800000"/>
            <a:headEnd/>
            <a:tailEnd/>
          </a:ln>
          <a:effectLst/>
        </p:spPr>
        <p:txBody>
          <a:bodyPr wrap="none" anchor="ctr"/>
          <a:lstStyle/>
          <a:p>
            <a:r>
              <a:rPr lang="de-DE" sz="1400"/>
              <a:t>BSS</a:t>
            </a:r>
          </a:p>
        </p:txBody>
      </p:sp>
      <p:sp>
        <p:nvSpPr>
          <p:cNvPr id="135189" name="Rectangle 21"/>
          <p:cNvSpPr>
            <a:spLocks noChangeArrowheads="1"/>
          </p:cNvSpPr>
          <p:nvPr/>
        </p:nvSpPr>
        <p:spPr bwMode="auto">
          <a:xfrm>
            <a:off x="6069013" y="4495824"/>
            <a:ext cx="554037" cy="317500"/>
          </a:xfrm>
          <a:prstGeom prst="rect">
            <a:avLst/>
          </a:prstGeom>
          <a:solidFill>
            <a:srgbClr val="DADAF6"/>
          </a:solidFill>
          <a:ln w="9525">
            <a:solidFill>
              <a:schemeClr val="tx1"/>
            </a:solidFill>
            <a:miter lim="800000"/>
            <a:headEnd/>
            <a:tailEnd/>
          </a:ln>
          <a:effectLst/>
        </p:spPr>
        <p:txBody>
          <a:bodyPr wrap="none" anchor="ctr"/>
          <a:lstStyle/>
          <a:p>
            <a:r>
              <a:rPr lang="de-DE" sz="1400"/>
              <a:t>BSS</a:t>
            </a:r>
          </a:p>
        </p:txBody>
      </p:sp>
      <p:sp>
        <p:nvSpPr>
          <p:cNvPr id="135190" name="Rectangle 22"/>
          <p:cNvSpPr>
            <a:spLocks noChangeArrowheads="1"/>
          </p:cNvSpPr>
          <p:nvPr/>
        </p:nvSpPr>
        <p:spPr bwMode="auto">
          <a:xfrm>
            <a:off x="7364413" y="3505224"/>
            <a:ext cx="609600" cy="317500"/>
          </a:xfrm>
          <a:prstGeom prst="rect">
            <a:avLst/>
          </a:prstGeom>
          <a:solidFill>
            <a:srgbClr val="DADAF6"/>
          </a:solidFill>
          <a:ln w="9525">
            <a:solidFill>
              <a:schemeClr val="tx1"/>
            </a:solidFill>
            <a:miter lim="800000"/>
            <a:headEnd/>
            <a:tailEnd/>
          </a:ln>
          <a:effectLst/>
        </p:spPr>
        <p:txBody>
          <a:bodyPr wrap="none" anchor="ctr"/>
          <a:lstStyle/>
          <a:p>
            <a:pPr algn="ctr"/>
            <a:r>
              <a:rPr lang="de-DE" sz="1400"/>
              <a:t>MSC</a:t>
            </a:r>
          </a:p>
        </p:txBody>
      </p:sp>
      <p:grpSp>
        <p:nvGrpSpPr>
          <p:cNvPr id="135222" name="Group 54"/>
          <p:cNvGrpSpPr>
            <a:grpSpLocks/>
          </p:cNvGrpSpPr>
          <p:nvPr/>
        </p:nvGrpSpPr>
        <p:grpSpPr bwMode="auto">
          <a:xfrm rot="5400000">
            <a:off x="8503444" y="4728393"/>
            <a:ext cx="312738" cy="609600"/>
            <a:chOff x="3599" y="2103"/>
            <a:chExt cx="197" cy="384"/>
          </a:xfrm>
        </p:grpSpPr>
        <p:sp>
          <p:nvSpPr>
            <p:cNvPr id="135193" name="Arc 25"/>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194" name="Arc 26"/>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195" name="Arc 27"/>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grpSp>
      <p:sp>
        <p:nvSpPr>
          <p:cNvPr id="135205" name="Rectangle 37"/>
          <p:cNvSpPr>
            <a:spLocks noChangeArrowheads="1"/>
          </p:cNvSpPr>
          <p:nvPr/>
        </p:nvSpPr>
        <p:spPr bwMode="auto">
          <a:xfrm>
            <a:off x="7288213" y="5791224"/>
            <a:ext cx="463550" cy="317500"/>
          </a:xfrm>
          <a:prstGeom prst="rect">
            <a:avLst/>
          </a:prstGeom>
          <a:solidFill>
            <a:srgbClr val="DADAF6"/>
          </a:solidFill>
          <a:ln w="9525">
            <a:solidFill>
              <a:schemeClr val="tx1"/>
            </a:solidFill>
            <a:miter lim="800000"/>
            <a:headEnd/>
            <a:tailEnd/>
          </a:ln>
          <a:effectLst/>
        </p:spPr>
        <p:txBody>
          <a:bodyPr wrap="none" anchor="ctr"/>
          <a:lstStyle/>
          <a:p>
            <a:r>
              <a:rPr lang="de-DE" sz="1400"/>
              <a:t>MS</a:t>
            </a:r>
          </a:p>
        </p:txBody>
      </p:sp>
      <p:cxnSp>
        <p:nvCxnSpPr>
          <p:cNvPr id="135206" name="AutoShape 38"/>
          <p:cNvCxnSpPr>
            <a:cxnSpLocks noChangeShapeType="1"/>
            <a:endCxn id="135175" idx="3"/>
          </p:cNvCxnSpPr>
          <p:nvPr/>
        </p:nvCxnSpPr>
        <p:spPr bwMode="auto">
          <a:xfrm flipH="1">
            <a:off x="4479925" y="3659212"/>
            <a:ext cx="217488" cy="4762"/>
          </a:xfrm>
          <a:prstGeom prst="straightConnector1">
            <a:avLst/>
          </a:prstGeom>
          <a:noFill/>
          <a:ln w="9525">
            <a:solidFill>
              <a:schemeClr val="tx1"/>
            </a:solidFill>
            <a:round/>
            <a:headEnd type="triangle" w="med" len="med"/>
            <a:tailEnd/>
          </a:ln>
          <a:effectLst/>
        </p:spPr>
      </p:cxnSp>
      <p:cxnSp>
        <p:nvCxnSpPr>
          <p:cNvPr id="135207" name="AutoShape 39"/>
          <p:cNvCxnSpPr>
            <a:cxnSpLocks noChangeShapeType="1"/>
            <a:endCxn id="135176" idx="1"/>
          </p:cNvCxnSpPr>
          <p:nvPr/>
        </p:nvCxnSpPr>
        <p:spPr bwMode="auto">
          <a:xfrm>
            <a:off x="6062663" y="3659212"/>
            <a:ext cx="234950" cy="4762"/>
          </a:xfrm>
          <a:prstGeom prst="straightConnector1">
            <a:avLst/>
          </a:prstGeom>
          <a:noFill/>
          <a:ln w="9525">
            <a:solidFill>
              <a:schemeClr val="tx1"/>
            </a:solidFill>
            <a:round/>
            <a:headEnd/>
            <a:tailEnd type="triangle" w="med" len="med"/>
          </a:ln>
          <a:effectLst/>
        </p:spPr>
      </p:cxnSp>
      <p:cxnSp>
        <p:nvCxnSpPr>
          <p:cNvPr id="135208" name="AutoShape 40"/>
          <p:cNvCxnSpPr>
            <a:cxnSpLocks noChangeShapeType="1"/>
            <a:stCxn id="135190" idx="2"/>
            <a:endCxn id="135189" idx="0"/>
          </p:cNvCxnSpPr>
          <p:nvPr/>
        </p:nvCxnSpPr>
        <p:spPr bwMode="auto">
          <a:xfrm flipH="1">
            <a:off x="6346825" y="3822724"/>
            <a:ext cx="1322388" cy="673100"/>
          </a:xfrm>
          <a:prstGeom prst="straightConnector1">
            <a:avLst/>
          </a:prstGeom>
          <a:noFill/>
          <a:ln w="9525">
            <a:solidFill>
              <a:schemeClr val="tx1"/>
            </a:solidFill>
            <a:prstDash val="dash"/>
            <a:round/>
            <a:headEnd/>
            <a:tailEnd type="triangle" w="med" len="med"/>
          </a:ln>
          <a:effectLst/>
        </p:spPr>
      </p:cxnSp>
      <p:cxnSp>
        <p:nvCxnSpPr>
          <p:cNvPr id="135209" name="AutoShape 41"/>
          <p:cNvCxnSpPr>
            <a:cxnSpLocks noChangeShapeType="1"/>
            <a:stCxn id="135190" idx="2"/>
            <a:endCxn id="135187" idx="0"/>
          </p:cNvCxnSpPr>
          <p:nvPr/>
        </p:nvCxnSpPr>
        <p:spPr bwMode="auto">
          <a:xfrm>
            <a:off x="7669213" y="3822724"/>
            <a:ext cx="990600" cy="673100"/>
          </a:xfrm>
          <a:prstGeom prst="straightConnector1">
            <a:avLst/>
          </a:prstGeom>
          <a:noFill/>
          <a:ln w="9525">
            <a:solidFill>
              <a:schemeClr val="tx1"/>
            </a:solidFill>
            <a:prstDash val="dash"/>
            <a:round/>
            <a:headEnd/>
            <a:tailEnd type="triangle" w="med" len="med"/>
          </a:ln>
          <a:effectLst/>
        </p:spPr>
      </p:cxnSp>
      <p:cxnSp>
        <p:nvCxnSpPr>
          <p:cNvPr id="135210" name="AutoShape 42"/>
          <p:cNvCxnSpPr>
            <a:cxnSpLocks noChangeShapeType="1"/>
            <a:stCxn id="135190" idx="2"/>
            <a:endCxn id="135188" idx="0"/>
          </p:cNvCxnSpPr>
          <p:nvPr/>
        </p:nvCxnSpPr>
        <p:spPr bwMode="auto">
          <a:xfrm flipH="1">
            <a:off x="7489825" y="3822724"/>
            <a:ext cx="179388" cy="673100"/>
          </a:xfrm>
          <a:prstGeom prst="straightConnector1">
            <a:avLst/>
          </a:prstGeom>
          <a:noFill/>
          <a:ln w="9525">
            <a:solidFill>
              <a:schemeClr val="tx1"/>
            </a:solidFill>
            <a:round/>
            <a:headEnd type="triangle" w="med" len="med"/>
            <a:tailEnd type="triangle" w="med" len="med"/>
          </a:ln>
          <a:effectLst/>
        </p:spPr>
      </p:cxnSp>
      <p:cxnSp>
        <p:nvCxnSpPr>
          <p:cNvPr id="135211" name="AutoShape 43"/>
          <p:cNvCxnSpPr>
            <a:cxnSpLocks noChangeShapeType="1"/>
            <a:stCxn id="135186" idx="2"/>
            <a:endCxn id="135190" idx="0"/>
          </p:cNvCxnSpPr>
          <p:nvPr/>
        </p:nvCxnSpPr>
        <p:spPr bwMode="auto">
          <a:xfrm>
            <a:off x="7669213" y="2819424"/>
            <a:ext cx="0" cy="685800"/>
          </a:xfrm>
          <a:prstGeom prst="straightConnector1">
            <a:avLst/>
          </a:prstGeom>
          <a:noFill/>
          <a:ln w="9525">
            <a:solidFill>
              <a:schemeClr val="tx1"/>
            </a:solidFill>
            <a:prstDash val="dash"/>
            <a:round/>
            <a:headEnd type="triangle" w="med" len="med"/>
            <a:tailEnd type="triangle" w="med" len="med"/>
          </a:ln>
          <a:effectLst/>
        </p:spPr>
      </p:cxnSp>
      <p:cxnSp>
        <p:nvCxnSpPr>
          <p:cNvPr id="135212" name="AutoShape 44"/>
          <p:cNvCxnSpPr>
            <a:cxnSpLocks noChangeShapeType="1"/>
            <a:stCxn id="135176" idx="3"/>
            <a:endCxn id="135190" idx="1"/>
          </p:cNvCxnSpPr>
          <p:nvPr/>
        </p:nvCxnSpPr>
        <p:spPr bwMode="auto">
          <a:xfrm>
            <a:off x="6983413" y="3663974"/>
            <a:ext cx="381000" cy="0"/>
          </a:xfrm>
          <a:prstGeom prst="straightConnector1">
            <a:avLst/>
          </a:prstGeom>
          <a:noFill/>
          <a:ln w="9525">
            <a:solidFill>
              <a:schemeClr val="tx1"/>
            </a:solidFill>
            <a:round/>
            <a:headEnd/>
            <a:tailEnd type="triangle" w="med" len="med"/>
          </a:ln>
          <a:effectLst/>
        </p:spPr>
      </p:cxnSp>
      <p:cxnSp>
        <p:nvCxnSpPr>
          <p:cNvPr id="135213" name="AutoShape 45"/>
          <p:cNvCxnSpPr>
            <a:cxnSpLocks noChangeShapeType="1"/>
            <a:stCxn id="135176" idx="0"/>
            <a:endCxn id="135185" idx="2"/>
          </p:cNvCxnSpPr>
          <p:nvPr/>
        </p:nvCxnSpPr>
        <p:spPr bwMode="auto">
          <a:xfrm flipV="1">
            <a:off x="6640513" y="2832124"/>
            <a:ext cx="0" cy="673100"/>
          </a:xfrm>
          <a:prstGeom prst="straightConnector1">
            <a:avLst/>
          </a:prstGeom>
          <a:noFill/>
          <a:ln w="9525">
            <a:solidFill>
              <a:schemeClr val="tx1"/>
            </a:solidFill>
            <a:prstDash val="dash"/>
            <a:round/>
            <a:headEnd type="triangle" w="med" len="med"/>
            <a:tailEnd type="triangle" w="med" len="med"/>
          </a:ln>
          <a:effectLst/>
        </p:spPr>
      </p:cxnSp>
      <p:cxnSp>
        <p:nvCxnSpPr>
          <p:cNvPr id="135221" name="AutoShape 53"/>
          <p:cNvCxnSpPr>
            <a:cxnSpLocks noChangeShapeType="1"/>
            <a:stCxn id="135185" idx="3"/>
            <a:endCxn id="135186" idx="1"/>
          </p:cNvCxnSpPr>
          <p:nvPr/>
        </p:nvCxnSpPr>
        <p:spPr bwMode="auto">
          <a:xfrm flipV="1">
            <a:off x="6983413" y="2667024"/>
            <a:ext cx="381000" cy="6350"/>
          </a:xfrm>
          <a:prstGeom prst="straightConnector1">
            <a:avLst/>
          </a:prstGeom>
          <a:noFill/>
          <a:ln w="9525">
            <a:solidFill>
              <a:schemeClr val="tx1"/>
            </a:solidFill>
            <a:prstDash val="dash"/>
            <a:round/>
            <a:headEnd type="triangle" w="med" len="med"/>
            <a:tailEnd type="triangle" w="med" len="med"/>
          </a:ln>
          <a:effectLst/>
        </p:spPr>
      </p:cxnSp>
      <p:grpSp>
        <p:nvGrpSpPr>
          <p:cNvPr id="135223" name="Group 55"/>
          <p:cNvGrpSpPr>
            <a:grpSpLocks/>
          </p:cNvGrpSpPr>
          <p:nvPr/>
        </p:nvGrpSpPr>
        <p:grpSpPr bwMode="auto">
          <a:xfrm rot="5400000">
            <a:off x="7360444" y="4728393"/>
            <a:ext cx="312738" cy="609600"/>
            <a:chOff x="3599" y="2103"/>
            <a:chExt cx="197" cy="384"/>
          </a:xfrm>
        </p:grpSpPr>
        <p:sp>
          <p:nvSpPr>
            <p:cNvPr id="135224" name="Arc 56"/>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225" name="Arc 57"/>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226" name="Arc 58"/>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grpSp>
      <p:grpSp>
        <p:nvGrpSpPr>
          <p:cNvPr id="135227" name="Group 59"/>
          <p:cNvGrpSpPr>
            <a:grpSpLocks/>
          </p:cNvGrpSpPr>
          <p:nvPr/>
        </p:nvGrpSpPr>
        <p:grpSpPr bwMode="auto">
          <a:xfrm rot="5400000">
            <a:off x="6217444" y="4728393"/>
            <a:ext cx="312738" cy="609600"/>
            <a:chOff x="3599" y="2103"/>
            <a:chExt cx="197" cy="384"/>
          </a:xfrm>
        </p:grpSpPr>
        <p:sp>
          <p:nvSpPr>
            <p:cNvPr id="135228" name="Arc 60"/>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229" name="Arc 61"/>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sp>
          <p:nvSpPr>
            <p:cNvPr id="135230" name="Arc 62"/>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GB"/>
            </a:p>
          </p:txBody>
        </p:sp>
      </p:grpSp>
      <p:cxnSp>
        <p:nvCxnSpPr>
          <p:cNvPr id="135231" name="AutoShape 63"/>
          <p:cNvCxnSpPr>
            <a:cxnSpLocks noChangeShapeType="1"/>
            <a:stCxn id="135205" idx="0"/>
          </p:cNvCxnSpPr>
          <p:nvPr/>
        </p:nvCxnSpPr>
        <p:spPr bwMode="auto">
          <a:xfrm flipV="1">
            <a:off x="7519988" y="5191149"/>
            <a:ext cx="0" cy="600075"/>
          </a:xfrm>
          <a:prstGeom prst="straightConnector1">
            <a:avLst/>
          </a:prstGeom>
          <a:noFill/>
          <a:ln w="9525">
            <a:solidFill>
              <a:schemeClr val="tx1"/>
            </a:solidFill>
            <a:round/>
            <a:headEnd type="triangle" w="med" len="med"/>
            <a:tailEnd type="triangle" w="med" len="med"/>
          </a:ln>
          <a:effectLst/>
        </p:spPr>
      </p:cxnSp>
      <p:sp>
        <p:nvSpPr>
          <p:cNvPr id="135232" name="Text Box 64"/>
          <p:cNvSpPr txBox="1">
            <a:spLocks noChangeArrowheads="1"/>
          </p:cNvSpPr>
          <p:nvPr/>
        </p:nvSpPr>
        <p:spPr bwMode="auto">
          <a:xfrm>
            <a:off x="4468813" y="3657624"/>
            <a:ext cx="296862" cy="336550"/>
          </a:xfrm>
          <a:prstGeom prst="rect">
            <a:avLst/>
          </a:prstGeom>
          <a:noFill/>
          <a:ln w="9525">
            <a:noFill/>
            <a:miter lim="800000"/>
            <a:headEnd/>
            <a:tailEnd/>
          </a:ln>
          <a:effectLst/>
        </p:spPr>
        <p:txBody>
          <a:bodyPr wrap="none">
            <a:spAutoFit/>
          </a:bodyPr>
          <a:lstStyle/>
          <a:p>
            <a:r>
              <a:rPr lang="en-US" b="1"/>
              <a:t>1</a:t>
            </a:r>
            <a:endParaRPr lang="en-US"/>
          </a:p>
        </p:txBody>
      </p:sp>
      <p:sp>
        <p:nvSpPr>
          <p:cNvPr id="135233" name="Text Box 65"/>
          <p:cNvSpPr txBox="1">
            <a:spLocks noChangeArrowheads="1"/>
          </p:cNvSpPr>
          <p:nvPr/>
        </p:nvSpPr>
        <p:spPr bwMode="auto">
          <a:xfrm>
            <a:off x="5992813" y="3657624"/>
            <a:ext cx="296862" cy="336550"/>
          </a:xfrm>
          <a:prstGeom prst="rect">
            <a:avLst/>
          </a:prstGeom>
          <a:noFill/>
          <a:ln w="9525">
            <a:noFill/>
            <a:miter lim="800000"/>
            <a:headEnd/>
            <a:tailEnd/>
          </a:ln>
          <a:effectLst/>
        </p:spPr>
        <p:txBody>
          <a:bodyPr wrap="none">
            <a:spAutoFit/>
          </a:bodyPr>
          <a:lstStyle/>
          <a:p>
            <a:r>
              <a:rPr lang="en-US" b="1"/>
              <a:t>2</a:t>
            </a:r>
          </a:p>
        </p:txBody>
      </p:sp>
      <p:sp>
        <p:nvSpPr>
          <p:cNvPr id="135234" name="Text Box 66"/>
          <p:cNvSpPr txBox="1">
            <a:spLocks noChangeArrowheads="1"/>
          </p:cNvSpPr>
          <p:nvPr/>
        </p:nvSpPr>
        <p:spPr bwMode="auto">
          <a:xfrm>
            <a:off x="6373813" y="2971824"/>
            <a:ext cx="296862" cy="336550"/>
          </a:xfrm>
          <a:prstGeom prst="rect">
            <a:avLst/>
          </a:prstGeom>
          <a:noFill/>
          <a:ln w="9525">
            <a:noFill/>
            <a:miter lim="800000"/>
            <a:headEnd/>
            <a:tailEnd/>
          </a:ln>
          <a:effectLst/>
        </p:spPr>
        <p:txBody>
          <a:bodyPr wrap="none">
            <a:spAutoFit/>
          </a:bodyPr>
          <a:lstStyle/>
          <a:p>
            <a:r>
              <a:rPr lang="en-US" b="1"/>
              <a:t>3</a:t>
            </a:r>
          </a:p>
        </p:txBody>
      </p:sp>
      <p:sp>
        <p:nvSpPr>
          <p:cNvPr id="135235" name="Text Box 67"/>
          <p:cNvSpPr txBox="1">
            <a:spLocks noChangeArrowheads="1"/>
          </p:cNvSpPr>
          <p:nvPr/>
        </p:nvSpPr>
        <p:spPr bwMode="auto">
          <a:xfrm>
            <a:off x="7059613" y="2362224"/>
            <a:ext cx="296862" cy="336550"/>
          </a:xfrm>
          <a:prstGeom prst="rect">
            <a:avLst/>
          </a:prstGeom>
          <a:noFill/>
          <a:ln w="9525">
            <a:noFill/>
            <a:miter lim="800000"/>
            <a:headEnd/>
            <a:tailEnd/>
          </a:ln>
          <a:effectLst/>
        </p:spPr>
        <p:txBody>
          <a:bodyPr wrap="none">
            <a:spAutoFit/>
          </a:bodyPr>
          <a:lstStyle/>
          <a:p>
            <a:r>
              <a:rPr lang="en-US" b="1"/>
              <a:t>4</a:t>
            </a:r>
          </a:p>
        </p:txBody>
      </p:sp>
      <p:sp>
        <p:nvSpPr>
          <p:cNvPr id="135236" name="Text Box 68"/>
          <p:cNvSpPr txBox="1">
            <a:spLocks noChangeArrowheads="1"/>
          </p:cNvSpPr>
          <p:nvPr/>
        </p:nvSpPr>
        <p:spPr bwMode="auto">
          <a:xfrm>
            <a:off x="7059613" y="2667024"/>
            <a:ext cx="296862" cy="336550"/>
          </a:xfrm>
          <a:prstGeom prst="rect">
            <a:avLst/>
          </a:prstGeom>
          <a:noFill/>
          <a:ln w="9525">
            <a:noFill/>
            <a:miter lim="800000"/>
            <a:headEnd/>
            <a:tailEnd/>
          </a:ln>
          <a:effectLst/>
        </p:spPr>
        <p:txBody>
          <a:bodyPr wrap="none">
            <a:spAutoFit/>
          </a:bodyPr>
          <a:lstStyle/>
          <a:p>
            <a:r>
              <a:rPr lang="en-US" b="1"/>
              <a:t>5</a:t>
            </a:r>
          </a:p>
        </p:txBody>
      </p:sp>
      <p:sp>
        <p:nvSpPr>
          <p:cNvPr id="135237" name="Text Box 69"/>
          <p:cNvSpPr txBox="1">
            <a:spLocks noChangeArrowheads="1"/>
          </p:cNvSpPr>
          <p:nvPr/>
        </p:nvSpPr>
        <p:spPr bwMode="auto">
          <a:xfrm>
            <a:off x="6602413" y="2971824"/>
            <a:ext cx="296862" cy="336550"/>
          </a:xfrm>
          <a:prstGeom prst="rect">
            <a:avLst/>
          </a:prstGeom>
          <a:noFill/>
          <a:ln w="9525">
            <a:noFill/>
            <a:miter lim="800000"/>
            <a:headEnd/>
            <a:tailEnd/>
          </a:ln>
          <a:effectLst/>
        </p:spPr>
        <p:txBody>
          <a:bodyPr wrap="none">
            <a:spAutoFit/>
          </a:bodyPr>
          <a:lstStyle/>
          <a:p>
            <a:r>
              <a:rPr lang="en-US" b="1"/>
              <a:t>6</a:t>
            </a:r>
          </a:p>
        </p:txBody>
      </p:sp>
      <p:sp>
        <p:nvSpPr>
          <p:cNvPr id="135238" name="Text Box 70"/>
          <p:cNvSpPr txBox="1">
            <a:spLocks noChangeArrowheads="1"/>
          </p:cNvSpPr>
          <p:nvPr/>
        </p:nvSpPr>
        <p:spPr bwMode="auto">
          <a:xfrm>
            <a:off x="6983413" y="3352824"/>
            <a:ext cx="296862" cy="336550"/>
          </a:xfrm>
          <a:prstGeom prst="rect">
            <a:avLst/>
          </a:prstGeom>
          <a:noFill/>
          <a:ln w="9525">
            <a:noFill/>
            <a:miter lim="800000"/>
            <a:headEnd/>
            <a:tailEnd/>
          </a:ln>
          <a:effectLst/>
        </p:spPr>
        <p:txBody>
          <a:bodyPr wrap="none">
            <a:spAutoFit/>
          </a:bodyPr>
          <a:lstStyle/>
          <a:p>
            <a:r>
              <a:rPr lang="en-US" b="1"/>
              <a:t>7</a:t>
            </a:r>
          </a:p>
        </p:txBody>
      </p:sp>
      <p:sp>
        <p:nvSpPr>
          <p:cNvPr id="135239" name="Text Box 71"/>
          <p:cNvSpPr txBox="1">
            <a:spLocks noChangeArrowheads="1"/>
          </p:cNvSpPr>
          <p:nvPr/>
        </p:nvSpPr>
        <p:spPr bwMode="auto">
          <a:xfrm>
            <a:off x="7364413" y="2819424"/>
            <a:ext cx="296862" cy="336550"/>
          </a:xfrm>
          <a:prstGeom prst="rect">
            <a:avLst/>
          </a:prstGeom>
          <a:noFill/>
          <a:ln w="9525">
            <a:noFill/>
            <a:miter lim="800000"/>
            <a:headEnd/>
            <a:tailEnd/>
          </a:ln>
          <a:effectLst/>
        </p:spPr>
        <p:txBody>
          <a:bodyPr wrap="none">
            <a:spAutoFit/>
          </a:bodyPr>
          <a:lstStyle/>
          <a:p>
            <a:r>
              <a:rPr lang="en-US" b="1"/>
              <a:t>8</a:t>
            </a:r>
          </a:p>
        </p:txBody>
      </p:sp>
      <p:sp>
        <p:nvSpPr>
          <p:cNvPr id="135240" name="Text Box 72"/>
          <p:cNvSpPr txBox="1">
            <a:spLocks noChangeArrowheads="1"/>
          </p:cNvSpPr>
          <p:nvPr/>
        </p:nvSpPr>
        <p:spPr bwMode="auto">
          <a:xfrm>
            <a:off x="7669213" y="2819424"/>
            <a:ext cx="296862" cy="336550"/>
          </a:xfrm>
          <a:prstGeom prst="rect">
            <a:avLst/>
          </a:prstGeom>
          <a:noFill/>
          <a:ln w="9525">
            <a:noFill/>
            <a:miter lim="800000"/>
            <a:headEnd/>
            <a:tailEnd/>
          </a:ln>
          <a:effectLst/>
        </p:spPr>
        <p:txBody>
          <a:bodyPr wrap="none">
            <a:spAutoFit/>
          </a:bodyPr>
          <a:lstStyle/>
          <a:p>
            <a:r>
              <a:rPr lang="en-US" b="1"/>
              <a:t>9</a:t>
            </a:r>
          </a:p>
        </p:txBody>
      </p:sp>
      <p:sp>
        <p:nvSpPr>
          <p:cNvPr id="135241" name="Text Box 73"/>
          <p:cNvSpPr txBox="1">
            <a:spLocks noChangeArrowheads="1"/>
          </p:cNvSpPr>
          <p:nvPr/>
        </p:nvSpPr>
        <p:spPr bwMode="auto">
          <a:xfrm>
            <a:off x="6602413" y="3962424"/>
            <a:ext cx="409575" cy="336550"/>
          </a:xfrm>
          <a:prstGeom prst="rect">
            <a:avLst/>
          </a:prstGeom>
          <a:noFill/>
          <a:ln w="9525">
            <a:noFill/>
            <a:miter lim="800000"/>
            <a:headEnd/>
            <a:tailEnd/>
          </a:ln>
          <a:effectLst/>
        </p:spPr>
        <p:txBody>
          <a:bodyPr wrap="none">
            <a:spAutoFit/>
          </a:bodyPr>
          <a:lstStyle/>
          <a:p>
            <a:r>
              <a:rPr lang="en-US" b="1"/>
              <a:t>10</a:t>
            </a:r>
          </a:p>
        </p:txBody>
      </p:sp>
      <p:sp>
        <p:nvSpPr>
          <p:cNvPr id="135242" name="Text Box 74"/>
          <p:cNvSpPr txBox="1">
            <a:spLocks noChangeArrowheads="1"/>
          </p:cNvSpPr>
          <p:nvPr/>
        </p:nvSpPr>
        <p:spPr bwMode="auto">
          <a:xfrm>
            <a:off x="7135813" y="5257824"/>
            <a:ext cx="409575" cy="336550"/>
          </a:xfrm>
          <a:prstGeom prst="rect">
            <a:avLst/>
          </a:prstGeom>
          <a:noFill/>
          <a:ln w="9525">
            <a:noFill/>
            <a:miter lim="800000"/>
            <a:headEnd/>
            <a:tailEnd/>
          </a:ln>
          <a:effectLst/>
        </p:spPr>
        <p:txBody>
          <a:bodyPr wrap="none">
            <a:spAutoFit/>
          </a:bodyPr>
          <a:lstStyle/>
          <a:p>
            <a:r>
              <a:rPr lang="en-US" b="1"/>
              <a:t>11</a:t>
            </a:r>
          </a:p>
        </p:txBody>
      </p:sp>
      <p:sp>
        <p:nvSpPr>
          <p:cNvPr id="135243" name="Text Box 75"/>
          <p:cNvSpPr txBox="1">
            <a:spLocks noChangeArrowheads="1"/>
          </p:cNvSpPr>
          <p:nvPr/>
        </p:nvSpPr>
        <p:spPr bwMode="auto">
          <a:xfrm>
            <a:off x="7516813" y="5257824"/>
            <a:ext cx="409575" cy="336550"/>
          </a:xfrm>
          <a:prstGeom prst="rect">
            <a:avLst/>
          </a:prstGeom>
          <a:noFill/>
          <a:ln w="9525">
            <a:noFill/>
            <a:miter lim="800000"/>
            <a:headEnd/>
            <a:tailEnd/>
          </a:ln>
          <a:effectLst/>
        </p:spPr>
        <p:txBody>
          <a:bodyPr wrap="none">
            <a:spAutoFit/>
          </a:bodyPr>
          <a:lstStyle/>
          <a:p>
            <a:r>
              <a:rPr lang="en-US" b="1"/>
              <a:t>12</a:t>
            </a:r>
          </a:p>
        </p:txBody>
      </p:sp>
      <p:sp>
        <p:nvSpPr>
          <p:cNvPr id="135244" name="Text Box 76"/>
          <p:cNvSpPr txBox="1">
            <a:spLocks noChangeArrowheads="1"/>
          </p:cNvSpPr>
          <p:nvPr/>
        </p:nvSpPr>
        <p:spPr bwMode="auto">
          <a:xfrm>
            <a:off x="7516813" y="3962424"/>
            <a:ext cx="409575" cy="336550"/>
          </a:xfrm>
          <a:prstGeom prst="rect">
            <a:avLst/>
          </a:prstGeom>
          <a:noFill/>
          <a:ln w="9525">
            <a:noFill/>
            <a:miter lim="800000"/>
            <a:headEnd/>
            <a:tailEnd/>
          </a:ln>
          <a:effectLst/>
        </p:spPr>
        <p:txBody>
          <a:bodyPr wrap="none">
            <a:spAutoFit/>
          </a:bodyPr>
          <a:lstStyle/>
          <a:p>
            <a:r>
              <a:rPr lang="en-US" b="1"/>
              <a:t>13</a:t>
            </a:r>
          </a:p>
        </p:txBody>
      </p:sp>
      <p:sp>
        <p:nvSpPr>
          <p:cNvPr id="135245" name="Text Box 77"/>
          <p:cNvSpPr txBox="1">
            <a:spLocks noChangeArrowheads="1"/>
          </p:cNvSpPr>
          <p:nvPr/>
        </p:nvSpPr>
        <p:spPr bwMode="auto">
          <a:xfrm>
            <a:off x="7516813" y="4191024"/>
            <a:ext cx="409575" cy="336550"/>
          </a:xfrm>
          <a:prstGeom prst="rect">
            <a:avLst/>
          </a:prstGeom>
          <a:noFill/>
          <a:ln w="9525">
            <a:noFill/>
            <a:miter lim="800000"/>
            <a:headEnd/>
            <a:tailEnd/>
          </a:ln>
          <a:effectLst/>
        </p:spPr>
        <p:txBody>
          <a:bodyPr wrap="none">
            <a:spAutoFit/>
          </a:bodyPr>
          <a:lstStyle/>
          <a:p>
            <a:r>
              <a:rPr lang="en-US" b="1"/>
              <a:t>16</a:t>
            </a:r>
          </a:p>
        </p:txBody>
      </p:sp>
      <p:sp>
        <p:nvSpPr>
          <p:cNvPr id="135246" name="Text Box 78"/>
          <p:cNvSpPr txBox="1">
            <a:spLocks noChangeArrowheads="1"/>
          </p:cNvSpPr>
          <p:nvPr/>
        </p:nvSpPr>
        <p:spPr bwMode="auto">
          <a:xfrm>
            <a:off x="7212013" y="4038624"/>
            <a:ext cx="409575" cy="336550"/>
          </a:xfrm>
          <a:prstGeom prst="rect">
            <a:avLst/>
          </a:prstGeom>
          <a:noFill/>
          <a:ln w="9525">
            <a:noFill/>
            <a:miter lim="800000"/>
            <a:headEnd/>
            <a:tailEnd/>
          </a:ln>
          <a:effectLst/>
        </p:spPr>
        <p:txBody>
          <a:bodyPr wrap="none">
            <a:spAutoFit/>
          </a:bodyPr>
          <a:lstStyle/>
          <a:p>
            <a:r>
              <a:rPr lang="en-US" b="1"/>
              <a:t>10</a:t>
            </a:r>
          </a:p>
        </p:txBody>
      </p:sp>
      <p:sp>
        <p:nvSpPr>
          <p:cNvPr id="135247" name="Text Box 79"/>
          <p:cNvSpPr txBox="1">
            <a:spLocks noChangeArrowheads="1"/>
          </p:cNvSpPr>
          <p:nvPr/>
        </p:nvSpPr>
        <p:spPr bwMode="auto">
          <a:xfrm>
            <a:off x="8126413" y="3962424"/>
            <a:ext cx="409575" cy="336550"/>
          </a:xfrm>
          <a:prstGeom prst="rect">
            <a:avLst/>
          </a:prstGeom>
          <a:noFill/>
          <a:ln w="9525">
            <a:noFill/>
            <a:miter lim="800000"/>
            <a:headEnd/>
            <a:tailEnd/>
          </a:ln>
          <a:effectLst/>
        </p:spPr>
        <p:txBody>
          <a:bodyPr wrap="none">
            <a:spAutoFit/>
          </a:bodyPr>
          <a:lstStyle/>
          <a:p>
            <a:r>
              <a:rPr lang="en-US" b="1"/>
              <a:t>10</a:t>
            </a:r>
          </a:p>
        </p:txBody>
      </p:sp>
      <p:sp>
        <p:nvSpPr>
          <p:cNvPr id="135248" name="Text Box 80"/>
          <p:cNvSpPr txBox="1">
            <a:spLocks noChangeArrowheads="1"/>
          </p:cNvSpPr>
          <p:nvPr/>
        </p:nvSpPr>
        <p:spPr bwMode="auto">
          <a:xfrm>
            <a:off x="6145213" y="4724424"/>
            <a:ext cx="409575" cy="336550"/>
          </a:xfrm>
          <a:prstGeom prst="rect">
            <a:avLst/>
          </a:prstGeom>
          <a:noFill/>
          <a:ln w="9525">
            <a:noFill/>
            <a:miter lim="800000"/>
            <a:headEnd/>
            <a:tailEnd/>
          </a:ln>
          <a:effectLst/>
        </p:spPr>
        <p:txBody>
          <a:bodyPr wrap="none">
            <a:spAutoFit/>
          </a:bodyPr>
          <a:lstStyle/>
          <a:p>
            <a:r>
              <a:rPr lang="en-US" b="1"/>
              <a:t>11</a:t>
            </a:r>
          </a:p>
        </p:txBody>
      </p:sp>
      <p:sp>
        <p:nvSpPr>
          <p:cNvPr id="135249" name="Text Box 81"/>
          <p:cNvSpPr txBox="1">
            <a:spLocks noChangeArrowheads="1"/>
          </p:cNvSpPr>
          <p:nvPr/>
        </p:nvSpPr>
        <p:spPr bwMode="auto">
          <a:xfrm>
            <a:off x="7288213" y="4724424"/>
            <a:ext cx="409575" cy="336550"/>
          </a:xfrm>
          <a:prstGeom prst="rect">
            <a:avLst/>
          </a:prstGeom>
          <a:noFill/>
          <a:ln w="9525">
            <a:noFill/>
            <a:miter lim="800000"/>
            <a:headEnd/>
            <a:tailEnd/>
          </a:ln>
          <a:effectLst/>
        </p:spPr>
        <p:txBody>
          <a:bodyPr wrap="none">
            <a:spAutoFit/>
          </a:bodyPr>
          <a:lstStyle/>
          <a:p>
            <a:r>
              <a:rPr lang="en-US" b="1"/>
              <a:t>11</a:t>
            </a:r>
          </a:p>
        </p:txBody>
      </p:sp>
      <p:sp>
        <p:nvSpPr>
          <p:cNvPr id="135250" name="Text Box 82"/>
          <p:cNvSpPr txBox="1">
            <a:spLocks noChangeArrowheads="1"/>
          </p:cNvSpPr>
          <p:nvPr/>
        </p:nvSpPr>
        <p:spPr bwMode="auto">
          <a:xfrm>
            <a:off x="8431213" y="4724424"/>
            <a:ext cx="409575" cy="336550"/>
          </a:xfrm>
          <a:prstGeom prst="rect">
            <a:avLst/>
          </a:prstGeom>
          <a:noFill/>
          <a:ln w="9525">
            <a:noFill/>
            <a:miter lim="800000"/>
            <a:headEnd/>
            <a:tailEnd/>
          </a:ln>
          <a:effectLst/>
        </p:spPr>
        <p:txBody>
          <a:bodyPr wrap="none">
            <a:spAutoFit/>
          </a:bodyPr>
          <a:lstStyle/>
          <a:p>
            <a:r>
              <a:rPr lang="en-US" b="1"/>
              <a:t>11</a:t>
            </a:r>
          </a:p>
        </p:txBody>
      </p:sp>
      <p:sp>
        <p:nvSpPr>
          <p:cNvPr id="135251" name="Text Box 83"/>
          <p:cNvSpPr txBox="1">
            <a:spLocks noChangeArrowheads="1"/>
          </p:cNvSpPr>
          <p:nvPr/>
        </p:nvSpPr>
        <p:spPr bwMode="auto">
          <a:xfrm>
            <a:off x="7288213" y="3048024"/>
            <a:ext cx="409575" cy="336550"/>
          </a:xfrm>
          <a:prstGeom prst="rect">
            <a:avLst/>
          </a:prstGeom>
          <a:noFill/>
          <a:ln w="9525">
            <a:noFill/>
            <a:miter lim="800000"/>
            <a:headEnd/>
            <a:tailEnd/>
          </a:ln>
          <a:effectLst/>
        </p:spPr>
        <p:txBody>
          <a:bodyPr wrap="none">
            <a:spAutoFit/>
          </a:bodyPr>
          <a:lstStyle/>
          <a:p>
            <a:r>
              <a:rPr lang="en-US" b="1"/>
              <a:t>14</a:t>
            </a:r>
          </a:p>
        </p:txBody>
      </p:sp>
      <p:sp>
        <p:nvSpPr>
          <p:cNvPr id="135252" name="Text Box 84"/>
          <p:cNvSpPr txBox="1">
            <a:spLocks noChangeArrowheads="1"/>
          </p:cNvSpPr>
          <p:nvPr/>
        </p:nvSpPr>
        <p:spPr bwMode="auto">
          <a:xfrm>
            <a:off x="7669213" y="3048024"/>
            <a:ext cx="409575" cy="336550"/>
          </a:xfrm>
          <a:prstGeom prst="rect">
            <a:avLst/>
          </a:prstGeom>
          <a:noFill/>
          <a:ln w="9525">
            <a:noFill/>
            <a:miter lim="800000"/>
            <a:headEnd/>
            <a:tailEnd/>
          </a:ln>
          <a:effectLst/>
        </p:spPr>
        <p:txBody>
          <a:bodyPr wrap="none">
            <a:spAutoFit/>
          </a:bodyPr>
          <a:lstStyle/>
          <a:p>
            <a:r>
              <a:rPr lang="en-US" b="1"/>
              <a:t>15</a:t>
            </a:r>
          </a:p>
        </p:txBody>
      </p:sp>
      <p:sp>
        <p:nvSpPr>
          <p:cNvPr id="135253" name="Text Box 85"/>
          <p:cNvSpPr txBox="1">
            <a:spLocks noChangeArrowheads="1"/>
          </p:cNvSpPr>
          <p:nvPr/>
        </p:nvSpPr>
        <p:spPr bwMode="auto">
          <a:xfrm>
            <a:off x="7516813" y="5486424"/>
            <a:ext cx="409575" cy="336550"/>
          </a:xfrm>
          <a:prstGeom prst="rect">
            <a:avLst/>
          </a:prstGeom>
          <a:noFill/>
          <a:ln w="9525">
            <a:noFill/>
            <a:miter lim="800000"/>
            <a:headEnd/>
            <a:tailEnd/>
          </a:ln>
          <a:effectLst/>
        </p:spPr>
        <p:txBody>
          <a:bodyPr wrap="none">
            <a:spAutoFit/>
          </a:bodyPr>
          <a:lstStyle/>
          <a:p>
            <a:r>
              <a:rPr lang="en-US" b="1"/>
              <a:t>17</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1295400" y="500042"/>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Mobile Originated Call</a:t>
            </a:r>
          </a:p>
        </p:txBody>
      </p:sp>
      <p:sp>
        <p:nvSpPr>
          <p:cNvPr id="136255" name="Rectangle 63"/>
          <p:cNvSpPr>
            <a:spLocks noGrp="1" noChangeArrowheads="1"/>
          </p:cNvSpPr>
          <p:nvPr>
            <p:ph sz="half" idx="1"/>
          </p:nvPr>
        </p:nvSpPr>
        <p:spPr>
          <a:xfrm>
            <a:off x="304800" y="1819300"/>
            <a:ext cx="4183063" cy="5181600"/>
          </a:xfrm>
        </p:spPr>
        <p:txBody>
          <a:bodyPr/>
          <a:lstStyle/>
          <a:p>
            <a:pPr marL="0" indent="0"/>
            <a:r>
              <a:rPr lang="en-US" sz="1800"/>
              <a:t>1, 2: connection request</a:t>
            </a:r>
          </a:p>
          <a:p>
            <a:pPr marL="0" indent="0"/>
            <a:r>
              <a:rPr lang="en-US" sz="1800"/>
              <a:t>3, 4: security check</a:t>
            </a:r>
          </a:p>
          <a:p>
            <a:pPr marL="0" indent="0"/>
            <a:r>
              <a:rPr lang="en-US" sz="1800"/>
              <a:t>5-8: check resources (free circuit)</a:t>
            </a:r>
          </a:p>
          <a:p>
            <a:pPr marL="0" indent="0"/>
            <a:r>
              <a:rPr lang="en-US" sz="1800"/>
              <a:t>9-10: set up call</a:t>
            </a:r>
          </a:p>
        </p:txBody>
      </p:sp>
      <p:sp>
        <p:nvSpPr>
          <p:cNvPr id="136257" name="Rectangle 65"/>
          <p:cNvSpPr>
            <a:spLocks noGrp="1" noChangeArrowheads="1"/>
          </p:cNvSpPr>
          <p:nvPr>
            <p:ph sz="half" idx="2"/>
          </p:nvPr>
        </p:nvSpPr>
        <p:spPr>
          <a:xfrm>
            <a:off x="4656138" y="1819300"/>
            <a:ext cx="4183062" cy="5181600"/>
          </a:xfrm>
        </p:spPr>
        <p:txBody>
          <a:bodyPr/>
          <a:lstStyle/>
          <a:p>
            <a:pPr marL="0" indent="0"/>
            <a:r>
              <a:rPr lang="en-US" sz="1800"/>
              <a:t> </a:t>
            </a:r>
          </a:p>
        </p:txBody>
      </p:sp>
      <p:grpSp>
        <p:nvGrpSpPr>
          <p:cNvPr id="136195" name="Group 3"/>
          <p:cNvGrpSpPr>
            <a:grpSpLocks/>
          </p:cNvGrpSpPr>
          <p:nvPr/>
        </p:nvGrpSpPr>
        <p:grpSpPr bwMode="auto">
          <a:xfrm>
            <a:off x="4876800" y="3800500"/>
            <a:ext cx="1365250" cy="763588"/>
            <a:chOff x="1392" y="2976"/>
            <a:chExt cx="860" cy="481"/>
          </a:xfrm>
        </p:grpSpPr>
        <p:graphicFrame>
          <p:nvGraphicFramePr>
            <p:cNvPr id="136196" name="Object 4"/>
            <p:cNvGraphicFramePr>
              <a:graphicFrameLocks/>
            </p:cNvGraphicFramePr>
            <p:nvPr/>
          </p:nvGraphicFramePr>
          <p:xfrm>
            <a:off x="1392" y="2976"/>
            <a:ext cx="860" cy="481"/>
          </p:xfrm>
          <a:graphic>
            <a:graphicData uri="http://schemas.openxmlformats.org/presentationml/2006/ole">
              <p:oleObj spid="_x0000_s136196" name="ClipArt" r:id="rId4" imgW="5759280" imgH="3222360" progId="">
                <p:embed/>
              </p:oleObj>
            </a:graphicData>
          </a:graphic>
        </p:graphicFrame>
        <p:sp>
          <p:nvSpPr>
            <p:cNvPr id="136197" name="Rectangle 5"/>
            <p:cNvSpPr>
              <a:spLocks noChangeArrowheads="1"/>
            </p:cNvSpPr>
            <p:nvPr/>
          </p:nvSpPr>
          <p:spPr bwMode="auto">
            <a:xfrm>
              <a:off x="1584" y="3120"/>
              <a:ext cx="422" cy="192"/>
            </a:xfrm>
            <a:prstGeom prst="rect">
              <a:avLst/>
            </a:prstGeom>
            <a:noFill/>
            <a:ln w="9525">
              <a:noFill/>
              <a:miter lim="800000"/>
              <a:headEnd/>
              <a:tailEnd/>
            </a:ln>
            <a:effectLst/>
          </p:spPr>
          <p:txBody>
            <a:bodyPr lIns="92075" tIns="46038" rIns="92075" bIns="46038">
              <a:spAutoFit/>
            </a:bodyPr>
            <a:lstStyle/>
            <a:p>
              <a:pPr>
                <a:spcBef>
                  <a:spcPct val="50000"/>
                </a:spcBef>
              </a:pPr>
              <a:r>
                <a:rPr lang="de-DE" sz="1400"/>
                <a:t>PSTN</a:t>
              </a:r>
            </a:p>
          </p:txBody>
        </p:sp>
      </p:grpSp>
      <p:sp>
        <p:nvSpPr>
          <p:cNvPr id="136199" name="Rectangle 7"/>
          <p:cNvSpPr>
            <a:spLocks noChangeArrowheads="1"/>
          </p:cNvSpPr>
          <p:nvPr/>
        </p:nvSpPr>
        <p:spPr bwMode="auto">
          <a:xfrm>
            <a:off x="6477000" y="4029100"/>
            <a:ext cx="685800" cy="317500"/>
          </a:xfrm>
          <a:prstGeom prst="rect">
            <a:avLst/>
          </a:prstGeom>
          <a:solidFill>
            <a:srgbClr val="DADAF6"/>
          </a:solidFill>
          <a:ln w="9525">
            <a:solidFill>
              <a:schemeClr val="tx1"/>
            </a:solidFill>
            <a:miter lim="800000"/>
            <a:headEnd/>
            <a:tailEnd/>
          </a:ln>
          <a:effectLst/>
        </p:spPr>
        <p:txBody>
          <a:bodyPr wrap="none" anchor="ctr"/>
          <a:lstStyle/>
          <a:p>
            <a:pPr algn="ctr"/>
            <a:r>
              <a:rPr lang="de-DE" sz="1400"/>
              <a:t>GMSC</a:t>
            </a:r>
          </a:p>
        </p:txBody>
      </p:sp>
      <p:sp>
        <p:nvSpPr>
          <p:cNvPr id="136201" name="Rectangle 9"/>
          <p:cNvSpPr>
            <a:spLocks noChangeArrowheads="1"/>
          </p:cNvSpPr>
          <p:nvPr/>
        </p:nvSpPr>
        <p:spPr bwMode="auto">
          <a:xfrm>
            <a:off x="7543800" y="3038500"/>
            <a:ext cx="609600" cy="304800"/>
          </a:xfrm>
          <a:prstGeom prst="rect">
            <a:avLst/>
          </a:prstGeom>
          <a:solidFill>
            <a:srgbClr val="DADAF6"/>
          </a:solidFill>
          <a:ln w="9525">
            <a:solidFill>
              <a:schemeClr val="tx1"/>
            </a:solidFill>
            <a:miter lim="800000"/>
            <a:headEnd/>
            <a:tailEnd/>
          </a:ln>
          <a:effectLst/>
        </p:spPr>
        <p:txBody>
          <a:bodyPr wrap="none" anchor="ctr"/>
          <a:lstStyle/>
          <a:p>
            <a:pPr algn="ctr"/>
            <a:r>
              <a:rPr lang="de-DE" sz="1400"/>
              <a:t>VLR</a:t>
            </a:r>
          </a:p>
        </p:txBody>
      </p:sp>
      <p:sp>
        <p:nvSpPr>
          <p:cNvPr id="136203" name="Rectangle 11"/>
          <p:cNvSpPr>
            <a:spLocks noChangeArrowheads="1"/>
          </p:cNvSpPr>
          <p:nvPr/>
        </p:nvSpPr>
        <p:spPr bwMode="auto">
          <a:xfrm>
            <a:off x="7543800" y="5019700"/>
            <a:ext cx="609600" cy="317500"/>
          </a:xfrm>
          <a:prstGeom prst="rect">
            <a:avLst/>
          </a:prstGeom>
          <a:solidFill>
            <a:srgbClr val="DADAF6"/>
          </a:solidFill>
          <a:ln w="9525">
            <a:solidFill>
              <a:schemeClr val="tx1"/>
            </a:solidFill>
            <a:miter lim="800000"/>
            <a:headEnd/>
            <a:tailEnd/>
          </a:ln>
          <a:effectLst/>
        </p:spPr>
        <p:txBody>
          <a:bodyPr wrap="none" anchor="ctr"/>
          <a:lstStyle/>
          <a:p>
            <a:r>
              <a:rPr lang="de-DE" sz="1400"/>
              <a:t>BSS</a:t>
            </a:r>
          </a:p>
        </p:txBody>
      </p:sp>
      <p:sp>
        <p:nvSpPr>
          <p:cNvPr id="136205" name="Rectangle 13"/>
          <p:cNvSpPr>
            <a:spLocks noChangeArrowheads="1"/>
          </p:cNvSpPr>
          <p:nvPr/>
        </p:nvSpPr>
        <p:spPr bwMode="auto">
          <a:xfrm>
            <a:off x="7543800" y="4029100"/>
            <a:ext cx="609600" cy="317500"/>
          </a:xfrm>
          <a:prstGeom prst="rect">
            <a:avLst/>
          </a:prstGeom>
          <a:solidFill>
            <a:srgbClr val="DADAF6"/>
          </a:solidFill>
          <a:ln w="9525">
            <a:solidFill>
              <a:schemeClr val="tx1"/>
            </a:solidFill>
            <a:miter lim="800000"/>
            <a:headEnd/>
            <a:tailEnd/>
          </a:ln>
          <a:effectLst/>
        </p:spPr>
        <p:txBody>
          <a:bodyPr wrap="none" anchor="ctr"/>
          <a:lstStyle/>
          <a:p>
            <a:pPr algn="ctr"/>
            <a:r>
              <a:rPr lang="de-DE" sz="1400"/>
              <a:t>MSC</a:t>
            </a:r>
          </a:p>
        </p:txBody>
      </p:sp>
      <p:sp>
        <p:nvSpPr>
          <p:cNvPr id="136210" name="Rectangle 18"/>
          <p:cNvSpPr>
            <a:spLocks noChangeArrowheads="1"/>
          </p:cNvSpPr>
          <p:nvPr/>
        </p:nvSpPr>
        <p:spPr bwMode="auto">
          <a:xfrm>
            <a:off x="6477000" y="5019700"/>
            <a:ext cx="463550" cy="317500"/>
          </a:xfrm>
          <a:prstGeom prst="rect">
            <a:avLst/>
          </a:prstGeom>
          <a:solidFill>
            <a:srgbClr val="DADAF6"/>
          </a:solidFill>
          <a:ln w="9525">
            <a:solidFill>
              <a:schemeClr val="tx1"/>
            </a:solidFill>
            <a:miter lim="800000"/>
            <a:headEnd/>
            <a:tailEnd/>
          </a:ln>
          <a:effectLst/>
        </p:spPr>
        <p:txBody>
          <a:bodyPr wrap="none" anchor="ctr"/>
          <a:lstStyle/>
          <a:p>
            <a:r>
              <a:rPr lang="de-DE" sz="1400"/>
              <a:t>MS</a:t>
            </a:r>
          </a:p>
        </p:txBody>
      </p:sp>
      <p:cxnSp>
        <p:nvCxnSpPr>
          <p:cNvPr id="136212" name="AutoShape 20"/>
          <p:cNvCxnSpPr>
            <a:cxnSpLocks noChangeShapeType="1"/>
            <a:endCxn id="136199" idx="1"/>
          </p:cNvCxnSpPr>
          <p:nvPr/>
        </p:nvCxnSpPr>
        <p:spPr bwMode="auto">
          <a:xfrm>
            <a:off x="6242050" y="4183088"/>
            <a:ext cx="234950" cy="4762"/>
          </a:xfrm>
          <a:prstGeom prst="straightConnector1">
            <a:avLst/>
          </a:prstGeom>
          <a:noFill/>
          <a:ln w="9525">
            <a:solidFill>
              <a:schemeClr val="tx1"/>
            </a:solidFill>
            <a:round/>
            <a:headEnd type="triangle" w="med" len="med"/>
            <a:tailEnd type="triangle" w="med" len="med"/>
          </a:ln>
          <a:effectLst/>
        </p:spPr>
      </p:cxnSp>
      <p:cxnSp>
        <p:nvCxnSpPr>
          <p:cNvPr id="136215" name="AutoShape 23"/>
          <p:cNvCxnSpPr>
            <a:cxnSpLocks noChangeShapeType="1"/>
            <a:stCxn id="136205" idx="2"/>
            <a:endCxn id="136203" idx="0"/>
          </p:cNvCxnSpPr>
          <p:nvPr/>
        </p:nvCxnSpPr>
        <p:spPr bwMode="auto">
          <a:xfrm>
            <a:off x="7848600" y="4346600"/>
            <a:ext cx="0" cy="673100"/>
          </a:xfrm>
          <a:prstGeom prst="straightConnector1">
            <a:avLst/>
          </a:prstGeom>
          <a:noFill/>
          <a:ln w="9525">
            <a:solidFill>
              <a:schemeClr val="tx1"/>
            </a:solidFill>
            <a:round/>
            <a:headEnd type="triangle" w="med" len="med"/>
            <a:tailEnd type="triangle" w="med" len="med"/>
          </a:ln>
          <a:effectLst/>
        </p:spPr>
      </p:cxnSp>
      <p:cxnSp>
        <p:nvCxnSpPr>
          <p:cNvPr id="136216" name="AutoShape 24"/>
          <p:cNvCxnSpPr>
            <a:cxnSpLocks noChangeShapeType="1"/>
            <a:stCxn id="136201" idx="2"/>
            <a:endCxn id="136205" idx="0"/>
          </p:cNvCxnSpPr>
          <p:nvPr/>
        </p:nvCxnSpPr>
        <p:spPr bwMode="auto">
          <a:xfrm>
            <a:off x="7848600" y="3343300"/>
            <a:ext cx="0" cy="685800"/>
          </a:xfrm>
          <a:prstGeom prst="straightConnector1">
            <a:avLst/>
          </a:prstGeom>
          <a:noFill/>
          <a:ln w="9525">
            <a:solidFill>
              <a:schemeClr val="tx1"/>
            </a:solidFill>
            <a:prstDash val="dash"/>
            <a:round/>
            <a:headEnd type="triangle" w="med" len="med"/>
            <a:tailEnd type="triangle" w="med" len="med"/>
          </a:ln>
          <a:effectLst/>
        </p:spPr>
      </p:cxnSp>
      <p:cxnSp>
        <p:nvCxnSpPr>
          <p:cNvPr id="136217" name="AutoShape 25"/>
          <p:cNvCxnSpPr>
            <a:cxnSpLocks noChangeShapeType="1"/>
            <a:stCxn id="136199" idx="3"/>
            <a:endCxn id="136205" idx="1"/>
          </p:cNvCxnSpPr>
          <p:nvPr/>
        </p:nvCxnSpPr>
        <p:spPr bwMode="auto">
          <a:xfrm>
            <a:off x="7162800" y="4187850"/>
            <a:ext cx="381000" cy="0"/>
          </a:xfrm>
          <a:prstGeom prst="straightConnector1">
            <a:avLst/>
          </a:prstGeom>
          <a:noFill/>
          <a:ln w="9525">
            <a:solidFill>
              <a:schemeClr val="tx1"/>
            </a:solidFill>
            <a:round/>
            <a:headEnd type="triangle" w="med" len="med"/>
            <a:tailEnd type="triangle" w="med" len="med"/>
          </a:ln>
          <a:effectLst/>
        </p:spPr>
      </p:cxnSp>
      <p:cxnSp>
        <p:nvCxnSpPr>
          <p:cNvPr id="136228" name="AutoShape 36"/>
          <p:cNvCxnSpPr>
            <a:cxnSpLocks noChangeShapeType="1"/>
            <a:stCxn id="136210" idx="3"/>
            <a:endCxn id="136203" idx="1"/>
          </p:cNvCxnSpPr>
          <p:nvPr/>
        </p:nvCxnSpPr>
        <p:spPr bwMode="auto">
          <a:xfrm>
            <a:off x="6940550" y="5178450"/>
            <a:ext cx="603250" cy="0"/>
          </a:xfrm>
          <a:prstGeom prst="straightConnector1">
            <a:avLst/>
          </a:prstGeom>
          <a:noFill/>
          <a:ln w="9525">
            <a:solidFill>
              <a:schemeClr val="tx1"/>
            </a:solidFill>
            <a:round/>
            <a:headEnd type="triangle" w="med" len="med"/>
            <a:tailEnd type="triangle" w="med" len="med"/>
          </a:ln>
          <a:effectLst/>
        </p:spPr>
      </p:cxnSp>
      <p:sp>
        <p:nvSpPr>
          <p:cNvPr id="136229" name="Text Box 37"/>
          <p:cNvSpPr txBox="1">
            <a:spLocks noChangeArrowheads="1"/>
          </p:cNvSpPr>
          <p:nvPr/>
        </p:nvSpPr>
        <p:spPr bwMode="auto">
          <a:xfrm>
            <a:off x="7086600" y="4867300"/>
            <a:ext cx="296863" cy="336550"/>
          </a:xfrm>
          <a:prstGeom prst="rect">
            <a:avLst/>
          </a:prstGeom>
          <a:noFill/>
          <a:ln w="9525">
            <a:noFill/>
            <a:miter lim="800000"/>
            <a:headEnd/>
            <a:tailEnd/>
          </a:ln>
          <a:effectLst/>
        </p:spPr>
        <p:txBody>
          <a:bodyPr wrap="none">
            <a:spAutoFit/>
          </a:bodyPr>
          <a:lstStyle/>
          <a:p>
            <a:r>
              <a:rPr lang="en-US" b="1"/>
              <a:t>1</a:t>
            </a:r>
            <a:endParaRPr lang="en-US"/>
          </a:p>
        </p:txBody>
      </p:sp>
      <p:sp>
        <p:nvSpPr>
          <p:cNvPr id="136230" name="Text Box 38"/>
          <p:cNvSpPr txBox="1">
            <a:spLocks noChangeArrowheads="1"/>
          </p:cNvSpPr>
          <p:nvPr/>
        </p:nvSpPr>
        <p:spPr bwMode="auto">
          <a:xfrm>
            <a:off x="7543800" y="4486300"/>
            <a:ext cx="296863" cy="336550"/>
          </a:xfrm>
          <a:prstGeom prst="rect">
            <a:avLst/>
          </a:prstGeom>
          <a:noFill/>
          <a:ln w="9525">
            <a:noFill/>
            <a:miter lim="800000"/>
            <a:headEnd/>
            <a:tailEnd/>
          </a:ln>
          <a:effectLst/>
        </p:spPr>
        <p:txBody>
          <a:bodyPr wrap="none">
            <a:spAutoFit/>
          </a:bodyPr>
          <a:lstStyle/>
          <a:p>
            <a:r>
              <a:rPr lang="en-US" b="1"/>
              <a:t>2</a:t>
            </a:r>
          </a:p>
        </p:txBody>
      </p:sp>
      <p:sp>
        <p:nvSpPr>
          <p:cNvPr id="136232" name="Text Box 40"/>
          <p:cNvSpPr txBox="1">
            <a:spLocks noChangeArrowheads="1"/>
          </p:cNvSpPr>
          <p:nvPr/>
        </p:nvSpPr>
        <p:spPr bwMode="auto">
          <a:xfrm>
            <a:off x="6172200" y="3800500"/>
            <a:ext cx="296863" cy="336550"/>
          </a:xfrm>
          <a:prstGeom prst="rect">
            <a:avLst/>
          </a:prstGeom>
          <a:noFill/>
          <a:ln w="9525">
            <a:noFill/>
            <a:miter lim="800000"/>
            <a:headEnd/>
            <a:tailEnd/>
          </a:ln>
          <a:effectLst/>
        </p:spPr>
        <p:txBody>
          <a:bodyPr wrap="none">
            <a:spAutoFit/>
          </a:bodyPr>
          <a:lstStyle/>
          <a:p>
            <a:r>
              <a:rPr lang="en-US" b="1"/>
              <a:t>6</a:t>
            </a:r>
          </a:p>
        </p:txBody>
      </p:sp>
      <p:sp>
        <p:nvSpPr>
          <p:cNvPr id="136235" name="Text Box 43"/>
          <p:cNvSpPr txBox="1">
            <a:spLocks noChangeArrowheads="1"/>
          </p:cNvSpPr>
          <p:nvPr/>
        </p:nvSpPr>
        <p:spPr bwMode="auto">
          <a:xfrm>
            <a:off x="7162800" y="3800500"/>
            <a:ext cx="296863" cy="336550"/>
          </a:xfrm>
          <a:prstGeom prst="rect">
            <a:avLst/>
          </a:prstGeom>
          <a:noFill/>
          <a:ln w="9525">
            <a:noFill/>
            <a:miter lim="800000"/>
            <a:headEnd/>
            <a:tailEnd/>
          </a:ln>
          <a:effectLst/>
        </p:spPr>
        <p:txBody>
          <a:bodyPr wrap="none">
            <a:spAutoFit/>
          </a:bodyPr>
          <a:lstStyle/>
          <a:p>
            <a:r>
              <a:rPr lang="en-US" b="1"/>
              <a:t>5</a:t>
            </a:r>
          </a:p>
        </p:txBody>
      </p:sp>
      <p:sp>
        <p:nvSpPr>
          <p:cNvPr id="136236" name="Text Box 44"/>
          <p:cNvSpPr txBox="1">
            <a:spLocks noChangeArrowheads="1"/>
          </p:cNvSpPr>
          <p:nvPr/>
        </p:nvSpPr>
        <p:spPr bwMode="auto">
          <a:xfrm>
            <a:off x="7543800" y="3495700"/>
            <a:ext cx="296863" cy="336550"/>
          </a:xfrm>
          <a:prstGeom prst="rect">
            <a:avLst/>
          </a:prstGeom>
          <a:noFill/>
          <a:ln w="9525">
            <a:noFill/>
            <a:miter lim="800000"/>
            <a:headEnd/>
            <a:tailEnd/>
          </a:ln>
          <a:effectLst/>
        </p:spPr>
        <p:txBody>
          <a:bodyPr wrap="none">
            <a:spAutoFit/>
          </a:bodyPr>
          <a:lstStyle/>
          <a:p>
            <a:r>
              <a:rPr lang="en-US" b="1"/>
              <a:t>3</a:t>
            </a:r>
          </a:p>
        </p:txBody>
      </p:sp>
      <p:sp>
        <p:nvSpPr>
          <p:cNvPr id="136237" name="Text Box 45"/>
          <p:cNvSpPr txBox="1">
            <a:spLocks noChangeArrowheads="1"/>
          </p:cNvSpPr>
          <p:nvPr/>
        </p:nvSpPr>
        <p:spPr bwMode="auto">
          <a:xfrm>
            <a:off x="7848600" y="3495700"/>
            <a:ext cx="296863" cy="336550"/>
          </a:xfrm>
          <a:prstGeom prst="rect">
            <a:avLst/>
          </a:prstGeom>
          <a:noFill/>
          <a:ln w="9525">
            <a:noFill/>
            <a:miter lim="800000"/>
            <a:headEnd/>
            <a:tailEnd/>
          </a:ln>
          <a:effectLst/>
        </p:spPr>
        <p:txBody>
          <a:bodyPr wrap="none">
            <a:spAutoFit/>
          </a:bodyPr>
          <a:lstStyle/>
          <a:p>
            <a:r>
              <a:rPr lang="en-US" b="1"/>
              <a:t>4</a:t>
            </a:r>
          </a:p>
        </p:txBody>
      </p:sp>
      <p:sp>
        <p:nvSpPr>
          <p:cNvPr id="136239" name="Text Box 47"/>
          <p:cNvSpPr txBox="1">
            <a:spLocks noChangeArrowheads="1"/>
          </p:cNvSpPr>
          <p:nvPr/>
        </p:nvSpPr>
        <p:spPr bwMode="auto">
          <a:xfrm>
            <a:off x="7848600" y="4486300"/>
            <a:ext cx="296863" cy="336550"/>
          </a:xfrm>
          <a:prstGeom prst="rect">
            <a:avLst/>
          </a:prstGeom>
          <a:noFill/>
          <a:ln w="9525">
            <a:noFill/>
            <a:miter lim="800000"/>
            <a:headEnd/>
            <a:tailEnd/>
          </a:ln>
          <a:effectLst/>
        </p:spPr>
        <p:txBody>
          <a:bodyPr wrap="none">
            <a:spAutoFit/>
          </a:bodyPr>
          <a:lstStyle/>
          <a:p>
            <a:r>
              <a:rPr lang="en-US" b="1"/>
              <a:t>9</a:t>
            </a:r>
          </a:p>
        </p:txBody>
      </p:sp>
      <p:sp>
        <p:nvSpPr>
          <p:cNvPr id="136240" name="Text Box 48"/>
          <p:cNvSpPr txBox="1">
            <a:spLocks noChangeArrowheads="1"/>
          </p:cNvSpPr>
          <p:nvPr/>
        </p:nvSpPr>
        <p:spPr bwMode="auto">
          <a:xfrm>
            <a:off x="7010400" y="5172100"/>
            <a:ext cx="409575" cy="336550"/>
          </a:xfrm>
          <a:prstGeom prst="rect">
            <a:avLst/>
          </a:prstGeom>
          <a:noFill/>
          <a:ln w="9525">
            <a:noFill/>
            <a:miter lim="800000"/>
            <a:headEnd/>
            <a:tailEnd/>
          </a:ln>
          <a:effectLst/>
        </p:spPr>
        <p:txBody>
          <a:bodyPr wrap="none">
            <a:spAutoFit/>
          </a:bodyPr>
          <a:lstStyle/>
          <a:p>
            <a:r>
              <a:rPr lang="en-US" b="1"/>
              <a:t>10</a:t>
            </a:r>
          </a:p>
        </p:txBody>
      </p:sp>
      <p:sp>
        <p:nvSpPr>
          <p:cNvPr id="136253" name="Text Box 61"/>
          <p:cNvSpPr txBox="1">
            <a:spLocks noChangeArrowheads="1"/>
          </p:cNvSpPr>
          <p:nvPr/>
        </p:nvSpPr>
        <p:spPr bwMode="auto">
          <a:xfrm>
            <a:off x="6172200" y="4257700"/>
            <a:ext cx="296863" cy="336550"/>
          </a:xfrm>
          <a:prstGeom prst="rect">
            <a:avLst/>
          </a:prstGeom>
          <a:noFill/>
          <a:ln w="9525">
            <a:noFill/>
            <a:miter lim="800000"/>
            <a:headEnd/>
            <a:tailEnd/>
          </a:ln>
          <a:effectLst/>
        </p:spPr>
        <p:txBody>
          <a:bodyPr wrap="none">
            <a:spAutoFit/>
          </a:bodyPr>
          <a:lstStyle/>
          <a:p>
            <a:r>
              <a:rPr lang="en-US" b="1"/>
              <a:t>7</a:t>
            </a:r>
          </a:p>
        </p:txBody>
      </p:sp>
      <p:sp>
        <p:nvSpPr>
          <p:cNvPr id="136254" name="Text Box 62"/>
          <p:cNvSpPr txBox="1">
            <a:spLocks noChangeArrowheads="1"/>
          </p:cNvSpPr>
          <p:nvPr/>
        </p:nvSpPr>
        <p:spPr bwMode="auto">
          <a:xfrm>
            <a:off x="7162800" y="4257700"/>
            <a:ext cx="296863" cy="336550"/>
          </a:xfrm>
          <a:prstGeom prst="rect">
            <a:avLst/>
          </a:prstGeom>
          <a:noFill/>
          <a:ln w="9525">
            <a:noFill/>
            <a:miter lim="800000"/>
            <a:headEnd/>
            <a:tailEnd/>
          </a:ln>
          <a:effectLst/>
        </p:spPr>
        <p:txBody>
          <a:bodyPr wrap="none">
            <a:spAutoFit/>
          </a:bodyPr>
          <a:lstStyle/>
          <a:p>
            <a:r>
              <a:rPr lang="en-US" b="1"/>
              <a:t>8</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295400" y="457184"/>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MTC/MOC</a:t>
            </a:r>
          </a:p>
        </p:txBody>
      </p:sp>
      <p:grpSp>
        <p:nvGrpSpPr>
          <p:cNvPr id="138364" name="Group 124"/>
          <p:cNvGrpSpPr>
            <a:grpSpLocks/>
          </p:cNvGrpSpPr>
          <p:nvPr/>
        </p:nvGrpSpPr>
        <p:grpSpPr bwMode="auto">
          <a:xfrm>
            <a:off x="1600200" y="1547794"/>
            <a:ext cx="5738813" cy="5270500"/>
            <a:chOff x="1008" y="480"/>
            <a:chExt cx="3615" cy="3408"/>
          </a:xfrm>
        </p:grpSpPr>
        <p:sp>
          <p:nvSpPr>
            <p:cNvPr id="138247" name="Text Box 7"/>
            <p:cNvSpPr txBox="1">
              <a:spLocks noChangeArrowheads="1"/>
            </p:cNvSpPr>
            <p:nvPr/>
          </p:nvSpPr>
          <p:spPr bwMode="auto">
            <a:xfrm>
              <a:off x="2321" y="480"/>
              <a:ext cx="334" cy="197"/>
            </a:xfrm>
            <a:prstGeom prst="rect">
              <a:avLst/>
            </a:prstGeom>
            <a:noFill/>
            <a:ln w="9525">
              <a:noFill/>
              <a:miter lim="800000"/>
              <a:headEnd/>
              <a:tailEnd/>
            </a:ln>
            <a:effectLst/>
          </p:spPr>
          <p:txBody>
            <a:bodyPr wrap="none">
              <a:spAutoFit/>
            </a:bodyPr>
            <a:lstStyle/>
            <a:p>
              <a:pPr algn="ctr"/>
              <a:r>
                <a:rPr lang="en-US" sz="1400"/>
                <a:t>BTS</a:t>
              </a:r>
            </a:p>
          </p:txBody>
        </p:sp>
        <p:sp>
          <p:nvSpPr>
            <p:cNvPr id="138257" name="Line 17"/>
            <p:cNvSpPr>
              <a:spLocks noChangeShapeType="1"/>
            </p:cNvSpPr>
            <p:nvPr/>
          </p:nvSpPr>
          <p:spPr bwMode="auto">
            <a:xfrm>
              <a:off x="1152" y="672"/>
              <a:ext cx="0" cy="3216"/>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258" name="Text Box 18"/>
            <p:cNvSpPr txBox="1">
              <a:spLocks noChangeArrowheads="1"/>
            </p:cNvSpPr>
            <p:nvPr/>
          </p:nvSpPr>
          <p:spPr bwMode="auto">
            <a:xfrm>
              <a:off x="1008" y="480"/>
              <a:ext cx="284" cy="197"/>
            </a:xfrm>
            <a:prstGeom prst="rect">
              <a:avLst/>
            </a:prstGeom>
            <a:noFill/>
            <a:ln w="9525">
              <a:noFill/>
              <a:miter lim="800000"/>
              <a:headEnd/>
              <a:tailEnd/>
            </a:ln>
            <a:effectLst/>
          </p:spPr>
          <p:txBody>
            <a:bodyPr wrap="none">
              <a:spAutoFit/>
            </a:bodyPr>
            <a:lstStyle/>
            <a:p>
              <a:pPr algn="ctr"/>
              <a:r>
                <a:rPr lang="en-US" sz="1400"/>
                <a:t>MS</a:t>
              </a:r>
            </a:p>
          </p:txBody>
        </p:sp>
        <p:sp>
          <p:nvSpPr>
            <p:cNvPr id="138279" name="Line 39"/>
            <p:cNvSpPr>
              <a:spLocks noChangeShapeType="1"/>
            </p:cNvSpPr>
            <p:nvPr/>
          </p:nvSpPr>
          <p:spPr bwMode="auto">
            <a:xfrm>
              <a:off x="1152" y="864"/>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280" name="Text Box 40"/>
            <p:cNvSpPr txBox="1">
              <a:spLocks noChangeArrowheads="1"/>
            </p:cNvSpPr>
            <p:nvPr/>
          </p:nvSpPr>
          <p:spPr bwMode="auto">
            <a:xfrm>
              <a:off x="1200" y="672"/>
              <a:ext cx="854" cy="197"/>
            </a:xfrm>
            <a:prstGeom prst="rect">
              <a:avLst/>
            </a:prstGeom>
            <a:noFill/>
            <a:ln w="9525">
              <a:noFill/>
              <a:miter lim="800000"/>
              <a:headEnd/>
              <a:tailEnd/>
            </a:ln>
            <a:effectLst/>
          </p:spPr>
          <p:txBody>
            <a:bodyPr wrap="none">
              <a:spAutoFit/>
            </a:bodyPr>
            <a:lstStyle/>
            <a:p>
              <a:r>
                <a:rPr lang="en-US" sz="1400"/>
                <a:t>paging request</a:t>
              </a:r>
            </a:p>
          </p:txBody>
        </p:sp>
        <p:sp>
          <p:nvSpPr>
            <p:cNvPr id="138293" name="Line 53"/>
            <p:cNvSpPr>
              <a:spLocks noChangeShapeType="1"/>
            </p:cNvSpPr>
            <p:nvPr/>
          </p:nvSpPr>
          <p:spPr bwMode="auto">
            <a:xfrm>
              <a:off x="2496" y="672"/>
              <a:ext cx="0" cy="3216"/>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294" name="Line 54"/>
            <p:cNvSpPr>
              <a:spLocks noChangeShapeType="1"/>
            </p:cNvSpPr>
            <p:nvPr/>
          </p:nvSpPr>
          <p:spPr bwMode="auto">
            <a:xfrm>
              <a:off x="1152" y="1056"/>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295" name="Text Box 55"/>
            <p:cNvSpPr txBox="1">
              <a:spLocks noChangeArrowheads="1"/>
            </p:cNvSpPr>
            <p:nvPr/>
          </p:nvSpPr>
          <p:spPr bwMode="auto">
            <a:xfrm>
              <a:off x="1200" y="864"/>
              <a:ext cx="910" cy="197"/>
            </a:xfrm>
            <a:prstGeom prst="rect">
              <a:avLst/>
            </a:prstGeom>
            <a:noFill/>
            <a:ln w="9525">
              <a:noFill/>
              <a:miter lim="800000"/>
              <a:headEnd/>
              <a:tailEnd/>
            </a:ln>
            <a:effectLst/>
          </p:spPr>
          <p:txBody>
            <a:bodyPr wrap="none">
              <a:spAutoFit/>
            </a:bodyPr>
            <a:lstStyle/>
            <a:p>
              <a:r>
                <a:rPr lang="en-US" sz="1400"/>
                <a:t>channel request</a:t>
              </a:r>
            </a:p>
          </p:txBody>
        </p:sp>
        <p:sp>
          <p:nvSpPr>
            <p:cNvPr id="138296" name="Line 56"/>
            <p:cNvSpPr>
              <a:spLocks noChangeShapeType="1"/>
            </p:cNvSpPr>
            <p:nvPr/>
          </p:nvSpPr>
          <p:spPr bwMode="auto">
            <a:xfrm>
              <a:off x="1152" y="1248"/>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297" name="Text Box 57"/>
            <p:cNvSpPr txBox="1">
              <a:spLocks noChangeArrowheads="1"/>
            </p:cNvSpPr>
            <p:nvPr/>
          </p:nvSpPr>
          <p:spPr bwMode="auto">
            <a:xfrm>
              <a:off x="1200" y="1056"/>
              <a:ext cx="1233" cy="197"/>
            </a:xfrm>
            <a:prstGeom prst="rect">
              <a:avLst/>
            </a:prstGeom>
            <a:noFill/>
            <a:ln w="9525">
              <a:noFill/>
              <a:miter lim="800000"/>
              <a:headEnd/>
              <a:tailEnd/>
            </a:ln>
            <a:effectLst/>
          </p:spPr>
          <p:txBody>
            <a:bodyPr wrap="none">
              <a:spAutoFit/>
            </a:bodyPr>
            <a:lstStyle/>
            <a:p>
              <a:r>
                <a:rPr lang="en-US" sz="1400"/>
                <a:t>immediate assignment</a:t>
              </a:r>
            </a:p>
          </p:txBody>
        </p:sp>
        <p:sp>
          <p:nvSpPr>
            <p:cNvPr id="138298" name="Line 58"/>
            <p:cNvSpPr>
              <a:spLocks noChangeShapeType="1"/>
            </p:cNvSpPr>
            <p:nvPr/>
          </p:nvSpPr>
          <p:spPr bwMode="auto">
            <a:xfrm>
              <a:off x="1152" y="1440"/>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299" name="Text Box 59"/>
            <p:cNvSpPr txBox="1">
              <a:spLocks noChangeArrowheads="1"/>
            </p:cNvSpPr>
            <p:nvPr/>
          </p:nvSpPr>
          <p:spPr bwMode="auto">
            <a:xfrm>
              <a:off x="1200" y="1248"/>
              <a:ext cx="941" cy="197"/>
            </a:xfrm>
            <a:prstGeom prst="rect">
              <a:avLst/>
            </a:prstGeom>
            <a:noFill/>
            <a:ln w="9525">
              <a:noFill/>
              <a:miter lim="800000"/>
              <a:headEnd/>
              <a:tailEnd/>
            </a:ln>
            <a:effectLst/>
          </p:spPr>
          <p:txBody>
            <a:bodyPr wrap="none">
              <a:spAutoFit/>
            </a:bodyPr>
            <a:lstStyle/>
            <a:p>
              <a:r>
                <a:rPr lang="en-US" sz="1400"/>
                <a:t>paging response</a:t>
              </a:r>
            </a:p>
          </p:txBody>
        </p:sp>
        <p:sp>
          <p:nvSpPr>
            <p:cNvPr id="138301" name="Line 61"/>
            <p:cNvSpPr>
              <a:spLocks noChangeShapeType="1"/>
            </p:cNvSpPr>
            <p:nvPr/>
          </p:nvSpPr>
          <p:spPr bwMode="auto">
            <a:xfrm>
              <a:off x="1152" y="1632"/>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02" name="Text Box 62"/>
            <p:cNvSpPr txBox="1">
              <a:spLocks noChangeArrowheads="1"/>
            </p:cNvSpPr>
            <p:nvPr/>
          </p:nvSpPr>
          <p:spPr bwMode="auto">
            <a:xfrm>
              <a:off x="1200" y="1440"/>
              <a:ext cx="1214" cy="197"/>
            </a:xfrm>
            <a:prstGeom prst="rect">
              <a:avLst/>
            </a:prstGeom>
            <a:noFill/>
            <a:ln w="9525">
              <a:noFill/>
              <a:miter lim="800000"/>
              <a:headEnd/>
              <a:tailEnd/>
            </a:ln>
            <a:effectLst/>
          </p:spPr>
          <p:txBody>
            <a:bodyPr wrap="none">
              <a:spAutoFit/>
            </a:bodyPr>
            <a:lstStyle/>
            <a:p>
              <a:r>
                <a:rPr lang="en-US" sz="1400"/>
                <a:t>authentication request</a:t>
              </a:r>
            </a:p>
          </p:txBody>
        </p:sp>
        <p:sp>
          <p:nvSpPr>
            <p:cNvPr id="138303" name="Line 63"/>
            <p:cNvSpPr>
              <a:spLocks noChangeShapeType="1"/>
            </p:cNvSpPr>
            <p:nvPr/>
          </p:nvSpPr>
          <p:spPr bwMode="auto">
            <a:xfrm>
              <a:off x="1152" y="1824"/>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04" name="Text Box 64"/>
            <p:cNvSpPr txBox="1">
              <a:spLocks noChangeArrowheads="1"/>
            </p:cNvSpPr>
            <p:nvPr/>
          </p:nvSpPr>
          <p:spPr bwMode="auto">
            <a:xfrm>
              <a:off x="1200" y="1632"/>
              <a:ext cx="1301" cy="197"/>
            </a:xfrm>
            <a:prstGeom prst="rect">
              <a:avLst/>
            </a:prstGeom>
            <a:noFill/>
            <a:ln w="9525">
              <a:noFill/>
              <a:miter lim="800000"/>
              <a:headEnd/>
              <a:tailEnd/>
            </a:ln>
            <a:effectLst/>
          </p:spPr>
          <p:txBody>
            <a:bodyPr wrap="none">
              <a:spAutoFit/>
            </a:bodyPr>
            <a:lstStyle/>
            <a:p>
              <a:r>
                <a:rPr lang="en-US" sz="1400"/>
                <a:t>authentication response</a:t>
              </a:r>
            </a:p>
          </p:txBody>
        </p:sp>
        <p:sp>
          <p:nvSpPr>
            <p:cNvPr id="138305" name="Line 65"/>
            <p:cNvSpPr>
              <a:spLocks noChangeShapeType="1"/>
            </p:cNvSpPr>
            <p:nvPr/>
          </p:nvSpPr>
          <p:spPr bwMode="auto">
            <a:xfrm>
              <a:off x="1152" y="2016"/>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06" name="Text Box 66"/>
            <p:cNvSpPr txBox="1">
              <a:spLocks noChangeArrowheads="1"/>
            </p:cNvSpPr>
            <p:nvPr/>
          </p:nvSpPr>
          <p:spPr bwMode="auto">
            <a:xfrm>
              <a:off x="1200" y="1824"/>
              <a:ext cx="1090" cy="197"/>
            </a:xfrm>
            <a:prstGeom prst="rect">
              <a:avLst/>
            </a:prstGeom>
            <a:noFill/>
            <a:ln w="9525">
              <a:noFill/>
              <a:miter lim="800000"/>
              <a:headEnd/>
              <a:tailEnd/>
            </a:ln>
            <a:effectLst/>
          </p:spPr>
          <p:txBody>
            <a:bodyPr wrap="none">
              <a:spAutoFit/>
            </a:bodyPr>
            <a:lstStyle/>
            <a:p>
              <a:r>
                <a:rPr lang="en-US" sz="1400"/>
                <a:t>ciphering command</a:t>
              </a:r>
            </a:p>
          </p:txBody>
        </p:sp>
        <p:sp>
          <p:nvSpPr>
            <p:cNvPr id="138307" name="Line 67"/>
            <p:cNvSpPr>
              <a:spLocks noChangeShapeType="1"/>
            </p:cNvSpPr>
            <p:nvPr/>
          </p:nvSpPr>
          <p:spPr bwMode="auto">
            <a:xfrm>
              <a:off x="1152" y="2208"/>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08" name="Text Box 68"/>
            <p:cNvSpPr txBox="1">
              <a:spLocks noChangeArrowheads="1"/>
            </p:cNvSpPr>
            <p:nvPr/>
          </p:nvSpPr>
          <p:spPr bwMode="auto">
            <a:xfrm>
              <a:off x="1200" y="2016"/>
              <a:ext cx="1053" cy="197"/>
            </a:xfrm>
            <a:prstGeom prst="rect">
              <a:avLst/>
            </a:prstGeom>
            <a:noFill/>
            <a:ln w="9525">
              <a:noFill/>
              <a:miter lim="800000"/>
              <a:headEnd/>
              <a:tailEnd/>
            </a:ln>
            <a:effectLst/>
          </p:spPr>
          <p:txBody>
            <a:bodyPr wrap="none">
              <a:spAutoFit/>
            </a:bodyPr>
            <a:lstStyle/>
            <a:p>
              <a:r>
                <a:rPr lang="en-US" sz="1400"/>
                <a:t>ciphering complete</a:t>
              </a:r>
            </a:p>
          </p:txBody>
        </p:sp>
        <p:sp>
          <p:nvSpPr>
            <p:cNvPr id="138309" name="Line 69"/>
            <p:cNvSpPr>
              <a:spLocks noChangeShapeType="1"/>
            </p:cNvSpPr>
            <p:nvPr/>
          </p:nvSpPr>
          <p:spPr bwMode="auto">
            <a:xfrm>
              <a:off x="1152" y="2400"/>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10" name="Text Box 70"/>
            <p:cNvSpPr txBox="1">
              <a:spLocks noChangeArrowheads="1"/>
            </p:cNvSpPr>
            <p:nvPr/>
          </p:nvSpPr>
          <p:spPr bwMode="auto">
            <a:xfrm>
              <a:off x="1200" y="2208"/>
              <a:ext cx="389" cy="197"/>
            </a:xfrm>
            <a:prstGeom prst="rect">
              <a:avLst/>
            </a:prstGeom>
            <a:noFill/>
            <a:ln w="9525">
              <a:noFill/>
              <a:miter lim="800000"/>
              <a:headEnd/>
              <a:tailEnd/>
            </a:ln>
            <a:effectLst/>
          </p:spPr>
          <p:txBody>
            <a:bodyPr wrap="none">
              <a:spAutoFit/>
            </a:bodyPr>
            <a:lstStyle/>
            <a:p>
              <a:r>
                <a:rPr lang="en-US" sz="1400"/>
                <a:t>setup</a:t>
              </a:r>
            </a:p>
          </p:txBody>
        </p:sp>
        <p:sp>
          <p:nvSpPr>
            <p:cNvPr id="138311" name="Line 71"/>
            <p:cNvSpPr>
              <a:spLocks noChangeShapeType="1"/>
            </p:cNvSpPr>
            <p:nvPr/>
          </p:nvSpPr>
          <p:spPr bwMode="auto">
            <a:xfrm>
              <a:off x="1152" y="2592"/>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12" name="Text Box 72"/>
            <p:cNvSpPr txBox="1">
              <a:spLocks noChangeArrowheads="1"/>
            </p:cNvSpPr>
            <p:nvPr/>
          </p:nvSpPr>
          <p:spPr bwMode="auto">
            <a:xfrm>
              <a:off x="1200" y="2400"/>
              <a:ext cx="805" cy="197"/>
            </a:xfrm>
            <a:prstGeom prst="rect">
              <a:avLst/>
            </a:prstGeom>
            <a:noFill/>
            <a:ln w="9525">
              <a:noFill/>
              <a:miter lim="800000"/>
              <a:headEnd/>
              <a:tailEnd/>
            </a:ln>
            <a:effectLst/>
          </p:spPr>
          <p:txBody>
            <a:bodyPr wrap="none">
              <a:spAutoFit/>
            </a:bodyPr>
            <a:lstStyle/>
            <a:p>
              <a:r>
                <a:rPr lang="en-US" sz="1400"/>
                <a:t>call confirmed</a:t>
              </a:r>
            </a:p>
          </p:txBody>
        </p:sp>
        <p:sp>
          <p:nvSpPr>
            <p:cNvPr id="138313" name="Line 73"/>
            <p:cNvSpPr>
              <a:spLocks noChangeShapeType="1"/>
            </p:cNvSpPr>
            <p:nvPr/>
          </p:nvSpPr>
          <p:spPr bwMode="auto">
            <a:xfrm>
              <a:off x="1152" y="2784"/>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14" name="Text Box 74"/>
            <p:cNvSpPr txBox="1">
              <a:spLocks noChangeArrowheads="1"/>
            </p:cNvSpPr>
            <p:nvPr/>
          </p:nvSpPr>
          <p:spPr bwMode="auto">
            <a:xfrm>
              <a:off x="1200" y="2592"/>
              <a:ext cx="1208" cy="197"/>
            </a:xfrm>
            <a:prstGeom prst="rect">
              <a:avLst/>
            </a:prstGeom>
            <a:noFill/>
            <a:ln w="9525">
              <a:noFill/>
              <a:miter lim="800000"/>
              <a:headEnd/>
              <a:tailEnd/>
            </a:ln>
            <a:effectLst/>
          </p:spPr>
          <p:txBody>
            <a:bodyPr wrap="none">
              <a:spAutoFit/>
            </a:bodyPr>
            <a:lstStyle/>
            <a:p>
              <a:r>
                <a:rPr lang="en-US" sz="1400"/>
                <a:t>assignment command</a:t>
              </a:r>
            </a:p>
          </p:txBody>
        </p:sp>
        <p:sp>
          <p:nvSpPr>
            <p:cNvPr id="138315" name="Line 75"/>
            <p:cNvSpPr>
              <a:spLocks noChangeShapeType="1"/>
            </p:cNvSpPr>
            <p:nvPr/>
          </p:nvSpPr>
          <p:spPr bwMode="auto">
            <a:xfrm>
              <a:off x="1152" y="2976"/>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16" name="Text Box 76"/>
            <p:cNvSpPr txBox="1">
              <a:spLocks noChangeArrowheads="1"/>
            </p:cNvSpPr>
            <p:nvPr/>
          </p:nvSpPr>
          <p:spPr bwMode="auto">
            <a:xfrm>
              <a:off x="1200" y="2785"/>
              <a:ext cx="1171" cy="197"/>
            </a:xfrm>
            <a:prstGeom prst="rect">
              <a:avLst/>
            </a:prstGeom>
            <a:noFill/>
            <a:ln w="9525">
              <a:noFill/>
              <a:miter lim="800000"/>
              <a:headEnd/>
              <a:tailEnd/>
            </a:ln>
            <a:effectLst/>
          </p:spPr>
          <p:txBody>
            <a:bodyPr wrap="none">
              <a:spAutoFit/>
            </a:bodyPr>
            <a:lstStyle/>
            <a:p>
              <a:r>
                <a:rPr lang="en-US" sz="1400"/>
                <a:t>assignment complete</a:t>
              </a:r>
            </a:p>
          </p:txBody>
        </p:sp>
        <p:sp>
          <p:nvSpPr>
            <p:cNvPr id="138317" name="Line 77"/>
            <p:cNvSpPr>
              <a:spLocks noChangeShapeType="1"/>
            </p:cNvSpPr>
            <p:nvPr/>
          </p:nvSpPr>
          <p:spPr bwMode="auto">
            <a:xfrm>
              <a:off x="1152" y="3168"/>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18" name="Text Box 78"/>
            <p:cNvSpPr txBox="1">
              <a:spLocks noChangeArrowheads="1"/>
            </p:cNvSpPr>
            <p:nvPr/>
          </p:nvSpPr>
          <p:spPr bwMode="auto">
            <a:xfrm>
              <a:off x="1200" y="2976"/>
              <a:ext cx="482" cy="198"/>
            </a:xfrm>
            <a:prstGeom prst="rect">
              <a:avLst/>
            </a:prstGeom>
            <a:noFill/>
            <a:ln w="9525">
              <a:noFill/>
              <a:miter lim="800000"/>
              <a:headEnd/>
              <a:tailEnd/>
            </a:ln>
            <a:effectLst/>
          </p:spPr>
          <p:txBody>
            <a:bodyPr wrap="none">
              <a:spAutoFit/>
            </a:bodyPr>
            <a:lstStyle/>
            <a:p>
              <a:r>
                <a:rPr lang="en-US" sz="1400"/>
                <a:t>alerting</a:t>
              </a:r>
            </a:p>
          </p:txBody>
        </p:sp>
        <p:sp>
          <p:nvSpPr>
            <p:cNvPr id="138319" name="Line 79"/>
            <p:cNvSpPr>
              <a:spLocks noChangeShapeType="1"/>
            </p:cNvSpPr>
            <p:nvPr/>
          </p:nvSpPr>
          <p:spPr bwMode="auto">
            <a:xfrm>
              <a:off x="1152" y="3360"/>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20" name="Text Box 80"/>
            <p:cNvSpPr txBox="1">
              <a:spLocks noChangeArrowheads="1"/>
            </p:cNvSpPr>
            <p:nvPr/>
          </p:nvSpPr>
          <p:spPr bwMode="auto">
            <a:xfrm>
              <a:off x="1200" y="3168"/>
              <a:ext cx="507" cy="198"/>
            </a:xfrm>
            <a:prstGeom prst="rect">
              <a:avLst/>
            </a:prstGeom>
            <a:noFill/>
            <a:ln w="9525">
              <a:noFill/>
              <a:miter lim="800000"/>
              <a:headEnd/>
              <a:tailEnd/>
            </a:ln>
            <a:effectLst/>
          </p:spPr>
          <p:txBody>
            <a:bodyPr wrap="none">
              <a:spAutoFit/>
            </a:bodyPr>
            <a:lstStyle/>
            <a:p>
              <a:r>
                <a:rPr lang="en-US" sz="1400"/>
                <a:t>connect</a:t>
              </a:r>
            </a:p>
          </p:txBody>
        </p:sp>
        <p:sp>
          <p:nvSpPr>
            <p:cNvPr id="138321" name="Line 81"/>
            <p:cNvSpPr>
              <a:spLocks noChangeShapeType="1"/>
            </p:cNvSpPr>
            <p:nvPr/>
          </p:nvSpPr>
          <p:spPr bwMode="auto">
            <a:xfrm>
              <a:off x="1152" y="3552"/>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22" name="Text Box 82"/>
            <p:cNvSpPr txBox="1">
              <a:spLocks noChangeArrowheads="1"/>
            </p:cNvSpPr>
            <p:nvPr/>
          </p:nvSpPr>
          <p:spPr bwMode="auto">
            <a:xfrm>
              <a:off x="1200" y="3360"/>
              <a:ext cx="1190" cy="197"/>
            </a:xfrm>
            <a:prstGeom prst="rect">
              <a:avLst/>
            </a:prstGeom>
            <a:noFill/>
            <a:ln w="9525">
              <a:noFill/>
              <a:miter lim="800000"/>
              <a:headEnd/>
              <a:tailEnd/>
            </a:ln>
            <a:effectLst/>
          </p:spPr>
          <p:txBody>
            <a:bodyPr wrap="none">
              <a:spAutoFit/>
            </a:bodyPr>
            <a:lstStyle/>
            <a:p>
              <a:r>
                <a:rPr lang="en-US" sz="1400"/>
                <a:t>connect acknowledge</a:t>
              </a:r>
            </a:p>
          </p:txBody>
        </p:sp>
        <p:sp>
          <p:nvSpPr>
            <p:cNvPr id="138323" name="Line 83"/>
            <p:cNvSpPr>
              <a:spLocks noChangeShapeType="1"/>
            </p:cNvSpPr>
            <p:nvPr/>
          </p:nvSpPr>
          <p:spPr bwMode="auto">
            <a:xfrm>
              <a:off x="1152" y="3744"/>
              <a:ext cx="1344" cy="0"/>
            </a:xfrm>
            <a:prstGeom prst="line">
              <a:avLst/>
            </a:prstGeom>
            <a:noFill/>
            <a:ln w="19050">
              <a:solidFill>
                <a:schemeClr val="tx1"/>
              </a:solidFill>
              <a:round/>
              <a:headEnd type="triangle" w="med" len="med"/>
              <a:tailEnd type="triangle" w="med" len="med"/>
            </a:ln>
            <a:effectLst/>
          </p:spPr>
          <p:txBody>
            <a:bodyPr wrap="none" anchor="ctr"/>
            <a:lstStyle/>
            <a:p>
              <a:endParaRPr lang="en-GB"/>
            </a:p>
          </p:txBody>
        </p:sp>
        <p:sp>
          <p:nvSpPr>
            <p:cNvPr id="138324" name="Text Box 84"/>
            <p:cNvSpPr txBox="1">
              <a:spLocks noChangeArrowheads="1"/>
            </p:cNvSpPr>
            <p:nvPr/>
          </p:nvSpPr>
          <p:spPr bwMode="auto">
            <a:xfrm>
              <a:off x="1200" y="3552"/>
              <a:ext cx="1239" cy="197"/>
            </a:xfrm>
            <a:prstGeom prst="rect">
              <a:avLst/>
            </a:prstGeom>
            <a:noFill/>
            <a:ln w="9525">
              <a:noFill/>
              <a:miter lim="800000"/>
              <a:headEnd/>
              <a:tailEnd/>
            </a:ln>
            <a:effectLst/>
          </p:spPr>
          <p:txBody>
            <a:bodyPr wrap="none">
              <a:spAutoFit/>
            </a:bodyPr>
            <a:lstStyle/>
            <a:p>
              <a:r>
                <a:rPr lang="en-US" sz="1400"/>
                <a:t>data/speech exchange</a:t>
              </a:r>
            </a:p>
          </p:txBody>
        </p:sp>
        <p:sp>
          <p:nvSpPr>
            <p:cNvPr id="138325" name="Text Box 85"/>
            <p:cNvSpPr txBox="1">
              <a:spLocks noChangeArrowheads="1"/>
            </p:cNvSpPr>
            <p:nvPr/>
          </p:nvSpPr>
          <p:spPr bwMode="auto">
            <a:xfrm>
              <a:off x="4289" y="480"/>
              <a:ext cx="334" cy="197"/>
            </a:xfrm>
            <a:prstGeom prst="rect">
              <a:avLst/>
            </a:prstGeom>
            <a:noFill/>
            <a:ln w="9525">
              <a:noFill/>
              <a:miter lim="800000"/>
              <a:headEnd/>
              <a:tailEnd/>
            </a:ln>
            <a:effectLst/>
          </p:spPr>
          <p:txBody>
            <a:bodyPr wrap="none">
              <a:spAutoFit/>
            </a:bodyPr>
            <a:lstStyle/>
            <a:p>
              <a:pPr algn="ctr"/>
              <a:r>
                <a:rPr lang="en-US" sz="1400"/>
                <a:t>BTS</a:t>
              </a:r>
            </a:p>
          </p:txBody>
        </p:sp>
        <p:sp>
          <p:nvSpPr>
            <p:cNvPr id="138326" name="Line 86"/>
            <p:cNvSpPr>
              <a:spLocks noChangeShapeType="1"/>
            </p:cNvSpPr>
            <p:nvPr/>
          </p:nvSpPr>
          <p:spPr bwMode="auto">
            <a:xfrm>
              <a:off x="3120" y="672"/>
              <a:ext cx="0" cy="3216"/>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27" name="Text Box 87"/>
            <p:cNvSpPr txBox="1">
              <a:spLocks noChangeArrowheads="1"/>
            </p:cNvSpPr>
            <p:nvPr/>
          </p:nvSpPr>
          <p:spPr bwMode="auto">
            <a:xfrm>
              <a:off x="2976" y="480"/>
              <a:ext cx="284" cy="197"/>
            </a:xfrm>
            <a:prstGeom prst="rect">
              <a:avLst/>
            </a:prstGeom>
            <a:noFill/>
            <a:ln w="9525">
              <a:noFill/>
              <a:miter lim="800000"/>
              <a:headEnd/>
              <a:tailEnd/>
            </a:ln>
            <a:effectLst/>
          </p:spPr>
          <p:txBody>
            <a:bodyPr wrap="none">
              <a:spAutoFit/>
            </a:bodyPr>
            <a:lstStyle/>
            <a:p>
              <a:pPr algn="ctr"/>
              <a:r>
                <a:rPr lang="en-US" sz="1400"/>
                <a:t>MS</a:t>
              </a:r>
            </a:p>
          </p:txBody>
        </p:sp>
        <p:sp>
          <p:nvSpPr>
            <p:cNvPr id="138330" name="Line 90"/>
            <p:cNvSpPr>
              <a:spLocks noChangeShapeType="1"/>
            </p:cNvSpPr>
            <p:nvPr/>
          </p:nvSpPr>
          <p:spPr bwMode="auto">
            <a:xfrm>
              <a:off x="4464" y="672"/>
              <a:ext cx="0" cy="3216"/>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31" name="Line 91"/>
            <p:cNvSpPr>
              <a:spLocks noChangeShapeType="1"/>
            </p:cNvSpPr>
            <p:nvPr/>
          </p:nvSpPr>
          <p:spPr bwMode="auto">
            <a:xfrm>
              <a:off x="3120" y="1056"/>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32" name="Text Box 92"/>
            <p:cNvSpPr txBox="1">
              <a:spLocks noChangeArrowheads="1"/>
            </p:cNvSpPr>
            <p:nvPr/>
          </p:nvSpPr>
          <p:spPr bwMode="auto">
            <a:xfrm>
              <a:off x="3168" y="864"/>
              <a:ext cx="910" cy="197"/>
            </a:xfrm>
            <a:prstGeom prst="rect">
              <a:avLst/>
            </a:prstGeom>
            <a:noFill/>
            <a:ln w="9525">
              <a:noFill/>
              <a:miter lim="800000"/>
              <a:headEnd/>
              <a:tailEnd/>
            </a:ln>
            <a:effectLst/>
          </p:spPr>
          <p:txBody>
            <a:bodyPr wrap="none">
              <a:spAutoFit/>
            </a:bodyPr>
            <a:lstStyle/>
            <a:p>
              <a:r>
                <a:rPr lang="en-US" sz="1400"/>
                <a:t>channel request</a:t>
              </a:r>
            </a:p>
          </p:txBody>
        </p:sp>
        <p:sp>
          <p:nvSpPr>
            <p:cNvPr id="138333" name="Line 93"/>
            <p:cNvSpPr>
              <a:spLocks noChangeShapeType="1"/>
            </p:cNvSpPr>
            <p:nvPr/>
          </p:nvSpPr>
          <p:spPr bwMode="auto">
            <a:xfrm>
              <a:off x="3120" y="1248"/>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34" name="Text Box 94"/>
            <p:cNvSpPr txBox="1">
              <a:spLocks noChangeArrowheads="1"/>
            </p:cNvSpPr>
            <p:nvPr/>
          </p:nvSpPr>
          <p:spPr bwMode="auto">
            <a:xfrm>
              <a:off x="3168" y="1056"/>
              <a:ext cx="1233" cy="197"/>
            </a:xfrm>
            <a:prstGeom prst="rect">
              <a:avLst/>
            </a:prstGeom>
            <a:noFill/>
            <a:ln w="9525">
              <a:noFill/>
              <a:miter lim="800000"/>
              <a:headEnd/>
              <a:tailEnd/>
            </a:ln>
            <a:effectLst/>
          </p:spPr>
          <p:txBody>
            <a:bodyPr wrap="none">
              <a:spAutoFit/>
            </a:bodyPr>
            <a:lstStyle/>
            <a:p>
              <a:r>
                <a:rPr lang="en-US" sz="1400"/>
                <a:t>immediate assignment</a:t>
              </a:r>
            </a:p>
          </p:txBody>
        </p:sp>
        <p:sp>
          <p:nvSpPr>
            <p:cNvPr id="138335" name="Line 95"/>
            <p:cNvSpPr>
              <a:spLocks noChangeShapeType="1"/>
            </p:cNvSpPr>
            <p:nvPr/>
          </p:nvSpPr>
          <p:spPr bwMode="auto">
            <a:xfrm>
              <a:off x="3120" y="1440"/>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36" name="Text Box 96"/>
            <p:cNvSpPr txBox="1">
              <a:spLocks noChangeArrowheads="1"/>
            </p:cNvSpPr>
            <p:nvPr/>
          </p:nvSpPr>
          <p:spPr bwMode="auto">
            <a:xfrm>
              <a:off x="3168" y="1248"/>
              <a:ext cx="873" cy="197"/>
            </a:xfrm>
            <a:prstGeom prst="rect">
              <a:avLst/>
            </a:prstGeom>
            <a:noFill/>
            <a:ln w="9525">
              <a:noFill/>
              <a:miter lim="800000"/>
              <a:headEnd/>
              <a:tailEnd/>
            </a:ln>
            <a:effectLst/>
          </p:spPr>
          <p:txBody>
            <a:bodyPr wrap="none">
              <a:spAutoFit/>
            </a:bodyPr>
            <a:lstStyle/>
            <a:p>
              <a:r>
                <a:rPr lang="en-US" sz="1400"/>
                <a:t>service request</a:t>
              </a:r>
            </a:p>
          </p:txBody>
        </p:sp>
        <p:sp>
          <p:nvSpPr>
            <p:cNvPr id="138337" name="Line 97"/>
            <p:cNvSpPr>
              <a:spLocks noChangeShapeType="1"/>
            </p:cNvSpPr>
            <p:nvPr/>
          </p:nvSpPr>
          <p:spPr bwMode="auto">
            <a:xfrm>
              <a:off x="3120" y="1632"/>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38" name="Text Box 98"/>
            <p:cNvSpPr txBox="1">
              <a:spLocks noChangeArrowheads="1"/>
            </p:cNvSpPr>
            <p:nvPr/>
          </p:nvSpPr>
          <p:spPr bwMode="auto">
            <a:xfrm>
              <a:off x="3168" y="1440"/>
              <a:ext cx="1214" cy="197"/>
            </a:xfrm>
            <a:prstGeom prst="rect">
              <a:avLst/>
            </a:prstGeom>
            <a:noFill/>
            <a:ln w="9525">
              <a:noFill/>
              <a:miter lim="800000"/>
              <a:headEnd/>
              <a:tailEnd/>
            </a:ln>
            <a:effectLst/>
          </p:spPr>
          <p:txBody>
            <a:bodyPr wrap="none">
              <a:spAutoFit/>
            </a:bodyPr>
            <a:lstStyle/>
            <a:p>
              <a:r>
                <a:rPr lang="en-US" sz="1400"/>
                <a:t>authentication request</a:t>
              </a:r>
            </a:p>
          </p:txBody>
        </p:sp>
        <p:sp>
          <p:nvSpPr>
            <p:cNvPr id="138339" name="Line 99"/>
            <p:cNvSpPr>
              <a:spLocks noChangeShapeType="1"/>
            </p:cNvSpPr>
            <p:nvPr/>
          </p:nvSpPr>
          <p:spPr bwMode="auto">
            <a:xfrm>
              <a:off x="3120" y="1824"/>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40" name="Text Box 100"/>
            <p:cNvSpPr txBox="1">
              <a:spLocks noChangeArrowheads="1"/>
            </p:cNvSpPr>
            <p:nvPr/>
          </p:nvSpPr>
          <p:spPr bwMode="auto">
            <a:xfrm>
              <a:off x="3168" y="1632"/>
              <a:ext cx="1301" cy="197"/>
            </a:xfrm>
            <a:prstGeom prst="rect">
              <a:avLst/>
            </a:prstGeom>
            <a:noFill/>
            <a:ln w="9525">
              <a:noFill/>
              <a:miter lim="800000"/>
              <a:headEnd/>
              <a:tailEnd/>
            </a:ln>
            <a:effectLst/>
          </p:spPr>
          <p:txBody>
            <a:bodyPr wrap="none">
              <a:spAutoFit/>
            </a:bodyPr>
            <a:lstStyle/>
            <a:p>
              <a:r>
                <a:rPr lang="en-US" sz="1400"/>
                <a:t>authentication response</a:t>
              </a:r>
            </a:p>
          </p:txBody>
        </p:sp>
        <p:sp>
          <p:nvSpPr>
            <p:cNvPr id="138341" name="Line 101"/>
            <p:cNvSpPr>
              <a:spLocks noChangeShapeType="1"/>
            </p:cNvSpPr>
            <p:nvPr/>
          </p:nvSpPr>
          <p:spPr bwMode="auto">
            <a:xfrm>
              <a:off x="3120" y="2016"/>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42" name="Text Box 102"/>
            <p:cNvSpPr txBox="1">
              <a:spLocks noChangeArrowheads="1"/>
            </p:cNvSpPr>
            <p:nvPr/>
          </p:nvSpPr>
          <p:spPr bwMode="auto">
            <a:xfrm>
              <a:off x="3168" y="1824"/>
              <a:ext cx="1090" cy="197"/>
            </a:xfrm>
            <a:prstGeom prst="rect">
              <a:avLst/>
            </a:prstGeom>
            <a:noFill/>
            <a:ln w="9525">
              <a:noFill/>
              <a:miter lim="800000"/>
              <a:headEnd/>
              <a:tailEnd/>
            </a:ln>
            <a:effectLst/>
          </p:spPr>
          <p:txBody>
            <a:bodyPr wrap="none">
              <a:spAutoFit/>
            </a:bodyPr>
            <a:lstStyle/>
            <a:p>
              <a:r>
                <a:rPr lang="en-US" sz="1400"/>
                <a:t>ciphering command</a:t>
              </a:r>
            </a:p>
          </p:txBody>
        </p:sp>
        <p:sp>
          <p:nvSpPr>
            <p:cNvPr id="138343" name="Line 103"/>
            <p:cNvSpPr>
              <a:spLocks noChangeShapeType="1"/>
            </p:cNvSpPr>
            <p:nvPr/>
          </p:nvSpPr>
          <p:spPr bwMode="auto">
            <a:xfrm>
              <a:off x="3120" y="2208"/>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44" name="Text Box 104"/>
            <p:cNvSpPr txBox="1">
              <a:spLocks noChangeArrowheads="1"/>
            </p:cNvSpPr>
            <p:nvPr/>
          </p:nvSpPr>
          <p:spPr bwMode="auto">
            <a:xfrm>
              <a:off x="3168" y="2016"/>
              <a:ext cx="1053" cy="197"/>
            </a:xfrm>
            <a:prstGeom prst="rect">
              <a:avLst/>
            </a:prstGeom>
            <a:noFill/>
            <a:ln w="9525">
              <a:noFill/>
              <a:miter lim="800000"/>
              <a:headEnd/>
              <a:tailEnd/>
            </a:ln>
            <a:effectLst/>
          </p:spPr>
          <p:txBody>
            <a:bodyPr wrap="none">
              <a:spAutoFit/>
            </a:bodyPr>
            <a:lstStyle/>
            <a:p>
              <a:r>
                <a:rPr lang="en-US" sz="1400"/>
                <a:t>ciphering complete</a:t>
              </a:r>
            </a:p>
          </p:txBody>
        </p:sp>
        <p:sp>
          <p:nvSpPr>
            <p:cNvPr id="138345" name="Line 105"/>
            <p:cNvSpPr>
              <a:spLocks noChangeShapeType="1"/>
            </p:cNvSpPr>
            <p:nvPr/>
          </p:nvSpPr>
          <p:spPr bwMode="auto">
            <a:xfrm>
              <a:off x="3120" y="2400"/>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46" name="Text Box 106"/>
            <p:cNvSpPr txBox="1">
              <a:spLocks noChangeArrowheads="1"/>
            </p:cNvSpPr>
            <p:nvPr/>
          </p:nvSpPr>
          <p:spPr bwMode="auto">
            <a:xfrm>
              <a:off x="3168" y="2208"/>
              <a:ext cx="389" cy="197"/>
            </a:xfrm>
            <a:prstGeom prst="rect">
              <a:avLst/>
            </a:prstGeom>
            <a:noFill/>
            <a:ln w="9525">
              <a:noFill/>
              <a:miter lim="800000"/>
              <a:headEnd/>
              <a:tailEnd/>
            </a:ln>
            <a:effectLst/>
          </p:spPr>
          <p:txBody>
            <a:bodyPr wrap="none">
              <a:spAutoFit/>
            </a:bodyPr>
            <a:lstStyle/>
            <a:p>
              <a:r>
                <a:rPr lang="en-US" sz="1400"/>
                <a:t>setup</a:t>
              </a:r>
            </a:p>
          </p:txBody>
        </p:sp>
        <p:sp>
          <p:nvSpPr>
            <p:cNvPr id="138347" name="Line 107"/>
            <p:cNvSpPr>
              <a:spLocks noChangeShapeType="1"/>
            </p:cNvSpPr>
            <p:nvPr/>
          </p:nvSpPr>
          <p:spPr bwMode="auto">
            <a:xfrm>
              <a:off x="3120" y="2592"/>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48" name="Text Box 108"/>
            <p:cNvSpPr txBox="1">
              <a:spLocks noChangeArrowheads="1"/>
            </p:cNvSpPr>
            <p:nvPr/>
          </p:nvSpPr>
          <p:spPr bwMode="auto">
            <a:xfrm>
              <a:off x="3168" y="2400"/>
              <a:ext cx="805" cy="197"/>
            </a:xfrm>
            <a:prstGeom prst="rect">
              <a:avLst/>
            </a:prstGeom>
            <a:noFill/>
            <a:ln w="9525">
              <a:noFill/>
              <a:miter lim="800000"/>
              <a:headEnd/>
              <a:tailEnd/>
            </a:ln>
            <a:effectLst/>
          </p:spPr>
          <p:txBody>
            <a:bodyPr wrap="none">
              <a:spAutoFit/>
            </a:bodyPr>
            <a:lstStyle/>
            <a:p>
              <a:r>
                <a:rPr lang="en-US" sz="1400"/>
                <a:t>call confirmed</a:t>
              </a:r>
            </a:p>
          </p:txBody>
        </p:sp>
        <p:sp>
          <p:nvSpPr>
            <p:cNvPr id="138349" name="Line 109"/>
            <p:cNvSpPr>
              <a:spLocks noChangeShapeType="1"/>
            </p:cNvSpPr>
            <p:nvPr/>
          </p:nvSpPr>
          <p:spPr bwMode="auto">
            <a:xfrm>
              <a:off x="3120" y="2784"/>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50" name="Text Box 110"/>
            <p:cNvSpPr txBox="1">
              <a:spLocks noChangeArrowheads="1"/>
            </p:cNvSpPr>
            <p:nvPr/>
          </p:nvSpPr>
          <p:spPr bwMode="auto">
            <a:xfrm>
              <a:off x="3168" y="2592"/>
              <a:ext cx="1208" cy="197"/>
            </a:xfrm>
            <a:prstGeom prst="rect">
              <a:avLst/>
            </a:prstGeom>
            <a:noFill/>
            <a:ln w="9525">
              <a:noFill/>
              <a:miter lim="800000"/>
              <a:headEnd/>
              <a:tailEnd/>
            </a:ln>
            <a:effectLst/>
          </p:spPr>
          <p:txBody>
            <a:bodyPr wrap="none">
              <a:spAutoFit/>
            </a:bodyPr>
            <a:lstStyle/>
            <a:p>
              <a:r>
                <a:rPr lang="en-US" sz="1400"/>
                <a:t>assignment command</a:t>
              </a:r>
            </a:p>
          </p:txBody>
        </p:sp>
        <p:sp>
          <p:nvSpPr>
            <p:cNvPr id="138351" name="Line 111"/>
            <p:cNvSpPr>
              <a:spLocks noChangeShapeType="1"/>
            </p:cNvSpPr>
            <p:nvPr/>
          </p:nvSpPr>
          <p:spPr bwMode="auto">
            <a:xfrm>
              <a:off x="3120" y="2976"/>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52" name="Text Box 112"/>
            <p:cNvSpPr txBox="1">
              <a:spLocks noChangeArrowheads="1"/>
            </p:cNvSpPr>
            <p:nvPr/>
          </p:nvSpPr>
          <p:spPr bwMode="auto">
            <a:xfrm>
              <a:off x="3168" y="2785"/>
              <a:ext cx="1171" cy="197"/>
            </a:xfrm>
            <a:prstGeom prst="rect">
              <a:avLst/>
            </a:prstGeom>
            <a:noFill/>
            <a:ln w="9525">
              <a:noFill/>
              <a:miter lim="800000"/>
              <a:headEnd/>
              <a:tailEnd/>
            </a:ln>
            <a:effectLst/>
          </p:spPr>
          <p:txBody>
            <a:bodyPr wrap="none">
              <a:spAutoFit/>
            </a:bodyPr>
            <a:lstStyle/>
            <a:p>
              <a:r>
                <a:rPr lang="en-US" sz="1400"/>
                <a:t>assignment complete</a:t>
              </a:r>
            </a:p>
          </p:txBody>
        </p:sp>
        <p:sp>
          <p:nvSpPr>
            <p:cNvPr id="138353" name="Line 113"/>
            <p:cNvSpPr>
              <a:spLocks noChangeShapeType="1"/>
            </p:cNvSpPr>
            <p:nvPr/>
          </p:nvSpPr>
          <p:spPr bwMode="auto">
            <a:xfrm>
              <a:off x="3120" y="3168"/>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54" name="Text Box 114"/>
            <p:cNvSpPr txBox="1">
              <a:spLocks noChangeArrowheads="1"/>
            </p:cNvSpPr>
            <p:nvPr/>
          </p:nvSpPr>
          <p:spPr bwMode="auto">
            <a:xfrm>
              <a:off x="3168" y="2976"/>
              <a:ext cx="482" cy="198"/>
            </a:xfrm>
            <a:prstGeom prst="rect">
              <a:avLst/>
            </a:prstGeom>
            <a:noFill/>
            <a:ln w="9525">
              <a:noFill/>
              <a:miter lim="800000"/>
              <a:headEnd/>
              <a:tailEnd/>
            </a:ln>
            <a:effectLst/>
          </p:spPr>
          <p:txBody>
            <a:bodyPr wrap="none">
              <a:spAutoFit/>
            </a:bodyPr>
            <a:lstStyle/>
            <a:p>
              <a:r>
                <a:rPr lang="en-US" sz="1400"/>
                <a:t>alerting</a:t>
              </a:r>
            </a:p>
          </p:txBody>
        </p:sp>
        <p:sp>
          <p:nvSpPr>
            <p:cNvPr id="138355" name="Line 115"/>
            <p:cNvSpPr>
              <a:spLocks noChangeShapeType="1"/>
            </p:cNvSpPr>
            <p:nvPr/>
          </p:nvSpPr>
          <p:spPr bwMode="auto">
            <a:xfrm>
              <a:off x="3120" y="3360"/>
              <a:ext cx="1344"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8356" name="Text Box 116"/>
            <p:cNvSpPr txBox="1">
              <a:spLocks noChangeArrowheads="1"/>
            </p:cNvSpPr>
            <p:nvPr/>
          </p:nvSpPr>
          <p:spPr bwMode="auto">
            <a:xfrm>
              <a:off x="3168" y="3168"/>
              <a:ext cx="507" cy="198"/>
            </a:xfrm>
            <a:prstGeom prst="rect">
              <a:avLst/>
            </a:prstGeom>
            <a:noFill/>
            <a:ln w="9525">
              <a:noFill/>
              <a:miter lim="800000"/>
              <a:headEnd/>
              <a:tailEnd/>
            </a:ln>
            <a:effectLst/>
          </p:spPr>
          <p:txBody>
            <a:bodyPr wrap="none">
              <a:spAutoFit/>
            </a:bodyPr>
            <a:lstStyle/>
            <a:p>
              <a:r>
                <a:rPr lang="en-US" sz="1400"/>
                <a:t>connect</a:t>
              </a:r>
            </a:p>
          </p:txBody>
        </p:sp>
        <p:sp>
          <p:nvSpPr>
            <p:cNvPr id="138357" name="Line 117"/>
            <p:cNvSpPr>
              <a:spLocks noChangeShapeType="1"/>
            </p:cNvSpPr>
            <p:nvPr/>
          </p:nvSpPr>
          <p:spPr bwMode="auto">
            <a:xfrm>
              <a:off x="3120" y="3552"/>
              <a:ext cx="1344"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8358" name="Text Box 118"/>
            <p:cNvSpPr txBox="1">
              <a:spLocks noChangeArrowheads="1"/>
            </p:cNvSpPr>
            <p:nvPr/>
          </p:nvSpPr>
          <p:spPr bwMode="auto">
            <a:xfrm>
              <a:off x="3168" y="3360"/>
              <a:ext cx="1190" cy="197"/>
            </a:xfrm>
            <a:prstGeom prst="rect">
              <a:avLst/>
            </a:prstGeom>
            <a:noFill/>
            <a:ln w="9525">
              <a:noFill/>
              <a:miter lim="800000"/>
              <a:headEnd/>
              <a:tailEnd/>
            </a:ln>
            <a:effectLst/>
          </p:spPr>
          <p:txBody>
            <a:bodyPr wrap="none">
              <a:spAutoFit/>
            </a:bodyPr>
            <a:lstStyle/>
            <a:p>
              <a:r>
                <a:rPr lang="en-US" sz="1400"/>
                <a:t>connect acknowledge</a:t>
              </a:r>
            </a:p>
          </p:txBody>
        </p:sp>
        <p:sp>
          <p:nvSpPr>
            <p:cNvPr id="138359" name="Line 119"/>
            <p:cNvSpPr>
              <a:spLocks noChangeShapeType="1"/>
            </p:cNvSpPr>
            <p:nvPr/>
          </p:nvSpPr>
          <p:spPr bwMode="auto">
            <a:xfrm>
              <a:off x="3120" y="3744"/>
              <a:ext cx="1344" cy="0"/>
            </a:xfrm>
            <a:prstGeom prst="line">
              <a:avLst/>
            </a:prstGeom>
            <a:noFill/>
            <a:ln w="19050">
              <a:solidFill>
                <a:schemeClr val="tx1"/>
              </a:solidFill>
              <a:round/>
              <a:headEnd type="triangle" w="med" len="med"/>
              <a:tailEnd type="triangle" w="med" len="med"/>
            </a:ln>
            <a:effectLst/>
          </p:spPr>
          <p:txBody>
            <a:bodyPr wrap="none" anchor="ctr"/>
            <a:lstStyle/>
            <a:p>
              <a:endParaRPr lang="en-GB"/>
            </a:p>
          </p:txBody>
        </p:sp>
        <p:sp>
          <p:nvSpPr>
            <p:cNvPr id="138360" name="Text Box 120"/>
            <p:cNvSpPr txBox="1">
              <a:spLocks noChangeArrowheads="1"/>
            </p:cNvSpPr>
            <p:nvPr/>
          </p:nvSpPr>
          <p:spPr bwMode="auto">
            <a:xfrm>
              <a:off x="3168" y="3552"/>
              <a:ext cx="1239" cy="197"/>
            </a:xfrm>
            <a:prstGeom prst="rect">
              <a:avLst/>
            </a:prstGeom>
            <a:noFill/>
            <a:ln w="9525">
              <a:noFill/>
              <a:miter lim="800000"/>
              <a:headEnd/>
              <a:tailEnd/>
            </a:ln>
            <a:effectLst/>
          </p:spPr>
          <p:txBody>
            <a:bodyPr wrap="none">
              <a:spAutoFit/>
            </a:bodyPr>
            <a:lstStyle/>
            <a:p>
              <a:r>
                <a:rPr lang="en-US" sz="1400"/>
                <a:t>data/speech exchange</a:t>
              </a:r>
            </a:p>
          </p:txBody>
        </p:sp>
        <p:sp>
          <p:nvSpPr>
            <p:cNvPr id="138361" name="Text Box 121"/>
            <p:cNvSpPr txBox="1">
              <a:spLocks noChangeArrowheads="1"/>
            </p:cNvSpPr>
            <p:nvPr/>
          </p:nvSpPr>
          <p:spPr bwMode="auto">
            <a:xfrm>
              <a:off x="1584" y="480"/>
              <a:ext cx="393" cy="218"/>
            </a:xfrm>
            <a:prstGeom prst="rect">
              <a:avLst/>
            </a:prstGeom>
            <a:noFill/>
            <a:ln w="9525">
              <a:noFill/>
              <a:miter lim="800000"/>
              <a:headEnd/>
              <a:tailEnd/>
            </a:ln>
            <a:effectLst/>
          </p:spPr>
          <p:txBody>
            <a:bodyPr wrap="none">
              <a:spAutoFit/>
            </a:bodyPr>
            <a:lstStyle/>
            <a:p>
              <a:r>
                <a:rPr lang="en-US" b="1"/>
                <a:t>MTC</a:t>
              </a:r>
            </a:p>
          </p:txBody>
        </p:sp>
        <p:sp>
          <p:nvSpPr>
            <p:cNvPr id="138362" name="Text Box 122"/>
            <p:cNvSpPr txBox="1">
              <a:spLocks noChangeArrowheads="1"/>
            </p:cNvSpPr>
            <p:nvPr/>
          </p:nvSpPr>
          <p:spPr bwMode="auto">
            <a:xfrm>
              <a:off x="3600" y="480"/>
              <a:ext cx="415" cy="218"/>
            </a:xfrm>
            <a:prstGeom prst="rect">
              <a:avLst/>
            </a:prstGeom>
            <a:noFill/>
            <a:ln w="9525">
              <a:noFill/>
              <a:miter lim="800000"/>
              <a:headEnd/>
              <a:tailEnd/>
            </a:ln>
            <a:effectLst/>
          </p:spPr>
          <p:txBody>
            <a:bodyPr wrap="none">
              <a:spAutoFit/>
            </a:bodyPr>
            <a:lstStyle/>
            <a:p>
              <a:r>
                <a:rPr lang="en-US" b="1"/>
                <a:t>MOC</a:t>
              </a:r>
            </a:p>
          </p:txBody>
        </p:sp>
      </p:gr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1295400" y="62867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4 types of handover</a:t>
            </a:r>
          </a:p>
        </p:txBody>
      </p:sp>
      <p:sp>
        <p:nvSpPr>
          <p:cNvPr id="139267" name="Rectangle 3"/>
          <p:cNvSpPr>
            <a:spLocks noChangeArrowheads="1"/>
          </p:cNvSpPr>
          <p:nvPr/>
        </p:nvSpPr>
        <p:spPr bwMode="auto">
          <a:xfrm>
            <a:off x="4610100" y="49720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MSC</a:t>
            </a:r>
          </a:p>
        </p:txBody>
      </p:sp>
      <p:sp>
        <p:nvSpPr>
          <p:cNvPr id="139268" name="Rectangle 4"/>
          <p:cNvSpPr>
            <a:spLocks noChangeArrowheads="1"/>
          </p:cNvSpPr>
          <p:nvPr/>
        </p:nvSpPr>
        <p:spPr bwMode="auto">
          <a:xfrm>
            <a:off x="5829300" y="49720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MSC</a:t>
            </a:r>
          </a:p>
        </p:txBody>
      </p:sp>
      <p:sp>
        <p:nvSpPr>
          <p:cNvPr id="139269" name="Rectangle 5"/>
          <p:cNvSpPr>
            <a:spLocks noChangeArrowheads="1"/>
          </p:cNvSpPr>
          <p:nvPr/>
        </p:nvSpPr>
        <p:spPr bwMode="auto">
          <a:xfrm>
            <a:off x="4610100" y="42862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BSC</a:t>
            </a:r>
          </a:p>
        </p:txBody>
      </p:sp>
      <p:sp>
        <p:nvSpPr>
          <p:cNvPr id="139270" name="Rectangle 6"/>
          <p:cNvSpPr>
            <a:spLocks noChangeArrowheads="1"/>
          </p:cNvSpPr>
          <p:nvPr/>
        </p:nvSpPr>
        <p:spPr bwMode="auto">
          <a:xfrm>
            <a:off x="5829300" y="42862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BSC</a:t>
            </a:r>
          </a:p>
        </p:txBody>
      </p:sp>
      <p:sp>
        <p:nvSpPr>
          <p:cNvPr id="139271" name="Rectangle 7"/>
          <p:cNvSpPr>
            <a:spLocks noChangeArrowheads="1"/>
          </p:cNvSpPr>
          <p:nvPr/>
        </p:nvSpPr>
        <p:spPr bwMode="auto">
          <a:xfrm>
            <a:off x="3390900" y="42862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BSC</a:t>
            </a:r>
          </a:p>
        </p:txBody>
      </p:sp>
      <p:sp>
        <p:nvSpPr>
          <p:cNvPr id="139272" name="Rectangle 8"/>
          <p:cNvSpPr>
            <a:spLocks noChangeArrowheads="1"/>
          </p:cNvSpPr>
          <p:nvPr/>
        </p:nvSpPr>
        <p:spPr bwMode="auto">
          <a:xfrm>
            <a:off x="3390900" y="36004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BTS</a:t>
            </a:r>
          </a:p>
        </p:txBody>
      </p:sp>
      <p:sp>
        <p:nvSpPr>
          <p:cNvPr id="139273" name="Rectangle 9"/>
          <p:cNvSpPr>
            <a:spLocks noChangeArrowheads="1"/>
          </p:cNvSpPr>
          <p:nvPr/>
        </p:nvSpPr>
        <p:spPr bwMode="auto">
          <a:xfrm>
            <a:off x="4610100" y="36004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BTS</a:t>
            </a:r>
          </a:p>
        </p:txBody>
      </p:sp>
      <p:sp>
        <p:nvSpPr>
          <p:cNvPr id="139274" name="Rectangle 10"/>
          <p:cNvSpPr>
            <a:spLocks noChangeArrowheads="1"/>
          </p:cNvSpPr>
          <p:nvPr/>
        </p:nvSpPr>
        <p:spPr bwMode="auto">
          <a:xfrm>
            <a:off x="5829300" y="36004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BTS</a:t>
            </a:r>
          </a:p>
        </p:txBody>
      </p:sp>
      <p:sp>
        <p:nvSpPr>
          <p:cNvPr id="139275" name="Rectangle 11"/>
          <p:cNvSpPr>
            <a:spLocks noChangeArrowheads="1"/>
          </p:cNvSpPr>
          <p:nvPr/>
        </p:nvSpPr>
        <p:spPr bwMode="auto">
          <a:xfrm>
            <a:off x="2171700" y="3600470"/>
            <a:ext cx="762000" cy="381000"/>
          </a:xfrm>
          <a:prstGeom prst="rect">
            <a:avLst/>
          </a:prstGeom>
          <a:solidFill>
            <a:srgbClr val="DADAF6"/>
          </a:solidFill>
          <a:ln w="9525">
            <a:solidFill>
              <a:schemeClr val="tx1"/>
            </a:solidFill>
            <a:miter lim="800000"/>
            <a:headEnd/>
            <a:tailEnd/>
          </a:ln>
          <a:effectLst/>
        </p:spPr>
        <p:txBody>
          <a:bodyPr wrap="none" anchor="ctr"/>
          <a:lstStyle/>
          <a:p>
            <a:pPr algn="ctr"/>
            <a:r>
              <a:rPr lang="en-US"/>
              <a:t>BTS</a:t>
            </a:r>
          </a:p>
        </p:txBody>
      </p:sp>
      <p:cxnSp>
        <p:nvCxnSpPr>
          <p:cNvPr id="139276" name="AutoShape 12"/>
          <p:cNvCxnSpPr>
            <a:cxnSpLocks noChangeShapeType="1"/>
            <a:stCxn id="139267" idx="3"/>
            <a:endCxn id="139268" idx="1"/>
          </p:cNvCxnSpPr>
          <p:nvPr/>
        </p:nvCxnSpPr>
        <p:spPr bwMode="auto">
          <a:xfrm>
            <a:off x="5372100" y="5162570"/>
            <a:ext cx="457200" cy="0"/>
          </a:xfrm>
          <a:prstGeom prst="straightConnector1">
            <a:avLst/>
          </a:prstGeom>
          <a:noFill/>
          <a:ln w="9525">
            <a:solidFill>
              <a:schemeClr val="tx1"/>
            </a:solidFill>
            <a:round/>
            <a:headEnd/>
            <a:tailEnd/>
          </a:ln>
          <a:effectLst/>
        </p:spPr>
      </p:cxnSp>
      <p:cxnSp>
        <p:nvCxnSpPr>
          <p:cNvPr id="139277" name="AutoShape 13"/>
          <p:cNvCxnSpPr>
            <a:cxnSpLocks noChangeShapeType="1"/>
            <a:stCxn id="139267" idx="0"/>
            <a:endCxn id="139269" idx="2"/>
          </p:cNvCxnSpPr>
          <p:nvPr/>
        </p:nvCxnSpPr>
        <p:spPr bwMode="auto">
          <a:xfrm rot="16200000">
            <a:off x="4838700" y="4819670"/>
            <a:ext cx="304800" cy="0"/>
          </a:xfrm>
          <a:prstGeom prst="straightConnector1">
            <a:avLst/>
          </a:prstGeom>
          <a:noFill/>
          <a:ln w="9525">
            <a:solidFill>
              <a:schemeClr val="tx1"/>
            </a:solidFill>
            <a:round/>
            <a:headEnd/>
            <a:tailEnd/>
          </a:ln>
          <a:effectLst/>
        </p:spPr>
      </p:cxnSp>
      <p:cxnSp>
        <p:nvCxnSpPr>
          <p:cNvPr id="139278" name="AutoShape 14"/>
          <p:cNvCxnSpPr>
            <a:cxnSpLocks noChangeShapeType="1"/>
            <a:stCxn id="139267" idx="1"/>
            <a:endCxn id="139271" idx="2"/>
          </p:cNvCxnSpPr>
          <p:nvPr/>
        </p:nvCxnSpPr>
        <p:spPr bwMode="auto">
          <a:xfrm rot="10800000">
            <a:off x="3771900" y="4667270"/>
            <a:ext cx="838200" cy="495300"/>
          </a:xfrm>
          <a:prstGeom prst="bentConnector2">
            <a:avLst/>
          </a:prstGeom>
          <a:noFill/>
          <a:ln w="9525">
            <a:solidFill>
              <a:schemeClr val="tx1"/>
            </a:solidFill>
            <a:miter lim="800000"/>
            <a:headEnd/>
            <a:tailEnd/>
          </a:ln>
          <a:effectLst/>
        </p:spPr>
      </p:cxnSp>
      <p:cxnSp>
        <p:nvCxnSpPr>
          <p:cNvPr id="139279" name="AutoShape 15"/>
          <p:cNvCxnSpPr>
            <a:cxnSpLocks noChangeShapeType="1"/>
            <a:stCxn id="139271" idx="1"/>
            <a:endCxn id="139275" idx="2"/>
          </p:cNvCxnSpPr>
          <p:nvPr/>
        </p:nvCxnSpPr>
        <p:spPr bwMode="auto">
          <a:xfrm rot="10800000">
            <a:off x="2552700" y="3981470"/>
            <a:ext cx="838200" cy="495300"/>
          </a:xfrm>
          <a:prstGeom prst="bentConnector2">
            <a:avLst/>
          </a:prstGeom>
          <a:noFill/>
          <a:ln w="9525">
            <a:solidFill>
              <a:schemeClr val="tx1"/>
            </a:solidFill>
            <a:miter lim="800000"/>
            <a:headEnd/>
            <a:tailEnd/>
          </a:ln>
          <a:effectLst/>
        </p:spPr>
      </p:cxnSp>
      <p:cxnSp>
        <p:nvCxnSpPr>
          <p:cNvPr id="139280" name="AutoShape 16"/>
          <p:cNvCxnSpPr>
            <a:cxnSpLocks noChangeShapeType="1"/>
            <a:stCxn id="139271" idx="0"/>
            <a:endCxn id="139272" idx="2"/>
          </p:cNvCxnSpPr>
          <p:nvPr/>
        </p:nvCxnSpPr>
        <p:spPr bwMode="auto">
          <a:xfrm rot="16200000">
            <a:off x="3619500" y="4133870"/>
            <a:ext cx="304800" cy="0"/>
          </a:xfrm>
          <a:prstGeom prst="straightConnector1">
            <a:avLst/>
          </a:prstGeom>
          <a:noFill/>
          <a:ln w="9525">
            <a:solidFill>
              <a:schemeClr val="tx1"/>
            </a:solidFill>
            <a:round/>
            <a:headEnd/>
            <a:tailEnd/>
          </a:ln>
          <a:effectLst/>
        </p:spPr>
      </p:cxnSp>
      <p:cxnSp>
        <p:nvCxnSpPr>
          <p:cNvPr id="139281" name="AutoShape 17"/>
          <p:cNvCxnSpPr>
            <a:cxnSpLocks noChangeShapeType="1"/>
            <a:stCxn id="139269" idx="0"/>
            <a:endCxn id="139273" idx="2"/>
          </p:cNvCxnSpPr>
          <p:nvPr/>
        </p:nvCxnSpPr>
        <p:spPr bwMode="auto">
          <a:xfrm rot="16200000">
            <a:off x="4838700" y="4133870"/>
            <a:ext cx="304800" cy="0"/>
          </a:xfrm>
          <a:prstGeom prst="straightConnector1">
            <a:avLst/>
          </a:prstGeom>
          <a:noFill/>
          <a:ln w="9525">
            <a:solidFill>
              <a:schemeClr val="tx1"/>
            </a:solidFill>
            <a:round/>
            <a:headEnd/>
            <a:tailEnd/>
          </a:ln>
          <a:effectLst/>
        </p:spPr>
      </p:cxnSp>
      <p:cxnSp>
        <p:nvCxnSpPr>
          <p:cNvPr id="139282" name="AutoShape 18"/>
          <p:cNvCxnSpPr>
            <a:cxnSpLocks noChangeShapeType="1"/>
            <a:stCxn id="139270" idx="0"/>
            <a:endCxn id="139274" idx="2"/>
          </p:cNvCxnSpPr>
          <p:nvPr/>
        </p:nvCxnSpPr>
        <p:spPr bwMode="auto">
          <a:xfrm rot="16200000">
            <a:off x="6057900" y="4133870"/>
            <a:ext cx="304800" cy="0"/>
          </a:xfrm>
          <a:prstGeom prst="straightConnector1">
            <a:avLst/>
          </a:prstGeom>
          <a:noFill/>
          <a:ln w="9525">
            <a:solidFill>
              <a:schemeClr val="tx1"/>
            </a:solidFill>
            <a:round/>
            <a:headEnd/>
            <a:tailEnd/>
          </a:ln>
          <a:effectLst/>
        </p:spPr>
      </p:cxnSp>
      <p:cxnSp>
        <p:nvCxnSpPr>
          <p:cNvPr id="139283" name="AutoShape 19"/>
          <p:cNvCxnSpPr>
            <a:cxnSpLocks noChangeShapeType="1"/>
            <a:stCxn id="139268" idx="0"/>
            <a:endCxn id="139270" idx="2"/>
          </p:cNvCxnSpPr>
          <p:nvPr/>
        </p:nvCxnSpPr>
        <p:spPr bwMode="auto">
          <a:xfrm rot="16200000">
            <a:off x="6057900" y="4819670"/>
            <a:ext cx="304800" cy="0"/>
          </a:xfrm>
          <a:prstGeom prst="straightConnector1">
            <a:avLst/>
          </a:prstGeom>
          <a:noFill/>
          <a:ln w="9525">
            <a:solidFill>
              <a:schemeClr val="tx1"/>
            </a:solidFill>
            <a:round/>
            <a:headEnd/>
            <a:tailEnd/>
          </a:ln>
          <a:effectLst/>
        </p:spPr>
      </p:cxnSp>
      <p:cxnSp>
        <p:nvCxnSpPr>
          <p:cNvPr id="139284" name="AutoShape 20"/>
          <p:cNvCxnSpPr>
            <a:cxnSpLocks noChangeShapeType="1"/>
            <a:stCxn id="139268" idx="3"/>
          </p:cNvCxnSpPr>
          <p:nvPr/>
        </p:nvCxnSpPr>
        <p:spPr bwMode="auto">
          <a:xfrm>
            <a:off x="6591300" y="5162570"/>
            <a:ext cx="457200" cy="0"/>
          </a:xfrm>
          <a:prstGeom prst="straightConnector1">
            <a:avLst/>
          </a:prstGeom>
          <a:noFill/>
          <a:ln w="9525">
            <a:solidFill>
              <a:schemeClr val="tx1"/>
            </a:solidFill>
            <a:round/>
            <a:headEnd/>
            <a:tailEnd/>
          </a:ln>
          <a:effectLst/>
        </p:spPr>
      </p:cxnSp>
      <p:sp>
        <p:nvSpPr>
          <p:cNvPr id="139291" name="AutoShape 27"/>
          <p:cNvSpPr>
            <a:spLocks noChangeArrowheads="1"/>
          </p:cNvSpPr>
          <p:nvPr/>
        </p:nvSpPr>
        <p:spPr bwMode="auto">
          <a:xfrm>
            <a:off x="1981200" y="238444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39298" name="AutoShape 34"/>
          <p:cNvSpPr>
            <a:spLocks noChangeArrowheads="1"/>
          </p:cNvSpPr>
          <p:nvPr/>
        </p:nvSpPr>
        <p:spPr bwMode="auto">
          <a:xfrm>
            <a:off x="3200400" y="238444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39303" name="AutoShape 39"/>
          <p:cNvSpPr>
            <a:spLocks noChangeArrowheads="1"/>
          </p:cNvSpPr>
          <p:nvPr/>
        </p:nvSpPr>
        <p:spPr bwMode="auto">
          <a:xfrm>
            <a:off x="4419600" y="238444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GB"/>
          </a:p>
        </p:txBody>
      </p:sp>
      <p:sp>
        <p:nvSpPr>
          <p:cNvPr id="139308" name="AutoShape 44"/>
          <p:cNvSpPr>
            <a:spLocks noChangeArrowheads="1"/>
          </p:cNvSpPr>
          <p:nvPr/>
        </p:nvSpPr>
        <p:spPr bwMode="auto">
          <a:xfrm>
            <a:off x="5638800" y="238444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GB"/>
          </a:p>
        </p:txBody>
      </p:sp>
      <p:cxnSp>
        <p:nvCxnSpPr>
          <p:cNvPr id="139312" name="AutoShape 48"/>
          <p:cNvCxnSpPr>
            <a:cxnSpLocks noChangeShapeType="1"/>
            <a:stCxn id="139275" idx="0"/>
          </p:cNvCxnSpPr>
          <p:nvPr/>
        </p:nvCxnSpPr>
        <p:spPr bwMode="auto">
          <a:xfrm flipH="1" flipV="1">
            <a:off x="2546350" y="2879745"/>
            <a:ext cx="6350" cy="720725"/>
          </a:xfrm>
          <a:prstGeom prst="straightConnector1">
            <a:avLst/>
          </a:prstGeom>
          <a:noFill/>
          <a:ln w="19050">
            <a:solidFill>
              <a:schemeClr val="tx1"/>
            </a:solidFill>
            <a:round/>
            <a:headEnd/>
            <a:tailEnd type="arrow" w="med" len="med"/>
          </a:ln>
          <a:effectLst/>
        </p:spPr>
      </p:cxnSp>
      <p:cxnSp>
        <p:nvCxnSpPr>
          <p:cNvPr id="139313" name="AutoShape 49"/>
          <p:cNvCxnSpPr>
            <a:cxnSpLocks noChangeShapeType="1"/>
            <a:stCxn id="139272" idx="0"/>
          </p:cNvCxnSpPr>
          <p:nvPr/>
        </p:nvCxnSpPr>
        <p:spPr bwMode="auto">
          <a:xfrm flipH="1" flipV="1">
            <a:off x="3765550" y="2879745"/>
            <a:ext cx="6350" cy="720725"/>
          </a:xfrm>
          <a:prstGeom prst="straightConnector1">
            <a:avLst/>
          </a:prstGeom>
          <a:noFill/>
          <a:ln w="19050">
            <a:solidFill>
              <a:schemeClr val="tx1"/>
            </a:solidFill>
            <a:round/>
            <a:headEnd/>
            <a:tailEnd type="arrow" w="med" len="med"/>
          </a:ln>
          <a:effectLst/>
        </p:spPr>
      </p:cxnSp>
      <p:cxnSp>
        <p:nvCxnSpPr>
          <p:cNvPr id="139314" name="AutoShape 50"/>
          <p:cNvCxnSpPr>
            <a:cxnSpLocks noChangeShapeType="1"/>
            <a:stCxn id="139273" idx="0"/>
          </p:cNvCxnSpPr>
          <p:nvPr/>
        </p:nvCxnSpPr>
        <p:spPr bwMode="auto">
          <a:xfrm flipH="1" flipV="1">
            <a:off x="4984750" y="2879745"/>
            <a:ext cx="6350" cy="720725"/>
          </a:xfrm>
          <a:prstGeom prst="straightConnector1">
            <a:avLst/>
          </a:prstGeom>
          <a:noFill/>
          <a:ln w="19050">
            <a:solidFill>
              <a:schemeClr val="tx1"/>
            </a:solidFill>
            <a:round/>
            <a:headEnd/>
            <a:tailEnd type="arrow" w="med" len="med"/>
          </a:ln>
          <a:effectLst/>
        </p:spPr>
      </p:cxnSp>
      <p:cxnSp>
        <p:nvCxnSpPr>
          <p:cNvPr id="139315" name="AutoShape 51"/>
          <p:cNvCxnSpPr>
            <a:cxnSpLocks noChangeShapeType="1"/>
            <a:stCxn id="139274" idx="0"/>
          </p:cNvCxnSpPr>
          <p:nvPr/>
        </p:nvCxnSpPr>
        <p:spPr bwMode="auto">
          <a:xfrm flipH="1" flipV="1">
            <a:off x="6203950" y="2879745"/>
            <a:ext cx="6350" cy="720725"/>
          </a:xfrm>
          <a:prstGeom prst="straightConnector1">
            <a:avLst/>
          </a:prstGeom>
          <a:noFill/>
          <a:ln w="19050">
            <a:solidFill>
              <a:schemeClr val="tx1"/>
            </a:solidFill>
            <a:round/>
            <a:headEnd/>
            <a:tailEnd type="arrow" w="med" len="med"/>
          </a:ln>
          <a:effectLst/>
        </p:spPr>
      </p:cxnSp>
      <p:sp>
        <p:nvSpPr>
          <p:cNvPr id="139286" name="Oval 22"/>
          <p:cNvSpPr>
            <a:spLocks noChangeArrowheads="1"/>
          </p:cNvSpPr>
          <p:nvPr/>
        </p:nvSpPr>
        <p:spPr bwMode="auto">
          <a:xfrm>
            <a:off x="2209800" y="245747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sp>
        <p:nvSpPr>
          <p:cNvPr id="139288" name="Oval 24"/>
          <p:cNvSpPr>
            <a:spLocks noChangeArrowheads="1"/>
          </p:cNvSpPr>
          <p:nvPr/>
        </p:nvSpPr>
        <p:spPr bwMode="auto">
          <a:xfrm>
            <a:off x="3429000" y="245747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sp>
        <p:nvSpPr>
          <p:cNvPr id="139289" name="Oval 25"/>
          <p:cNvSpPr>
            <a:spLocks noChangeArrowheads="1"/>
          </p:cNvSpPr>
          <p:nvPr/>
        </p:nvSpPr>
        <p:spPr bwMode="auto">
          <a:xfrm>
            <a:off x="4648200" y="245747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sp>
        <p:nvSpPr>
          <p:cNvPr id="139290" name="Oval 26"/>
          <p:cNvSpPr>
            <a:spLocks noChangeArrowheads="1"/>
          </p:cNvSpPr>
          <p:nvPr/>
        </p:nvSpPr>
        <p:spPr bwMode="auto">
          <a:xfrm>
            <a:off x="5867400" y="245747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cxnSp>
        <p:nvCxnSpPr>
          <p:cNvPr id="139316" name="AutoShape 52"/>
          <p:cNvCxnSpPr>
            <a:cxnSpLocks noChangeShapeType="1"/>
            <a:stCxn id="139286" idx="0"/>
            <a:endCxn id="139288" idx="0"/>
          </p:cNvCxnSpPr>
          <p:nvPr/>
        </p:nvCxnSpPr>
        <p:spPr bwMode="auto">
          <a:xfrm rot="5400000" flipV="1">
            <a:off x="3009106" y="1848664"/>
            <a:ext cx="1588" cy="1219200"/>
          </a:xfrm>
          <a:prstGeom prst="curvedConnector3">
            <a:avLst>
              <a:gd name="adj1" fmla="val -14400000"/>
            </a:avLst>
          </a:prstGeom>
          <a:noFill/>
          <a:ln w="19050">
            <a:solidFill>
              <a:schemeClr val="tx1"/>
            </a:solidFill>
            <a:prstDash val="dash"/>
            <a:round/>
            <a:headEnd/>
            <a:tailEnd type="triangle" w="med" len="med"/>
          </a:ln>
          <a:effectLst/>
        </p:spPr>
      </p:cxnSp>
      <p:cxnSp>
        <p:nvCxnSpPr>
          <p:cNvPr id="139317" name="AutoShape 53"/>
          <p:cNvCxnSpPr>
            <a:cxnSpLocks noChangeShapeType="1"/>
            <a:stCxn id="139286" idx="0"/>
            <a:endCxn id="139289" idx="0"/>
          </p:cNvCxnSpPr>
          <p:nvPr/>
        </p:nvCxnSpPr>
        <p:spPr bwMode="auto">
          <a:xfrm rot="5400000" flipV="1">
            <a:off x="3618706" y="1239064"/>
            <a:ext cx="1588" cy="2438400"/>
          </a:xfrm>
          <a:prstGeom prst="curvedConnector3">
            <a:avLst>
              <a:gd name="adj1" fmla="val -22100005"/>
            </a:avLst>
          </a:prstGeom>
          <a:noFill/>
          <a:ln w="19050">
            <a:solidFill>
              <a:schemeClr val="tx1"/>
            </a:solidFill>
            <a:prstDash val="dash"/>
            <a:round/>
            <a:headEnd/>
            <a:tailEnd type="triangle" w="med" len="med"/>
          </a:ln>
          <a:effectLst/>
        </p:spPr>
      </p:cxnSp>
      <p:cxnSp>
        <p:nvCxnSpPr>
          <p:cNvPr id="139318" name="AutoShape 54"/>
          <p:cNvCxnSpPr>
            <a:cxnSpLocks noChangeShapeType="1"/>
            <a:stCxn id="139286" idx="0"/>
            <a:endCxn id="139290" idx="0"/>
          </p:cNvCxnSpPr>
          <p:nvPr/>
        </p:nvCxnSpPr>
        <p:spPr bwMode="auto">
          <a:xfrm rot="5400000" flipV="1">
            <a:off x="4228306" y="629464"/>
            <a:ext cx="1588" cy="3657600"/>
          </a:xfrm>
          <a:prstGeom prst="curvedConnector3">
            <a:avLst>
              <a:gd name="adj1" fmla="val -29100005"/>
            </a:avLst>
          </a:prstGeom>
          <a:noFill/>
          <a:ln w="19050">
            <a:solidFill>
              <a:schemeClr val="tx1"/>
            </a:solidFill>
            <a:prstDash val="dash"/>
            <a:round/>
            <a:headEnd/>
            <a:tailEnd type="triangle" w="med" len="med"/>
          </a:ln>
          <a:effectLst/>
        </p:spPr>
      </p:cxnSp>
      <p:cxnSp>
        <p:nvCxnSpPr>
          <p:cNvPr id="139319" name="AutoShape 55"/>
          <p:cNvCxnSpPr>
            <a:cxnSpLocks noChangeShapeType="1"/>
            <a:stCxn id="139286" idx="0"/>
            <a:endCxn id="139286" idx="2"/>
          </p:cNvCxnSpPr>
          <p:nvPr/>
        </p:nvCxnSpPr>
        <p:spPr bwMode="auto">
          <a:xfrm rot="16200000" flipH="1" flipV="1">
            <a:off x="2209800" y="2457470"/>
            <a:ext cx="190500" cy="190500"/>
          </a:xfrm>
          <a:prstGeom prst="curvedConnector4">
            <a:avLst>
              <a:gd name="adj1" fmla="val -120000"/>
              <a:gd name="adj2" fmla="val 220000"/>
            </a:avLst>
          </a:prstGeom>
          <a:noFill/>
          <a:ln w="19050">
            <a:solidFill>
              <a:schemeClr val="tx1"/>
            </a:solidFill>
            <a:prstDash val="dash"/>
            <a:round/>
            <a:headEnd/>
            <a:tailEnd type="triangle" w="med" len="med"/>
          </a:ln>
          <a:effectLst/>
        </p:spPr>
      </p:cxnSp>
      <p:sp>
        <p:nvSpPr>
          <p:cNvPr id="139320" name="Text Box 56"/>
          <p:cNvSpPr txBox="1">
            <a:spLocks noChangeArrowheads="1"/>
          </p:cNvSpPr>
          <p:nvPr/>
        </p:nvSpPr>
        <p:spPr bwMode="auto">
          <a:xfrm>
            <a:off x="1905000" y="1924070"/>
            <a:ext cx="296863" cy="336550"/>
          </a:xfrm>
          <a:prstGeom prst="rect">
            <a:avLst/>
          </a:prstGeom>
          <a:noFill/>
          <a:ln w="9525">
            <a:noFill/>
            <a:miter lim="800000"/>
            <a:headEnd/>
            <a:tailEnd/>
          </a:ln>
          <a:effectLst/>
        </p:spPr>
        <p:txBody>
          <a:bodyPr wrap="none">
            <a:spAutoFit/>
          </a:bodyPr>
          <a:lstStyle/>
          <a:p>
            <a:r>
              <a:rPr lang="en-US"/>
              <a:t>1</a:t>
            </a:r>
          </a:p>
        </p:txBody>
      </p:sp>
      <p:sp>
        <p:nvSpPr>
          <p:cNvPr id="139321" name="Text Box 57"/>
          <p:cNvSpPr txBox="1">
            <a:spLocks noChangeArrowheads="1"/>
          </p:cNvSpPr>
          <p:nvPr/>
        </p:nvSpPr>
        <p:spPr bwMode="auto">
          <a:xfrm>
            <a:off x="3505200" y="2076470"/>
            <a:ext cx="296863" cy="336550"/>
          </a:xfrm>
          <a:prstGeom prst="rect">
            <a:avLst/>
          </a:prstGeom>
          <a:noFill/>
          <a:ln w="9525">
            <a:noFill/>
            <a:miter lim="800000"/>
            <a:headEnd/>
            <a:tailEnd/>
          </a:ln>
          <a:effectLst/>
        </p:spPr>
        <p:txBody>
          <a:bodyPr wrap="none">
            <a:spAutoFit/>
          </a:bodyPr>
          <a:lstStyle/>
          <a:p>
            <a:r>
              <a:rPr lang="en-US"/>
              <a:t>2</a:t>
            </a:r>
          </a:p>
        </p:txBody>
      </p:sp>
      <p:sp>
        <p:nvSpPr>
          <p:cNvPr id="139322" name="Text Box 58"/>
          <p:cNvSpPr txBox="1">
            <a:spLocks noChangeArrowheads="1"/>
          </p:cNvSpPr>
          <p:nvPr/>
        </p:nvSpPr>
        <p:spPr bwMode="auto">
          <a:xfrm>
            <a:off x="4724400" y="2076470"/>
            <a:ext cx="296863" cy="336550"/>
          </a:xfrm>
          <a:prstGeom prst="rect">
            <a:avLst/>
          </a:prstGeom>
          <a:noFill/>
          <a:ln w="9525">
            <a:noFill/>
            <a:miter lim="800000"/>
            <a:headEnd/>
            <a:tailEnd/>
          </a:ln>
          <a:effectLst/>
        </p:spPr>
        <p:txBody>
          <a:bodyPr wrap="none">
            <a:spAutoFit/>
          </a:bodyPr>
          <a:lstStyle/>
          <a:p>
            <a:r>
              <a:rPr lang="en-US"/>
              <a:t>3</a:t>
            </a:r>
          </a:p>
        </p:txBody>
      </p:sp>
      <p:sp>
        <p:nvSpPr>
          <p:cNvPr id="139323" name="Text Box 59"/>
          <p:cNvSpPr txBox="1">
            <a:spLocks noChangeArrowheads="1"/>
          </p:cNvSpPr>
          <p:nvPr/>
        </p:nvSpPr>
        <p:spPr bwMode="auto">
          <a:xfrm>
            <a:off x="5943600" y="2076470"/>
            <a:ext cx="296863" cy="336550"/>
          </a:xfrm>
          <a:prstGeom prst="rect">
            <a:avLst/>
          </a:prstGeom>
          <a:noFill/>
          <a:ln w="9525">
            <a:noFill/>
            <a:miter lim="800000"/>
            <a:headEnd/>
            <a:tailEnd/>
          </a:ln>
          <a:effectLst/>
        </p:spPr>
        <p:txBody>
          <a:bodyPr wrap="none">
            <a:spAutoFit/>
          </a:bodyPr>
          <a:lstStyle/>
          <a:p>
            <a:r>
              <a:rPr lang="en-US"/>
              <a:t>4</a:t>
            </a:r>
          </a:p>
        </p:txBody>
      </p:sp>
      <p:sp>
        <p:nvSpPr>
          <p:cNvPr id="139325" name="Text Box 61"/>
          <p:cNvSpPr txBox="1">
            <a:spLocks noChangeArrowheads="1"/>
          </p:cNvSpPr>
          <p:nvPr/>
        </p:nvSpPr>
        <p:spPr bwMode="auto">
          <a:xfrm>
            <a:off x="250825" y="4849833"/>
            <a:ext cx="2736850" cy="1436687"/>
          </a:xfrm>
          <a:prstGeom prst="rect">
            <a:avLst/>
          </a:prstGeom>
          <a:noFill/>
          <a:ln w="9525">
            <a:noFill/>
            <a:miter lim="800000"/>
            <a:headEnd/>
            <a:tailEnd/>
          </a:ln>
          <a:effectLst/>
        </p:spPr>
        <p:txBody>
          <a:bodyPr>
            <a:spAutoFit/>
          </a:bodyPr>
          <a:lstStyle/>
          <a:p>
            <a:pPr>
              <a:spcBef>
                <a:spcPct val="50000"/>
              </a:spcBef>
            </a:pPr>
            <a:r>
              <a:rPr lang="en-US"/>
              <a:t>1. Intracell HO</a:t>
            </a:r>
          </a:p>
          <a:p>
            <a:pPr>
              <a:spcBef>
                <a:spcPct val="50000"/>
              </a:spcBef>
            </a:pPr>
            <a:r>
              <a:rPr lang="en-US"/>
              <a:t>2. Intercell /Intra-BSC HO</a:t>
            </a:r>
          </a:p>
          <a:p>
            <a:pPr>
              <a:spcBef>
                <a:spcPct val="50000"/>
              </a:spcBef>
            </a:pPr>
            <a:r>
              <a:rPr lang="en-US"/>
              <a:t>3. Inter-BSC/Intra-MSC HO</a:t>
            </a:r>
          </a:p>
          <a:p>
            <a:pPr>
              <a:spcBef>
                <a:spcPct val="50000"/>
              </a:spcBef>
            </a:pPr>
            <a:r>
              <a:rPr lang="en-US"/>
              <a:t>4. Inter-MSC HO</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1295400" y="292114"/>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Handover decision</a:t>
            </a:r>
          </a:p>
        </p:txBody>
      </p:sp>
      <p:sp>
        <p:nvSpPr>
          <p:cNvPr id="140291" name="Line 3"/>
          <p:cNvSpPr>
            <a:spLocks noChangeShapeType="1"/>
          </p:cNvSpPr>
          <p:nvPr/>
        </p:nvSpPr>
        <p:spPr bwMode="auto">
          <a:xfrm flipV="1">
            <a:off x="2286000" y="2578114"/>
            <a:ext cx="0" cy="25146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40292" name="Line 4"/>
          <p:cNvSpPr>
            <a:spLocks noChangeShapeType="1"/>
          </p:cNvSpPr>
          <p:nvPr/>
        </p:nvSpPr>
        <p:spPr bwMode="auto">
          <a:xfrm flipV="1">
            <a:off x="6400800" y="2578114"/>
            <a:ext cx="0" cy="25146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40293" name="Text Box 5"/>
          <p:cNvSpPr txBox="1">
            <a:spLocks noChangeArrowheads="1"/>
          </p:cNvSpPr>
          <p:nvPr/>
        </p:nvSpPr>
        <p:spPr bwMode="auto">
          <a:xfrm>
            <a:off x="1676400" y="1968514"/>
            <a:ext cx="1311275" cy="581025"/>
          </a:xfrm>
          <a:prstGeom prst="rect">
            <a:avLst/>
          </a:prstGeom>
          <a:noFill/>
          <a:ln w="9525">
            <a:noFill/>
            <a:miter lim="800000"/>
            <a:headEnd/>
            <a:tailEnd/>
          </a:ln>
          <a:effectLst/>
        </p:spPr>
        <p:txBody>
          <a:bodyPr wrap="none">
            <a:spAutoFit/>
          </a:bodyPr>
          <a:lstStyle/>
          <a:p>
            <a:pPr algn="ctr"/>
            <a:r>
              <a:rPr lang="en-US"/>
              <a:t>receive level</a:t>
            </a:r>
          </a:p>
          <a:p>
            <a:pPr algn="ctr"/>
            <a:r>
              <a:rPr lang="en-US"/>
              <a:t>BTS</a:t>
            </a:r>
            <a:r>
              <a:rPr lang="en-US" baseline="-25000"/>
              <a:t>old</a:t>
            </a:r>
            <a:endParaRPr lang="en-US"/>
          </a:p>
        </p:txBody>
      </p:sp>
      <p:sp>
        <p:nvSpPr>
          <p:cNvPr id="140294" name="Text Box 6"/>
          <p:cNvSpPr txBox="1">
            <a:spLocks noChangeArrowheads="1"/>
          </p:cNvSpPr>
          <p:nvPr/>
        </p:nvSpPr>
        <p:spPr bwMode="auto">
          <a:xfrm>
            <a:off x="5791200" y="1968514"/>
            <a:ext cx="1311275" cy="581025"/>
          </a:xfrm>
          <a:prstGeom prst="rect">
            <a:avLst/>
          </a:prstGeom>
          <a:noFill/>
          <a:ln w="9525">
            <a:noFill/>
            <a:miter lim="800000"/>
            <a:headEnd/>
            <a:tailEnd/>
          </a:ln>
          <a:effectLst/>
        </p:spPr>
        <p:txBody>
          <a:bodyPr wrap="none">
            <a:spAutoFit/>
          </a:bodyPr>
          <a:lstStyle/>
          <a:p>
            <a:pPr algn="ctr"/>
            <a:r>
              <a:rPr lang="en-US"/>
              <a:t>receive level</a:t>
            </a:r>
          </a:p>
          <a:p>
            <a:pPr algn="ctr"/>
            <a:r>
              <a:rPr lang="en-US"/>
              <a:t>BTS</a:t>
            </a:r>
            <a:r>
              <a:rPr lang="en-US" baseline="-25000"/>
              <a:t>old</a:t>
            </a:r>
            <a:endParaRPr lang="en-US"/>
          </a:p>
        </p:txBody>
      </p:sp>
      <p:sp>
        <p:nvSpPr>
          <p:cNvPr id="140295" name="Line 7"/>
          <p:cNvSpPr>
            <a:spLocks noChangeShapeType="1"/>
          </p:cNvSpPr>
          <p:nvPr/>
        </p:nvSpPr>
        <p:spPr bwMode="auto">
          <a:xfrm>
            <a:off x="2286000" y="5092714"/>
            <a:ext cx="4114800" cy="0"/>
          </a:xfrm>
          <a:prstGeom prst="line">
            <a:avLst/>
          </a:prstGeom>
          <a:noFill/>
          <a:ln w="9525">
            <a:solidFill>
              <a:schemeClr val="tx1"/>
            </a:solidFill>
            <a:round/>
            <a:headEnd/>
            <a:tailEnd/>
          </a:ln>
          <a:effectLst/>
        </p:spPr>
        <p:txBody>
          <a:bodyPr wrap="none" anchor="ctr"/>
          <a:lstStyle/>
          <a:p>
            <a:endParaRPr lang="en-GB"/>
          </a:p>
        </p:txBody>
      </p:sp>
      <p:sp>
        <p:nvSpPr>
          <p:cNvPr id="140297" name="Oval 9"/>
          <p:cNvSpPr>
            <a:spLocks noChangeArrowheads="1"/>
          </p:cNvSpPr>
          <p:nvPr/>
        </p:nvSpPr>
        <p:spPr bwMode="auto">
          <a:xfrm>
            <a:off x="2819400" y="4635514"/>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sp>
        <p:nvSpPr>
          <p:cNvPr id="140298" name="Oval 10"/>
          <p:cNvSpPr>
            <a:spLocks noChangeArrowheads="1"/>
          </p:cNvSpPr>
          <p:nvPr/>
        </p:nvSpPr>
        <p:spPr bwMode="auto">
          <a:xfrm>
            <a:off x="5486400" y="4635514"/>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a:t>MS</a:t>
            </a:r>
          </a:p>
        </p:txBody>
      </p:sp>
      <p:cxnSp>
        <p:nvCxnSpPr>
          <p:cNvPr id="140299" name="AutoShape 11"/>
          <p:cNvCxnSpPr>
            <a:cxnSpLocks noChangeShapeType="1"/>
            <a:stCxn id="140297" idx="6"/>
            <a:endCxn id="140298" idx="2"/>
          </p:cNvCxnSpPr>
          <p:nvPr/>
        </p:nvCxnSpPr>
        <p:spPr bwMode="auto">
          <a:xfrm>
            <a:off x="3200400" y="4826014"/>
            <a:ext cx="2286000" cy="0"/>
          </a:xfrm>
          <a:prstGeom prst="straightConnector1">
            <a:avLst/>
          </a:prstGeom>
          <a:noFill/>
          <a:ln w="19050">
            <a:solidFill>
              <a:schemeClr val="tx1"/>
            </a:solidFill>
            <a:prstDash val="dash"/>
            <a:round/>
            <a:headEnd/>
            <a:tailEnd type="triangle" w="med" len="med"/>
          </a:ln>
          <a:effectLst/>
        </p:spPr>
      </p:cxnSp>
      <p:sp>
        <p:nvSpPr>
          <p:cNvPr id="140300" name="Freeform 12"/>
          <p:cNvSpPr>
            <a:spLocks/>
          </p:cNvSpPr>
          <p:nvPr/>
        </p:nvSpPr>
        <p:spPr bwMode="auto">
          <a:xfrm>
            <a:off x="2438400" y="2806714"/>
            <a:ext cx="3657600" cy="1752600"/>
          </a:xfrm>
          <a:custGeom>
            <a:avLst/>
            <a:gdLst/>
            <a:ahLst/>
            <a:cxnLst>
              <a:cxn ang="0">
                <a:pos x="0" y="0"/>
              </a:cxn>
              <a:cxn ang="0">
                <a:pos x="864" y="864"/>
              </a:cxn>
              <a:cxn ang="0">
                <a:pos x="2304" y="1104"/>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a:effectLst/>
        </p:spPr>
        <p:txBody>
          <a:bodyPr wrap="none" anchor="ctr"/>
          <a:lstStyle/>
          <a:p>
            <a:endParaRPr lang="en-GB"/>
          </a:p>
        </p:txBody>
      </p:sp>
      <p:sp>
        <p:nvSpPr>
          <p:cNvPr id="140301" name="Freeform 13"/>
          <p:cNvSpPr>
            <a:spLocks/>
          </p:cNvSpPr>
          <p:nvPr/>
        </p:nvSpPr>
        <p:spPr bwMode="auto">
          <a:xfrm flipH="1">
            <a:off x="2514600" y="2806714"/>
            <a:ext cx="3657600" cy="1752600"/>
          </a:xfrm>
          <a:custGeom>
            <a:avLst/>
            <a:gdLst/>
            <a:ahLst/>
            <a:cxnLst>
              <a:cxn ang="0">
                <a:pos x="0" y="0"/>
              </a:cxn>
              <a:cxn ang="0">
                <a:pos x="864" y="864"/>
              </a:cxn>
              <a:cxn ang="0">
                <a:pos x="2304" y="1104"/>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a:effectLst/>
        </p:spPr>
        <p:txBody>
          <a:bodyPr wrap="none" anchor="ctr"/>
          <a:lstStyle/>
          <a:p>
            <a:endParaRPr lang="en-GB"/>
          </a:p>
        </p:txBody>
      </p:sp>
      <p:sp>
        <p:nvSpPr>
          <p:cNvPr id="140302" name="Line 14"/>
          <p:cNvSpPr>
            <a:spLocks noChangeShapeType="1"/>
          </p:cNvSpPr>
          <p:nvPr/>
        </p:nvSpPr>
        <p:spPr bwMode="auto">
          <a:xfrm flipV="1">
            <a:off x="4953000" y="4102114"/>
            <a:ext cx="0" cy="381000"/>
          </a:xfrm>
          <a:prstGeom prst="line">
            <a:avLst/>
          </a:prstGeom>
          <a:noFill/>
          <a:ln w="38100">
            <a:solidFill>
              <a:schemeClr val="tx1"/>
            </a:solidFill>
            <a:round/>
            <a:headEnd/>
            <a:tailEnd/>
          </a:ln>
          <a:effectLst/>
        </p:spPr>
        <p:txBody>
          <a:bodyPr wrap="none" anchor="ctr"/>
          <a:lstStyle/>
          <a:p>
            <a:endParaRPr lang="en-GB"/>
          </a:p>
        </p:txBody>
      </p:sp>
      <p:sp>
        <p:nvSpPr>
          <p:cNvPr id="140303" name="Text Box 15"/>
          <p:cNvSpPr txBox="1">
            <a:spLocks noChangeArrowheads="1"/>
          </p:cNvSpPr>
          <p:nvPr/>
        </p:nvSpPr>
        <p:spPr bwMode="auto">
          <a:xfrm>
            <a:off x="4953000" y="4102114"/>
            <a:ext cx="1414463" cy="336550"/>
          </a:xfrm>
          <a:prstGeom prst="rect">
            <a:avLst/>
          </a:prstGeom>
          <a:noFill/>
          <a:ln w="9525">
            <a:noFill/>
            <a:miter lim="800000"/>
            <a:headEnd/>
            <a:tailEnd/>
          </a:ln>
          <a:effectLst/>
        </p:spPr>
        <p:txBody>
          <a:bodyPr wrap="none">
            <a:spAutoFit/>
          </a:bodyPr>
          <a:lstStyle/>
          <a:p>
            <a:r>
              <a:rPr lang="en-US"/>
              <a:t>HO_MARGIN</a:t>
            </a:r>
          </a:p>
        </p:txBody>
      </p:sp>
      <p:sp>
        <p:nvSpPr>
          <p:cNvPr id="140304" name="Freeform 16"/>
          <p:cNvSpPr>
            <a:spLocks/>
          </p:cNvSpPr>
          <p:nvPr/>
        </p:nvSpPr>
        <p:spPr bwMode="auto">
          <a:xfrm>
            <a:off x="2438400" y="2806714"/>
            <a:ext cx="3581400" cy="1905000"/>
          </a:xfrm>
          <a:custGeom>
            <a:avLst/>
            <a:gdLst/>
            <a:ahLst/>
            <a:cxnLst>
              <a:cxn ang="0">
                <a:pos x="0" y="96"/>
              </a:cxn>
              <a:cxn ang="0">
                <a:pos x="48" y="0"/>
              </a:cxn>
              <a:cxn ang="0">
                <a:pos x="48" y="192"/>
              </a:cxn>
              <a:cxn ang="0">
                <a:pos x="144" y="96"/>
              </a:cxn>
              <a:cxn ang="0">
                <a:pos x="192" y="336"/>
              </a:cxn>
              <a:cxn ang="0">
                <a:pos x="240" y="288"/>
              </a:cxn>
              <a:cxn ang="0">
                <a:pos x="288" y="432"/>
              </a:cxn>
              <a:cxn ang="0">
                <a:pos x="384" y="384"/>
              </a:cxn>
              <a:cxn ang="0">
                <a:pos x="432" y="720"/>
              </a:cxn>
              <a:cxn ang="0">
                <a:pos x="480" y="528"/>
              </a:cxn>
              <a:cxn ang="0">
                <a:pos x="480" y="624"/>
              </a:cxn>
              <a:cxn ang="0">
                <a:pos x="528" y="576"/>
              </a:cxn>
              <a:cxn ang="0">
                <a:pos x="576" y="720"/>
              </a:cxn>
              <a:cxn ang="0">
                <a:pos x="624" y="624"/>
              </a:cxn>
              <a:cxn ang="0">
                <a:pos x="672" y="816"/>
              </a:cxn>
              <a:cxn ang="0">
                <a:pos x="768" y="720"/>
              </a:cxn>
              <a:cxn ang="0">
                <a:pos x="816" y="912"/>
              </a:cxn>
              <a:cxn ang="0">
                <a:pos x="864" y="816"/>
              </a:cxn>
              <a:cxn ang="0">
                <a:pos x="912" y="912"/>
              </a:cxn>
              <a:cxn ang="0">
                <a:pos x="960" y="816"/>
              </a:cxn>
              <a:cxn ang="0">
                <a:pos x="960" y="960"/>
              </a:cxn>
              <a:cxn ang="0">
                <a:pos x="1008" y="864"/>
              </a:cxn>
              <a:cxn ang="0">
                <a:pos x="1056" y="1056"/>
              </a:cxn>
              <a:cxn ang="0">
                <a:pos x="1152" y="864"/>
              </a:cxn>
              <a:cxn ang="0">
                <a:pos x="1200" y="1056"/>
              </a:cxn>
              <a:cxn ang="0">
                <a:pos x="1248" y="960"/>
              </a:cxn>
              <a:cxn ang="0">
                <a:pos x="1296" y="1104"/>
              </a:cxn>
              <a:cxn ang="0">
                <a:pos x="1392" y="912"/>
              </a:cxn>
              <a:cxn ang="0">
                <a:pos x="1440" y="1152"/>
              </a:cxn>
              <a:cxn ang="0">
                <a:pos x="1440" y="1056"/>
              </a:cxn>
              <a:cxn ang="0">
                <a:pos x="1488" y="1152"/>
              </a:cxn>
              <a:cxn ang="0">
                <a:pos x="1536" y="960"/>
              </a:cxn>
              <a:cxn ang="0">
                <a:pos x="1584" y="1104"/>
              </a:cxn>
              <a:cxn ang="0">
                <a:pos x="1680" y="960"/>
              </a:cxn>
              <a:cxn ang="0">
                <a:pos x="1680" y="1104"/>
              </a:cxn>
              <a:cxn ang="0">
                <a:pos x="1728" y="1008"/>
              </a:cxn>
              <a:cxn ang="0">
                <a:pos x="1776" y="1104"/>
              </a:cxn>
              <a:cxn ang="0">
                <a:pos x="1824" y="1008"/>
              </a:cxn>
              <a:cxn ang="0">
                <a:pos x="1872" y="1152"/>
              </a:cxn>
              <a:cxn ang="0">
                <a:pos x="1968" y="1008"/>
              </a:cxn>
              <a:cxn ang="0">
                <a:pos x="2016" y="1152"/>
              </a:cxn>
              <a:cxn ang="0">
                <a:pos x="2064" y="1008"/>
              </a:cxn>
              <a:cxn ang="0">
                <a:pos x="2160" y="1152"/>
              </a:cxn>
              <a:cxn ang="0">
                <a:pos x="2208" y="1056"/>
              </a:cxn>
              <a:cxn ang="0">
                <a:pos x="2208" y="1200"/>
              </a:cxn>
              <a:cxn ang="0">
                <a:pos x="2256" y="1056"/>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a:effectLst/>
        </p:spPr>
        <p:txBody>
          <a:bodyPr wrap="none" anchor="ctr"/>
          <a:lstStyle/>
          <a:p>
            <a:endParaRPr lang="en-GB"/>
          </a:p>
        </p:txBody>
      </p:sp>
      <p:sp>
        <p:nvSpPr>
          <p:cNvPr id="140305" name="Freeform 17"/>
          <p:cNvSpPr>
            <a:spLocks/>
          </p:cNvSpPr>
          <p:nvPr/>
        </p:nvSpPr>
        <p:spPr bwMode="auto">
          <a:xfrm flipH="1">
            <a:off x="2590800" y="2806714"/>
            <a:ext cx="3581400" cy="1905000"/>
          </a:xfrm>
          <a:custGeom>
            <a:avLst/>
            <a:gdLst/>
            <a:ahLst/>
            <a:cxnLst>
              <a:cxn ang="0">
                <a:pos x="0" y="96"/>
              </a:cxn>
              <a:cxn ang="0">
                <a:pos x="48" y="0"/>
              </a:cxn>
              <a:cxn ang="0">
                <a:pos x="48" y="192"/>
              </a:cxn>
              <a:cxn ang="0">
                <a:pos x="144" y="96"/>
              </a:cxn>
              <a:cxn ang="0">
                <a:pos x="192" y="336"/>
              </a:cxn>
              <a:cxn ang="0">
                <a:pos x="240" y="288"/>
              </a:cxn>
              <a:cxn ang="0">
                <a:pos x="288" y="432"/>
              </a:cxn>
              <a:cxn ang="0">
                <a:pos x="384" y="384"/>
              </a:cxn>
              <a:cxn ang="0">
                <a:pos x="432" y="720"/>
              </a:cxn>
              <a:cxn ang="0">
                <a:pos x="480" y="528"/>
              </a:cxn>
              <a:cxn ang="0">
                <a:pos x="480" y="624"/>
              </a:cxn>
              <a:cxn ang="0">
                <a:pos x="528" y="576"/>
              </a:cxn>
              <a:cxn ang="0">
                <a:pos x="576" y="720"/>
              </a:cxn>
              <a:cxn ang="0">
                <a:pos x="624" y="624"/>
              </a:cxn>
              <a:cxn ang="0">
                <a:pos x="672" y="816"/>
              </a:cxn>
              <a:cxn ang="0">
                <a:pos x="768" y="720"/>
              </a:cxn>
              <a:cxn ang="0">
                <a:pos x="816" y="912"/>
              </a:cxn>
              <a:cxn ang="0">
                <a:pos x="864" y="816"/>
              </a:cxn>
              <a:cxn ang="0">
                <a:pos x="912" y="912"/>
              </a:cxn>
              <a:cxn ang="0">
                <a:pos x="960" y="816"/>
              </a:cxn>
              <a:cxn ang="0">
                <a:pos x="960" y="960"/>
              </a:cxn>
              <a:cxn ang="0">
                <a:pos x="1008" y="864"/>
              </a:cxn>
              <a:cxn ang="0">
                <a:pos x="1056" y="1056"/>
              </a:cxn>
              <a:cxn ang="0">
                <a:pos x="1152" y="864"/>
              </a:cxn>
              <a:cxn ang="0">
                <a:pos x="1200" y="1056"/>
              </a:cxn>
              <a:cxn ang="0">
                <a:pos x="1248" y="960"/>
              </a:cxn>
              <a:cxn ang="0">
                <a:pos x="1296" y="1104"/>
              </a:cxn>
              <a:cxn ang="0">
                <a:pos x="1392" y="912"/>
              </a:cxn>
              <a:cxn ang="0">
                <a:pos x="1440" y="1152"/>
              </a:cxn>
              <a:cxn ang="0">
                <a:pos x="1440" y="1056"/>
              </a:cxn>
              <a:cxn ang="0">
                <a:pos x="1488" y="1152"/>
              </a:cxn>
              <a:cxn ang="0">
                <a:pos x="1536" y="960"/>
              </a:cxn>
              <a:cxn ang="0">
                <a:pos x="1584" y="1104"/>
              </a:cxn>
              <a:cxn ang="0">
                <a:pos x="1680" y="960"/>
              </a:cxn>
              <a:cxn ang="0">
                <a:pos x="1680" y="1104"/>
              </a:cxn>
              <a:cxn ang="0">
                <a:pos x="1728" y="1008"/>
              </a:cxn>
              <a:cxn ang="0">
                <a:pos x="1776" y="1104"/>
              </a:cxn>
              <a:cxn ang="0">
                <a:pos x="1824" y="1008"/>
              </a:cxn>
              <a:cxn ang="0">
                <a:pos x="1872" y="1152"/>
              </a:cxn>
              <a:cxn ang="0">
                <a:pos x="1968" y="1008"/>
              </a:cxn>
              <a:cxn ang="0">
                <a:pos x="2016" y="1152"/>
              </a:cxn>
              <a:cxn ang="0">
                <a:pos x="2064" y="1008"/>
              </a:cxn>
              <a:cxn ang="0">
                <a:pos x="2160" y="1152"/>
              </a:cxn>
              <a:cxn ang="0">
                <a:pos x="2208" y="1056"/>
              </a:cxn>
              <a:cxn ang="0">
                <a:pos x="2208" y="1200"/>
              </a:cxn>
              <a:cxn ang="0">
                <a:pos x="2256" y="1056"/>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a:effectLst/>
        </p:spPr>
        <p:txBody>
          <a:bodyPr wrap="none" anchor="ctr"/>
          <a:lstStyle/>
          <a:p>
            <a:endParaRPr lang="en-GB"/>
          </a:p>
        </p:txBody>
      </p:sp>
      <p:sp>
        <p:nvSpPr>
          <p:cNvPr id="140306" name="Line 18"/>
          <p:cNvSpPr>
            <a:spLocks noChangeShapeType="1"/>
          </p:cNvSpPr>
          <p:nvPr/>
        </p:nvSpPr>
        <p:spPr bwMode="auto">
          <a:xfrm>
            <a:off x="4953000" y="5016514"/>
            <a:ext cx="0" cy="304800"/>
          </a:xfrm>
          <a:prstGeom prst="line">
            <a:avLst/>
          </a:prstGeom>
          <a:noFill/>
          <a:ln w="9525">
            <a:solidFill>
              <a:schemeClr val="tx1"/>
            </a:solidFill>
            <a:round/>
            <a:headEnd/>
            <a:tailEnd/>
          </a:ln>
          <a:effectLst/>
        </p:spPr>
        <p:txBody>
          <a:bodyPr wrap="none" anchor="ctr"/>
          <a:lstStyle/>
          <a:p>
            <a:endParaRPr lang="en-GB"/>
          </a:p>
        </p:txBody>
      </p:sp>
      <p:sp>
        <p:nvSpPr>
          <p:cNvPr id="140307" name="Text Box 19"/>
          <p:cNvSpPr txBox="1">
            <a:spLocks noChangeArrowheads="1"/>
          </p:cNvSpPr>
          <p:nvPr/>
        </p:nvSpPr>
        <p:spPr bwMode="auto">
          <a:xfrm>
            <a:off x="3200400" y="5092714"/>
            <a:ext cx="765175" cy="336550"/>
          </a:xfrm>
          <a:prstGeom prst="rect">
            <a:avLst/>
          </a:prstGeom>
          <a:noFill/>
          <a:ln w="9525">
            <a:noFill/>
            <a:miter lim="800000"/>
            <a:headEnd/>
            <a:tailEnd/>
          </a:ln>
          <a:effectLst/>
        </p:spPr>
        <p:txBody>
          <a:bodyPr wrap="none">
            <a:spAutoFit/>
          </a:bodyPr>
          <a:lstStyle/>
          <a:p>
            <a:r>
              <a:rPr lang="en-US"/>
              <a:t>BTS</a:t>
            </a:r>
            <a:r>
              <a:rPr lang="en-US" baseline="-25000"/>
              <a:t>old</a:t>
            </a:r>
            <a:endParaRPr lang="en-US"/>
          </a:p>
        </p:txBody>
      </p:sp>
      <p:sp>
        <p:nvSpPr>
          <p:cNvPr id="140308" name="Text Box 20"/>
          <p:cNvSpPr txBox="1">
            <a:spLocks noChangeArrowheads="1"/>
          </p:cNvSpPr>
          <p:nvPr/>
        </p:nvSpPr>
        <p:spPr bwMode="auto">
          <a:xfrm>
            <a:off x="5334000" y="5092714"/>
            <a:ext cx="835025" cy="336550"/>
          </a:xfrm>
          <a:prstGeom prst="rect">
            <a:avLst/>
          </a:prstGeom>
          <a:noFill/>
          <a:ln w="9525">
            <a:noFill/>
            <a:miter lim="800000"/>
            <a:headEnd/>
            <a:tailEnd/>
          </a:ln>
          <a:effectLst/>
        </p:spPr>
        <p:txBody>
          <a:bodyPr wrap="none">
            <a:spAutoFit/>
          </a:bodyPr>
          <a:lstStyle/>
          <a:p>
            <a:r>
              <a:rPr lang="en-US"/>
              <a:t>BTS</a:t>
            </a:r>
            <a:r>
              <a:rPr lang="en-US" baseline="-25000"/>
              <a:t>new</a:t>
            </a:r>
            <a:endParaRPr lang="en-US"/>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1295400" y="51913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Handover procedure</a:t>
            </a:r>
          </a:p>
        </p:txBody>
      </p:sp>
      <p:sp>
        <p:nvSpPr>
          <p:cNvPr id="137219" name="Line 3"/>
          <p:cNvSpPr>
            <a:spLocks noChangeShapeType="1"/>
          </p:cNvSpPr>
          <p:nvPr/>
        </p:nvSpPr>
        <p:spPr bwMode="auto">
          <a:xfrm>
            <a:off x="22860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20" name="Line 4"/>
          <p:cNvSpPr>
            <a:spLocks noChangeShapeType="1"/>
          </p:cNvSpPr>
          <p:nvPr/>
        </p:nvSpPr>
        <p:spPr bwMode="auto">
          <a:xfrm>
            <a:off x="64008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21" name="Text Box 5"/>
          <p:cNvSpPr txBox="1">
            <a:spLocks noChangeArrowheads="1"/>
          </p:cNvSpPr>
          <p:nvPr/>
        </p:nvSpPr>
        <p:spPr bwMode="auto">
          <a:xfrm>
            <a:off x="3810000" y="4252930"/>
            <a:ext cx="1177925" cy="336550"/>
          </a:xfrm>
          <a:prstGeom prst="rect">
            <a:avLst/>
          </a:prstGeom>
          <a:noFill/>
          <a:ln w="9525">
            <a:noFill/>
            <a:miter lim="800000"/>
            <a:headEnd/>
            <a:tailEnd/>
          </a:ln>
          <a:effectLst/>
        </p:spPr>
        <p:txBody>
          <a:bodyPr wrap="none">
            <a:spAutoFit/>
          </a:bodyPr>
          <a:lstStyle/>
          <a:p>
            <a:r>
              <a:rPr lang="en-US"/>
              <a:t>HO access</a:t>
            </a:r>
          </a:p>
        </p:txBody>
      </p:sp>
      <p:sp>
        <p:nvSpPr>
          <p:cNvPr id="137222" name="Line 6"/>
          <p:cNvSpPr>
            <a:spLocks noChangeShapeType="1"/>
          </p:cNvSpPr>
          <p:nvPr/>
        </p:nvSpPr>
        <p:spPr bwMode="auto">
          <a:xfrm>
            <a:off x="914400" y="4557730"/>
            <a:ext cx="68580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26" name="Text Box 10"/>
          <p:cNvSpPr txBox="1">
            <a:spLocks noChangeArrowheads="1"/>
          </p:cNvSpPr>
          <p:nvPr/>
        </p:nvSpPr>
        <p:spPr bwMode="auto">
          <a:xfrm>
            <a:off x="1951038" y="1689118"/>
            <a:ext cx="682625" cy="304800"/>
          </a:xfrm>
          <a:prstGeom prst="rect">
            <a:avLst/>
          </a:prstGeom>
          <a:noFill/>
          <a:ln w="9525">
            <a:noFill/>
            <a:miter lim="800000"/>
            <a:headEnd/>
            <a:tailEnd/>
          </a:ln>
          <a:effectLst/>
        </p:spPr>
        <p:txBody>
          <a:bodyPr wrap="none">
            <a:spAutoFit/>
          </a:bodyPr>
          <a:lstStyle/>
          <a:p>
            <a:pPr algn="ctr"/>
            <a:r>
              <a:rPr lang="en-US" sz="1400"/>
              <a:t>BTS</a:t>
            </a:r>
            <a:r>
              <a:rPr lang="en-US" sz="1400" baseline="-25000"/>
              <a:t>old</a:t>
            </a:r>
            <a:endParaRPr lang="en-US" sz="1400"/>
          </a:p>
        </p:txBody>
      </p:sp>
      <p:sp>
        <p:nvSpPr>
          <p:cNvPr id="137227" name="Text Box 11"/>
          <p:cNvSpPr txBox="1">
            <a:spLocks noChangeArrowheads="1"/>
          </p:cNvSpPr>
          <p:nvPr/>
        </p:nvSpPr>
        <p:spPr bwMode="auto">
          <a:xfrm>
            <a:off x="6027738" y="1689118"/>
            <a:ext cx="760412" cy="304800"/>
          </a:xfrm>
          <a:prstGeom prst="rect">
            <a:avLst/>
          </a:prstGeom>
          <a:noFill/>
          <a:ln w="9525">
            <a:noFill/>
            <a:miter lim="800000"/>
            <a:headEnd/>
            <a:tailEnd/>
          </a:ln>
          <a:effectLst/>
        </p:spPr>
        <p:txBody>
          <a:bodyPr wrap="none">
            <a:spAutoFit/>
          </a:bodyPr>
          <a:lstStyle/>
          <a:p>
            <a:pPr algn="ctr"/>
            <a:r>
              <a:rPr lang="en-US" sz="1400"/>
              <a:t>BSC</a:t>
            </a:r>
            <a:r>
              <a:rPr lang="en-US" sz="1400" baseline="-25000"/>
              <a:t>new</a:t>
            </a:r>
            <a:endParaRPr lang="en-US" sz="1400"/>
          </a:p>
        </p:txBody>
      </p:sp>
      <p:sp>
        <p:nvSpPr>
          <p:cNvPr id="137238" name="Line 22"/>
          <p:cNvSpPr>
            <a:spLocks noChangeShapeType="1"/>
          </p:cNvSpPr>
          <p:nvPr/>
        </p:nvSpPr>
        <p:spPr bwMode="auto">
          <a:xfrm>
            <a:off x="914400" y="4862530"/>
            <a:ext cx="6858000" cy="0"/>
          </a:xfrm>
          <a:prstGeom prst="line">
            <a:avLst/>
          </a:prstGeom>
          <a:noFill/>
          <a:ln w="28575">
            <a:solidFill>
              <a:schemeClr val="tx1"/>
            </a:solidFill>
            <a:round/>
            <a:headEnd type="triangle" w="med" len="med"/>
            <a:tailEnd type="triangle" w="med" len="med"/>
          </a:ln>
          <a:effectLst/>
        </p:spPr>
        <p:txBody>
          <a:bodyPr wrap="none" anchor="ctr"/>
          <a:lstStyle/>
          <a:p>
            <a:endParaRPr lang="en-GB"/>
          </a:p>
        </p:txBody>
      </p:sp>
      <p:sp>
        <p:nvSpPr>
          <p:cNvPr id="137243" name="Line 27"/>
          <p:cNvSpPr>
            <a:spLocks noChangeShapeType="1"/>
          </p:cNvSpPr>
          <p:nvPr/>
        </p:nvSpPr>
        <p:spPr bwMode="auto">
          <a:xfrm>
            <a:off x="36576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44" name="Text Box 28"/>
          <p:cNvSpPr txBox="1">
            <a:spLocks noChangeArrowheads="1"/>
          </p:cNvSpPr>
          <p:nvPr/>
        </p:nvSpPr>
        <p:spPr bwMode="auto">
          <a:xfrm>
            <a:off x="2286000" y="1966930"/>
            <a:ext cx="1266825" cy="517525"/>
          </a:xfrm>
          <a:prstGeom prst="rect">
            <a:avLst/>
          </a:prstGeom>
          <a:noFill/>
          <a:ln w="9525">
            <a:noFill/>
            <a:miter lim="800000"/>
            <a:headEnd/>
            <a:tailEnd/>
          </a:ln>
          <a:effectLst/>
        </p:spPr>
        <p:txBody>
          <a:bodyPr wrap="none">
            <a:spAutoFit/>
          </a:bodyPr>
          <a:lstStyle/>
          <a:p>
            <a:r>
              <a:rPr lang="en-US" sz="1400"/>
              <a:t>measurement</a:t>
            </a:r>
          </a:p>
          <a:p>
            <a:r>
              <a:rPr lang="en-US" sz="1400"/>
              <a:t>result</a:t>
            </a:r>
          </a:p>
        </p:txBody>
      </p:sp>
      <p:sp>
        <p:nvSpPr>
          <p:cNvPr id="137245" name="Line 29"/>
          <p:cNvSpPr>
            <a:spLocks noChangeShapeType="1"/>
          </p:cNvSpPr>
          <p:nvPr/>
        </p:nvSpPr>
        <p:spPr bwMode="auto">
          <a:xfrm>
            <a:off x="2286000" y="25003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46" name="Text Box 30"/>
          <p:cNvSpPr txBox="1">
            <a:spLocks noChangeArrowheads="1"/>
          </p:cNvSpPr>
          <p:nvPr/>
        </p:nvSpPr>
        <p:spPr bwMode="auto">
          <a:xfrm>
            <a:off x="3305175" y="1689118"/>
            <a:ext cx="703263" cy="304800"/>
          </a:xfrm>
          <a:prstGeom prst="rect">
            <a:avLst/>
          </a:prstGeom>
          <a:noFill/>
          <a:ln w="9525">
            <a:noFill/>
            <a:miter lim="800000"/>
            <a:headEnd/>
            <a:tailEnd/>
          </a:ln>
          <a:effectLst/>
        </p:spPr>
        <p:txBody>
          <a:bodyPr wrap="none">
            <a:spAutoFit/>
          </a:bodyPr>
          <a:lstStyle/>
          <a:p>
            <a:pPr algn="ctr"/>
            <a:r>
              <a:rPr lang="en-US" sz="1400"/>
              <a:t>BSC</a:t>
            </a:r>
            <a:r>
              <a:rPr lang="en-US" sz="1400" baseline="-25000"/>
              <a:t>old</a:t>
            </a:r>
            <a:endParaRPr lang="en-US" sz="1400"/>
          </a:p>
        </p:txBody>
      </p:sp>
      <p:sp>
        <p:nvSpPr>
          <p:cNvPr id="137253" name="Line 37"/>
          <p:cNvSpPr>
            <a:spLocks noChangeShapeType="1"/>
          </p:cNvSpPr>
          <p:nvPr/>
        </p:nvSpPr>
        <p:spPr bwMode="auto">
          <a:xfrm>
            <a:off x="50292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54" name="Text Box 38"/>
          <p:cNvSpPr txBox="1">
            <a:spLocks noChangeArrowheads="1"/>
          </p:cNvSpPr>
          <p:nvPr/>
        </p:nvSpPr>
        <p:spPr bwMode="auto">
          <a:xfrm>
            <a:off x="3200400" y="4557730"/>
            <a:ext cx="1652588" cy="304800"/>
          </a:xfrm>
          <a:prstGeom prst="rect">
            <a:avLst/>
          </a:prstGeom>
          <a:noFill/>
          <a:ln w="9525">
            <a:noFill/>
            <a:miter lim="800000"/>
            <a:headEnd/>
            <a:tailEnd/>
          </a:ln>
          <a:effectLst/>
        </p:spPr>
        <p:txBody>
          <a:bodyPr wrap="none">
            <a:spAutoFit/>
          </a:bodyPr>
          <a:lstStyle/>
          <a:p>
            <a:r>
              <a:rPr lang="en-US" sz="1400"/>
              <a:t>Link establishment</a:t>
            </a:r>
          </a:p>
        </p:txBody>
      </p:sp>
      <p:sp>
        <p:nvSpPr>
          <p:cNvPr id="137256" name="Text Box 40"/>
          <p:cNvSpPr txBox="1">
            <a:spLocks noChangeArrowheads="1"/>
          </p:cNvSpPr>
          <p:nvPr/>
        </p:nvSpPr>
        <p:spPr bwMode="auto">
          <a:xfrm>
            <a:off x="4787900" y="1662130"/>
            <a:ext cx="579438" cy="304800"/>
          </a:xfrm>
          <a:prstGeom prst="rect">
            <a:avLst/>
          </a:prstGeom>
          <a:noFill/>
          <a:ln w="9525">
            <a:noFill/>
            <a:miter lim="800000"/>
            <a:headEnd/>
            <a:tailEnd/>
          </a:ln>
          <a:effectLst/>
        </p:spPr>
        <p:txBody>
          <a:bodyPr wrap="none">
            <a:spAutoFit/>
          </a:bodyPr>
          <a:lstStyle/>
          <a:p>
            <a:pPr algn="ctr"/>
            <a:r>
              <a:rPr lang="en-US" sz="1400"/>
              <a:t>MSC</a:t>
            </a:r>
          </a:p>
        </p:txBody>
      </p:sp>
      <p:sp>
        <p:nvSpPr>
          <p:cNvPr id="137267" name="Line 51"/>
          <p:cNvSpPr>
            <a:spLocks noChangeShapeType="1"/>
          </p:cNvSpPr>
          <p:nvPr/>
        </p:nvSpPr>
        <p:spPr bwMode="auto">
          <a:xfrm>
            <a:off x="9144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68" name="Text Box 52"/>
          <p:cNvSpPr txBox="1">
            <a:spLocks noChangeArrowheads="1"/>
          </p:cNvSpPr>
          <p:nvPr/>
        </p:nvSpPr>
        <p:spPr bwMode="auto">
          <a:xfrm>
            <a:off x="704850" y="1689118"/>
            <a:ext cx="450850" cy="304800"/>
          </a:xfrm>
          <a:prstGeom prst="rect">
            <a:avLst/>
          </a:prstGeom>
          <a:noFill/>
          <a:ln w="9525">
            <a:noFill/>
            <a:miter lim="800000"/>
            <a:headEnd/>
            <a:tailEnd/>
          </a:ln>
          <a:effectLst/>
        </p:spPr>
        <p:txBody>
          <a:bodyPr wrap="none">
            <a:spAutoFit/>
          </a:bodyPr>
          <a:lstStyle/>
          <a:p>
            <a:pPr algn="ctr"/>
            <a:r>
              <a:rPr lang="en-US" sz="1400"/>
              <a:t>MS</a:t>
            </a:r>
          </a:p>
        </p:txBody>
      </p:sp>
      <p:sp>
        <p:nvSpPr>
          <p:cNvPr id="137269" name="Line 53"/>
          <p:cNvSpPr>
            <a:spLocks noChangeShapeType="1"/>
          </p:cNvSpPr>
          <p:nvPr/>
        </p:nvSpPr>
        <p:spPr bwMode="auto">
          <a:xfrm>
            <a:off x="914400" y="24241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70" name="Text Box 54"/>
          <p:cNvSpPr txBox="1">
            <a:spLocks noChangeArrowheads="1"/>
          </p:cNvSpPr>
          <p:nvPr/>
        </p:nvSpPr>
        <p:spPr bwMode="auto">
          <a:xfrm>
            <a:off x="914400" y="1890730"/>
            <a:ext cx="1266825" cy="517525"/>
          </a:xfrm>
          <a:prstGeom prst="rect">
            <a:avLst/>
          </a:prstGeom>
          <a:noFill/>
          <a:ln w="9525">
            <a:noFill/>
            <a:miter lim="800000"/>
            <a:headEnd/>
            <a:tailEnd/>
          </a:ln>
          <a:effectLst/>
        </p:spPr>
        <p:txBody>
          <a:bodyPr wrap="none">
            <a:spAutoFit/>
          </a:bodyPr>
          <a:lstStyle/>
          <a:p>
            <a:r>
              <a:rPr lang="en-US" sz="1400"/>
              <a:t>measurement</a:t>
            </a:r>
          </a:p>
          <a:p>
            <a:r>
              <a:rPr lang="en-US" sz="1400"/>
              <a:t>report</a:t>
            </a:r>
          </a:p>
        </p:txBody>
      </p:sp>
      <p:sp>
        <p:nvSpPr>
          <p:cNvPr id="137271" name="Rectangle 55"/>
          <p:cNvSpPr>
            <a:spLocks noChangeArrowheads="1"/>
          </p:cNvSpPr>
          <p:nvPr/>
        </p:nvSpPr>
        <p:spPr bwMode="auto">
          <a:xfrm>
            <a:off x="2895600" y="2576530"/>
            <a:ext cx="1524000" cy="228600"/>
          </a:xfrm>
          <a:prstGeom prst="rect">
            <a:avLst/>
          </a:prstGeom>
          <a:solidFill>
            <a:srgbClr val="DADAF6"/>
          </a:solidFill>
          <a:ln w="9525">
            <a:solidFill>
              <a:schemeClr val="tx1"/>
            </a:solidFill>
            <a:miter lim="800000"/>
            <a:headEnd/>
            <a:tailEnd/>
          </a:ln>
          <a:effectLst/>
        </p:spPr>
        <p:txBody>
          <a:bodyPr wrap="none" anchor="ctr"/>
          <a:lstStyle/>
          <a:p>
            <a:pPr algn="ctr"/>
            <a:r>
              <a:rPr lang="en-US" sz="1400"/>
              <a:t>HO decision</a:t>
            </a:r>
          </a:p>
        </p:txBody>
      </p:sp>
      <p:sp>
        <p:nvSpPr>
          <p:cNvPr id="137272" name="Line 56"/>
          <p:cNvSpPr>
            <a:spLocks noChangeShapeType="1"/>
          </p:cNvSpPr>
          <p:nvPr/>
        </p:nvSpPr>
        <p:spPr bwMode="auto">
          <a:xfrm>
            <a:off x="3657600" y="31099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73" name="Text Box 57"/>
          <p:cNvSpPr txBox="1">
            <a:spLocks noChangeArrowheads="1"/>
          </p:cNvSpPr>
          <p:nvPr/>
        </p:nvSpPr>
        <p:spPr bwMode="auto">
          <a:xfrm>
            <a:off x="3733800" y="2805130"/>
            <a:ext cx="1149350" cy="304800"/>
          </a:xfrm>
          <a:prstGeom prst="rect">
            <a:avLst/>
          </a:prstGeom>
          <a:noFill/>
          <a:ln w="9525">
            <a:noFill/>
            <a:miter lim="800000"/>
            <a:headEnd/>
            <a:tailEnd/>
          </a:ln>
          <a:effectLst/>
        </p:spPr>
        <p:txBody>
          <a:bodyPr wrap="none">
            <a:spAutoFit/>
          </a:bodyPr>
          <a:lstStyle/>
          <a:p>
            <a:r>
              <a:rPr lang="en-US" sz="1400"/>
              <a:t>HO required</a:t>
            </a:r>
          </a:p>
        </p:txBody>
      </p:sp>
      <p:sp>
        <p:nvSpPr>
          <p:cNvPr id="137275" name="Line 59"/>
          <p:cNvSpPr>
            <a:spLocks noChangeShapeType="1"/>
          </p:cNvSpPr>
          <p:nvPr/>
        </p:nvSpPr>
        <p:spPr bwMode="auto">
          <a:xfrm>
            <a:off x="7772400" y="1966930"/>
            <a:ext cx="0" cy="3962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76" name="Text Box 60"/>
          <p:cNvSpPr txBox="1">
            <a:spLocks noChangeArrowheads="1"/>
          </p:cNvSpPr>
          <p:nvPr/>
        </p:nvSpPr>
        <p:spPr bwMode="auto">
          <a:xfrm>
            <a:off x="7410450" y="1689118"/>
            <a:ext cx="739775" cy="304800"/>
          </a:xfrm>
          <a:prstGeom prst="rect">
            <a:avLst/>
          </a:prstGeom>
          <a:noFill/>
          <a:ln w="9525">
            <a:noFill/>
            <a:miter lim="800000"/>
            <a:headEnd/>
            <a:tailEnd/>
          </a:ln>
          <a:effectLst/>
        </p:spPr>
        <p:txBody>
          <a:bodyPr wrap="none">
            <a:spAutoFit/>
          </a:bodyPr>
          <a:lstStyle/>
          <a:p>
            <a:pPr algn="ctr"/>
            <a:r>
              <a:rPr lang="en-US" sz="1400"/>
              <a:t>BTS</a:t>
            </a:r>
            <a:r>
              <a:rPr lang="en-US" sz="1400" baseline="-25000"/>
              <a:t>new</a:t>
            </a:r>
            <a:endParaRPr lang="en-US" sz="1400"/>
          </a:p>
        </p:txBody>
      </p:sp>
      <p:sp>
        <p:nvSpPr>
          <p:cNvPr id="137278" name="Line 62"/>
          <p:cNvSpPr>
            <a:spLocks noChangeShapeType="1"/>
          </p:cNvSpPr>
          <p:nvPr/>
        </p:nvSpPr>
        <p:spPr bwMode="auto">
          <a:xfrm>
            <a:off x="5029200" y="31861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79" name="Text Box 63"/>
          <p:cNvSpPr txBox="1">
            <a:spLocks noChangeArrowheads="1"/>
          </p:cNvSpPr>
          <p:nvPr/>
        </p:nvSpPr>
        <p:spPr bwMode="auto">
          <a:xfrm>
            <a:off x="5105400" y="2881330"/>
            <a:ext cx="1090613" cy="304800"/>
          </a:xfrm>
          <a:prstGeom prst="rect">
            <a:avLst/>
          </a:prstGeom>
          <a:noFill/>
          <a:ln w="9525">
            <a:noFill/>
            <a:miter lim="800000"/>
            <a:headEnd/>
            <a:tailEnd/>
          </a:ln>
          <a:effectLst/>
        </p:spPr>
        <p:txBody>
          <a:bodyPr wrap="none">
            <a:spAutoFit/>
          </a:bodyPr>
          <a:lstStyle/>
          <a:p>
            <a:r>
              <a:rPr lang="en-US" sz="1400"/>
              <a:t>HO request</a:t>
            </a:r>
          </a:p>
        </p:txBody>
      </p:sp>
      <p:sp>
        <p:nvSpPr>
          <p:cNvPr id="137280" name="Rectangle 64"/>
          <p:cNvSpPr>
            <a:spLocks noChangeArrowheads="1"/>
          </p:cNvSpPr>
          <p:nvPr/>
        </p:nvSpPr>
        <p:spPr bwMode="auto">
          <a:xfrm>
            <a:off x="5638800" y="3262330"/>
            <a:ext cx="1524000" cy="228600"/>
          </a:xfrm>
          <a:prstGeom prst="rect">
            <a:avLst/>
          </a:prstGeom>
          <a:solidFill>
            <a:srgbClr val="DADAF6"/>
          </a:solidFill>
          <a:ln w="9525">
            <a:solidFill>
              <a:schemeClr val="tx1"/>
            </a:solidFill>
            <a:miter lim="800000"/>
            <a:headEnd/>
            <a:tailEnd/>
          </a:ln>
          <a:effectLst/>
        </p:spPr>
        <p:txBody>
          <a:bodyPr wrap="none" anchor="ctr"/>
          <a:lstStyle/>
          <a:p>
            <a:pPr algn="ctr"/>
            <a:r>
              <a:rPr lang="en-US" sz="1400"/>
              <a:t>resource allocation</a:t>
            </a:r>
          </a:p>
        </p:txBody>
      </p:sp>
      <p:sp>
        <p:nvSpPr>
          <p:cNvPr id="137281" name="Line 65"/>
          <p:cNvSpPr>
            <a:spLocks noChangeShapeType="1"/>
          </p:cNvSpPr>
          <p:nvPr/>
        </p:nvSpPr>
        <p:spPr bwMode="auto">
          <a:xfrm>
            <a:off x="6400800" y="37957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282" name="Text Box 66"/>
          <p:cNvSpPr txBox="1">
            <a:spLocks noChangeArrowheads="1"/>
          </p:cNvSpPr>
          <p:nvPr/>
        </p:nvSpPr>
        <p:spPr bwMode="auto">
          <a:xfrm>
            <a:off x="6400800" y="3490930"/>
            <a:ext cx="1219200" cy="304800"/>
          </a:xfrm>
          <a:prstGeom prst="rect">
            <a:avLst/>
          </a:prstGeom>
          <a:noFill/>
          <a:ln w="9525">
            <a:noFill/>
            <a:miter lim="800000"/>
            <a:headEnd/>
            <a:tailEnd/>
          </a:ln>
          <a:effectLst/>
        </p:spPr>
        <p:txBody>
          <a:bodyPr wrap="none">
            <a:spAutoFit/>
          </a:bodyPr>
          <a:lstStyle/>
          <a:p>
            <a:r>
              <a:rPr lang="en-US" sz="1400"/>
              <a:t>ch. activation</a:t>
            </a:r>
          </a:p>
        </p:txBody>
      </p:sp>
      <p:sp>
        <p:nvSpPr>
          <p:cNvPr id="137283" name="Line 67"/>
          <p:cNvSpPr>
            <a:spLocks noChangeShapeType="1"/>
          </p:cNvSpPr>
          <p:nvPr/>
        </p:nvSpPr>
        <p:spPr bwMode="auto">
          <a:xfrm>
            <a:off x="6400800" y="41005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84" name="Text Box 68"/>
          <p:cNvSpPr txBox="1">
            <a:spLocks noChangeArrowheads="1"/>
          </p:cNvSpPr>
          <p:nvPr/>
        </p:nvSpPr>
        <p:spPr bwMode="auto">
          <a:xfrm>
            <a:off x="6324600" y="3795730"/>
            <a:ext cx="1544638" cy="304800"/>
          </a:xfrm>
          <a:prstGeom prst="rect">
            <a:avLst/>
          </a:prstGeom>
          <a:noFill/>
          <a:ln w="9525">
            <a:noFill/>
            <a:miter lim="800000"/>
            <a:headEnd/>
            <a:tailEnd/>
          </a:ln>
          <a:effectLst/>
        </p:spPr>
        <p:txBody>
          <a:bodyPr wrap="none">
            <a:spAutoFit/>
          </a:bodyPr>
          <a:lstStyle/>
          <a:p>
            <a:r>
              <a:rPr lang="en-US" sz="1400"/>
              <a:t>ch. activation ack</a:t>
            </a:r>
          </a:p>
        </p:txBody>
      </p:sp>
      <p:sp>
        <p:nvSpPr>
          <p:cNvPr id="137285" name="Line 69"/>
          <p:cNvSpPr>
            <a:spLocks noChangeShapeType="1"/>
          </p:cNvSpPr>
          <p:nvPr/>
        </p:nvSpPr>
        <p:spPr bwMode="auto">
          <a:xfrm>
            <a:off x="5029200" y="41767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86" name="Text Box 70"/>
          <p:cNvSpPr txBox="1">
            <a:spLocks noChangeArrowheads="1"/>
          </p:cNvSpPr>
          <p:nvPr/>
        </p:nvSpPr>
        <p:spPr bwMode="auto">
          <a:xfrm>
            <a:off x="5029200" y="3871930"/>
            <a:ext cx="1416050" cy="304800"/>
          </a:xfrm>
          <a:prstGeom prst="rect">
            <a:avLst/>
          </a:prstGeom>
          <a:noFill/>
          <a:ln w="9525">
            <a:noFill/>
            <a:miter lim="800000"/>
            <a:headEnd/>
            <a:tailEnd/>
          </a:ln>
          <a:effectLst/>
        </p:spPr>
        <p:txBody>
          <a:bodyPr wrap="none">
            <a:spAutoFit/>
          </a:bodyPr>
          <a:lstStyle/>
          <a:p>
            <a:r>
              <a:rPr lang="en-US" sz="1400"/>
              <a:t>HO request ack</a:t>
            </a:r>
          </a:p>
        </p:txBody>
      </p:sp>
      <p:sp>
        <p:nvSpPr>
          <p:cNvPr id="137287" name="Line 71"/>
          <p:cNvSpPr>
            <a:spLocks noChangeShapeType="1"/>
          </p:cNvSpPr>
          <p:nvPr/>
        </p:nvSpPr>
        <p:spPr bwMode="auto">
          <a:xfrm>
            <a:off x="3657600" y="42529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88" name="Text Box 72"/>
          <p:cNvSpPr txBox="1">
            <a:spLocks noChangeArrowheads="1"/>
          </p:cNvSpPr>
          <p:nvPr/>
        </p:nvSpPr>
        <p:spPr bwMode="auto">
          <a:xfrm>
            <a:off x="3733800" y="3948130"/>
            <a:ext cx="1277938" cy="304800"/>
          </a:xfrm>
          <a:prstGeom prst="rect">
            <a:avLst/>
          </a:prstGeom>
          <a:noFill/>
          <a:ln w="9525">
            <a:noFill/>
            <a:miter lim="800000"/>
            <a:headEnd/>
            <a:tailEnd/>
          </a:ln>
          <a:effectLst/>
        </p:spPr>
        <p:txBody>
          <a:bodyPr wrap="none">
            <a:spAutoFit/>
          </a:bodyPr>
          <a:lstStyle/>
          <a:p>
            <a:r>
              <a:rPr lang="en-US" sz="1400"/>
              <a:t>HO command</a:t>
            </a:r>
          </a:p>
        </p:txBody>
      </p:sp>
      <p:sp>
        <p:nvSpPr>
          <p:cNvPr id="137289" name="Line 73"/>
          <p:cNvSpPr>
            <a:spLocks noChangeShapeType="1"/>
          </p:cNvSpPr>
          <p:nvPr/>
        </p:nvSpPr>
        <p:spPr bwMode="auto">
          <a:xfrm>
            <a:off x="2286000" y="43291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90" name="Text Box 74"/>
          <p:cNvSpPr txBox="1">
            <a:spLocks noChangeArrowheads="1"/>
          </p:cNvSpPr>
          <p:nvPr/>
        </p:nvSpPr>
        <p:spPr bwMode="auto">
          <a:xfrm>
            <a:off x="2362200" y="4024330"/>
            <a:ext cx="1277938" cy="304800"/>
          </a:xfrm>
          <a:prstGeom prst="rect">
            <a:avLst/>
          </a:prstGeom>
          <a:noFill/>
          <a:ln w="9525">
            <a:noFill/>
            <a:miter lim="800000"/>
            <a:headEnd/>
            <a:tailEnd/>
          </a:ln>
          <a:effectLst/>
        </p:spPr>
        <p:txBody>
          <a:bodyPr wrap="none">
            <a:spAutoFit/>
          </a:bodyPr>
          <a:lstStyle/>
          <a:p>
            <a:r>
              <a:rPr lang="en-US" sz="1400"/>
              <a:t>HO command</a:t>
            </a:r>
          </a:p>
        </p:txBody>
      </p:sp>
      <p:sp>
        <p:nvSpPr>
          <p:cNvPr id="137291" name="Line 75"/>
          <p:cNvSpPr>
            <a:spLocks noChangeShapeType="1"/>
          </p:cNvSpPr>
          <p:nvPr/>
        </p:nvSpPr>
        <p:spPr bwMode="auto">
          <a:xfrm>
            <a:off x="914400" y="44053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92" name="Text Box 76"/>
          <p:cNvSpPr txBox="1">
            <a:spLocks noChangeArrowheads="1"/>
          </p:cNvSpPr>
          <p:nvPr/>
        </p:nvSpPr>
        <p:spPr bwMode="auto">
          <a:xfrm>
            <a:off x="990600" y="4100530"/>
            <a:ext cx="1277938" cy="304800"/>
          </a:xfrm>
          <a:prstGeom prst="rect">
            <a:avLst/>
          </a:prstGeom>
          <a:noFill/>
          <a:ln w="9525">
            <a:noFill/>
            <a:miter lim="800000"/>
            <a:headEnd/>
            <a:tailEnd/>
          </a:ln>
          <a:effectLst/>
        </p:spPr>
        <p:txBody>
          <a:bodyPr wrap="none">
            <a:spAutoFit/>
          </a:bodyPr>
          <a:lstStyle/>
          <a:p>
            <a:r>
              <a:rPr lang="en-US" sz="1400"/>
              <a:t>HO command</a:t>
            </a:r>
          </a:p>
        </p:txBody>
      </p:sp>
      <p:sp>
        <p:nvSpPr>
          <p:cNvPr id="137293" name="Line 77"/>
          <p:cNvSpPr>
            <a:spLocks noChangeShapeType="1"/>
          </p:cNvSpPr>
          <p:nvPr/>
        </p:nvSpPr>
        <p:spPr bwMode="auto">
          <a:xfrm>
            <a:off x="6400800" y="51673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94" name="Text Box 78"/>
          <p:cNvSpPr txBox="1">
            <a:spLocks noChangeArrowheads="1"/>
          </p:cNvSpPr>
          <p:nvPr/>
        </p:nvSpPr>
        <p:spPr bwMode="auto">
          <a:xfrm>
            <a:off x="6477000" y="4862530"/>
            <a:ext cx="1219200" cy="304800"/>
          </a:xfrm>
          <a:prstGeom prst="rect">
            <a:avLst/>
          </a:prstGeom>
          <a:noFill/>
          <a:ln w="9525">
            <a:noFill/>
            <a:miter lim="800000"/>
            <a:headEnd/>
            <a:tailEnd/>
          </a:ln>
          <a:effectLst/>
        </p:spPr>
        <p:txBody>
          <a:bodyPr wrap="none">
            <a:spAutoFit/>
          </a:bodyPr>
          <a:lstStyle/>
          <a:p>
            <a:r>
              <a:rPr lang="en-US" sz="1400"/>
              <a:t>HO complete</a:t>
            </a:r>
          </a:p>
        </p:txBody>
      </p:sp>
      <p:sp>
        <p:nvSpPr>
          <p:cNvPr id="137295" name="Line 79"/>
          <p:cNvSpPr>
            <a:spLocks noChangeShapeType="1"/>
          </p:cNvSpPr>
          <p:nvPr/>
        </p:nvSpPr>
        <p:spPr bwMode="auto">
          <a:xfrm>
            <a:off x="5029200" y="52435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96" name="Text Box 80"/>
          <p:cNvSpPr txBox="1">
            <a:spLocks noChangeArrowheads="1"/>
          </p:cNvSpPr>
          <p:nvPr/>
        </p:nvSpPr>
        <p:spPr bwMode="auto">
          <a:xfrm>
            <a:off x="5105400" y="4938730"/>
            <a:ext cx="1219200" cy="304800"/>
          </a:xfrm>
          <a:prstGeom prst="rect">
            <a:avLst/>
          </a:prstGeom>
          <a:noFill/>
          <a:ln w="9525">
            <a:noFill/>
            <a:miter lim="800000"/>
            <a:headEnd/>
            <a:tailEnd/>
          </a:ln>
          <a:effectLst/>
        </p:spPr>
        <p:txBody>
          <a:bodyPr wrap="none">
            <a:spAutoFit/>
          </a:bodyPr>
          <a:lstStyle/>
          <a:p>
            <a:r>
              <a:rPr lang="en-US" sz="1400"/>
              <a:t>HO complete</a:t>
            </a:r>
          </a:p>
        </p:txBody>
      </p:sp>
      <p:sp>
        <p:nvSpPr>
          <p:cNvPr id="137297" name="Line 81"/>
          <p:cNvSpPr>
            <a:spLocks noChangeShapeType="1"/>
          </p:cNvSpPr>
          <p:nvPr/>
        </p:nvSpPr>
        <p:spPr bwMode="auto">
          <a:xfrm>
            <a:off x="3657600" y="53197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298" name="Text Box 82"/>
          <p:cNvSpPr txBox="1">
            <a:spLocks noChangeArrowheads="1"/>
          </p:cNvSpPr>
          <p:nvPr/>
        </p:nvSpPr>
        <p:spPr bwMode="auto">
          <a:xfrm>
            <a:off x="3657600" y="5014930"/>
            <a:ext cx="1395413" cy="304800"/>
          </a:xfrm>
          <a:prstGeom prst="rect">
            <a:avLst/>
          </a:prstGeom>
          <a:noFill/>
          <a:ln w="9525">
            <a:noFill/>
            <a:miter lim="800000"/>
            <a:headEnd/>
            <a:tailEnd/>
          </a:ln>
          <a:effectLst/>
        </p:spPr>
        <p:txBody>
          <a:bodyPr wrap="none">
            <a:spAutoFit/>
          </a:bodyPr>
          <a:lstStyle/>
          <a:p>
            <a:r>
              <a:rPr lang="en-US" sz="1400"/>
              <a:t>clear command</a:t>
            </a:r>
          </a:p>
        </p:txBody>
      </p:sp>
      <p:sp>
        <p:nvSpPr>
          <p:cNvPr id="137299" name="Line 83"/>
          <p:cNvSpPr>
            <a:spLocks noChangeShapeType="1"/>
          </p:cNvSpPr>
          <p:nvPr/>
        </p:nvSpPr>
        <p:spPr bwMode="auto">
          <a:xfrm>
            <a:off x="2286000" y="5395930"/>
            <a:ext cx="1371600" cy="0"/>
          </a:xfrm>
          <a:prstGeom prst="line">
            <a:avLst/>
          </a:prstGeom>
          <a:noFill/>
          <a:ln w="9525">
            <a:solidFill>
              <a:schemeClr val="tx1"/>
            </a:solidFill>
            <a:round/>
            <a:headEnd type="triangle" w="med" len="med"/>
            <a:tailEnd/>
          </a:ln>
          <a:effectLst/>
        </p:spPr>
        <p:txBody>
          <a:bodyPr wrap="none" anchor="ctr"/>
          <a:lstStyle/>
          <a:p>
            <a:endParaRPr lang="en-GB"/>
          </a:p>
        </p:txBody>
      </p:sp>
      <p:sp>
        <p:nvSpPr>
          <p:cNvPr id="137300" name="Text Box 84"/>
          <p:cNvSpPr txBox="1">
            <a:spLocks noChangeArrowheads="1"/>
          </p:cNvSpPr>
          <p:nvPr/>
        </p:nvSpPr>
        <p:spPr bwMode="auto">
          <a:xfrm>
            <a:off x="2286000" y="5091130"/>
            <a:ext cx="1395413" cy="304800"/>
          </a:xfrm>
          <a:prstGeom prst="rect">
            <a:avLst/>
          </a:prstGeom>
          <a:noFill/>
          <a:ln w="9525">
            <a:noFill/>
            <a:miter lim="800000"/>
            <a:headEnd/>
            <a:tailEnd/>
          </a:ln>
          <a:effectLst/>
        </p:spPr>
        <p:txBody>
          <a:bodyPr wrap="none">
            <a:spAutoFit/>
          </a:bodyPr>
          <a:lstStyle/>
          <a:p>
            <a:r>
              <a:rPr lang="en-US" sz="1400"/>
              <a:t>clear command</a:t>
            </a:r>
          </a:p>
        </p:txBody>
      </p:sp>
      <p:sp>
        <p:nvSpPr>
          <p:cNvPr id="137301" name="Line 85"/>
          <p:cNvSpPr>
            <a:spLocks noChangeShapeType="1"/>
          </p:cNvSpPr>
          <p:nvPr/>
        </p:nvSpPr>
        <p:spPr bwMode="auto">
          <a:xfrm>
            <a:off x="2286000" y="57007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302" name="Text Box 86"/>
          <p:cNvSpPr txBox="1">
            <a:spLocks noChangeArrowheads="1"/>
          </p:cNvSpPr>
          <p:nvPr/>
        </p:nvSpPr>
        <p:spPr bwMode="auto">
          <a:xfrm>
            <a:off x="2286000" y="5395930"/>
            <a:ext cx="1336675" cy="304800"/>
          </a:xfrm>
          <a:prstGeom prst="rect">
            <a:avLst/>
          </a:prstGeom>
          <a:noFill/>
          <a:ln w="9525">
            <a:noFill/>
            <a:miter lim="800000"/>
            <a:headEnd/>
            <a:tailEnd/>
          </a:ln>
          <a:effectLst/>
        </p:spPr>
        <p:txBody>
          <a:bodyPr wrap="none">
            <a:spAutoFit/>
          </a:bodyPr>
          <a:lstStyle/>
          <a:p>
            <a:r>
              <a:rPr lang="en-US" sz="1400"/>
              <a:t>clear complete</a:t>
            </a:r>
          </a:p>
        </p:txBody>
      </p:sp>
      <p:sp>
        <p:nvSpPr>
          <p:cNvPr id="137303" name="Line 87"/>
          <p:cNvSpPr>
            <a:spLocks noChangeShapeType="1"/>
          </p:cNvSpPr>
          <p:nvPr/>
        </p:nvSpPr>
        <p:spPr bwMode="auto">
          <a:xfrm>
            <a:off x="3657600" y="5776930"/>
            <a:ext cx="1371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37304" name="Text Box 88"/>
          <p:cNvSpPr txBox="1">
            <a:spLocks noChangeArrowheads="1"/>
          </p:cNvSpPr>
          <p:nvPr/>
        </p:nvSpPr>
        <p:spPr bwMode="auto">
          <a:xfrm>
            <a:off x="3657600" y="5472130"/>
            <a:ext cx="1336675" cy="304800"/>
          </a:xfrm>
          <a:prstGeom prst="rect">
            <a:avLst/>
          </a:prstGeom>
          <a:noFill/>
          <a:ln w="9525">
            <a:noFill/>
            <a:miter lim="800000"/>
            <a:headEnd/>
            <a:tailEnd/>
          </a:ln>
          <a:effectLst/>
        </p:spPr>
        <p:txBody>
          <a:bodyPr wrap="none">
            <a:spAutoFit/>
          </a:bodyPr>
          <a:lstStyle/>
          <a:p>
            <a:r>
              <a:rPr lang="en-US" sz="1400"/>
              <a:t>clear complete</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bwMode="auto">
          <a:xfrm>
            <a:off x="1295400" y="333396"/>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Security in GSM</a:t>
            </a:r>
          </a:p>
        </p:txBody>
      </p:sp>
      <p:sp>
        <p:nvSpPr>
          <p:cNvPr id="150531" name="Rectangle 3"/>
          <p:cNvSpPr>
            <a:spLocks noGrp="1" noChangeArrowheads="1"/>
          </p:cNvSpPr>
          <p:nvPr>
            <p:ph idx="1"/>
          </p:nvPr>
        </p:nvSpPr>
        <p:spPr>
          <a:xfrm>
            <a:off x="457200" y="1528786"/>
            <a:ext cx="8001000" cy="5257800"/>
          </a:xfrm>
        </p:spPr>
        <p:txBody>
          <a:bodyPr/>
          <a:lstStyle/>
          <a:p>
            <a:pPr>
              <a:lnSpc>
                <a:spcPct val="90000"/>
              </a:lnSpc>
            </a:pPr>
            <a:r>
              <a:rPr lang="en-US" sz="1800" dirty="0"/>
              <a:t>Security services</a:t>
            </a:r>
          </a:p>
          <a:p>
            <a:pPr lvl="1">
              <a:lnSpc>
                <a:spcPct val="90000"/>
              </a:lnSpc>
            </a:pPr>
            <a:r>
              <a:rPr lang="en-US" sz="1800" dirty="0"/>
              <a:t>access control/authentication</a:t>
            </a:r>
          </a:p>
          <a:p>
            <a:pPr marL="1162050" lvl="2">
              <a:lnSpc>
                <a:spcPct val="90000"/>
              </a:lnSpc>
            </a:pPr>
            <a:r>
              <a:rPr lang="en-US" sz="1800" dirty="0"/>
              <a:t>user </a:t>
            </a:r>
            <a:r>
              <a:rPr lang="en-US" sz="1800" dirty="0">
                <a:sym typeface="Monotype Sorts" pitchFamily="2" charset="2"/>
              </a:rPr>
              <a:t> SIM (Subscriber Identity Module): secret PIN (personal identification number)</a:t>
            </a:r>
          </a:p>
          <a:p>
            <a:pPr marL="1162050" lvl="2">
              <a:lnSpc>
                <a:spcPct val="90000"/>
              </a:lnSpc>
            </a:pPr>
            <a:r>
              <a:rPr lang="en-US" sz="1800" dirty="0">
                <a:sym typeface="Monotype Sorts" pitchFamily="2" charset="2"/>
              </a:rPr>
              <a:t>SIM  network: challenge response method</a:t>
            </a:r>
            <a:endParaRPr lang="en-US" sz="1800" dirty="0"/>
          </a:p>
          <a:p>
            <a:pPr lvl="1">
              <a:lnSpc>
                <a:spcPct val="90000"/>
              </a:lnSpc>
            </a:pPr>
            <a:r>
              <a:rPr lang="en-US" sz="1800" dirty="0"/>
              <a:t>confidentiality</a:t>
            </a:r>
          </a:p>
          <a:p>
            <a:pPr marL="1162050" lvl="2">
              <a:lnSpc>
                <a:spcPct val="90000"/>
              </a:lnSpc>
            </a:pPr>
            <a:r>
              <a:rPr lang="en-US" sz="1800" dirty="0"/>
              <a:t>voice and signaling encrypted on the wireless link (after successful authentication)</a:t>
            </a:r>
          </a:p>
          <a:p>
            <a:pPr lvl="1">
              <a:lnSpc>
                <a:spcPct val="90000"/>
              </a:lnSpc>
            </a:pPr>
            <a:r>
              <a:rPr lang="en-US" sz="1800" dirty="0"/>
              <a:t>anonymity</a:t>
            </a:r>
          </a:p>
          <a:p>
            <a:pPr marL="1162050" lvl="2">
              <a:lnSpc>
                <a:spcPct val="90000"/>
              </a:lnSpc>
            </a:pPr>
            <a:r>
              <a:rPr lang="en-US" sz="1800" dirty="0"/>
              <a:t>temporary identity TMSI </a:t>
            </a:r>
            <a:br>
              <a:rPr lang="en-US" sz="1800" dirty="0"/>
            </a:br>
            <a:r>
              <a:rPr lang="en-US" sz="1800" dirty="0"/>
              <a:t>(Temporary Mobile Subscriber Identity)</a:t>
            </a:r>
          </a:p>
          <a:p>
            <a:pPr marL="1162050" lvl="2">
              <a:lnSpc>
                <a:spcPct val="90000"/>
              </a:lnSpc>
            </a:pPr>
            <a:r>
              <a:rPr lang="en-US" sz="1800" dirty="0"/>
              <a:t>newly assigned at each new location update (LUP)</a:t>
            </a:r>
          </a:p>
          <a:p>
            <a:pPr marL="1162050" lvl="2">
              <a:lnSpc>
                <a:spcPct val="90000"/>
              </a:lnSpc>
            </a:pPr>
            <a:r>
              <a:rPr lang="en-US" sz="1800" dirty="0"/>
              <a:t>encrypted transmission</a:t>
            </a:r>
          </a:p>
          <a:p>
            <a:pPr>
              <a:lnSpc>
                <a:spcPct val="90000"/>
              </a:lnSpc>
            </a:pPr>
            <a:r>
              <a:rPr lang="en-US" sz="1800" dirty="0"/>
              <a:t>3 algorithms specified in GSM</a:t>
            </a:r>
          </a:p>
          <a:p>
            <a:pPr lvl="1">
              <a:lnSpc>
                <a:spcPct val="90000"/>
              </a:lnSpc>
            </a:pPr>
            <a:r>
              <a:rPr lang="en-US" sz="1800" dirty="0"/>
              <a:t>A3 for authentication (“secret”, open interface)</a:t>
            </a:r>
          </a:p>
          <a:p>
            <a:pPr lvl="1">
              <a:lnSpc>
                <a:spcPct val="90000"/>
              </a:lnSpc>
            </a:pPr>
            <a:r>
              <a:rPr lang="en-US" sz="1800" dirty="0"/>
              <a:t>A5 for encryption (standardized): Signaling Data and user data encryption</a:t>
            </a:r>
          </a:p>
          <a:p>
            <a:pPr lvl="1">
              <a:lnSpc>
                <a:spcPct val="90000"/>
              </a:lnSpc>
            </a:pPr>
            <a:r>
              <a:rPr lang="en-US" sz="1800" dirty="0"/>
              <a:t>A8 for ciphering  key generation (“secret”, open interface)</a:t>
            </a:r>
          </a:p>
          <a:p>
            <a:pPr marL="1162050" lvl="2">
              <a:lnSpc>
                <a:spcPct val="90000"/>
              </a:lnSpc>
              <a:buFont typeface="Wingdings" pitchFamily="2" charset="2"/>
              <a:buNone/>
            </a:pPr>
            <a:endParaRPr lang="en-US" sz="1800" dirty="0"/>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1295400" y="428604"/>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 authentication</a:t>
            </a:r>
          </a:p>
        </p:txBody>
      </p:sp>
      <p:grpSp>
        <p:nvGrpSpPr>
          <p:cNvPr id="151555" name="Group 3"/>
          <p:cNvGrpSpPr>
            <a:grpSpLocks/>
          </p:cNvGrpSpPr>
          <p:nvPr/>
        </p:nvGrpSpPr>
        <p:grpSpPr bwMode="auto">
          <a:xfrm>
            <a:off x="6188075" y="1954195"/>
            <a:ext cx="404813" cy="487362"/>
            <a:chOff x="3898" y="691"/>
            <a:chExt cx="255" cy="307"/>
          </a:xfrm>
        </p:grpSpPr>
        <p:sp>
          <p:nvSpPr>
            <p:cNvPr id="151556" name="Freeform 4"/>
            <p:cNvSpPr>
              <a:spLocks/>
            </p:cNvSpPr>
            <p:nvPr/>
          </p:nvSpPr>
          <p:spPr bwMode="auto">
            <a:xfrm>
              <a:off x="3898" y="691"/>
              <a:ext cx="255" cy="307"/>
            </a:xfrm>
            <a:custGeom>
              <a:avLst/>
              <a:gdLst/>
              <a:ahLst/>
              <a:cxnLst>
                <a:cxn ang="0">
                  <a:pos x="597" y="2261"/>
                </a:cxn>
                <a:cxn ang="0">
                  <a:pos x="510" y="1999"/>
                </a:cxn>
                <a:cxn ang="0">
                  <a:pos x="368" y="1824"/>
                </a:cxn>
                <a:cxn ang="0">
                  <a:pos x="234" y="1649"/>
                </a:cxn>
                <a:cxn ang="0">
                  <a:pos x="158" y="1496"/>
                </a:cxn>
                <a:cxn ang="0">
                  <a:pos x="110" y="1343"/>
                </a:cxn>
                <a:cxn ang="0">
                  <a:pos x="43" y="1168"/>
                </a:cxn>
                <a:cxn ang="0">
                  <a:pos x="4" y="972"/>
                </a:cxn>
                <a:cxn ang="0">
                  <a:pos x="14" y="753"/>
                </a:cxn>
                <a:cxn ang="0">
                  <a:pos x="70" y="695"/>
                </a:cxn>
                <a:cxn ang="0">
                  <a:pos x="110" y="638"/>
                </a:cxn>
                <a:cxn ang="0">
                  <a:pos x="108" y="556"/>
                </a:cxn>
                <a:cxn ang="0">
                  <a:pos x="138" y="469"/>
                </a:cxn>
                <a:cxn ang="0">
                  <a:pos x="224" y="375"/>
                </a:cxn>
                <a:cxn ang="0">
                  <a:pos x="322" y="333"/>
                </a:cxn>
                <a:cxn ang="0">
                  <a:pos x="424" y="360"/>
                </a:cxn>
                <a:cxn ang="0">
                  <a:pos x="453" y="229"/>
                </a:cxn>
                <a:cxn ang="0">
                  <a:pos x="539" y="154"/>
                </a:cxn>
                <a:cxn ang="0">
                  <a:pos x="672" y="130"/>
                </a:cxn>
                <a:cxn ang="0">
                  <a:pos x="730" y="32"/>
                </a:cxn>
                <a:cxn ang="0">
                  <a:pos x="883" y="0"/>
                </a:cxn>
                <a:cxn ang="0">
                  <a:pos x="1027" y="11"/>
                </a:cxn>
                <a:cxn ang="0">
                  <a:pos x="1086" y="60"/>
                </a:cxn>
                <a:cxn ang="0">
                  <a:pos x="1097" y="187"/>
                </a:cxn>
                <a:cxn ang="0">
                  <a:pos x="1035" y="262"/>
                </a:cxn>
                <a:cxn ang="0">
                  <a:pos x="970" y="292"/>
                </a:cxn>
                <a:cxn ang="0">
                  <a:pos x="1028" y="415"/>
                </a:cxn>
                <a:cxn ang="0">
                  <a:pos x="1012" y="502"/>
                </a:cxn>
                <a:cxn ang="0">
                  <a:pos x="1095" y="643"/>
                </a:cxn>
                <a:cxn ang="0">
                  <a:pos x="1292" y="855"/>
                </a:cxn>
                <a:cxn ang="0">
                  <a:pos x="1465" y="1157"/>
                </a:cxn>
                <a:cxn ang="0">
                  <a:pos x="1498" y="1289"/>
                </a:cxn>
                <a:cxn ang="0">
                  <a:pos x="1627" y="1103"/>
                </a:cxn>
                <a:cxn ang="0">
                  <a:pos x="1703" y="961"/>
                </a:cxn>
                <a:cxn ang="0">
                  <a:pos x="1757" y="866"/>
                </a:cxn>
                <a:cxn ang="0">
                  <a:pos x="1867" y="763"/>
                </a:cxn>
                <a:cxn ang="0">
                  <a:pos x="1987" y="745"/>
                </a:cxn>
                <a:cxn ang="0">
                  <a:pos x="2038" y="852"/>
                </a:cxn>
                <a:cxn ang="0">
                  <a:pos x="2009" y="939"/>
                </a:cxn>
                <a:cxn ang="0">
                  <a:pos x="1980" y="1114"/>
                </a:cxn>
                <a:cxn ang="0">
                  <a:pos x="1958" y="1248"/>
                </a:cxn>
                <a:cxn ang="0">
                  <a:pos x="1895" y="1387"/>
                </a:cxn>
                <a:cxn ang="0">
                  <a:pos x="1703" y="1714"/>
                </a:cxn>
                <a:cxn ang="0">
                  <a:pos x="1627" y="1878"/>
                </a:cxn>
                <a:cxn ang="0">
                  <a:pos x="1569" y="2053"/>
                </a:cxn>
                <a:cxn ang="0">
                  <a:pos x="1446" y="2249"/>
                </a:cxn>
                <a:cxn ang="0">
                  <a:pos x="1376" y="2458"/>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en-GB"/>
            </a:p>
          </p:txBody>
        </p:sp>
        <p:grpSp>
          <p:nvGrpSpPr>
            <p:cNvPr id="151557" name="Group 5"/>
            <p:cNvGrpSpPr>
              <a:grpSpLocks/>
            </p:cNvGrpSpPr>
            <p:nvPr/>
          </p:nvGrpSpPr>
          <p:grpSpPr bwMode="auto">
            <a:xfrm>
              <a:off x="3916" y="775"/>
              <a:ext cx="214" cy="70"/>
              <a:chOff x="3916" y="775"/>
              <a:chExt cx="214" cy="70"/>
            </a:xfrm>
          </p:grpSpPr>
          <p:sp>
            <p:nvSpPr>
              <p:cNvPr id="151558" name="Freeform 6"/>
              <p:cNvSpPr>
                <a:spLocks/>
              </p:cNvSpPr>
              <p:nvPr/>
            </p:nvSpPr>
            <p:spPr bwMode="auto">
              <a:xfrm>
                <a:off x="4106" y="833"/>
                <a:ext cx="24" cy="12"/>
              </a:xfrm>
              <a:custGeom>
                <a:avLst/>
                <a:gdLst/>
                <a:ahLst/>
                <a:cxnLst>
                  <a:cxn ang="0">
                    <a:pos x="0" y="0"/>
                  </a:cxn>
                  <a:cxn ang="0">
                    <a:pos x="38" y="22"/>
                  </a:cxn>
                  <a:cxn ang="0">
                    <a:pos x="67" y="54"/>
                  </a:cxn>
                  <a:cxn ang="0">
                    <a:pos x="104" y="89"/>
                  </a:cxn>
                  <a:cxn ang="0">
                    <a:pos x="132" y="100"/>
                  </a:cxn>
                  <a:cxn ang="0">
                    <a:pos x="142" y="100"/>
                  </a:cxn>
                  <a:cxn ang="0">
                    <a:pos x="190" y="89"/>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en-GB"/>
              </a:p>
            </p:txBody>
          </p:sp>
          <p:sp>
            <p:nvSpPr>
              <p:cNvPr id="151559" name="Freeform 7"/>
              <p:cNvSpPr>
                <a:spLocks/>
              </p:cNvSpPr>
              <p:nvPr/>
            </p:nvSpPr>
            <p:spPr bwMode="auto">
              <a:xfrm>
                <a:off x="3916" y="816"/>
                <a:ext cx="11" cy="7"/>
              </a:xfrm>
              <a:custGeom>
                <a:avLst/>
                <a:gdLst/>
                <a:ahLst/>
                <a:cxnLst>
                  <a:cxn ang="0">
                    <a:pos x="91" y="0"/>
                  </a:cxn>
                  <a:cxn ang="0">
                    <a:pos x="57" y="34"/>
                  </a:cxn>
                  <a:cxn ang="0">
                    <a:pos x="30" y="44"/>
                  </a:cxn>
                  <a:cxn ang="0">
                    <a:pos x="10" y="51"/>
                  </a:cxn>
                  <a:cxn ang="0">
                    <a:pos x="0" y="51"/>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en-GB"/>
              </a:p>
            </p:txBody>
          </p:sp>
          <p:sp>
            <p:nvSpPr>
              <p:cNvPr id="151560" name="Freeform 8"/>
              <p:cNvSpPr>
                <a:spLocks/>
              </p:cNvSpPr>
              <p:nvPr/>
            </p:nvSpPr>
            <p:spPr bwMode="auto">
              <a:xfrm>
                <a:off x="3953" y="778"/>
                <a:ext cx="2" cy="6"/>
              </a:xfrm>
              <a:custGeom>
                <a:avLst/>
                <a:gdLst/>
                <a:ahLst/>
                <a:cxnLst>
                  <a:cxn ang="0">
                    <a:pos x="0" y="0"/>
                  </a:cxn>
                  <a:cxn ang="0">
                    <a:pos x="19" y="19"/>
                  </a:cxn>
                  <a:cxn ang="0">
                    <a:pos x="17" y="30"/>
                  </a:cxn>
                  <a:cxn ang="0">
                    <a:pos x="19" y="45"/>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en-GB"/>
              </a:p>
            </p:txBody>
          </p:sp>
          <p:sp>
            <p:nvSpPr>
              <p:cNvPr id="151561" name="Freeform 9"/>
              <p:cNvSpPr>
                <a:spLocks/>
              </p:cNvSpPr>
              <p:nvPr/>
            </p:nvSpPr>
            <p:spPr bwMode="auto">
              <a:xfrm>
                <a:off x="3943" y="775"/>
                <a:ext cx="23" cy="3"/>
              </a:xfrm>
              <a:custGeom>
                <a:avLst/>
                <a:gdLst/>
                <a:ahLst/>
                <a:cxnLst>
                  <a:cxn ang="0">
                    <a:pos x="185" y="13"/>
                  </a:cxn>
                  <a:cxn ang="0">
                    <a:pos x="156" y="24"/>
                  </a:cxn>
                  <a:cxn ang="0">
                    <a:pos x="41" y="24"/>
                  </a:cxn>
                  <a:cxn ang="0">
                    <a:pos x="19" y="12"/>
                  </a:cxn>
                  <a:cxn ang="0">
                    <a:pos x="0" y="0"/>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en-GB"/>
              </a:p>
            </p:txBody>
          </p:sp>
        </p:grpSp>
        <p:grpSp>
          <p:nvGrpSpPr>
            <p:cNvPr id="151562" name="Group 10"/>
            <p:cNvGrpSpPr>
              <a:grpSpLocks/>
            </p:cNvGrpSpPr>
            <p:nvPr/>
          </p:nvGrpSpPr>
          <p:grpSpPr bwMode="auto">
            <a:xfrm>
              <a:off x="3939" y="761"/>
              <a:ext cx="147" cy="142"/>
              <a:chOff x="3939" y="761"/>
              <a:chExt cx="147" cy="142"/>
            </a:xfrm>
          </p:grpSpPr>
          <p:sp>
            <p:nvSpPr>
              <p:cNvPr id="151563" name="Freeform 11"/>
              <p:cNvSpPr>
                <a:spLocks/>
              </p:cNvSpPr>
              <p:nvPr/>
            </p:nvSpPr>
            <p:spPr bwMode="auto">
              <a:xfrm>
                <a:off x="3949" y="787"/>
                <a:ext cx="137" cy="116"/>
              </a:xfrm>
              <a:custGeom>
                <a:avLst/>
                <a:gdLst/>
                <a:ahLst/>
                <a:cxnLst>
                  <a:cxn ang="0">
                    <a:pos x="1096" y="506"/>
                  </a:cxn>
                  <a:cxn ang="0">
                    <a:pos x="1015" y="537"/>
                  </a:cxn>
                  <a:cxn ang="0">
                    <a:pos x="915" y="577"/>
                  </a:cxn>
                  <a:cxn ang="0">
                    <a:pos x="854" y="617"/>
                  </a:cxn>
                  <a:cxn ang="0">
                    <a:pos x="804" y="678"/>
                  </a:cxn>
                  <a:cxn ang="0">
                    <a:pos x="775" y="768"/>
                  </a:cxn>
                  <a:cxn ang="0">
                    <a:pos x="755" y="838"/>
                  </a:cxn>
                  <a:cxn ang="0">
                    <a:pos x="694" y="909"/>
                  </a:cxn>
                  <a:cxn ang="0">
                    <a:pos x="593" y="929"/>
                  </a:cxn>
                  <a:cxn ang="0">
                    <a:pos x="523" y="899"/>
                  </a:cxn>
                  <a:cxn ang="0">
                    <a:pos x="472" y="858"/>
                  </a:cxn>
                  <a:cxn ang="0">
                    <a:pos x="469" y="815"/>
                  </a:cxn>
                  <a:cxn ang="0">
                    <a:pos x="462" y="778"/>
                  </a:cxn>
                  <a:cxn ang="0">
                    <a:pos x="422" y="717"/>
                  </a:cxn>
                  <a:cxn ang="0">
                    <a:pos x="332" y="687"/>
                  </a:cxn>
                  <a:cxn ang="0">
                    <a:pos x="402" y="641"/>
                  </a:cxn>
                  <a:cxn ang="0">
                    <a:pos x="476" y="627"/>
                  </a:cxn>
                  <a:cxn ang="0">
                    <a:pos x="510" y="607"/>
                  </a:cxn>
                  <a:cxn ang="0">
                    <a:pos x="446" y="603"/>
                  </a:cxn>
                  <a:cxn ang="0">
                    <a:pos x="373" y="627"/>
                  </a:cxn>
                  <a:cxn ang="0">
                    <a:pos x="292" y="658"/>
                  </a:cxn>
                  <a:cxn ang="0">
                    <a:pos x="255" y="627"/>
                  </a:cxn>
                  <a:cxn ang="0">
                    <a:pos x="249" y="587"/>
                  </a:cxn>
                  <a:cxn ang="0">
                    <a:pos x="245" y="540"/>
                  </a:cxn>
                  <a:cxn ang="0">
                    <a:pos x="232" y="496"/>
                  </a:cxn>
                  <a:cxn ang="0">
                    <a:pos x="181" y="486"/>
                  </a:cxn>
                  <a:cxn ang="0">
                    <a:pos x="141" y="502"/>
                  </a:cxn>
                  <a:cxn ang="0">
                    <a:pos x="108" y="534"/>
                  </a:cxn>
                  <a:cxn ang="0">
                    <a:pos x="60" y="563"/>
                  </a:cxn>
                  <a:cxn ang="0">
                    <a:pos x="0" y="617"/>
                  </a:cxn>
                  <a:cxn ang="0">
                    <a:pos x="60" y="527"/>
                  </a:cxn>
                  <a:cxn ang="0">
                    <a:pos x="171" y="436"/>
                  </a:cxn>
                  <a:cxn ang="0">
                    <a:pos x="242" y="395"/>
                  </a:cxn>
                  <a:cxn ang="0">
                    <a:pos x="305" y="378"/>
                  </a:cxn>
                  <a:cxn ang="0">
                    <a:pos x="359" y="382"/>
                  </a:cxn>
                  <a:cxn ang="0">
                    <a:pos x="416" y="368"/>
                  </a:cxn>
                  <a:cxn ang="0">
                    <a:pos x="503" y="345"/>
                  </a:cxn>
                  <a:cxn ang="0">
                    <a:pos x="613" y="299"/>
                  </a:cxn>
                  <a:cxn ang="0">
                    <a:pos x="717" y="248"/>
                  </a:cxn>
                  <a:cxn ang="0">
                    <a:pos x="778" y="218"/>
                  </a:cxn>
                  <a:cxn ang="0">
                    <a:pos x="811" y="175"/>
                  </a:cxn>
                  <a:cxn ang="0">
                    <a:pos x="828" y="120"/>
                  </a:cxn>
                  <a:cxn ang="0">
                    <a:pos x="824" y="64"/>
                  </a:cxn>
                  <a:cxn ang="0">
                    <a:pos x="811" y="0"/>
                  </a:cxn>
                  <a:cxn ang="0">
                    <a:pos x="874" y="70"/>
                  </a:cxn>
                  <a:cxn ang="0">
                    <a:pos x="925" y="150"/>
                  </a:cxn>
                  <a:cxn ang="0">
                    <a:pos x="985" y="254"/>
                  </a:cxn>
                  <a:cxn ang="0">
                    <a:pos x="1012" y="312"/>
                  </a:cxn>
                  <a:cxn ang="0">
                    <a:pos x="1039" y="362"/>
                  </a:cxn>
                  <a:cxn ang="0">
                    <a:pos x="1076" y="416"/>
                  </a:cxn>
                  <a:cxn ang="0">
                    <a:pos x="1096" y="506"/>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en-GB"/>
              </a:p>
            </p:txBody>
          </p:sp>
          <p:sp>
            <p:nvSpPr>
              <p:cNvPr id="151564" name="Freeform 12"/>
              <p:cNvSpPr>
                <a:spLocks/>
              </p:cNvSpPr>
              <p:nvPr/>
            </p:nvSpPr>
            <p:spPr bwMode="auto">
              <a:xfrm>
                <a:off x="3939" y="823"/>
                <a:ext cx="37" cy="24"/>
              </a:xfrm>
              <a:custGeom>
                <a:avLst/>
                <a:gdLst/>
                <a:ahLst/>
                <a:cxnLst>
                  <a:cxn ang="0">
                    <a:pos x="181" y="10"/>
                  </a:cxn>
                  <a:cxn ang="0">
                    <a:pos x="216" y="21"/>
                  </a:cxn>
                  <a:cxn ang="0">
                    <a:pos x="253" y="34"/>
                  </a:cxn>
                  <a:cxn ang="0">
                    <a:pos x="298" y="55"/>
                  </a:cxn>
                  <a:cxn ang="0">
                    <a:pos x="267" y="69"/>
                  </a:cxn>
                  <a:cxn ang="0">
                    <a:pos x="209" y="94"/>
                  </a:cxn>
                  <a:cxn ang="0">
                    <a:pos x="147" y="128"/>
                  </a:cxn>
                  <a:cxn ang="0">
                    <a:pos x="106" y="167"/>
                  </a:cxn>
                  <a:cxn ang="0">
                    <a:pos x="82" y="188"/>
                  </a:cxn>
                  <a:cxn ang="0">
                    <a:pos x="109" y="125"/>
                  </a:cxn>
                  <a:cxn ang="0">
                    <a:pos x="119" y="79"/>
                  </a:cxn>
                  <a:cxn ang="0">
                    <a:pos x="119" y="52"/>
                  </a:cxn>
                  <a:cxn ang="0">
                    <a:pos x="88" y="45"/>
                  </a:cxn>
                  <a:cxn ang="0">
                    <a:pos x="0" y="87"/>
                  </a:cxn>
                  <a:cxn ang="0">
                    <a:pos x="72" y="34"/>
                  </a:cxn>
                  <a:cxn ang="0">
                    <a:pos x="116" y="0"/>
                  </a:cxn>
                  <a:cxn ang="0">
                    <a:pos x="147" y="3"/>
                  </a:cxn>
                  <a:cxn ang="0">
                    <a:pos x="181" y="10"/>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en-GB"/>
              </a:p>
            </p:txBody>
          </p:sp>
          <p:sp>
            <p:nvSpPr>
              <p:cNvPr id="151565" name="Freeform 13"/>
              <p:cNvSpPr>
                <a:spLocks/>
              </p:cNvSpPr>
              <p:nvPr/>
            </p:nvSpPr>
            <p:spPr bwMode="auto">
              <a:xfrm>
                <a:off x="3973" y="761"/>
                <a:ext cx="69" cy="57"/>
              </a:xfrm>
              <a:custGeom>
                <a:avLst/>
                <a:gdLst/>
                <a:ahLst/>
                <a:cxnLst>
                  <a:cxn ang="0">
                    <a:pos x="554" y="142"/>
                  </a:cxn>
                  <a:cxn ang="0">
                    <a:pos x="489" y="152"/>
                  </a:cxn>
                  <a:cxn ang="0">
                    <a:pos x="438" y="172"/>
                  </a:cxn>
                  <a:cxn ang="0">
                    <a:pos x="377" y="213"/>
                  </a:cxn>
                  <a:cxn ang="0">
                    <a:pos x="324" y="264"/>
                  </a:cxn>
                  <a:cxn ang="0">
                    <a:pos x="273" y="345"/>
                  </a:cxn>
                  <a:cxn ang="0">
                    <a:pos x="250" y="399"/>
                  </a:cxn>
                  <a:cxn ang="0">
                    <a:pos x="267" y="450"/>
                  </a:cxn>
                  <a:cxn ang="0">
                    <a:pos x="199" y="403"/>
                  </a:cxn>
                  <a:cxn ang="0">
                    <a:pos x="135" y="380"/>
                  </a:cxn>
                  <a:cxn ang="0">
                    <a:pos x="84" y="358"/>
                  </a:cxn>
                  <a:cxn ang="0">
                    <a:pos x="33" y="342"/>
                  </a:cxn>
                  <a:cxn ang="0">
                    <a:pos x="0" y="325"/>
                  </a:cxn>
                  <a:cxn ang="0">
                    <a:pos x="44" y="264"/>
                  </a:cxn>
                  <a:cxn ang="0">
                    <a:pos x="84" y="294"/>
                  </a:cxn>
                  <a:cxn ang="0">
                    <a:pos x="148" y="325"/>
                  </a:cxn>
                  <a:cxn ang="0">
                    <a:pos x="203" y="325"/>
                  </a:cxn>
                  <a:cxn ang="0">
                    <a:pos x="253" y="315"/>
                  </a:cxn>
                  <a:cxn ang="0">
                    <a:pos x="283" y="304"/>
                  </a:cxn>
                  <a:cxn ang="0">
                    <a:pos x="314" y="284"/>
                  </a:cxn>
                  <a:cxn ang="0">
                    <a:pos x="324" y="220"/>
                  </a:cxn>
                  <a:cxn ang="0">
                    <a:pos x="314" y="172"/>
                  </a:cxn>
                  <a:cxn ang="0">
                    <a:pos x="283" y="111"/>
                  </a:cxn>
                  <a:cxn ang="0">
                    <a:pos x="273" y="80"/>
                  </a:cxn>
                  <a:cxn ang="0">
                    <a:pos x="318" y="70"/>
                  </a:cxn>
                  <a:cxn ang="0">
                    <a:pos x="374" y="54"/>
                  </a:cxn>
                  <a:cxn ang="0">
                    <a:pos x="412" y="10"/>
                  </a:cxn>
                  <a:cxn ang="0">
                    <a:pos x="445" y="0"/>
                  </a:cxn>
                  <a:cxn ang="0">
                    <a:pos x="483" y="57"/>
                  </a:cxn>
                  <a:cxn ang="0">
                    <a:pos x="516" y="105"/>
                  </a:cxn>
                  <a:cxn ang="0">
                    <a:pos x="554" y="142"/>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en-GB"/>
              </a:p>
            </p:txBody>
          </p:sp>
        </p:grpSp>
      </p:grpSp>
      <p:grpSp>
        <p:nvGrpSpPr>
          <p:cNvPr id="151566" name="Group 14"/>
          <p:cNvGrpSpPr>
            <a:grpSpLocks/>
          </p:cNvGrpSpPr>
          <p:nvPr/>
        </p:nvGrpSpPr>
        <p:grpSpPr bwMode="auto">
          <a:xfrm>
            <a:off x="6311900" y="1811320"/>
            <a:ext cx="344488" cy="681037"/>
            <a:chOff x="3976" y="601"/>
            <a:chExt cx="217" cy="429"/>
          </a:xfrm>
        </p:grpSpPr>
        <p:sp>
          <p:nvSpPr>
            <p:cNvPr id="151567" name="Freeform 15"/>
            <p:cNvSpPr>
              <a:spLocks/>
            </p:cNvSpPr>
            <p:nvPr/>
          </p:nvSpPr>
          <p:spPr bwMode="auto">
            <a:xfrm>
              <a:off x="3991" y="908"/>
              <a:ext cx="198" cy="98"/>
            </a:xfrm>
            <a:custGeom>
              <a:avLst/>
              <a:gdLst/>
              <a:ahLst/>
              <a:cxnLst>
                <a:cxn ang="0">
                  <a:pos x="1590" y="788"/>
                </a:cxn>
                <a:cxn ang="0">
                  <a:pos x="779" y="287"/>
                </a:cxn>
                <a:cxn ang="0">
                  <a:pos x="0" y="0"/>
                </a:cxn>
                <a:cxn ang="0">
                  <a:pos x="79" y="228"/>
                </a:cxn>
                <a:cxn ang="0">
                  <a:pos x="762" y="593"/>
                </a:cxn>
                <a:cxn ang="0">
                  <a:pos x="1590" y="788"/>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en-GB"/>
            </a:p>
          </p:txBody>
        </p:sp>
        <p:sp>
          <p:nvSpPr>
            <p:cNvPr id="151568" name="Freeform 16"/>
            <p:cNvSpPr>
              <a:spLocks/>
            </p:cNvSpPr>
            <p:nvPr/>
          </p:nvSpPr>
          <p:spPr bwMode="auto">
            <a:xfrm>
              <a:off x="4060" y="961"/>
              <a:ext cx="133" cy="69"/>
            </a:xfrm>
            <a:custGeom>
              <a:avLst/>
              <a:gdLst/>
              <a:ahLst/>
              <a:cxnLst>
                <a:cxn ang="0">
                  <a:pos x="124" y="0"/>
                </a:cxn>
                <a:cxn ang="0">
                  <a:pos x="0" y="11"/>
                </a:cxn>
                <a:cxn ang="0">
                  <a:pos x="0" y="86"/>
                </a:cxn>
                <a:cxn ang="0">
                  <a:pos x="67" y="186"/>
                </a:cxn>
                <a:cxn ang="0">
                  <a:pos x="974" y="544"/>
                </a:cxn>
                <a:cxn ang="0">
                  <a:pos x="994" y="548"/>
                </a:cxn>
                <a:cxn ang="0">
                  <a:pos x="1012" y="544"/>
                </a:cxn>
                <a:cxn ang="0">
                  <a:pos x="1028" y="525"/>
                </a:cxn>
                <a:cxn ang="0">
                  <a:pos x="1046" y="479"/>
                </a:cxn>
                <a:cxn ang="0">
                  <a:pos x="1056" y="445"/>
                </a:cxn>
                <a:cxn ang="0">
                  <a:pos x="1061" y="413"/>
                </a:cxn>
                <a:cxn ang="0">
                  <a:pos x="1052" y="380"/>
                </a:cxn>
                <a:cxn ang="0">
                  <a:pos x="1031" y="359"/>
                </a:cxn>
                <a:cxn ang="0">
                  <a:pos x="124" y="0"/>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en-GB"/>
            </a:p>
          </p:txBody>
        </p:sp>
        <p:sp>
          <p:nvSpPr>
            <p:cNvPr id="151569" name="Freeform 17"/>
            <p:cNvSpPr>
              <a:spLocks/>
            </p:cNvSpPr>
            <p:nvPr/>
          </p:nvSpPr>
          <p:spPr bwMode="auto">
            <a:xfrm>
              <a:off x="3976" y="601"/>
              <a:ext cx="191" cy="383"/>
            </a:xfrm>
            <a:custGeom>
              <a:avLst/>
              <a:gdLst/>
              <a:ahLst/>
              <a:cxnLst>
                <a:cxn ang="0">
                  <a:pos x="1528" y="399"/>
                </a:cxn>
                <a:cxn ang="0">
                  <a:pos x="1524" y="367"/>
                </a:cxn>
                <a:cxn ang="0">
                  <a:pos x="1509" y="344"/>
                </a:cxn>
                <a:cxn ang="0">
                  <a:pos x="1485" y="318"/>
                </a:cxn>
                <a:cxn ang="0">
                  <a:pos x="1405" y="265"/>
                </a:cxn>
                <a:cxn ang="0">
                  <a:pos x="1041" y="63"/>
                </a:cxn>
                <a:cxn ang="0">
                  <a:pos x="989" y="39"/>
                </a:cxn>
                <a:cxn ang="0">
                  <a:pos x="956" y="23"/>
                </a:cxn>
                <a:cxn ang="0">
                  <a:pos x="915" y="10"/>
                </a:cxn>
                <a:cxn ang="0">
                  <a:pos x="890" y="3"/>
                </a:cxn>
                <a:cxn ang="0">
                  <a:pos x="852" y="0"/>
                </a:cxn>
                <a:cxn ang="0">
                  <a:pos x="818" y="3"/>
                </a:cxn>
                <a:cxn ang="0">
                  <a:pos x="792" y="6"/>
                </a:cxn>
                <a:cxn ang="0">
                  <a:pos x="755" y="17"/>
                </a:cxn>
                <a:cxn ang="0">
                  <a:pos x="718" y="33"/>
                </a:cxn>
                <a:cxn ang="0">
                  <a:pos x="685" y="55"/>
                </a:cxn>
                <a:cxn ang="0">
                  <a:pos x="650" y="76"/>
                </a:cxn>
                <a:cxn ang="0">
                  <a:pos x="617" y="99"/>
                </a:cxn>
                <a:cxn ang="0">
                  <a:pos x="581" y="125"/>
                </a:cxn>
                <a:cxn ang="0">
                  <a:pos x="545" y="159"/>
                </a:cxn>
                <a:cxn ang="0">
                  <a:pos x="525" y="182"/>
                </a:cxn>
                <a:cxn ang="0">
                  <a:pos x="509" y="208"/>
                </a:cxn>
                <a:cxn ang="0">
                  <a:pos x="497" y="247"/>
                </a:cxn>
                <a:cxn ang="0">
                  <a:pos x="10" y="2398"/>
                </a:cxn>
                <a:cxn ang="0">
                  <a:pos x="0" y="2442"/>
                </a:cxn>
                <a:cxn ang="0">
                  <a:pos x="0" y="2463"/>
                </a:cxn>
                <a:cxn ang="0">
                  <a:pos x="0" y="2491"/>
                </a:cxn>
                <a:cxn ang="0">
                  <a:pos x="2" y="2518"/>
                </a:cxn>
                <a:cxn ang="0">
                  <a:pos x="12" y="2563"/>
                </a:cxn>
                <a:cxn ang="0">
                  <a:pos x="19" y="2583"/>
                </a:cxn>
                <a:cxn ang="0">
                  <a:pos x="39" y="2617"/>
                </a:cxn>
                <a:cxn ang="0">
                  <a:pos x="52" y="2641"/>
                </a:cxn>
                <a:cxn ang="0">
                  <a:pos x="81" y="2673"/>
                </a:cxn>
                <a:cxn ang="0">
                  <a:pos x="115" y="2701"/>
                </a:cxn>
                <a:cxn ang="0">
                  <a:pos x="160" y="2732"/>
                </a:cxn>
                <a:cxn ang="0">
                  <a:pos x="196" y="2755"/>
                </a:cxn>
                <a:cxn ang="0">
                  <a:pos x="740" y="3065"/>
                </a:cxn>
                <a:cxn ang="0">
                  <a:pos x="731" y="3032"/>
                </a:cxn>
                <a:cxn ang="0">
                  <a:pos x="730" y="3000"/>
                </a:cxn>
                <a:cxn ang="0">
                  <a:pos x="736" y="2974"/>
                </a:cxn>
                <a:cxn ang="0">
                  <a:pos x="745" y="2945"/>
                </a:cxn>
                <a:cxn ang="0">
                  <a:pos x="759" y="2917"/>
                </a:cxn>
                <a:cxn ang="0">
                  <a:pos x="778" y="2893"/>
                </a:cxn>
                <a:cxn ang="0">
                  <a:pos x="803" y="2879"/>
                </a:cxn>
                <a:cxn ang="0">
                  <a:pos x="201" y="2529"/>
                </a:cxn>
                <a:cxn ang="0">
                  <a:pos x="181" y="2512"/>
                </a:cxn>
                <a:cxn ang="0">
                  <a:pos x="173" y="2502"/>
                </a:cxn>
                <a:cxn ang="0">
                  <a:pos x="168" y="2486"/>
                </a:cxn>
                <a:cxn ang="0">
                  <a:pos x="162" y="2452"/>
                </a:cxn>
                <a:cxn ang="0">
                  <a:pos x="162" y="2431"/>
                </a:cxn>
                <a:cxn ang="0">
                  <a:pos x="459" y="1154"/>
                </a:cxn>
                <a:cxn ang="0">
                  <a:pos x="489" y="1097"/>
                </a:cxn>
                <a:cxn ang="0">
                  <a:pos x="518" y="1064"/>
                </a:cxn>
                <a:cxn ang="0">
                  <a:pos x="565" y="1015"/>
                </a:cxn>
                <a:cxn ang="0">
                  <a:pos x="602" y="978"/>
                </a:cxn>
                <a:cxn ang="0">
                  <a:pos x="1528" y="399"/>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en-GB"/>
            </a:p>
          </p:txBody>
        </p:sp>
        <p:sp>
          <p:nvSpPr>
            <p:cNvPr id="151570" name="Freeform 18"/>
            <p:cNvSpPr>
              <a:spLocks/>
            </p:cNvSpPr>
            <p:nvPr/>
          </p:nvSpPr>
          <p:spPr bwMode="auto">
            <a:xfrm>
              <a:off x="4052" y="608"/>
              <a:ext cx="120" cy="170"/>
            </a:xfrm>
            <a:custGeom>
              <a:avLst/>
              <a:gdLst/>
              <a:ahLst/>
              <a:cxnLst>
                <a:cxn ang="0">
                  <a:pos x="927" y="365"/>
                </a:cxn>
                <a:cxn ang="0">
                  <a:pos x="896" y="327"/>
                </a:cxn>
                <a:cxn ang="0">
                  <a:pos x="848" y="289"/>
                </a:cxn>
                <a:cxn ang="0">
                  <a:pos x="779" y="251"/>
                </a:cxn>
                <a:cxn ang="0">
                  <a:pos x="604" y="154"/>
                </a:cxn>
                <a:cxn ang="0">
                  <a:pos x="413" y="55"/>
                </a:cxn>
                <a:cxn ang="0">
                  <a:pos x="345" y="22"/>
                </a:cxn>
                <a:cxn ang="0">
                  <a:pos x="299" y="6"/>
                </a:cxn>
                <a:cxn ang="0">
                  <a:pos x="263" y="0"/>
                </a:cxn>
                <a:cxn ang="0">
                  <a:pos x="235" y="0"/>
                </a:cxn>
                <a:cxn ang="0">
                  <a:pos x="211" y="5"/>
                </a:cxn>
                <a:cxn ang="0">
                  <a:pos x="188" y="22"/>
                </a:cxn>
                <a:cxn ang="0">
                  <a:pos x="169" y="43"/>
                </a:cxn>
                <a:cxn ang="0">
                  <a:pos x="152" y="79"/>
                </a:cxn>
                <a:cxn ang="0">
                  <a:pos x="0" y="866"/>
                </a:cxn>
                <a:cxn ang="0">
                  <a:pos x="0" y="899"/>
                </a:cxn>
                <a:cxn ang="0">
                  <a:pos x="0" y="942"/>
                </a:cxn>
                <a:cxn ang="0">
                  <a:pos x="6" y="973"/>
                </a:cxn>
                <a:cxn ang="0">
                  <a:pos x="16" y="995"/>
                </a:cxn>
                <a:cxn ang="0">
                  <a:pos x="30" y="1016"/>
                </a:cxn>
                <a:cxn ang="0">
                  <a:pos x="58" y="1044"/>
                </a:cxn>
                <a:cxn ang="0">
                  <a:pos x="87" y="1063"/>
                </a:cxn>
                <a:cxn ang="0">
                  <a:pos x="121" y="1082"/>
                </a:cxn>
                <a:cxn ang="0">
                  <a:pos x="575" y="1318"/>
                </a:cxn>
                <a:cxn ang="0">
                  <a:pos x="619" y="1335"/>
                </a:cxn>
                <a:cxn ang="0">
                  <a:pos x="656" y="1347"/>
                </a:cxn>
                <a:cxn ang="0">
                  <a:pos x="700" y="1355"/>
                </a:cxn>
                <a:cxn ang="0">
                  <a:pos x="728" y="1355"/>
                </a:cxn>
                <a:cxn ang="0">
                  <a:pos x="757" y="1347"/>
                </a:cxn>
                <a:cxn ang="0">
                  <a:pos x="779" y="1319"/>
                </a:cxn>
                <a:cxn ang="0">
                  <a:pos x="791" y="1270"/>
                </a:cxn>
                <a:cxn ang="0">
                  <a:pos x="809" y="1208"/>
                </a:cxn>
                <a:cxn ang="0">
                  <a:pos x="888" y="866"/>
                </a:cxn>
                <a:cxn ang="0">
                  <a:pos x="945" y="527"/>
                </a:cxn>
                <a:cxn ang="0">
                  <a:pos x="958" y="448"/>
                </a:cxn>
                <a:cxn ang="0">
                  <a:pos x="955" y="419"/>
                </a:cxn>
                <a:cxn ang="0">
                  <a:pos x="946" y="394"/>
                </a:cxn>
                <a:cxn ang="0">
                  <a:pos x="927" y="36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en-GB"/>
            </a:p>
          </p:txBody>
        </p:sp>
        <p:sp>
          <p:nvSpPr>
            <p:cNvPr id="151571" name="Freeform 19"/>
            <p:cNvSpPr>
              <a:spLocks/>
            </p:cNvSpPr>
            <p:nvPr/>
          </p:nvSpPr>
          <p:spPr bwMode="auto">
            <a:xfrm>
              <a:off x="3990" y="722"/>
              <a:ext cx="157" cy="222"/>
            </a:xfrm>
            <a:custGeom>
              <a:avLst/>
              <a:gdLst/>
              <a:ahLst/>
              <a:cxnLst>
                <a:cxn ang="0">
                  <a:pos x="1249" y="448"/>
                </a:cxn>
                <a:cxn ang="0">
                  <a:pos x="1255" y="442"/>
                </a:cxn>
                <a:cxn ang="0">
                  <a:pos x="1194" y="469"/>
                </a:cxn>
                <a:cxn ang="0">
                  <a:pos x="1155" y="485"/>
                </a:cxn>
                <a:cxn ang="0">
                  <a:pos x="1136" y="496"/>
                </a:cxn>
                <a:cxn ang="0">
                  <a:pos x="1107" y="531"/>
                </a:cxn>
                <a:cxn ang="0">
                  <a:pos x="1088" y="574"/>
                </a:cxn>
                <a:cxn ang="0">
                  <a:pos x="797" y="1769"/>
                </a:cxn>
                <a:cxn ang="0">
                  <a:pos x="0" y="1486"/>
                </a:cxn>
                <a:cxn ang="0">
                  <a:pos x="325" y="32"/>
                </a:cxn>
                <a:cxn ang="0">
                  <a:pos x="496" y="0"/>
                </a:cxn>
                <a:cxn ang="0">
                  <a:pos x="1249" y="448"/>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en-GB"/>
            </a:p>
          </p:txBody>
        </p:sp>
        <p:grpSp>
          <p:nvGrpSpPr>
            <p:cNvPr id="151572" name="Group 20"/>
            <p:cNvGrpSpPr>
              <a:grpSpLocks/>
            </p:cNvGrpSpPr>
            <p:nvPr/>
          </p:nvGrpSpPr>
          <p:grpSpPr bwMode="auto">
            <a:xfrm>
              <a:off x="4078" y="644"/>
              <a:ext cx="81" cy="93"/>
              <a:chOff x="4078" y="644"/>
              <a:chExt cx="81" cy="93"/>
            </a:xfrm>
          </p:grpSpPr>
          <p:sp>
            <p:nvSpPr>
              <p:cNvPr id="151573"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endParaRPr lang="en-GB"/>
              </a:p>
            </p:txBody>
          </p:sp>
          <p:grpSp>
            <p:nvGrpSpPr>
              <p:cNvPr id="151574" name="Group 22"/>
              <p:cNvGrpSpPr>
                <a:grpSpLocks/>
              </p:cNvGrpSpPr>
              <p:nvPr/>
            </p:nvGrpSpPr>
            <p:grpSpPr bwMode="auto">
              <a:xfrm>
                <a:off x="4098" y="660"/>
                <a:ext cx="44" cy="61"/>
                <a:chOff x="4098" y="660"/>
                <a:chExt cx="44" cy="61"/>
              </a:xfrm>
            </p:grpSpPr>
            <p:sp>
              <p:nvSpPr>
                <p:cNvPr id="151575"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endParaRPr lang="en-GB"/>
                </a:p>
              </p:txBody>
            </p:sp>
            <p:sp>
              <p:nvSpPr>
                <p:cNvPr id="151576"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endParaRPr lang="en-GB"/>
                </a:p>
              </p:txBody>
            </p:sp>
            <p:sp>
              <p:nvSpPr>
                <p:cNvPr id="151577"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endParaRPr lang="en-GB"/>
                </a:p>
              </p:txBody>
            </p:sp>
            <p:sp>
              <p:nvSpPr>
                <p:cNvPr id="151578"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endParaRPr lang="en-GB"/>
                </a:p>
              </p:txBody>
            </p:sp>
            <p:sp>
              <p:nvSpPr>
                <p:cNvPr id="151579"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endParaRPr lang="en-GB"/>
                </a:p>
              </p:txBody>
            </p:sp>
            <p:sp>
              <p:nvSpPr>
                <p:cNvPr id="151580"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endParaRPr lang="en-GB"/>
                </a:p>
              </p:txBody>
            </p:sp>
            <p:sp>
              <p:nvSpPr>
                <p:cNvPr id="151581"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endParaRPr lang="en-GB"/>
                </a:p>
              </p:txBody>
            </p:sp>
            <p:sp>
              <p:nvSpPr>
                <p:cNvPr id="151582"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endParaRPr lang="en-GB"/>
                </a:p>
              </p:txBody>
            </p:sp>
            <p:sp>
              <p:nvSpPr>
                <p:cNvPr id="151583"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endParaRPr lang="en-GB"/>
                </a:p>
              </p:txBody>
            </p:sp>
            <p:sp>
              <p:nvSpPr>
                <p:cNvPr id="151584"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endParaRPr lang="en-GB"/>
                </a:p>
              </p:txBody>
            </p:sp>
            <p:sp>
              <p:nvSpPr>
                <p:cNvPr id="151585"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endParaRPr lang="en-GB"/>
                </a:p>
              </p:txBody>
            </p:sp>
            <p:sp>
              <p:nvSpPr>
                <p:cNvPr id="151586"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endParaRPr lang="en-GB"/>
                </a:p>
              </p:txBody>
            </p:sp>
            <p:sp>
              <p:nvSpPr>
                <p:cNvPr id="151587"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endParaRPr lang="en-GB"/>
                </a:p>
              </p:txBody>
            </p:sp>
          </p:grpSp>
        </p:grpSp>
        <p:grpSp>
          <p:nvGrpSpPr>
            <p:cNvPr id="151588" name="Group 36"/>
            <p:cNvGrpSpPr>
              <a:grpSpLocks/>
            </p:cNvGrpSpPr>
            <p:nvPr/>
          </p:nvGrpSpPr>
          <p:grpSpPr bwMode="auto">
            <a:xfrm>
              <a:off x="4015" y="755"/>
              <a:ext cx="106" cy="173"/>
              <a:chOff x="4015" y="755"/>
              <a:chExt cx="106" cy="173"/>
            </a:xfrm>
          </p:grpSpPr>
          <p:sp>
            <p:nvSpPr>
              <p:cNvPr id="151589"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endParaRPr lang="en-GB"/>
              </a:p>
            </p:txBody>
          </p:sp>
          <p:sp>
            <p:nvSpPr>
              <p:cNvPr id="151590"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endParaRPr lang="en-GB"/>
              </a:p>
            </p:txBody>
          </p:sp>
          <p:sp>
            <p:nvSpPr>
              <p:cNvPr id="151591"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endParaRPr lang="en-GB"/>
              </a:p>
            </p:txBody>
          </p:sp>
          <p:sp>
            <p:nvSpPr>
              <p:cNvPr id="151592"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endParaRPr lang="en-GB"/>
              </a:p>
            </p:txBody>
          </p:sp>
          <p:sp>
            <p:nvSpPr>
              <p:cNvPr id="151593"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endParaRPr lang="en-GB"/>
              </a:p>
            </p:txBody>
          </p:sp>
          <p:sp>
            <p:nvSpPr>
              <p:cNvPr id="151594"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endParaRPr lang="en-GB"/>
              </a:p>
            </p:txBody>
          </p:sp>
          <p:sp>
            <p:nvSpPr>
              <p:cNvPr id="151595"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endParaRPr lang="en-GB"/>
              </a:p>
            </p:txBody>
          </p:sp>
          <p:sp>
            <p:nvSpPr>
              <p:cNvPr id="151596"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endParaRPr lang="en-GB"/>
              </a:p>
            </p:txBody>
          </p:sp>
          <p:sp>
            <p:nvSpPr>
              <p:cNvPr id="151597"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endParaRPr lang="en-GB"/>
              </a:p>
            </p:txBody>
          </p:sp>
          <p:sp>
            <p:nvSpPr>
              <p:cNvPr id="151598"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endParaRPr lang="en-GB"/>
              </a:p>
            </p:txBody>
          </p:sp>
          <p:sp>
            <p:nvSpPr>
              <p:cNvPr id="151599"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endParaRPr lang="en-GB"/>
              </a:p>
            </p:txBody>
          </p:sp>
          <p:sp>
            <p:nvSpPr>
              <p:cNvPr id="151600"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endParaRPr lang="en-GB"/>
              </a:p>
            </p:txBody>
          </p:sp>
          <p:sp>
            <p:nvSpPr>
              <p:cNvPr id="151601"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endParaRPr lang="en-GB"/>
              </a:p>
            </p:txBody>
          </p:sp>
          <p:sp>
            <p:nvSpPr>
              <p:cNvPr id="151602"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endParaRPr lang="en-GB"/>
              </a:p>
            </p:txBody>
          </p:sp>
          <p:sp>
            <p:nvSpPr>
              <p:cNvPr id="151603"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endParaRPr lang="en-GB"/>
              </a:p>
            </p:txBody>
          </p:sp>
          <p:sp>
            <p:nvSpPr>
              <p:cNvPr id="151604"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endParaRPr lang="en-GB"/>
              </a:p>
            </p:txBody>
          </p:sp>
          <p:sp>
            <p:nvSpPr>
              <p:cNvPr id="151605"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endParaRPr lang="en-GB"/>
              </a:p>
            </p:txBody>
          </p:sp>
          <p:sp>
            <p:nvSpPr>
              <p:cNvPr id="151606"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endParaRPr lang="en-GB"/>
              </a:p>
            </p:txBody>
          </p:sp>
        </p:grpSp>
      </p:grpSp>
      <p:grpSp>
        <p:nvGrpSpPr>
          <p:cNvPr id="151607" name="Group 55"/>
          <p:cNvGrpSpPr>
            <a:grpSpLocks/>
          </p:cNvGrpSpPr>
          <p:nvPr/>
        </p:nvGrpSpPr>
        <p:grpSpPr bwMode="auto">
          <a:xfrm>
            <a:off x="6208713" y="1954195"/>
            <a:ext cx="198437" cy="227012"/>
            <a:chOff x="3911" y="691"/>
            <a:chExt cx="125" cy="143"/>
          </a:xfrm>
        </p:grpSpPr>
        <p:grpSp>
          <p:nvGrpSpPr>
            <p:cNvPr id="151608" name="Group 56"/>
            <p:cNvGrpSpPr>
              <a:grpSpLocks/>
            </p:cNvGrpSpPr>
            <p:nvPr/>
          </p:nvGrpSpPr>
          <p:grpSpPr bwMode="auto">
            <a:xfrm>
              <a:off x="3951" y="736"/>
              <a:ext cx="61" cy="65"/>
              <a:chOff x="3951" y="736"/>
              <a:chExt cx="61" cy="65"/>
            </a:xfrm>
          </p:grpSpPr>
          <p:sp>
            <p:nvSpPr>
              <p:cNvPr id="151609" name="Freeform 57"/>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 ang="0">
                    <a:pos x="0" y="0"/>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en-GB"/>
              </a:p>
            </p:txBody>
          </p:sp>
          <p:sp>
            <p:nvSpPr>
              <p:cNvPr id="151610" name="Freeform 58"/>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en-GB"/>
              </a:p>
            </p:txBody>
          </p:sp>
        </p:grpSp>
        <p:grpSp>
          <p:nvGrpSpPr>
            <p:cNvPr id="151611" name="Group 59"/>
            <p:cNvGrpSpPr>
              <a:grpSpLocks/>
            </p:cNvGrpSpPr>
            <p:nvPr/>
          </p:nvGrpSpPr>
          <p:grpSpPr bwMode="auto">
            <a:xfrm>
              <a:off x="3983" y="707"/>
              <a:ext cx="45" cy="51"/>
              <a:chOff x="3983" y="707"/>
              <a:chExt cx="45" cy="51"/>
            </a:xfrm>
          </p:grpSpPr>
          <p:sp>
            <p:nvSpPr>
              <p:cNvPr id="151612" name="Freeform 60"/>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 ang="0">
                    <a:pos x="0" y="0"/>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en-GB"/>
              </a:p>
            </p:txBody>
          </p:sp>
          <p:sp>
            <p:nvSpPr>
              <p:cNvPr id="151613" name="Freeform 61"/>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en-GB"/>
              </a:p>
            </p:txBody>
          </p:sp>
        </p:grpSp>
        <p:grpSp>
          <p:nvGrpSpPr>
            <p:cNvPr id="151614" name="Group 62"/>
            <p:cNvGrpSpPr>
              <a:grpSpLocks/>
            </p:cNvGrpSpPr>
            <p:nvPr/>
          </p:nvGrpSpPr>
          <p:grpSpPr bwMode="auto">
            <a:xfrm>
              <a:off x="3911" y="778"/>
              <a:ext cx="96" cy="56"/>
              <a:chOff x="3911" y="778"/>
              <a:chExt cx="96" cy="56"/>
            </a:xfrm>
          </p:grpSpPr>
          <p:sp>
            <p:nvSpPr>
              <p:cNvPr id="151615" name="Freeform 63"/>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 ang="0">
                    <a:pos x="0" y="0"/>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en-GB"/>
              </a:p>
            </p:txBody>
          </p:sp>
          <p:sp>
            <p:nvSpPr>
              <p:cNvPr id="151616" name="Freeform 64"/>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en-GB"/>
              </a:p>
            </p:txBody>
          </p:sp>
        </p:grpSp>
        <p:sp>
          <p:nvSpPr>
            <p:cNvPr id="151617" name="Freeform 65"/>
            <p:cNvSpPr>
              <a:spLocks/>
            </p:cNvSpPr>
            <p:nvPr/>
          </p:nvSpPr>
          <p:spPr bwMode="auto">
            <a:xfrm>
              <a:off x="3983" y="691"/>
              <a:ext cx="53" cy="34"/>
            </a:xfrm>
            <a:custGeom>
              <a:avLst/>
              <a:gdLst/>
              <a:ahLst/>
              <a:cxnLst>
                <a:cxn ang="0">
                  <a:pos x="0" y="127"/>
                </a:cxn>
                <a:cxn ang="0">
                  <a:pos x="14" y="99"/>
                </a:cxn>
                <a:cxn ang="0">
                  <a:pos x="30" y="64"/>
                </a:cxn>
                <a:cxn ang="0">
                  <a:pos x="50" y="40"/>
                </a:cxn>
                <a:cxn ang="0">
                  <a:pos x="76" y="21"/>
                </a:cxn>
                <a:cxn ang="0">
                  <a:pos x="107" y="7"/>
                </a:cxn>
                <a:cxn ang="0">
                  <a:pos x="140" y="3"/>
                </a:cxn>
                <a:cxn ang="0">
                  <a:pos x="173" y="0"/>
                </a:cxn>
                <a:cxn ang="0">
                  <a:pos x="215" y="1"/>
                </a:cxn>
                <a:cxn ang="0">
                  <a:pos x="258" y="4"/>
                </a:cxn>
                <a:cxn ang="0">
                  <a:pos x="303" y="6"/>
                </a:cxn>
                <a:cxn ang="0">
                  <a:pos x="351" y="11"/>
                </a:cxn>
                <a:cxn ang="0">
                  <a:pos x="385" y="21"/>
                </a:cxn>
                <a:cxn ang="0">
                  <a:pos x="399" y="36"/>
                </a:cxn>
                <a:cxn ang="0">
                  <a:pos x="412" y="59"/>
                </a:cxn>
                <a:cxn ang="0">
                  <a:pos x="421" y="86"/>
                </a:cxn>
                <a:cxn ang="0">
                  <a:pos x="426" y="120"/>
                </a:cxn>
                <a:cxn ang="0">
                  <a:pos x="428" y="160"/>
                </a:cxn>
                <a:cxn ang="0">
                  <a:pos x="421" y="199"/>
                </a:cxn>
                <a:cxn ang="0">
                  <a:pos x="408" y="230"/>
                </a:cxn>
                <a:cxn ang="0">
                  <a:pos x="388" y="250"/>
                </a:cxn>
                <a:cxn ang="0">
                  <a:pos x="368" y="262"/>
                </a:cxn>
                <a:cxn ang="0">
                  <a:pos x="338" y="270"/>
                </a:cxn>
                <a:cxn ang="0">
                  <a:pos x="309" y="272"/>
                </a:cxn>
                <a:cxn ang="0">
                  <a:pos x="282" y="270"/>
                </a:cxn>
                <a:cxn ang="0">
                  <a:pos x="252" y="242"/>
                </a:cxn>
                <a:cxn ang="0">
                  <a:pos x="232" y="219"/>
                </a:cxn>
                <a:cxn ang="0">
                  <a:pos x="202" y="197"/>
                </a:cxn>
                <a:cxn ang="0">
                  <a:pos x="173" y="179"/>
                </a:cxn>
                <a:cxn ang="0">
                  <a:pos x="140" y="159"/>
                </a:cxn>
                <a:cxn ang="0">
                  <a:pos x="109" y="147"/>
                </a:cxn>
                <a:cxn ang="0">
                  <a:pos x="83" y="139"/>
                </a:cxn>
                <a:cxn ang="0">
                  <a:pos x="59" y="137"/>
                </a:cxn>
                <a:cxn ang="0">
                  <a:pos x="0" y="12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en-GB"/>
            </a:p>
          </p:txBody>
        </p:sp>
      </p:grpSp>
      <p:sp>
        <p:nvSpPr>
          <p:cNvPr id="151618" name="AutoShape 66"/>
          <p:cNvSpPr>
            <a:spLocks noChangeArrowheads="1"/>
          </p:cNvSpPr>
          <p:nvPr/>
        </p:nvSpPr>
        <p:spPr bwMode="auto">
          <a:xfrm>
            <a:off x="2482850" y="2000232"/>
            <a:ext cx="914400" cy="685800"/>
          </a:xfrm>
          <a:prstGeom prst="hexagon">
            <a:avLst>
              <a:gd name="adj" fmla="val 33333"/>
              <a:gd name="vf" fmla="val 115470"/>
            </a:avLst>
          </a:prstGeom>
          <a:solidFill>
            <a:srgbClr val="DADAF6"/>
          </a:solidFill>
          <a:ln w="9525">
            <a:solidFill>
              <a:schemeClr val="tx1"/>
            </a:solidFill>
            <a:miter lim="800000"/>
            <a:headEnd/>
            <a:tailEnd/>
          </a:ln>
          <a:effectLst/>
        </p:spPr>
        <p:txBody>
          <a:bodyPr wrap="none" anchor="ctr"/>
          <a:lstStyle/>
          <a:p>
            <a:endParaRPr lang="en-GB"/>
          </a:p>
        </p:txBody>
      </p:sp>
      <p:grpSp>
        <p:nvGrpSpPr>
          <p:cNvPr id="151619" name="Group 67"/>
          <p:cNvGrpSpPr>
            <a:grpSpLocks/>
          </p:cNvGrpSpPr>
          <p:nvPr/>
        </p:nvGrpSpPr>
        <p:grpSpPr bwMode="auto">
          <a:xfrm>
            <a:off x="2843213" y="1925620"/>
            <a:ext cx="184150" cy="493712"/>
            <a:chOff x="1791" y="673"/>
            <a:chExt cx="116" cy="311"/>
          </a:xfrm>
        </p:grpSpPr>
        <p:grpSp>
          <p:nvGrpSpPr>
            <p:cNvPr id="151620" name="Group 68"/>
            <p:cNvGrpSpPr>
              <a:grpSpLocks/>
            </p:cNvGrpSpPr>
            <p:nvPr/>
          </p:nvGrpSpPr>
          <p:grpSpPr bwMode="auto">
            <a:xfrm>
              <a:off x="1793" y="780"/>
              <a:ext cx="114" cy="204"/>
              <a:chOff x="1793" y="780"/>
              <a:chExt cx="114" cy="204"/>
            </a:xfrm>
          </p:grpSpPr>
          <p:grpSp>
            <p:nvGrpSpPr>
              <p:cNvPr id="151621" name="Group 69"/>
              <p:cNvGrpSpPr>
                <a:grpSpLocks/>
              </p:cNvGrpSpPr>
              <p:nvPr/>
            </p:nvGrpSpPr>
            <p:grpSpPr bwMode="auto">
              <a:xfrm>
                <a:off x="1793" y="786"/>
                <a:ext cx="73" cy="196"/>
                <a:chOff x="1793" y="786"/>
                <a:chExt cx="73" cy="196"/>
              </a:xfrm>
            </p:grpSpPr>
            <p:sp>
              <p:nvSpPr>
                <p:cNvPr id="151622" name="Line 70"/>
                <p:cNvSpPr>
                  <a:spLocks noChangeShapeType="1"/>
                </p:cNvSpPr>
                <p:nvPr/>
              </p:nvSpPr>
              <p:spPr bwMode="auto">
                <a:xfrm>
                  <a:off x="1822" y="786"/>
                  <a:ext cx="27" cy="1"/>
                </a:xfrm>
                <a:prstGeom prst="line">
                  <a:avLst/>
                </a:prstGeom>
                <a:noFill/>
                <a:ln w="4763">
                  <a:solidFill>
                    <a:schemeClr val="tx1"/>
                  </a:solidFill>
                  <a:round/>
                  <a:headEnd/>
                  <a:tailEnd/>
                </a:ln>
              </p:spPr>
              <p:txBody>
                <a:bodyPr/>
                <a:lstStyle/>
                <a:p>
                  <a:endParaRPr lang="en-GB"/>
                </a:p>
              </p:txBody>
            </p:sp>
            <p:sp>
              <p:nvSpPr>
                <p:cNvPr id="151623" name="Line 71"/>
                <p:cNvSpPr>
                  <a:spLocks noChangeShapeType="1"/>
                </p:cNvSpPr>
                <p:nvPr/>
              </p:nvSpPr>
              <p:spPr bwMode="auto">
                <a:xfrm flipV="1">
                  <a:off x="1814" y="788"/>
                  <a:ext cx="33" cy="41"/>
                </a:xfrm>
                <a:prstGeom prst="line">
                  <a:avLst/>
                </a:prstGeom>
                <a:noFill/>
                <a:ln w="4763">
                  <a:solidFill>
                    <a:schemeClr val="tx1"/>
                  </a:solidFill>
                  <a:round/>
                  <a:headEnd/>
                  <a:tailEnd/>
                </a:ln>
              </p:spPr>
              <p:txBody>
                <a:bodyPr/>
                <a:lstStyle/>
                <a:p>
                  <a:endParaRPr lang="en-GB"/>
                </a:p>
              </p:txBody>
            </p:sp>
            <p:sp>
              <p:nvSpPr>
                <p:cNvPr id="151624" name="Line 72"/>
                <p:cNvSpPr>
                  <a:spLocks noChangeShapeType="1"/>
                </p:cNvSpPr>
                <p:nvPr/>
              </p:nvSpPr>
              <p:spPr bwMode="auto">
                <a:xfrm>
                  <a:off x="1813" y="829"/>
                  <a:ext cx="46" cy="88"/>
                </a:xfrm>
                <a:prstGeom prst="line">
                  <a:avLst/>
                </a:prstGeom>
                <a:noFill/>
                <a:ln w="4763">
                  <a:solidFill>
                    <a:schemeClr val="tx1"/>
                  </a:solidFill>
                  <a:round/>
                  <a:headEnd/>
                  <a:tailEnd/>
                </a:ln>
              </p:spPr>
              <p:txBody>
                <a:bodyPr/>
                <a:lstStyle/>
                <a:p>
                  <a:endParaRPr lang="en-GB"/>
                </a:p>
              </p:txBody>
            </p:sp>
            <p:sp>
              <p:nvSpPr>
                <p:cNvPr id="151625" name="Line 73"/>
                <p:cNvSpPr>
                  <a:spLocks noChangeShapeType="1"/>
                </p:cNvSpPr>
                <p:nvPr/>
              </p:nvSpPr>
              <p:spPr bwMode="auto">
                <a:xfrm flipV="1">
                  <a:off x="1793" y="915"/>
                  <a:ext cx="67" cy="67"/>
                </a:xfrm>
                <a:prstGeom prst="line">
                  <a:avLst/>
                </a:prstGeom>
                <a:noFill/>
                <a:ln w="4763">
                  <a:solidFill>
                    <a:schemeClr val="tx1"/>
                  </a:solidFill>
                  <a:round/>
                  <a:headEnd/>
                  <a:tailEnd/>
                </a:ln>
              </p:spPr>
              <p:txBody>
                <a:bodyPr/>
                <a:lstStyle/>
                <a:p>
                  <a:endParaRPr lang="en-GB"/>
                </a:p>
              </p:txBody>
            </p:sp>
            <p:sp>
              <p:nvSpPr>
                <p:cNvPr id="151626" name="Line 74"/>
                <p:cNvSpPr>
                  <a:spLocks noChangeShapeType="1"/>
                </p:cNvSpPr>
                <p:nvPr/>
              </p:nvSpPr>
              <p:spPr bwMode="auto">
                <a:xfrm>
                  <a:off x="1802" y="916"/>
                  <a:ext cx="64" cy="66"/>
                </a:xfrm>
                <a:prstGeom prst="line">
                  <a:avLst/>
                </a:prstGeom>
                <a:noFill/>
                <a:ln w="4763">
                  <a:solidFill>
                    <a:schemeClr val="tx1"/>
                  </a:solidFill>
                  <a:round/>
                  <a:headEnd/>
                  <a:tailEnd/>
                </a:ln>
              </p:spPr>
              <p:txBody>
                <a:bodyPr/>
                <a:lstStyle/>
                <a:p>
                  <a:endParaRPr lang="en-GB"/>
                </a:p>
              </p:txBody>
            </p:sp>
            <p:sp>
              <p:nvSpPr>
                <p:cNvPr id="151627" name="Line 75"/>
                <p:cNvSpPr>
                  <a:spLocks noChangeShapeType="1"/>
                </p:cNvSpPr>
                <p:nvPr/>
              </p:nvSpPr>
              <p:spPr bwMode="auto">
                <a:xfrm flipV="1">
                  <a:off x="1801" y="829"/>
                  <a:ext cx="51" cy="86"/>
                </a:xfrm>
                <a:prstGeom prst="line">
                  <a:avLst/>
                </a:prstGeom>
                <a:noFill/>
                <a:ln w="4763">
                  <a:solidFill>
                    <a:schemeClr val="tx1"/>
                  </a:solidFill>
                  <a:round/>
                  <a:headEnd/>
                  <a:tailEnd/>
                </a:ln>
              </p:spPr>
              <p:txBody>
                <a:bodyPr/>
                <a:lstStyle/>
                <a:p>
                  <a:endParaRPr lang="en-GB"/>
                </a:p>
              </p:txBody>
            </p:sp>
            <p:sp>
              <p:nvSpPr>
                <p:cNvPr id="151628" name="Line 76"/>
                <p:cNvSpPr>
                  <a:spLocks noChangeShapeType="1"/>
                </p:cNvSpPr>
                <p:nvPr/>
              </p:nvSpPr>
              <p:spPr bwMode="auto">
                <a:xfrm>
                  <a:off x="1823" y="786"/>
                  <a:ext cx="31" cy="46"/>
                </a:xfrm>
                <a:prstGeom prst="line">
                  <a:avLst/>
                </a:prstGeom>
                <a:noFill/>
                <a:ln w="4763">
                  <a:solidFill>
                    <a:schemeClr val="tx1"/>
                  </a:solidFill>
                  <a:round/>
                  <a:headEnd/>
                  <a:tailEnd/>
                </a:ln>
              </p:spPr>
              <p:txBody>
                <a:bodyPr/>
                <a:lstStyle/>
                <a:p>
                  <a:endParaRPr lang="en-GB"/>
                </a:p>
              </p:txBody>
            </p:sp>
          </p:grpSp>
          <p:sp>
            <p:nvSpPr>
              <p:cNvPr id="151629" name="Line 77"/>
              <p:cNvSpPr>
                <a:spLocks noChangeShapeType="1"/>
              </p:cNvSpPr>
              <p:nvPr/>
            </p:nvSpPr>
            <p:spPr bwMode="auto">
              <a:xfrm flipV="1">
                <a:off x="1865" y="903"/>
                <a:ext cx="27" cy="81"/>
              </a:xfrm>
              <a:prstGeom prst="line">
                <a:avLst/>
              </a:prstGeom>
              <a:noFill/>
              <a:ln w="4763">
                <a:solidFill>
                  <a:schemeClr val="tx1"/>
                </a:solidFill>
                <a:round/>
                <a:headEnd/>
                <a:tailEnd/>
              </a:ln>
            </p:spPr>
            <p:txBody>
              <a:bodyPr/>
              <a:lstStyle/>
              <a:p>
                <a:endParaRPr lang="en-GB"/>
              </a:p>
            </p:txBody>
          </p:sp>
          <p:sp>
            <p:nvSpPr>
              <p:cNvPr id="151630" name="Line 78"/>
              <p:cNvSpPr>
                <a:spLocks noChangeShapeType="1"/>
              </p:cNvSpPr>
              <p:nvPr/>
            </p:nvSpPr>
            <p:spPr bwMode="auto">
              <a:xfrm>
                <a:off x="1854" y="831"/>
                <a:ext cx="38" cy="73"/>
              </a:xfrm>
              <a:prstGeom prst="line">
                <a:avLst/>
              </a:prstGeom>
              <a:noFill/>
              <a:ln w="4763">
                <a:solidFill>
                  <a:schemeClr val="tx1"/>
                </a:solidFill>
                <a:round/>
                <a:headEnd/>
                <a:tailEnd/>
              </a:ln>
            </p:spPr>
            <p:txBody>
              <a:bodyPr/>
              <a:lstStyle/>
              <a:p>
                <a:endParaRPr lang="en-GB"/>
              </a:p>
            </p:txBody>
          </p:sp>
          <p:sp>
            <p:nvSpPr>
              <p:cNvPr id="151631" name="Line 79"/>
              <p:cNvSpPr>
                <a:spLocks noChangeShapeType="1"/>
              </p:cNvSpPr>
              <p:nvPr/>
            </p:nvSpPr>
            <p:spPr bwMode="auto">
              <a:xfrm flipV="1">
                <a:off x="1854" y="781"/>
                <a:ext cx="9" cy="50"/>
              </a:xfrm>
              <a:prstGeom prst="line">
                <a:avLst/>
              </a:prstGeom>
              <a:noFill/>
              <a:ln w="4763">
                <a:solidFill>
                  <a:schemeClr val="tx1"/>
                </a:solidFill>
                <a:round/>
                <a:headEnd/>
                <a:tailEnd/>
              </a:ln>
            </p:spPr>
            <p:txBody>
              <a:bodyPr/>
              <a:lstStyle/>
              <a:p>
                <a:endParaRPr lang="en-GB"/>
              </a:p>
            </p:txBody>
          </p:sp>
          <p:sp>
            <p:nvSpPr>
              <p:cNvPr id="151632" name="Line 80"/>
              <p:cNvSpPr>
                <a:spLocks noChangeShapeType="1"/>
              </p:cNvSpPr>
              <p:nvPr/>
            </p:nvSpPr>
            <p:spPr bwMode="auto">
              <a:xfrm flipV="1">
                <a:off x="1849" y="780"/>
                <a:ext cx="16" cy="7"/>
              </a:xfrm>
              <a:prstGeom prst="line">
                <a:avLst/>
              </a:prstGeom>
              <a:noFill/>
              <a:ln w="4763">
                <a:solidFill>
                  <a:schemeClr val="tx1"/>
                </a:solidFill>
                <a:round/>
                <a:headEnd/>
                <a:tailEnd/>
              </a:ln>
            </p:spPr>
            <p:txBody>
              <a:bodyPr/>
              <a:lstStyle/>
              <a:p>
                <a:endParaRPr lang="en-GB"/>
              </a:p>
            </p:txBody>
          </p:sp>
          <p:sp>
            <p:nvSpPr>
              <p:cNvPr id="151633" name="Line 81"/>
              <p:cNvSpPr>
                <a:spLocks noChangeShapeType="1"/>
              </p:cNvSpPr>
              <p:nvPr/>
            </p:nvSpPr>
            <p:spPr bwMode="auto">
              <a:xfrm>
                <a:off x="1850" y="786"/>
                <a:ext cx="24" cy="37"/>
              </a:xfrm>
              <a:prstGeom prst="line">
                <a:avLst/>
              </a:prstGeom>
              <a:noFill/>
              <a:ln w="4763">
                <a:solidFill>
                  <a:schemeClr val="tx1"/>
                </a:solidFill>
                <a:round/>
                <a:headEnd/>
                <a:tailEnd/>
              </a:ln>
            </p:spPr>
            <p:txBody>
              <a:bodyPr/>
              <a:lstStyle/>
              <a:p>
                <a:endParaRPr lang="en-GB"/>
              </a:p>
            </p:txBody>
          </p:sp>
          <p:sp>
            <p:nvSpPr>
              <p:cNvPr id="151634" name="Line 82"/>
              <p:cNvSpPr>
                <a:spLocks noChangeShapeType="1"/>
              </p:cNvSpPr>
              <p:nvPr/>
            </p:nvSpPr>
            <p:spPr bwMode="auto">
              <a:xfrm flipV="1">
                <a:off x="1861" y="823"/>
                <a:ext cx="10" cy="93"/>
              </a:xfrm>
              <a:prstGeom prst="line">
                <a:avLst/>
              </a:prstGeom>
              <a:noFill/>
              <a:ln w="4763">
                <a:solidFill>
                  <a:schemeClr val="tx1"/>
                </a:solidFill>
                <a:round/>
                <a:headEnd/>
                <a:tailEnd/>
              </a:ln>
            </p:spPr>
            <p:txBody>
              <a:bodyPr/>
              <a:lstStyle/>
              <a:p>
                <a:endParaRPr lang="en-GB"/>
              </a:p>
            </p:txBody>
          </p:sp>
          <p:sp>
            <p:nvSpPr>
              <p:cNvPr id="151635" name="Line 83"/>
              <p:cNvSpPr>
                <a:spLocks noChangeShapeType="1"/>
              </p:cNvSpPr>
              <p:nvPr/>
            </p:nvSpPr>
            <p:spPr bwMode="auto">
              <a:xfrm>
                <a:off x="1862" y="916"/>
                <a:ext cx="45" cy="43"/>
              </a:xfrm>
              <a:prstGeom prst="line">
                <a:avLst/>
              </a:prstGeom>
              <a:noFill/>
              <a:ln w="4763">
                <a:solidFill>
                  <a:schemeClr val="tx1"/>
                </a:solidFill>
                <a:round/>
                <a:headEnd/>
                <a:tailEnd/>
              </a:ln>
            </p:spPr>
            <p:txBody>
              <a:bodyPr/>
              <a:lstStyle/>
              <a:p>
                <a:endParaRPr lang="en-GB"/>
              </a:p>
            </p:txBody>
          </p:sp>
        </p:grpSp>
        <p:grpSp>
          <p:nvGrpSpPr>
            <p:cNvPr id="151636" name="Group 84"/>
            <p:cNvGrpSpPr>
              <a:grpSpLocks/>
            </p:cNvGrpSpPr>
            <p:nvPr/>
          </p:nvGrpSpPr>
          <p:grpSpPr bwMode="auto">
            <a:xfrm>
              <a:off x="1791" y="683"/>
              <a:ext cx="112" cy="299"/>
              <a:chOff x="1791" y="683"/>
              <a:chExt cx="112" cy="299"/>
            </a:xfrm>
          </p:grpSpPr>
          <p:sp>
            <p:nvSpPr>
              <p:cNvPr id="151637" name="Line 85"/>
              <p:cNvSpPr>
                <a:spLocks noChangeShapeType="1"/>
              </p:cNvSpPr>
              <p:nvPr/>
            </p:nvSpPr>
            <p:spPr bwMode="auto">
              <a:xfrm flipV="1">
                <a:off x="1791" y="683"/>
                <a:ext cx="44" cy="297"/>
              </a:xfrm>
              <a:prstGeom prst="line">
                <a:avLst/>
              </a:prstGeom>
              <a:noFill/>
              <a:ln w="15875">
                <a:solidFill>
                  <a:schemeClr val="tx1"/>
                </a:solidFill>
                <a:round/>
                <a:headEnd/>
                <a:tailEnd/>
              </a:ln>
            </p:spPr>
            <p:txBody>
              <a:bodyPr/>
              <a:lstStyle/>
              <a:p>
                <a:endParaRPr lang="en-GB"/>
              </a:p>
            </p:txBody>
          </p:sp>
          <p:sp>
            <p:nvSpPr>
              <p:cNvPr id="151638" name="Line 86"/>
              <p:cNvSpPr>
                <a:spLocks noChangeShapeType="1"/>
              </p:cNvSpPr>
              <p:nvPr/>
            </p:nvSpPr>
            <p:spPr bwMode="auto">
              <a:xfrm>
                <a:off x="1837" y="692"/>
                <a:ext cx="28" cy="290"/>
              </a:xfrm>
              <a:prstGeom prst="line">
                <a:avLst/>
              </a:prstGeom>
              <a:noFill/>
              <a:ln w="15875">
                <a:solidFill>
                  <a:schemeClr val="tx1"/>
                </a:solidFill>
                <a:round/>
                <a:headEnd/>
                <a:tailEnd/>
              </a:ln>
            </p:spPr>
            <p:txBody>
              <a:bodyPr/>
              <a:lstStyle/>
              <a:p>
                <a:endParaRPr lang="en-GB"/>
              </a:p>
            </p:txBody>
          </p:sp>
          <p:sp>
            <p:nvSpPr>
              <p:cNvPr id="151639" name="Line 87"/>
              <p:cNvSpPr>
                <a:spLocks noChangeShapeType="1"/>
              </p:cNvSpPr>
              <p:nvPr/>
            </p:nvSpPr>
            <p:spPr bwMode="auto">
              <a:xfrm flipV="1">
                <a:off x="1865" y="957"/>
                <a:ext cx="38" cy="24"/>
              </a:xfrm>
              <a:prstGeom prst="line">
                <a:avLst/>
              </a:prstGeom>
              <a:noFill/>
              <a:ln w="15875">
                <a:solidFill>
                  <a:schemeClr val="tx1"/>
                </a:solidFill>
                <a:round/>
                <a:headEnd/>
                <a:tailEnd/>
              </a:ln>
            </p:spPr>
            <p:txBody>
              <a:bodyPr/>
              <a:lstStyle/>
              <a:p>
                <a:endParaRPr lang="en-GB"/>
              </a:p>
            </p:txBody>
          </p:sp>
          <p:sp>
            <p:nvSpPr>
              <p:cNvPr id="151640" name="Line 88"/>
              <p:cNvSpPr>
                <a:spLocks noChangeShapeType="1"/>
              </p:cNvSpPr>
              <p:nvPr/>
            </p:nvSpPr>
            <p:spPr bwMode="auto">
              <a:xfrm>
                <a:off x="1842" y="689"/>
                <a:ext cx="61" cy="270"/>
              </a:xfrm>
              <a:prstGeom prst="line">
                <a:avLst/>
              </a:prstGeom>
              <a:noFill/>
              <a:ln w="15875">
                <a:solidFill>
                  <a:schemeClr val="tx1"/>
                </a:solidFill>
                <a:round/>
                <a:headEnd/>
                <a:tailEnd/>
              </a:ln>
            </p:spPr>
            <p:txBody>
              <a:bodyPr/>
              <a:lstStyle/>
              <a:p>
                <a:endParaRPr lang="en-GB"/>
              </a:p>
            </p:txBody>
          </p:sp>
          <p:sp>
            <p:nvSpPr>
              <p:cNvPr id="151641" name="Line 89"/>
              <p:cNvSpPr>
                <a:spLocks noChangeShapeType="1"/>
              </p:cNvSpPr>
              <p:nvPr/>
            </p:nvSpPr>
            <p:spPr bwMode="auto">
              <a:xfrm>
                <a:off x="1792" y="980"/>
                <a:ext cx="74" cy="1"/>
              </a:xfrm>
              <a:prstGeom prst="line">
                <a:avLst/>
              </a:prstGeom>
              <a:noFill/>
              <a:ln w="15875">
                <a:solidFill>
                  <a:schemeClr val="tx1"/>
                </a:solidFill>
                <a:round/>
                <a:headEnd/>
                <a:tailEnd/>
              </a:ln>
            </p:spPr>
            <p:txBody>
              <a:bodyPr/>
              <a:lstStyle/>
              <a:p>
                <a:endParaRPr lang="en-GB"/>
              </a:p>
            </p:txBody>
          </p:sp>
        </p:grpSp>
        <p:sp>
          <p:nvSpPr>
            <p:cNvPr id="151642" name="Oval 90"/>
            <p:cNvSpPr>
              <a:spLocks noChangeArrowheads="1"/>
            </p:cNvSpPr>
            <p:nvPr/>
          </p:nvSpPr>
          <p:spPr bwMode="auto">
            <a:xfrm>
              <a:off x="1825" y="673"/>
              <a:ext cx="32" cy="36"/>
            </a:xfrm>
            <a:prstGeom prst="ellipse">
              <a:avLst/>
            </a:prstGeom>
            <a:solidFill>
              <a:srgbClr val="FFFF00"/>
            </a:solidFill>
            <a:ln w="9525">
              <a:solidFill>
                <a:schemeClr val="tx1"/>
              </a:solidFill>
              <a:round/>
              <a:headEnd/>
              <a:tailEnd/>
            </a:ln>
          </p:spPr>
          <p:txBody>
            <a:bodyPr/>
            <a:lstStyle/>
            <a:p>
              <a:endParaRPr lang="en-GB"/>
            </a:p>
          </p:txBody>
        </p:sp>
      </p:grpSp>
      <p:grpSp>
        <p:nvGrpSpPr>
          <p:cNvPr id="151643" name="Group 91"/>
          <p:cNvGrpSpPr>
            <a:grpSpLocks/>
          </p:cNvGrpSpPr>
          <p:nvPr/>
        </p:nvGrpSpPr>
        <p:grpSpPr bwMode="auto">
          <a:xfrm>
            <a:off x="2967038" y="1628757"/>
            <a:ext cx="730250" cy="701675"/>
            <a:chOff x="1869" y="486"/>
            <a:chExt cx="460" cy="442"/>
          </a:xfrm>
        </p:grpSpPr>
        <p:grpSp>
          <p:nvGrpSpPr>
            <p:cNvPr id="151644" name="Group 92"/>
            <p:cNvGrpSpPr>
              <a:grpSpLocks/>
            </p:cNvGrpSpPr>
            <p:nvPr/>
          </p:nvGrpSpPr>
          <p:grpSpPr bwMode="auto">
            <a:xfrm>
              <a:off x="2105" y="486"/>
              <a:ext cx="224" cy="442"/>
              <a:chOff x="2105" y="486"/>
              <a:chExt cx="224" cy="442"/>
            </a:xfrm>
          </p:grpSpPr>
          <p:sp>
            <p:nvSpPr>
              <p:cNvPr id="151645" name="Arc 93"/>
              <p:cNvSpPr>
                <a:spLocks/>
              </p:cNvSpPr>
              <p:nvPr/>
            </p:nvSpPr>
            <p:spPr bwMode="auto">
              <a:xfrm>
                <a:off x="2191" y="486"/>
                <a:ext cx="138" cy="442"/>
              </a:xfrm>
              <a:custGeom>
                <a:avLst/>
                <a:gdLst>
                  <a:gd name="G0" fmla="+- 0 0 0"/>
                  <a:gd name="G1" fmla="+- 21189 0 0"/>
                  <a:gd name="G2" fmla="+- 21600 0 0"/>
                  <a:gd name="T0" fmla="*/ 4192 w 21600"/>
                  <a:gd name="T1" fmla="*/ 0 h 42004"/>
                  <a:gd name="T2" fmla="*/ 5771 w 21600"/>
                  <a:gd name="T3" fmla="*/ 42004 h 42004"/>
                  <a:gd name="T4" fmla="*/ 0 w 21600"/>
                  <a:gd name="T5" fmla="*/ 21189 h 42004"/>
                </a:gdLst>
                <a:ahLst/>
                <a:cxnLst>
                  <a:cxn ang="0">
                    <a:pos x="T0" y="T1"/>
                  </a:cxn>
                  <a:cxn ang="0">
                    <a:pos x="T2" y="T3"/>
                  </a:cxn>
                  <a:cxn ang="0">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close/>
                  </a:path>
                </a:pathLst>
              </a:custGeom>
              <a:noFill/>
              <a:ln w="4763">
                <a:solidFill>
                  <a:srgbClr val="FF0000"/>
                </a:solidFill>
                <a:round/>
                <a:headEnd/>
                <a:tailEnd/>
              </a:ln>
            </p:spPr>
            <p:txBody>
              <a:bodyPr/>
              <a:lstStyle/>
              <a:p>
                <a:endParaRPr lang="en-GB"/>
              </a:p>
            </p:txBody>
          </p:sp>
          <p:sp>
            <p:nvSpPr>
              <p:cNvPr id="151646" name="Arc 94"/>
              <p:cNvSpPr>
                <a:spLocks/>
              </p:cNvSpPr>
              <p:nvPr/>
            </p:nvSpPr>
            <p:spPr bwMode="auto">
              <a:xfrm>
                <a:off x="2152" y="514"/>
                <a:ext cx="119" cy="380"/>
              </a:xfrm>
              <a:custGeom>
                <a:avLst/>
                <a:gdLst>
                  <a:gd name="G0" fmla="+- 0 0 0"/>
                  <a:gd name="G1" fmla="+- 21163 0 0"/>
                  <a:gd name="G2" fmla="+- 21600 0 0"/>
                  <a:gd name="T0" fmla="*/ 4323 w 21600"/>
                  <a:gd name="T1" fmla="*/ 0 h 42026"/>
                  <a:gd name="T2" fmla="*/ 5592 w 21600"/>
                  <a:gd name="T3" fmla="*/ 42026 h 42026"/>
                  <a:gd name="T4" fmla="*/ 0 w 21600"/>
                  <a:gd name="T5" fmla="*/ 21163 h 42026"/>
                </a:gdLst>
                <a:ahLst/>
                <a:cxnLst>
                  <a:cxn ang="0">
                    <a:pos x="T0" y="T1"/>
                  </a:cxn>
                  <a:cxn ang="0">
                    <a:pos x="T2" y="T3"/>
                  </a:cxn>
                  <a:cxn ang="0">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close/>
                  </a:path>
                </a:pathLst>
              </a:custGeom>
              <a:noFill/>
              <a:ln w="4763">
                <a:solidFill>
                  <a:srgbClr val="FF0000"/>
                </a:solidFill>
                <a:round/>
                <a:headEnd/>
                <a:tailEnd/>
              </a:ln>
            </p:spPr>
            <p:txBody>
              <a:bodyPr/>
              <a:lstStyle/>
              <a:p>
                <a:endParaRPr lang="en-GB"/>
              </a:p>
            </p:txBody>
          </p:sp>
          <p:sp>
            <p:nvSpPr>
              <p:cNvPr id="151647" name="Arc 95"/>
              <p:cNvSpPr>
                <a:spLocks/>
              </p:cNvSpPr>
              <p:nvPr/>
            </p:nvSpPr>
            <p:spPr bwMode="auto">
              <a:xfrm>
                <a:off x="2105" y="547"/>
                <a:ext cx="111" cy="321"/>
              </a:xfrm>
              <a:custGeom>
                <a:avLst/>
                <a:gdLst>
                  <a:gd name="G0" fmla="+- 0 0 0"/>
                  <a:gd name="G1" fmla="+- 21211 0 0"/>
                  <a:gd name="G2" fmla="+- 21600 0 0"/>
                  <a:gd name="T0" fmla="*/ 4081 w 21600"/>
                  <a:gd name="T1" fmla="*/ 0 h 42061"/>
                  <a:gd name="T2" fmla="*/ 5643 w 21600"/>
                  <a:gd name="T3" fmla="*/ 42061 h 42061"/>
                  <a:gd name="T4" fmla="*/ 0 w 21600"/>
                  <a:gd name="T5" fmla="*/ 21211 h 42061"/>
                </a:gdLst>
                <a:ahLst/>
                <a:cxnLst>
                  <a:cxn ang="0">
                    <a:pos x="T0" y="T1"/>
                  </a:cxn>
                  <a:cxn ang="0">
                    <a:pos x="T2" y="T3"/>
                  </a:cxn>
                  <a:cxn ang="0">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close/>
                  </a:path>
                </a:pathLst>
              </a:custGeom>
              <a:noFill/>
              <a:ln w="4763">
                <a:solidFill>
                  <a:srgbClr val="FF0000"/>
                </a:solidFill>
                <a:round/>
                <a:headEnd/>
                <a:tailEnd/>
              </a:ln>
            </p:spPr>
            <p:txBody>
              <a:bodyPr/>
              <a:lstStyle/>
              <a:p>
                <a:endParaRPr lang="en-GB"/>
              </a:p>
            </p:txBody>
          </p:sp>
        </p:grpSp>
        <p:grpSp>
          <p:nvGrpSpPr>
            <p:cNvPr id="151648" name="Group 96"/>
            <p:cNvGrpSpPr>
              <a:grpSpLocks/>
            </p:cNvGrpSpPr>
            <p:nvPr/>
          </p:nvGrpSpPr>
          <p:grpSpPr bwMode="auto">
            <a:xfrm>
              <a:off x="1977" y="569"/>
              <a:ext cx="188" cy="294"/>
              <a:chOff x="1977" y="569"/>
              <a:chExt cx="188" cy="294"/>
            </a:xfrm>
          </p:grpSpPr>
          <p:sp>
            <p:nvSpPr>
              <p:cNvPr id="151649" name="Arc 97"/>
              <p:cNvSpPr>
                <a:spLocks/>
              </p:cNvSpPr>
              <p:nvPr/>
            </p:nvSpPr>
            <p:spPr bwMode="auto">
              <a:xfrm>
                <a:off x="2049" y="569"/>
                <a:ext cx="116" cy="294"/>
              </a:xfrm>
              <a:custGeom>
                <a:avLst/>
                <a:gdLst>
                  <a:gd name="G0" fmla="+- 0 0 0"/>
                  <a:gd name="G1" fmla="+- 21177 0 0"/>
                  <a:gd name="G2" fmla="+- 21600 0 0"/>
                  <a:gd name="T0" fmla="*/ 4255 w 21600"/>
                  <a:gd name="T1" fmla="*/ 0 h 42006"/>
                  <a:gd name="T2" fmla="*/ 5718 w 21600"/>
                  <a:gd name="T3" fmla="*/ 42006 h 42006"/>
                  <a:gd name="T4" fmla="*/ 0 w 21600"/>
                  <a:gd name="T5" fmla="*/ 21177 h 42006"/>
                </a:gdLst>
                <a:ahLst/>
                <a:cxnLst>
                  <a:cxn ang="0">
                    <a:pos x="T0" y="T1"/>
                  </a:cxn>
                  <a:cxn ang="0">
                    <a:pos x="T2" y="T3"/>
                  </a:cxn>
                  <a:cxn ang="0">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close/>
                  </a:path>
                </a:pathLst>
              </a:custGeom>
              <a:noFill/>
              <a:ln w="4763">
                <a:solidFill>
                  <a:srgbClr val="FF0000"/>
                </a:solidFill>
                <a:round/>
                <a:headEnd/>
                <a:tailEnd/>
              </a:ln>
            </p:spPr>
            <p:txBody>
              <a:bodyPr/>
              <a:lstStyle/>
              <a:p>
                <a:endParaRPr lang="en-GB"/>
              </a:p>
            </p:txBody>
          </p:sp>
          <p:sp>
            <p:nvSpPr>
              <p:cNvPr id="151650" name="Arc 98"/>
              <p:cNvSpPr>
                <a:spLocks/>
              </p:cNvSpPr>
              <p:nvPr/>
            </p:nvSpPr>
            <p:spPr bwMode="auto">
              <a:xfrm>
                <a:off x="2017" y="587"/>
                <a:ext cx="101" cy="254"/>
              </a:xfrm>
              <a:custGeom>
                <a:avLst/>
                <a:gdLst>
                  <a:gd name="G0" fmla="+- 0 0 0"/>
                  <a:gd name="G1" fmla="+- 21213 0 0"/>
                  <a:gd name="G2" fmla="+- 21600 0 0"/>
                  <a:gd name="T0" fmla="*/ 4073 w 21600"/>
                  <a:gd name="T1" fmla="*/ 0 h 42135"/>
                  <a:gd name="T2" fmla="*/ 5370 w 21600"/>
                  <a:gd name="T3" fmla="*/ 42135 h 42135"/>
                  <a:gd name="T4" fmla="*/ 0 w 21600"/>
                  <a:gd name="T5" fmla="*/ 21213 h 42135"/>
                </a:gdLst>
                <a:ahLst/>
                <a:cxnLst>
                  <a:cxn ang="0">
                    <a:pos x="T0" y="T1"/>
                  </a:cxn>
                  <a:cxn ang="0">
                    <a:pos x="T2" y="T3"/>
                  </a:cxn>
                  <a:cxn ang="0">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close/>
                  </a:path>
                </a:pathLst>
              </a:custGeom>
              <a:noFill/>
              <a:ln w="4763">
                <a:solidFill>
                  <a:srgbClr val="FF0000"/>
                </a:solidFill>
                <a:round/>
                <a:headEnd/>
                <a:tailEnd/>
              </a:ln>
            </p:spPr>
            <p:txBody>
              <a:bodyPr/>
              <a:lstStyle/>
              <a:p>
                <a:endParaRPr lang="en-GB"/>
              </a:p>
            </p:txBody>
          </p:sp>
          <p:sp>
            <p:nvSpPr>
              <p:cNvPr id="151651" name="Arc 99"/>
              <p:cNvSpPr>
                <a:spLocks/>
              </p:cNvSpPr>
              <p:nvPr/>
            </p:nvSpPr>
            <p:spPr bwMode="auto">
              <a:xfrm>
                <a:off x="1977" y="610"/>
                <a:ext cx="94" cy="213"/>
              </a:xfrm>
              <a:custGeom>
                <a:avLst/>
                <a:gdLst>
                  <a:gd name="G0" fmla="+- 0 0 0"/>
                  <a:gd name="G1" fmla="+- 21207 0 0"/>
                  <a:gd name="G2" fmla="+- 21600 0 0"/>
                  <a:gd name="T0" fmla="*/ 4101 w 21600"/>
                  <a:gd name="T1" fmla="*/ 0 h 42085"/>
                  <a:gd name="T2" fmla="*/ 5536 w 21600"/>
                  <a:gd name="T3" fmla="*/ 42085 h 42085"/>
                  <a:gd name="T4" fmla="*/ 0 w 21600"/>
                  <a:gd name="T5" fmla="*/ 21207 h 42085"/>
                </a:gdLst>
                <a:ahLst/>
                <a:cxnLst>
                  <a:cxn ang="0">
                    <a:pos x="T0" y="T1"/>
                  </a:cxn>
                  <a:cxn ang="0">
                    <a:pos x="T2" y="T3"/>
                  </a:cxn>
                  <a:cxn ang="0">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close/>
                  </a:path>
                </a:pathLst>
              </a:custGeom>
              <a:noFill/>
              <a:ln w="4763">
                <a:solidFill>
                  <a:srgbClr val="FF0000"/>
                </a:solidFill>
                <a:round/>
                <a:headEnd/>
                <a:tailEnd/>
              </a:ln>
            </p:spPr>
            <p:txBody>
              <a:bodyPr/>
              <a:lstStyle/>
              <a:p>
                <a:endParaRPr lang="en-GB"/>
              </a:p>
            </p:txBody>
          </p:sp>
        </p:grpSp>
        <p:sp>
          <p:nvSpPr>
            <p:cNvPr id="151652" name="Arc 100"/>
            <p:cNvSpPr>
              <a:spLocks/>
            </p:cNvSpPr>
            <p:nvPr/>
          </p:nvSpPr>
          <p:spPr bwMode="auto">
            <a:xfrm>
              <a:off x="1944" y="629"/>
              <a:ext cx="85" cy="185"/>
            </a:xfrm>
            <a:custGeom>
              <a:avLst/>
              <a:gdLst>
                <a:gd name="G0" fmla="+- 0 0 0"/>
                <a:gd name="G1" fmla="+- 21215 0 0"/>
                <a:gd name="G2" fmla="+- 21600 0 0"/>
                <a:gd name="T0" fmla="*/ 4060 w 21600"/>
                <a:gd name="T1" fmla="*/ 0 h 42137"/>
                <a:gd name="T2" fmla="*/ 5369 w 21600"/>
                <a:gd name="T3" fmla="*/ 42137 h 42137"/>
                <a:gd name="T4" fmla="*/ 0 w 21600"/>
                <a:gd name="T5" fmla="*/ 21215 h 42137"/>
              </a:gdLst>
              <a:ahLst/>
              <a:cxnLst>
                <a:cxn ang="0">
                  <a:pos x="T0" y="T1"/>
                </a:cxn>
                <a:cxn ang="0">
                  <a:pos x="T2" y="T3"/>
                </a:cxn>
                <a:cxn ang="0">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close/>
                </a:path>
              </a:pathLst>
            </a:custGeom>
            <a:noFill/>
            <a:ln w="4763">
              <a:solidFill>
                <a:srgbClr val="FF0000"/>
              </a:solidFill>
              <a:round/>
              <a:headEnd/>
              <a:tailEnd/>
            </a:ln>
          </p:spPr>
          <p:txBody>
            <a:bodyPr/>
            <a:lstStyle/>
            <a:p>
              <a:endParaRPr lang="en-GB"/>
            </a:p>
          </p:txBody>
        </p:sp>
        <p:sp>
          <p:nvSpPr>
            <p:cNvPr id="151653" name="Arc 101"/>
            <p:cNvSpPr>
              <a:spLocks/>
            </p:cNvSpPr>
            <p:nvPr/>
          </p:nvSpPr>
          <p:spPr bwMode="auto">
            <a:xfrm>
              <a:off x="1909" y="641"/>
              <a:ext cx="73" cy="159"/>
            </a:xfrm>
            <a:custGeom>
              <a:avLst/>
              <a:gdLst>
                <a:gd name="G0" fmla="+- 0 0 0"/>
                <a:gd name="G1" fmla="+- 21203 0 0"/>
                <a:gd name="G2" fmla="+- 21600 0 0"/>
                <a:gd name="T0" fmla="*/ 4120 w 21600"/>
                <a:gd name="T1" fmla="*/ 0 h 42128"/>
                <a:gd name="T2" fmla="*/ 5359 w 21600"/>
                <a:gd name="T3" fmla="*/ 42128 h 42128"/>
                <a:gd name="T4" fmla="*/ 0 w 21600"/>
                <a:gd name="T5" fmla="*/ 21203 h 42128"/>
              </a:gdLst>
              <a:ahLst/>
              <a:cxnLst>
                <a:cxn ang="0">
                  <a:pos x="T0" y="T1"/>
                </a:cxn>
                <a:cxn ang="0">
                  <a:pos x="T2" y="T3"/>
                </a:cxn>
                <a:cxn ang="0">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close/>
                </a:path>
              </a:pathLst>
            </a:custGeom>
            <a:noFill/>
            <a:ln w="4763">
              <a:solidFill>
                <a:srgbClr val="FF0000"/>
              </a:solidFill>
              <a:round/>
              <a:headEnd/>
              <a:tailEnd/>
            </a:ln>
          </p:spPr>
          <p:txBody>
            <a:bodyPr/>
            <a:lstStyle/>
            <a:p>
              <a:endParaRPr lang="en-GB"/>
            </a:p>
          </p:txBody>
        </p:sp>
        <p:sp>
          <p:nvSpPr>
            <p:cNvPr id="151654" name="Arc 102"/>
            <p:cNvSpPr>
              <a:spLocks/>
            </p:cNvSpPr>
            <p:nvPr/>
          </p:nvSpPr>
          <p:spPr bwMode="auto">
            <a:xfrm>
              <a:off x="1880" y="662"/>
              <a:ext cx="63" cy="124"/>
            </a:xfrm>
            <a:custGeom>
              <a:avLst/>
              <a:gdLst>
                <a:gd name="G0" fmla="+- 0 0 0"/>
                <a:gd name="G1" fmla="+- 21213 0 0"/>
                <a:gd name="G2" fmla="+- 21600 0 0"/>
                <a:gd name="T0" fmla="*/ 4073 w 21600"/>
                <a:gd name="T1" fmla="*/ 0 h 42009"/>
                <a:gd name="T2" fmla="*/ 5839 w 21600"/>
                <a:gd name="T3" fmla="*/ 42009 h 42009"/>
                <a:gd name="T4" fmla="*/ 0 w 21600"/>
                <a:gd name="T5" fmla="*/ 21213 h 42009"/>
              </a:gdLst>
              <a:ahLst/>
              <a:cxnLst>
                <a:cxn ang="0">
                  <a:pos x="T0" y="T1"/>
                </a:cxn>
                <a:cxn ang="0">
                  <a:pos x="T2" y="T3"/>
                </a:cxn>
                <a:cxn ang="0">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close/>
                </a:path>
              </a:pathLst>
            </a:custGeom>
            <a:noFill/>
            <a:ln w="4763">
              <a:solidFill>
                <a:srgbClr val="FF0000"/>
              </a:solidFill>
              <a:round/>
              <a:headEnd/>
              <a:tailEnd/>
            </a:ln>
          </p:spPr>
          <p:txBody>
            <a:bodyPr/>
            <a:lstStyle/>
            <a:p>
              <a:endParaRPr lang="en-GB"/>
            </a:p>
          </p:txBody>
        </p:sp>
        <p:sp>
          <p:nvSpPr>
            <p:cNvPr id="151655" name="Arc 103"/>
            <p:cNvSpPr>
              <a:spLocks/>
            </p:cNvSpPr>
            <p:nvPr/>
          </p:nvSpPr>
          <p:spPr bwMode="auto">
            <a:xfrm>
              <a:off x="1869" y="681"/>
              <a:ext cx="38" cy="94"/>
            </a:xfrm>
            <a:custGeom>
              <a:avLst/>
              <a:gdLst>
                <a:gd name="G0" fmla="+- 0 0 0"/>
                <a:gd name="G1" fmla="+- 21339 0 0"/>
                <a:gd name="G2" fmla="+- 21600 0 0"/>
                <a:gd name="T0" fmla="*/ 3345 w 21600"/>
                <a:gd name="T1" fmla="*/ 0 h 42318"/>
                <a:gd name="T2" fmla="*/ 5142 w 21600"/>
                <a:gd name="T3" fmla="*/ 42318 h 42318"/>
                <a:gd name="T4" fmla="*/ 0 w 21600"/>
                <a:gd name="T5" fmla="*/ 21339 h 42318"/>
              </a:gdLst>
              <a:ahLst/>
              <a:cxnLst>
                <a:cxn ang="0">
                  <a:pos x="T0" y="T1"/>
                </a:cxn>
                <a:cxn ang="0">
                  <a:pos x="T2" y="T3"/>
                </a:cxn>
                <a:cxn ang="0">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close/>
                </a:path>
              </a:pathLst>
            </a:custGeom>
            <a:noFill/>
            <a:ln w="4763">
              <a:solidFill>
                <a:srgbClr val="FF0000"/>
              </a:solidFill>
              <a:round/>
              <a:headEnd/>
              <a:tailEnd/>
            </a:ln>
          </p:spPr>
          <p:txBody>
            <a:bodyPr/>
            <a:lstStyle/>
            <a:p>
              <a:endParaRPr lang="en-GB"/>
            </a:p>
          </p:txBody>
        </p:sp>
      </p:grpSp>
      <p:sp>
        <p:nvSpPr>
          <p:cNvPr id="151656" name="AutoShape 104"/>
          <p:cNvSpPr>
            <a:spLocks noChangeArrowheads="1"/>
          </p:cNvSpPr>
          <p:nvPr/>
        </p:nvSpPr>
        <p:spPr bwMode="auto">
          <a:xfrm>
            <a:off x="1676400" y="5429232"/>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GB"/>
          </a:p>
        </p:txBody>
      </p:sp>
      <p:sp>
        <p:nvSpPr>
          <p:cNvPr id="151657" name="AutoShape 105"/>
          <p:cNvSpPr>
            <a:spLocks noChangeArrowheads="1"/>
          </p:cNvSpPr>
          <p:nvPr/>
        </p:nvSpPr>
        <p:spPr bwMode="auto">
          <a:xfrm>
            <a:off x="1676400" y="3219432"/>
            <a:ext cx="2057400" cy="1676400"/>
          </a:xfrm>
          <a:prstGeom prst="roundRect">
            <a:avLst>
              <a:gd name="adj" fmla="val 16667"/>
            </a:avLst>
          </a:prstGeom>
          <a:solidFill>
            <a:srgbClr val="DADAF6"/>
          </a:solidFill>
          <a:ln w="9525">
            <a:solidFill>
              <a:schemeClr val="tx1"/>
            </a:solidFill>
            <a:round/>
            <a:headEnd/>
            <a:tailEnd/>
          </a:ln>
          <a:effectLst/>
        </p:spPr>
        <p:txBody>
          <a:bodyPr wrap="none" anchor="ctr"/>
          <a:lstStyle/>
          <a:p>
            <a:pPr algn="ctr"/>
            <a:endParaRPr lang="en-US"/>
          </a:p>
        </p:txBody>
      </p:sp>
      <p:sp>
        <p:nvSpPr>
          <p:cNvPr id="151658" name="Rectangle 106"/>
          <p:cNvSpPr>
            <a:spLocks noChangeArrowheads="1"/>
          </p:cNvSpPr>
          <p:nvPr/>
        </p:nvSpPr>
        <p:spPr bwMode="auto">
          <a:xfrm>
            <a:off x="2209800" y="4210032"/>
            <a:ext cx="990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A3</a:t>
            </a:r>
          </a:p>
        </p:txBody>
      </p:sp>
      <p:sp>
        <p:nvSpPr>
          <p:cNvPr id="151659" name="Line 107"/>
          <p:cNvSpPr>
            <a:spLocks noChangeShapeType="1"/>
          </p:cNvSpPr>
          <p:nvPr/>
        </p:nvSpPr>
        <p:spPr bwMode="auto">
          <a:xfrm>
            <a:off x="2971800" y="3676632"/>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60" name="Line 108"/>
          <p:cNvSpPr>
            <a:spLocks noChangeShapeType="1"/>
          </p:cNvSpPr>
          <p:nvPr/>
        </p:nvSpPr>
        <p:spPr bwMode="auto">
          <a:xfrm>
            <a:off x="2438400" y="3676632"/>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61" name="Text Box 109"/>
          <p:cNvSpPr txBox="1">
            <a:spLocks noChangeArrowheads="1"/>
          </p:cNvSpPr>
          <p:nvPr/>
        </p:nvSpPr>
        <p:spPr bwMode="auto">
          <a:xfrm>
            <a:off x="2667000" y="3295632"/>
            <a:ext cx="757238" cy="336550"/>
          </a:xfrm>
          <a:prstGeom prst="rect">
            <a:avLst/>
          </a:prstGeom>
          <a:noFill/>
          <a:ln w="9525">
            <a:noFill/>
            <a:miter lim="800000"/>
            <a:headEnd/>
            <a:tailEnd/>
          </a:ln>
          <a:effectLst/>
        </p:spPr>
        <p:txBody>
          <a:bodyPr wrap="none">
            <a:spAutoFit/>
          </a:bodyPr>
          <a:lstStyle/>
          <a:p>
            <a:r>
              <a:rPr lang="en-US"/>
              <a:t>RAND</a:t>
            </a:r>
          </a:p>
        </p:txBody>
      </p:sp>
      <p:sp>
        <p:nvSpPr>
          <p:cNvPr id="151662" name="Text Box 110"/>
          <p:cNvSpPr txBox="1">
            <a:spLocks noChangeArrowheads="1"/>
          </p:cNvSpPr>
          <p:nvPr/>
        </p:nvSpPr>
        <p:spPr bwMode="auto">
          <a:xfrm>
            <a:off x="2209800" y="3295632"/>
            <a:ext cx="350838" cy="336550"/>
          </a:xfrm>
          <a:prstGeom prst="rect">
            <a:avLst/>
          </a:prstGeom>
          <a:noFill/>
          <a:ln w="9525">
            <a:noFill/>
            <a:miter lim="800000"/>
            <a:headEnd/>
            <a:tailEnd/>
          </a:ln>
          <a:effectLst/>
        </p:spPr>
        <p:txBody>
          <a:bodyPr wrap="none">
            <a:spAutoFit/>
          </a:bodyPr>
          <a:lstStyle/>
          <a:p>
            <a:r>
              <a:rPr lang="en-US"/>
              <a:t>K</a:t>
            </a:r>
            <a:r>
              <a:rPr lang="en-US" baseline="-25000"/>
              <a:t>i</a:t>
            </a:r>
            <a:endParaRPr lang="en-US"/>
          </a:p>
        </p:txBody>
      </p:sp>
      <p:sp>
        <p:nvSpPr>
          <p:cNvPr id="151663" name="Text Box 111"/>
          <p:cNvSpPr txBox="1">
            <a:spLocks noChangeArrowheads="1"/>
          </p:cNvSpPr>
          <p:nvPr/>
        </p:nvSpPr>
        <p:spPr bwMode="auto">
          <a:xfrm>
            <a:off x="1698625" y="3752832"/>
            <a:ext cx="793750" cy="336550"/>
          </a:xfrm>
          <a:prstGeom prst="rect">
            <a:avLst/>
          </a:prstGeom>
          <a:noFill/>
          <a:ln w="9525">
            <a:noFill/>
            <a:miter lim="800000"/>
            <a:headEnd/>
            <a:tailEnd/>
          </a:ln>
          <a:effectLst/>
        </p:spPr>
        <p:txBody>
          <a:bodyPr wrap="none">
            <a:spAutoFit/>
          </a:bodyPr>
          <a:lstStyle/>
          <a:p>
            <a:r>
              <a:rPr lang="en-US"/>
              <a:t>128 bit</a:t>
            </a:r>
          </a:p>
        </p:txBody>
      </p:sp>
      <p:sp>
        <p:nvSpPr>
          <p:cNvPr id="151664" name="Text Box 112"/>
          <p:cNvSpPr txBox="1">
            <a:spLocks noChangeArrowheads="1"/>
          </p:cNvSpPr>
          <p:nvPr/>
        </p:nvSpPr>
        <p:spPr bwMode="auto">
          <a:xfrm>
            <a:off x="2895600" y="3752832"/>
            <a:ext cx="793750" cy="336550"/>
          </a:xfrm>
          <a:prstGeom prst="rect">
            <a:avLst/>
          </a:prstGeom>
          <a:noFill/>
          <a:ln w="9525">
            <a:noFill/>
            <a:miter lim="800000"/>
            <a:headEnd/>
            <a:tailEnd/>
          </a:ln>
          <a:effectLst/>
        </p:spPr>
        <p:txBody>
          <a:bodyPr wrap="none">
            <a:spAutoFit/>
          </a:bodyPr>
          <a:lstStyle/>
          <a:p>
            <a:r>
              <a:rPr lang="en-US"/>
              <a:t>128 bit</a:t>
            </a:r>
          </a:p>
        </p:txBody>
      </p:sp>
      <p:sp>
        <p:nvSpPr>
          <p:cNvPr id="151665" name="Line 113"/>
          <p:cNvSpPr>
            <a:spLocks noChangeShapeType="1"/>
          </p:cNvSpPr>
          <p:nvPr/>
        </p:nvSpPr>
        <p:spPr bwMode="auto">
          <a:xfrm>
            <a:off x="2705100" y="4743432"/>
            <a:ext cx="0" cy="914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66" name="Text Box 114"/>
          <p:cNvSpPr txBox="1">
            <a:spLocks noChangeArrowheads="1"/>
          </p:cNvSpPr>
          <p:nvPr/>
        </p:nvSpPr>
        <p:spPr bwMode="auto">
          <a:xfrm>
            <a:off x="1905000" y="4895832"/>
            <a:ext cx="1425575" cy="336550"/>
          </a:xfrm>
          <a:prstGeom prst="rect">
            <a:avLst/>
          </a:prstGeom>
          <a:noFill/>
          <a:ln w="9525">
            <a:noFill/>
            <a:miter lim="800000"/>
            <a:headEnd/>
            <a:tailEnd/>
          </a:ln>
          <a:effectLst/>
        </p:spPr>
        <p:txBody>
          <a:bodyPr wrap="none">
            <a:spAutoFit/>
          </a:bodyPr>
          <a:lstStyle/>
          <a:p>
            <a:r>
              <a:rPr lang="en-US"/>
              <a:t>SRES*  32 bit</a:t>
            </a:r>
          </a:p>
        </p:txBody>
      </p:sp>
      <p:sp>
        <p:nvSpPr>
          <p:cNvPr id="151667" name="AutoShape 115"/>
          <p:cNvSpPr>
            <a:spLocks noChangeArrowheads="1"/>
          </p:cNvSpPr>
          <p:nvPr/>
        </p:nvSpPr>
        <p:spPr bwMode="auto">
          <a:xfrm>
            <a:off x="5486400" y="3219432"/>
            <a:ext cx="2057400" cy="3124200"/>
          </a:xfrm>
          <a:prstGeom prst="roundRect">
            <a:avLst>
              <a:gd name="adj" fmla="val 16667"/>
            </a:avLst>
          </a:prstGeom>
          <a:solidFill>
            <a:srgbClr val="DADAF6"/>
          </a:solidFill>
          <a:ln w="9525">
            <a:solidFill>
              <a:schemeClr val="tx1"/>
            </a:solidFill>
            <a:round/>
            <a:headEnd/>
            <a:tailEnd/>
          </a:ln>
          <a:effectLst/>
        </p:spPr>
        <p:txBody>
          <a:bodyPr wrap="none" anchor="ctr"/>
          <a:lstStyle/>
          <a:p>
            <a:pPr algn="ctr"/>
            <a:endParaRPr lang="en-US"/>
          </a:p>
        </p:txBody>
      </p:sp>
      <p:sp>
        <p:nvSpPr>
          <p:cNvPr id="151668" name="Rectangle 116"/>
          <p:cNvSpPr>
            <a:spLocks noChangeArrowheads="1"/>
          </p:cNvSpPr>
          <p:nvPr/>
        </p:nvSpPr>
        <p:spPr bwMode="auto">
          <a:xfrm>
            <a:off x="6019800" y="4210032"/>
            <a:ext cx="990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A3</a:t>
            </a:r>
          </a:p>
        </p:txBody>
      </p:sp>
      <p:sp>
        <p:nvSpPr>
          <p:cNvPr id="151669" name="Line 117"/>
          <p:cNvSpPr>
            <a:spLocks noChangeShapeType="1"/>
          </p:cNvSpPr>
          <p:nvPr/>
        </p:nvSpPr>
        <p:spPr bwMode="auto">
          <a:xfrm>
            <a:off x="6781800" y="3676632"/>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70" name="Line 118"/>
          <p:cNvSpPr>
            <a:spLocks noChangeShapeType="1"/>
          </p:cNvSpPr>
          <p:nvPr/>
        </p:nvSpPr>
        <p:spPr bwMode="auto">
          <a:xfrm>
            <a:off x="6248400" y="3676632"/>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71" name="Text Box 119"/>
          <p:cNvSpPr txBox="1">
            <a:spLocks noChangeArrowheads="1"/>
          </p:cNvSpPr>
          <p:nvPr/>
        </p:nvSpPr>
        <p:spPr bwMode="auto">
          <a:xfrm>
            <a:off x="5791200" y="3295632"/>
            <a:ext cx="757238" cy="336550"/>
          </a:xfrm>
          <a:prstGeom prst="rect">
            <a:avLst/>
          </a:prstGeom>
          <a:noFill/>
          <a:ln w="9525">
            <a:noFill/>
            <a:miter lim="800000"/>
            <a:headEnd/>
            <a:tailEnd/>
          </a:ln>
          <a:effectLst/>
        </p:spPr>
        <p:txBody>
          <a:bodyPr wrap="none">
            <a:spAutoFit/>
          </a:bodyPr>
          <a:lstStyle/>
          <a:p>
            <a:r>
              <a:rPr lang="en-US"/>
              <a:t>RAND</a:t>
            </a:r>
          </a:p>
        </p:txBody>
      </p:sp>
      <p:sp>
        <p:nvSpPr>
          <p:cNvPr id="151672" name="Text Box 120"/>
          <p:cNvSpPr txBox="1">
            <a:spLocks noChangeArrowheads="1"/>
          </p:cNvSpPr>
          <p:nvPr/>
        </p:nvSpPr>
        <p:spPr bwMode="auto">
          <a:xfrm>
            <a:off x="6629400" y="3295632"/>
            <a:ext cx="350838" cy="336550"/>
          </a:xfrm>
          <a:prstGeom prst="rect">
            <a:avLst/>
          </a:prstGeom>
          <a:noFill/>
          <a:ln w="9525">
            <a:noFill/>
            <a:miter lim="800000"/>
            <a:headEnd/>
            <a:tailEnd/>
          </a:ln>
          <a:effectLst/>
        </p:spPr>
        <p:txBody>
          <a:bodyPr wrap="none">
            <a:spAutoFit/>
          </a:bodyPr>
          <a:lstStyle/>
          <a:p>
            <a:r>
              <a:rPr lang="en-US"/>
              <a:t>K</a:t>
            </a:r>
            <a:r>
              <a:rPr lang="en-US" baseline="-25000"/>
              <a:t>i</a:t>
            </a:r>
            <a:endParaRPr lang="en-US"/>
          </a:p>
        </p:txBody>
      </p:sp>
      <p:sp>
        <p:nvSpPr>
          <p:cNvPr id="151673" name="Text Box 121"/>
          <p:cNvSpPr txBox="1">
            <a:spLocks noChangeArrowheads="1"/>
          </p:cNvSpPr>
          <p:nvPr/>
        </p:nvSpPr>
        <p:spPr bwMode="auto">
          <a:xfrm>
            <a:off x="5508625" y="3752832"/>
            <a:ext cx="793750" cy="336550"/>
          </a:xfrm>
          <a:prstGeom prst="rect">
            <a:avLst/>
          </a:prstGeom>
          <a:noFill/>
          <a:ln w="9525">
            <a:noFill/>
            <a:miter lim="800000"/>
            <a:headEnd/>
            <a:tailEnd/>
          </a:ln>
          <a:effectLst/>
        </p:spPr>
        <p:txBody>
          <a:bodyPr wrap="none">
            <a:spAutoFit/>
          </a:bodyPr>
          <a:lstStyle/>
          <a:p>
            <a:r>
              <a:rPr lang="en-US"/>
              <a:t>128 bit</a:t>
            </a:r>
          </a:p>
        </p:txBody>
      </p:sp>
      <p:sp>
        <p:nvSpPr>
          <p:cNvPr id="151674" name="Text Box 122"/>
          <p:cNvSpPr txBox="1">
            <a:spLocks noChangeArrowheads="1"/>
          </p:cNvSpPr>
          <p:nvPr/>
        </p:nvSpPr>
        <p:spPr bwMode="auto">
          <a:xfrm>
            <a:off x="6705600" y="3752832"/>
            <a:ext cx="793750" cy="336550"/>
          </a:xfrm>
          <a:prstGeom prst="rect">
            <a:avLst/>
          </a:prstGeom>
          <a:noFill/>
          <a:ln w="9525">
            <a:noFill/>
            <a:miter lim="800000"/>
            <a:headEnd/>
            <a:tailEnd/>
          </a:ln>
          <a:effectLst/>
        </p:spPr>
        <p:txBody>
          <a:bodyPr wrap="none">
            <a:spAutoFit/>
          </a:bodyPr>
          <a:lstStyle/>
          <a:p>
            <a:r>
              <a:rPr lang="en-US"/>
              <a:t>128 bit</a:t>
            </a:r>
          </a:p>
        </p:txBody>
      </p:sp>
      <p:sp>
        <p:nvSpPr>
          <p:cNvPr id="151675" name="Line 123"/>
          <p:cNvSpPr>
            <a:spLocks noChangeShapeType="1"/>
          </p:cNvSpPr>
          <p:nvPr/>
        </p:nvSpPr>
        <p:spPr bwMode="auto">
          <a:xfrm>
            <a:off x="6515100" y="4743432"/>
            <a:ext cx="0" cy="10668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76" name="Text Box 124"/>
          <p:cNvSpPr txBox="1">
            <a:spLocks noChangeArrowheads="1"/>
          </p:cNvSpPr>
          <p:nvPr/>
        </p:nvSpPr>
        <p:spPr bwMode="auto">
          <a:xfrm>
            <a:off x="5715000" y="4895832"/>
            <a:ext cx="1460500" cy="336550"/>
          </a:xfrm>
          <a:prstGeom prst="rect">
            <a:avLst/>
          </a:prstGeom>
          <a:noFill/>
          <a:ln w="9525">
            <a:noFill/>
            <a:miter lim="800000"/>
            <a:headEnd/>
            <a:tailEnd/>
          </a:ln>
          <a:effectLst/>
        </p:spPr>
        <p:txBody>
          <a:bodyPr wrap="none">
            <a:spAutoFit/>
          </a:bodyPr>
          <a:lstStyle/>
          <a:p>
            <a:r>
              <a:rPr lang="en-US"/>
              <a:t>SRES    32 bit</a:t>
            </a:r>
          </a:p>
        </p:txBody>
      </p:sp>
      <p:sp>
        <p:nvSpPr>
          <p:cNvPr id="151677" name="Line 125"/>
          <p:cNvSpPr>
            <a:spLocks noChangeShapeType="1"/>
          </p:cNvSpPr>
          <p:nvPr/>
        </p:nvSpPr>
        <p:spPr bwMode="auto">
          <a:xfrm>
            <a:off x="3352800" y="3448032"/>
            <a:ext cx="2514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78" name="Rectangle 126"/>
          <p:cNvSpPr>
            <a:spLocks noChangeArrowheads="1"/>
          </p:cNvSpPr>
          <p:nvPr/>
        </p:nvSpPr>
        <p:spPr bwMode="auto">
          <a:xfrm>
            <a:off x="1905000" y="5657832"/>
            <a:ext cx="16383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SRES* =? SRES</a:t>
            </a:r>
          </a:p>
        </p:txBody>
      </p:sp>
      <p:sp>
        <p:nvSpPr>
          <p:cNvPr id="151679" name="Text Box 127"/>
          <p:cNvSpPr txBox="1">
            <a:spLocks noChangeArrowheads="1"/>
          </p:cNvSpPr>
          <p:nvPr/>
        </p:nvSpPr>
        <p:spPr bwMode="auto">
          <a:xfrm>
            <a:off x="6172200" y="5778482"/>
            <a:ext cx="735013" cy="336550"/>
          </a:xfrm>
          <a:prstGeom prst="rect">
            <a:avLst/>
          </a:prstGeom>
          <a:noFill/>
          <a:ln w="9525">
            <a:noFill/>
            <a:miter lim="800000"/>
            <a:headEnd/>
            <a:tailEnd/>
          </a:ln>
          <a:effectLst/>
        </p:spPr>
        <p:txBody>
          <a:bodyPr wrap="none">
            <a:spAutoFit/>
          </a:bodyPr>
          <a:lstStyle/>
          <a:p>
            <a:r>
              <a:rPr lang="en-US"/>
              <a:t>SRES</a:t>
            </a:r>
          </a:p>
        </p:txBody>
      </p:sp>
      <p:sp>
        <p:nvSpPr>
          <p:cNvPr id="151680" name="Line 128"/>
          <p:cNvSpPr>
            <a:spLocks noChangeShapeType="1"/>
          </p:cNvSpPr>
          <p:nvPr/>
        </p:nvSpPr>
        <p:spPr bwMode="auto">
          <a:xfrm flipH="1">
            <a:off x="3581400" y="5930882"/>
            <a:ext cx="25908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1681" name="Text Box 129"/>
          <p:cNvSpPr txBox="1">
            <a:spLocks noChangeArrowheads="1"/>
          </p:cNvSpPr>
          <p:nvPr/>
        </p:nvSpPr>
        <p:spPr bwMode="auto">
          <a:xfrm>
            <a:off x="4251325" y="3127357"/>
            <a:ext cx="757238" cy="336550"/>
          </a:xfrm>
          <a:prstGeom prst="rect">
            <a:avLst/>
          </a:prstGeom>
          <a:noFill/>
          <a:ln w="9525">
            <a:noFill/>
            <a:miter lim="800000"/>
            <a:headEnd/>
            <a:tailEnd/>
          </a:ln>
          <a:effectLst/>
        </p:spPr>
        <p:txBody>
          <a:bodyPr wrap="none">
            <a:spAutoFit/>
          </a:bodyPr>
          <a:lstStyle/>
          <a:p>
            <a:r>
              <a:rPr lang="en-US"/>
              <a:t>RAND</a:t>
            </a:r>
          </a:p>
        </p:txBody>
      </p:sp>
      <p:sp>
        <p:nvSpPr>
          <p:cNvPr id="151682" name="Text Box 130"/>
          <p:cNvSpPr txBox="1">
            <a:spLocks noChangeArrowheads="1"/>
          </p:cNvSpPr>
          <p:nvPr/>
        </p:nvSpPr>
        <p:spPr bwMode="auto">
          <a:xfrm>
            <a:off x="4267200" y="5626082"/>
            <a:ext cx="735013" cy="336550"/>
          </a:xfrm>
          <a:prstGeom prst="rect">
            <a:avLst/>
          </a:prstGeom>
          <a:noFill/>
          <a:ln w="9525">
            <a:noFill/>
            <a:miter lim="800000"/>
            <a:headEnd/>
            <a:tailEnd/>
          </a:ln>
          <a:effectLst/>
        </p:spPr>
        <p:txBody>
          <a:bodyPr wrap="none">
            <a:spAutoFit/>
          </a:bodyPr>
          <a:lstStyle/>
          <a:p>
            <a:r>
              <a:rPr lang="en-US"/>
              <a:t>SRES</a:t>
            </a:r>
          </a:p>
        </p:txBody>
      </p:sp>
      <p:sp>
        <p:nvSpPr>
          <p:cNvPr id="151683" name="Text Box 131"/>
          <p:cNvSpPr txBox="1">
            <a:spLocks noChangeArrowheads="1"/>
          </p:cNvSpPr>
          <p:nvPr/>
        </p:nvSpPr>
        <p:spPr bwMode="auto">
          <a:xfrm>
            <a:off x="4267200" y="5886432"/>
            <a:ext cx="681038" cy="336550"/>
          </a:xfrm>
          <a:prstGeom prst="rect">
            <a:avLst/>
          </a:prstGeom>
          <a:noFill/>
          <a:ln w="9525">
            <a:noFill/>
            <a:miter lim="800000"/>
            <a:headEnd/>
            <a:tailEnd/>
          </a:ln>
          <a:effectLst/>
        </p:spPr>
        <p:txBody>
          <a:bodyPr wrap="none">
            <a:spAutoFit/>
          </a:bodyPr>
          <a:lstStyle/>
          <a:p>
            <a:r>
              <a:rPr lang="en-US"/>
              <a:t>32 bit</a:t>
            </a:r>
          </a:p>
        </p:txBody>
      </p:sp>
      <p:sp>
        <p:nvSpPr>
          <p:cNvPr id="151684" name="Text Box 132"/>
          <p:cNvSpPr txBox="1">
            <a:spLocks noChangeArrowheads="1"/>
          </p:cNvSpPr>
          <p:nvPr/>
        </p:nvSpPr>
        <p:spPr bwMode="auto">
          <a:xfrm>
            <a:off x="2209800" y="2686032"/>
            <a:ext cx="1549400" cy="336550"/>
          </a:xfrm>
          <a:prstGeom prst="rect">
            <a:avLst/>
          </a:prstGeom>
          <a:noFill/>
          <a:ln w="9525">
            <a:noFill/>
            <a:miter lim="800000"/>
            <a:headEnd/>
            <a:tailEnd/>
          </a:ln>
          <a:effectLst/>
        </p:spPr>
        <p:txBody>
          <a:bodyPr wrap="none">
            <a:spAutoFit/>
          </a:bodyPr>
          <a:lstStyle/>
          <a:p>
            <a:r>
              <a:rPr lang="en-US"/>
              <a:t>mobile network</a:t>
            </a:r>
          </a:p>
        </p:txBody>
      </p:sp>
      <p:sp>
        <p:nvSpPr>
          <p:cNvPr id="151685" name="Text Box 133"/>
          <p:cNvSpPr txBox="1">
            <a:spLocks noChangeArrowheads="1"/>
          </p:cNvSpPr>
          <p:nvPr/>
        </p:nvSpPr>
        <p:spPr bwMode="auto">
          <a:xfrm>
            <a:off x="6248400" y="2609832"/>
            <a:ext cx="546100" cy="336550"/>
          </a:xfrm>
          <a:prstGeom prst="rect">
            <a:avLst/>
          </a:prstGeom>
          <a:noFill/>
          <a:ln w="9525">
            <a:noFill/>
            <a:miter lim="800000"/>
            <a:headEnd/>
            <a:tailEnd/>
          </a:ln>
          <a:effectLst/>
        </p:spPr>
        <p:txBody>
          <a:bodyPr wrap="none">
            <a:spAutoFit/>
          </a:bodyPr>
          <a:lstStyle/>
          <a:p>
            <a:r>
              <a:rPr lang="en-US"/>
              <a:t>SIM</a:t>
            </a:r>
          </a:p>
        </p:txBody>
      </p:sp>
      <p:sp>
        <p:nvSpPr>
          <p:cNvPr id="151686" name="Text Box 134"/>
          <p:cNvSpPr txBox="1">
            <a:spLocks noChangeArrowheads="1"/>
          </p:cNvSpPr>
          <p:nvPr/>
        </p:nvSpPr>
        <p:spPr bwMode="auto">
          <a:xfrm>
            <a:off x="838200" y="3829032"/>
            <a:ext cx="476250" cy="336550"/>
          </a:xfrm>
          <a:prstGeom prst="rect">
            <a:avLst/>
          </a:prstGeom>
          <a:noFill/>
          <a:ln w="9525">
            <a:noFill/>
            <a:miter lim="800000"/>
            <a:headEnd/>
            <a:tailEnd/>
          </a:ln>
          <a:effectLst/>
        </p:spPr>
        <p:txBody>
          <a:bodyPr wrap="none">
            <a:spAutoFit/>
          </a:bodyPr>
          <a:lstStyle/>
          <a:p>
            <a:r>
              <a:rPr lang="en-US" b="1"/>
              <a:t>AC</a:t>
            </a:r>
            <a:endParaRPr lang="en-US"/>
          </a:p>
        </p:txBody>
      </p:sp>
      <p:sp>
        <p:nvSpPr>
          <p:cNvPr id="151687" name="Text Box 135"/>
          <p:cNvSpPr txBox="1">
            <a:spLocks noChangeArrowheads="1"/>
          </p:cNvSpPr>
          <p:nvPr/>
        </p:nvSpPr>
        <p:spPr bwMode="auto">
          <a:xfrm>
            <a:off x="693738" y="5734032"/>
            <a:ext cx="635000" cy="336550"/>
          </a:xfrm>
          <a:prstGeom prst="rect">
            <a:avLst/>
          </a:prstGeom>
          <a:noFill/>
          <a:ln w="9525">
            <a:noFill/>
            <a:miter lim="800000"/>
            <a:headEnd/>
            <a:tailEnd/>
          </a:ln>
          <a:effectLst/>
        </p:spPr>
        <p:txBody>
          <a:bodyPr wrap="none">
            <a:spAutoFit/>
          </a:bodyPr>
          <a:lstStyle/>
          <a:p>
            <a:r>
              <a:rPr lang="en-US" b="1"/>
              <a:t>MSC</a:t>
            </a:r>
            <a:endParaRPr lang="en-US"/>
          </a:p>
        </p:txBody>
      </p:sp>
      <p:sp>
        <p:nvSpPr>
          <p:cNvPr id="151688" name="Text Box 136"/>
          <p:cNvSpPr txBox="1">
            <a:spLocks noChangeArrowheads="1"/>
          </p:cNvSpPr>
          <p:nvPr/>
        </p:nvSpPr>
        <p:spPr bwMode="auto">
          <a:xfrm>
            <a:off x="7620000" y="4591032"/>
            <a:ext cx="546100" cy="336550"/>
          </a:xfrm>
          <a:prstGeom prst="rect">
            <a:avLst/>
          </a:prstGeom>
          <a:noFill/>
          <a:ln w="9525">
            <a:noFill/>
            <a:miter lim="800000"/>
            <a:headEnd/>
            <a:tailEnd/>
          </a:ln>
          <a:effectLst/>
        </p:spPr>
        <p:txBody>
          <a:bodyPr wrap="none">
            <a:spAutoFit/>
          </a:bodyPr>
          <a:lstStyle/>
          <a:p>
            <a:r>
              <a:rPr lang="en-US" b="1"/>
              <a:t>SIM</a:t>
            </a:r>
            <a:endParaRPr lang="en-US"/>
          </a:p>
        </p:txBody>
      </p:sp>
      <p:sp>
        <p:nvSpPr>
          <p:cNvPr id="151690" name="Text Box 138"/>
          <p:cNvSpPr txBox="1">
            <a:spLocks noChangeArrowheads="1"/>
          </p:cNvSpPr>
          <p:nvPr/>
        </p:nvSpPr>
        <p:spPr bwMode="auto">
          <a:xfrm>
            <a:off x="1143000" y="6572232"/>
            <a:ext cx="5726113" cy="304800"/>
          </a:xfrm>
          <a:prstGeom prst="rect">
            <a:avLst/>
          </a:prstGeom>
          <a:noFill/>
          <a:ln w="9525">
            <a:noFill/>
            <a:miter lim="800000"/>
            <a:headEnd/>
            <a:tailEnd/>
          </a:ln>
          <a:effectLst/>
        </p:spPr>
        <p:txBody>
          <a:bodyPr wrap="none">
            <a:spAutoFit/>
          </a:bodyPr>
          <a:lstStyle/>
          <a:p>
            <a:r>
              <a:rPr lang="en-US" sz="1400"/>
              <a:t>K</a:t>
            </a:r>
            <a:r>
              <a:rPr lang="en-US" sz="1400" baseline="-25000"/>
              <a:t>i</a:t>
            </a:r>
            <a:r>
              <a:rPr lang="en-US" sz="1400"/>
              <a:t>: individual subscriber authentication key	SRES: signed response</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1295400" y="142852"/>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GSM - key generation and encryption</a:t>
            </a:r>
          </a:p>
        </p:txBody>
      </p:sp>
      <p:grpSp>
        <p:nvGrpSpPr>
          <p:cNvPr id="152579" name="Group 3"/>
          <p:cNvGrpSpPr>
            <a:grpSpLocks/>
          </p:cNvGrpSpPr>
          <p:nvPr/>
        </p:nvGrpSpPr>
        <p:grpSpPr bwMode="auto">
          <a:xfrm>
            <a:off x="6188075" y="1868511"/>
            <a:ext cx="404813" cy="487362"/>
            <a:chOff x="3898" y="691"/>
            <a:chExt cx="255" cy="307"/>
          </a:xfrm>
        </p:grpSpPr>
        <p:sp>
          <p:nvSpPr>
            <p:cNvPr id="152580" name="Freeform 4"/>
            <p:cNvSpPr>
              <a:spLocks/>
            </p:cNvSpPr>
            <p:nvPr/>
          </p:nvSpPr>
          <p:spPr bwMode="auto">
            <a:xfrm>
              <a:off x="3898" y="691"/>
              <a:ext cx="255" cy="307"/>
            </a:xfrm>
            <a:custGeom>
              <a:avLst/>
              <a:gdLst/>
              <a:ahLst/>
              <a:cxnLst>
                <a:cxn ang="0">
                  <a:pos x="597" y="2261"/>
                </a:cxn>
                <a:cxn ang="0">
                  <a:pos x="510" y="1999"/>
                </a:cxn>
                <a:cxn ang="0">
                  <a:pos x="368" y="1824"/>
                </a:cxn>
                <a:cxn ang="0">
                  <a:pos x="234" y="1649"/>
                </a:cxn>
                <a:cxn ang="0">
                  <a:pos x="158" y="1496"/>
                </a:cxn>
                <a:cxn ang="0">
                  <a:pos x="110" y="1343"/>
                </a:cxn>
                <a:cxn ang="0">
                  <a:pos x="43" y="1168"/>
                </a:cxn>
                <a:cxn ang="0">
                  <a:pos x="4" y="972"/>
                </a:cxn>
                <a:cxn ang="0">
                  <a:pos x="14" y="753"/>
                </a:cxn>
                <a:cxn ang="0">
                  <a:pos x="70" y="695"/>
                </a:cxn>
                <a:cxn ang="0">
                  <a:pos x="110" y="638"/>
                </a:cxn>
                <a:cxn ang="0">
                  <a:pos x="108" y="556"/>
                </a:cxn>
                <a:cxn ang="0">
                  <a:pos x="138" y="469"/>
                </a:cxn>
                <a:cxn ang="0">
                  <a:pos x="224" y="375"/>
                </a:cxn>
                <a:cxn ang="0">
                  <a:pos x="322" y="333"/>
                </a:cxn>
                <a:cxn ang="0">
                  <a:pos x="424" y="360"/>
                </a:cxn>
                <a:cxn ang="0">
                  <a:pos x="453" y="229"/>
                </a:cxn>
                <a:cxn ang="0">
                  <a:pos x="539" y="154"/>
                </a:cxn>
                <a:cxn ang="0">
                  <a:pos x="672" y="130"/>
                </a:cxn>
                <a:cxn ang="0">
                  <a:pos x="730" y="32"/>
                </a:cxn>
                <a:cxn ang="0">
                  <a:pos x="883" y="0"/>
                </a:cxn>
                <a:cxn ang="0">
                  <a:pos x="1027" y="11"/>
                </a:cxn>
                <a:cxn ang="0">
                  <a:pos x="1086" y="60"/>
                </a:cxn>
                <a:cxn ang="0">
                  <a:pos x="1097" y="187"/>
                </a:cxn>
                <a:cxn ang="0">
                  <a:pos x="1035" y="262"/>
                </a:cxn>
                <a:cxn ang="0">
                  <a:pos x="970" y="292"/>
                </a:cxn>
                <a:cxn ang="0">
                  <a:pos x="1028" y="415"/>
                </a:cxn>
                <a:cxn ang="0">
                  <a:pos x="1012" y="502"/>
                </a:cxn>
                <a:cxn ang="0">
                  <a:pos x="1095" y="643"/>
                </a:cxn>
                <a:cxn ang="0">
                  <a:pos x="1292" y="855"/>
                </a:cxn>
                <a:cxn ang="0">
                  <a:pos x="1465" y="1157"/>
                </a:cxn>
                <a:cxn ang="0">
                  <a:pos x="1498" y="1289"/>
                </a:cxn>
                <a:cxn ang="0">
                  <a:pos x="1627" y="1103"/>
                </a:cxn>
                <a:cxn ang="0">
                  <a:pos x="1703" y="961"/>
                </a:cxn>
                <a:cxn ang="0">
                  <a:pos x="1757" y="866"/>
                </a:cxn>
                <a:cxn ang="0">
                  <a:pos x="1867" y="763"/>
                </a:cxn>
                <a:cxn ang="0">
                  <a:pos x="1987" y="745"/>
                </a:cxn>
                <a:cxn ang="0">
                  <a:pos x="2038" y="852"/>
                </a:cxn>
                <a:cxn ang="0">
                  <a:pos x="2009" y="939"/>
                </a:cxn>
                <a:cxn ang="0">
                  <a:pos x="1980" y="1114"/>
                </a:cxn>
                <a:cxn ang="0">
                  <a:pos x="1958" y="1248"/>
                </a:cxn>
                <a:cxn ang="0">
                  <a:pos x="1895" y="1387"/>
                </a:cxn>
                <a:cxn ang="0">
                  <a:pos x="1703" y="1714"/>
                </a:cxn>
                <a:cxn ang="0">
                  <a:pos x="1627" y="1878"/>
                </a:cxn>
                <a:cxn ang="0">
                  <a:pos x="1569" y="2053"/>
                </a:cxn>
                <a:cxn ang="0">
                  <a:pos x="1446" y="2249"/>
                </a:cxn>
                <a:cxn ang="0">
                  <a:pos x="1376" y="2458"/>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en-GB"/>
            </a:p>
          </p:txBody>
        </p:sp>
        <p:grpSp>
          <p:nvGrpSpPr>
            <p:cNvPr id="152581" name="Group 5"/>
            <p:cNvGrpSpPr>
              <a:grpSpLocks/>
            </p:cNvGrpSpPr>
            <p:nvPr/>
          </p:nvGrpSpPr>
          <p:grpSpPr bwMode="auto">
            <a:xfrm>
              <a:off x="3916" y="775"/>
              <a:ext cx="214" cy="70"/>
              <a:chOff x="3916" y="775"/>
              <a:chExt cx="214" cy="70"/>
            </a:xfrm>
          </p:grpSpPr>
          <p:sp>
            <p:nvSpPr>
              <p:cNvPr id="152582" name="Freeform 6"/>
              <p:cNvSpPr>
                <a:spLocks/>
              </p:cNvSpPr>
              <p:nvPr/>
            </p:nvSpPr>
            <p:spPr bwMode="auto">
              <a:xfrm>
                <a:off x="4106" y="833"/>
                <a:ext cx="24" cy="12"/>
              </a:xfrm>
              <a:custGeom>
                <a:avLst/>
                <a:gdLst/>
                <a:ahLst/>
                <a:cxnLst>
                  <a:cxn ang="0">
                    <a:pos x="0" y="0"/>
                  </a:cxn>
                  <a:cxn ang="0">
                    <a:pos x="38" y="22"/>
                  </a:cxn>
                  <a:cxn ang="0">
                    <a:pos x="67" y="54"/>
                  </a:cxn>
                  <a:cxn ang="0">
                    <a:pos x="104" y="89"/>
                  </a:cxn>
                  <a:cxn ang="0">
                    <a:pos x="132" y="100"/>
                  </a:cxn>
                  <a:cxn ang="0">
                    <a:pos x="142" y="100"/>
                  </a:cxn>
                  <a:cxn ang="0">
                    <a:pos x="190" y="89"/>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en-GB"/>
              </a:p>
            </p:txBody>
          </p:sp>
          <p:sp>
            <p:nvSpPr>
              <p:cNvPr id="152583" name="Freeform 7"/>
              <p:cNvSpPr>
                <a:spLocks/>
              </p:cNvSpPr>
              <p:nvPr/>
            </p:nvSpPr>
            <p:spPr bwMode="auto">
              <a:xfrm>
                <a:off x="3916" y="816"/>
                <a:ext cx="11" cy="7"/>
              </a:xfrm>
              <a:custGeom>
                <a:avLst/>
                <a:gdLst/>
                <a:ahLst/>
                <a:cxnLst>
                  <a:cxn ang="0">
                    <a:pos x="91" y="0"/>
                  </a:cxn>
                  <a:cxn ang="0">
                    <a:pos x="57" y="34"/>
                  </a:cxn>
                  <a:cxn ang="0">
                    <a:pos x="30" y="44"/>
                  </a:cxn>
                  <a:cxn ang="0">
                    <a:pos x="10" y="51"/>
                  </a:cxn>
                  <a:cxn ang="0">
                    <a:pos x="0" y="51"/>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en-GB"/>
              </a:p>
            </p:txBody>
          </p:sp>
          <p:sp>
            <p:nvSpPr>
              <p:cNvPr id="152584" name="Freeform 8"/>
              <p:cNvSpPr>
                <a:spLocks/>
              </p:cNvSpPr>
              <p:nvPr/>
            </p:nvSpPr>
            <p:spPr bwMode="auto">
              <a:xfrm>
                <a:off x="3953" y="778"/>
                <a:ext cx="2" cy="6"/>
              </a:xfrm>
              <a:custGeom>
                <a:avLst/>
                <a:gdLst/>
                <a:ahLst/>
                <a:cxnLst>
                  <a:cxn ang="0">
                    <a:pos x="0" y="0"/>
                  </a:cxn>
                  <a:cxn ang="0">
                    <a:pos x="19" y="19"/>
                  </a:cxn>
                  <a:cxn ang="0">
                    <a:pos x="17" y="30"/>
                  </a:cxn>
                  <a:cxn ang="0">
                    <a:pos x="19" y="45"/>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en-GB"/>
              </a:p>
            </p:txBody>
          </p:sp>
          <p:sp>
            <p:nvSpPr>
              <p:cNvPr id="152585" name="Freeform 9"/>
              <p:cNvSpPr>
                <a:spLocks/>
              </p:cNvSpPr>
              <p:nvPr/>
            </p:nvSpPr>
            <p:spPr bwMode="auto">
              <a:xfrm>
                <a:off x="3943" y="775"/>
                <a:ext cx="23" cy="3"/>
              </a:xfrm>
              <a:custGeom>
                <a:avLst/>
                <a:gdLst/>
                <a:ahLst/>
                <a:cxnLst>
                  <a:cxn ang="0">
                    <a:pos x="185" y="13"/>
                  </a:cxn>
                  <a:cxn ang="0">
                    <a:pos x="156" y="24"/>
                  </a:cxn>
                  <a:cxn ang="0">
                    <a:pos x="41" y="24"/>
                  </a:cxn>
                  <a:cxn ang="0">
                    <a:pos x="19" y="12"/>
                  </a:cxn>
                  <a:cxn ang="0">
                    <a:pos x="0" y="0"/>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en-GB"/>
              </a:p>
            </p:txBody>
          </p:sp>
        </p:grpSp>
        <p:grpSp>
          <p:nvGrpSpPr>
            <p:cNvPr id="152586" name="Group 10"/>
            <p:cNvGrpSpPr>
              <a:grpSpLocks/>
            </p:cNvGrpSpPr>
            <p:nvPr/>
          </p:nvGrpSpPr>
          <p:grpSpPr bwMode="auto">
            <a:xfrm>
              <a:off x="3939" y="761"/>
              <a:ext cx="147" cy="142"/>
              <a:chOff x="3939" y="761"/>
              <a:chExt cx="147" cy="142"/>
            </a:xfrm>
          </p:grpSpPr>
          <p:sp>
            <p:nvSpPr>
              <p:cNvPr id="152587" name="Freeform 11"/>
              <p:cNvSpPr>
                <a:spLocks/>
              </p:cNvSpPr>
              <p:nvPr/>
            </p:nvSpPr>
            <p:spPr bwMode="auto">
              <a:xfrm>
                <a:off x="3949" y="787"/>
                <a:ext cx="137" cy="116"/>
              </a:xfrm>
              <a:custGeom>
                <a:avLst/>
                <a:gdLst/>
                <a:ahLst/>
                <a:cxnLst>
                  <a:cxn ang="0">
                    <a:pos x="1096" y="506"/>
                  </a:cxn>
                  <a:cxn ang="0">
                    <a:pos x="1015" y="537"/>
                  </a:cxn>
                  <a:cxn ang="0">
                    <a:pos x="915" y="577"/>
                  </a:cxn>
                  <a:cxn ang="0">
                    <a:pos x="854" y="617"/>
                  </a:cxn>
                  <a:cxn ang="0">
                    <a:pos x="804" y="678"/>
                  </a:cxn>
                  <a:cxn ang="0">
                    <a:pos x="775" y="768"/>
                  </a:cxn>
                  <a:cxn ang="0">
                    <a:pos x="755" y="838"/>
                  </a:cxn>
                  <a:cxn ang="0">
                    <a:pos x="694" y="909"/>
                  </a:cxn>
                  <a:cxn ang="0">
                    <a:pos x="593" y="929"/>
                  </a:cxn>
                  <a:cxn ang="0">
                    <a:pos x="523" y="899"/>
                  </a:cxn>
                  <a:cxn ang="0">
                    <a:pos x="472" y="858"/>
                  </a:cxn>
                  <a:cxn ang="0">
                    <a:pos x="469" y="815"/>
                  </a:cxn>
                  <a:cxn ang="0">
                    <a:pos x="462" y="778"/>
                  </a:cxn>
                  <a:cxn ang="0">
                    <a:pos x="422" y="717"/>
                  </a:cxn>
                  <a:cxn ang="0">
                    <a:pos x="332" y="687"/>
                  </a:cxn>
                  <a:cxn ang="0">
                    <a:pos x="402" y="641"/>
                  </a:cxn>
                  <a:cxn ang="0">
                    <a:pos x="476" y="627"/>
                  </a:cxn>
                  <a:cxn ang="0">
                    <a:pos x="510" y="607"/>
                  </a:cxn>
                  <a:cxn ang="0">
                    <a:pos x="446" y="603"/>
                  </a:cxn>
                  <a:cxn ang="0">
                    <a:pos x="373" y="627"/>
                  </a:cxn>
                  <a:cxn ang="0">
                    <a:pos x="292" y="658"/>
                  </a:cxn>
                  <a:cxn ang="0">
                    <a:pos x="255" y="627"/>
                  </a:cxn>
                  <a:cxn ang="0">
                    <a:pos x="249" y="587"/>
                  </a:cxn>
                  <a:cxn ang="0">
                    <a:pos x="245" y="540"/>
                  </a:cxn>
                  <a:cxn ang="0">
                    <a:pos x="232" y="496"/>
                  </a:cxn>
                  <a:cxn ang="0">
                    <a:pos x="181" y="486"/>
                  </a:cxn>
                  <a:cxn ang="0">
                    <a:pos x="141" y="502"/>
                  </a:cxn>
                  <a:cxn ang="0">
                    <a:pos x="108" y="534"/>
                  </a:cxn>
                  <a:cxn ang="0">
                    <a:pos x="60" y="563"/>
                  </a:cxn>
                  <a:cxn ang="0">
                    <a:pos x="0" y="617"/>
                  </a:cxn>
                  <a:cxn ang="0">
                    <a:pos x="60" y="527"/>
                  </a:cxn>
                  <a:cxn ang="0">
                    <a:pos x="171" y="436"/>
                  </a:cxn>
                  <a:cxn ang="0">
                    <a:pos x="242" y="395"/>
                  </a:cxn>
                  <a:cxn ang="0">
                    <a:pos x="305" y="378"/>
                  </a:cxn>
                  <a:cxn ang="0">
                    <a:pos x="359" y="382"/>
                  </a:cxn>
                  <a:cxn ang="0">
                    <a:pos x="416" y="368"/>
                  </a:cxn>
                  <a:cxn ang="0">
                    <a:pos x="503" y="345"/>
                  </a:cxn>
                  <a:cxn ang="0">
                    <a:pos x="613" y="299"/>
                  </a:cxn>
                  <a:cxn ang="0">
                    <a:pos x="717" y="248"/>
                  </a:cxn>
                  <a:cxn ang="0">
                    <a:pos x="778" y="218"/>
                  </a:cxn>
                  <a:cxn ang="0">
                    <a:pos x="811" y="175"/>
                  </a:cxn>
                  <a:cxn ang="0">
                    <a:pos x="828" y="120"/>
                  </a:cxn>
                  <a:cxn ang="0">
                    <a:pos x="824" y="64"/>
                  </a:cxn>
                  <a:cxn ang="0">
                    <a:pos x="811" y="0"/>
                  </a:cxn>
                  <a:cxn ang="0">
                    <a:pos x="874" y="70"/>
                  </a:cxn>
                  <a:cxn ang="0">
                    <a:pos x="925" y="150"/>
                  </a:cxn>
                  <a:cxn ang="0">
                    <a:pos x="985" y="254"/>
                  </a:cxn>
                  <a:cxn ang="0">
                    <a:pos x="1012" y="312"/>
                  </a:cxn>
                  <a:cxn ang="0">
                    <a:pos x="1039" y="362"/>
                  </a:cxn>
                  <a:cxn ang="0">
                    <a:pos x="1076" y="416"/>
                  </a:cxn>
                  <a:cxn ang="0">
                    <a:pos x="1096" y="506"/>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en-GB"/>
              </a:p>
            </p:txBody>
          </p:sp>
          <p:sp>
            <p:nvSpPr>
              <p:cNvPr id="152588" name="Freeform 12"/>
              <p:cNvSpPr>
                <a:spLocks/>
              </p:cNvSpPr>
              <p:nvPr/>
            </p:nvSpPr>
            <p:spPr bwMode="auto">
              <a:xfrm>
                <a:off x="3939" y="823"/>
                <a:ext cx="37" cy="24"/>
              </a:xfrm>
              <a:custGeom>
                <a:avLst/>
                <a:gdLst/>
                <a:ahLst/>
                <a:cxnLst>
                  <a:cxn ang="0">
                    <a:pos x="181" y="10"/>
                  </a:cxn>
                  <a:cxn ang="0">
                    <a:pos x="216" y="21"/>
                  </a:cxn>
                  <a:cxn ang="0">
                    <a:pos x="253" y="34"/>
                  </a:cxn>
                  <a:cxn ang="0">
                    <a:pos x="298" y="55"/>
                  </a:cxn>
                  <a:cxn ang="0">
                    <a:pos x="267" y="69"/>
                  </a:cxn>
                  <a:cxn ang="0">
                    <a:pos x="209" y="94"/>
                  </a:cxn>
                  <a:cxn ang="0">
                    <a:pos x="147" y="128"/>
                  </a:cxn>
                  <a:cxn ang="0">
                    <a:pos x="106" y="167"/>
                  </a:cxn>
                  <a:cxn ang="0">
                    <a:pos x="82" y="188"/>
                  </a:cxn>
                  <a:cxn ang="0">
                    <a:pos x="109" y="125"/>
                  </a:cxn>
                  <a:cxn ang="0">
                    <a:pos x="119" y="79"/>
                  </a:cxn>
                  <a:cxn ang="0">
                    <a:pos x="119" y="52"/>
                  </a:cxn>
                  <a:cxn ang="0">
                    <a:pos x="88" y="45"/>
                  </a:cxn>
                  <a:cxn ang="0">
                    <a:pos x="0" y="87"/>
                  </a:cxn>
                  <a:cxn ang="0">
                    <a:pos x="72" y="34"/>
                  </a:cxn>
                  <a:cxn ang="0">
                    <a:pos x="116" y="0"/>
                  </a:cxn>
                  <a:cxn ang="0">
                    <a:pos x="147" y="3"/>
                  </a:cxn>
                  <a:cxn ang="0">
                    <a:pos x="181" y="10"/>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en-GB"/>
              </a:p>
            </p:txBody>
          </p:sp>
          <p:sp>
            <p:nvSpPr>
              <p:cNvPr id="152589" name="Freeform 13"/>
              <p:cNvSpPr>
                <a:spLocks/>
              </p:cNvSpPr>
              <p:nvPr/>
            </p:nvSpPr>
            <p:spPr bwMode="auto">
              <a:xfrm>
                <a:off x="3973" y="761"/>
                <a:ext cx="69" cy="57"/>
              </a:xfrm>
              <a:custGeom>
                <a:avLst/>
                <a:gdLst/>
                <a:ahLst/>
                <a:cxnLst>
                  <a:cxn ang="0">
                    <a:pos x="554" y="142"/>
                  </a:cxn>
                  <a:cxn ang="0">
                    <a:pos x="489" y="152"/>
                  </a:cxn>
                  <a:cxn ang="0">
                    <a:pos x="438" y="172"/>
                  </a:cxn>
                  <a:cxn ang="0">
                    <a:pos x="377" y="213"/>
                  </a:cxn>
                  <a:cxn ang="0">
                    <a:pos x="324" y="264"/>
                  </a:cxn>
                  <a:cxn ang="0">
                    <a:pos x="273" y="345"/>
                  </a:cxn>
                  <a:cxn ang="0">
                    <a:pos x="250" y="399"/>
                  </a:cxn>
                  <a:cxn ang="0">
                    <a:pos x="267" y="450"/>
                  </a:cxn>
                  <a:cxn ang="0">
                    <a:pos x="199" y="403"/>
                  </a:cxn>
                  <a:cxn ang="0">
                    <a:pos x="135" y="380"/>
                  </a:cxn>
                  <a:cxn ang="0">
                    <a:pos x="84" y="358"/>
                  </a:cxn>
                  <a:cxn ang="0">
                    <a:pos x="33" y="342"/>
                  </a:cxn>
                  <a:cxn ang="0">
                    <a:pos x="0" y="325"/>
                  </a:cxn>
                  <a:cxn ang="0">
                    <a:pos x="44" y="264"/>
                  </a:cxn>
                  <a:cxn ang="0">
                    <a:pos x="84" y="294"/>
                  </a:cxn>
                  <a:cxn ang="0">
                    <a:pos x="148" y="325"/>
                  </a:cxn>
                  <a:cxn ang="0">
                    <a:pos x="203" y="325"/>
                  </a:cxn>
                  <a:cxn ang="0">
                    <a:pos x="253" y="315"/>
                  </a:cxn>
                  <a:cxn ang="0">
                    <a:pos x="283" y="304"/>
                  </a:cxn>
                  <a:cxn ang="0">
                    <a:pos x="314" y="284"/>
                  </a:cxn>
                  <a:cxn ang="0">
                    <a:pos x="324" y="220"/>
                  </a:cxn>
                  <a:cxn ang="0">
                    <a:pos x="314" y="172"/>
                  </a:cxn>
                  <a:cxn ang="0">
                    <a:pos x="283" y="111"/>
                  </a:cxn>
                  <a:cxn ang="0">
                    <a:pos x="273" y="80"/>
                  </a:cxn>
                  <a:cxn ang="0">
                    <a:pos x="318" y="70"/>
                  </a:cxn>
                  <a:cxn ang="0">
                    <a:pos x="374" y="54"/>
                  </a:cxn>
                  <a:cxn ang="0">
                    <a:pos x="412" y="10"/>
                  </a:cxn>
                  <a:cxn ang="0">
                    <a:pos x="445" y="0"/>
                  </a:cxn>
                  <a:cxn ang="0">
                    <a:pos x="483" y="57"/>
                  </a:cxn>
                  <a:cxn ang="0">
                    <a:pos x="516" y="105"/>
                  </a:cxn>
                  <a:cxn ang="0">
                    <a:pos x="554" y="142"/>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en-GB"/>
              </a:p>
            </p:txBody>
          </p:sp>
        </p:grpSp>
      </p:grpSp>
      <p:grpSp>
        <p:nvGrpSpPr>
          <p:cNvPr id="152590" name="Group 14"/>
          <p:cNvGrpSpPr>
            <a:grpSpLocks/>
          </p:cNvGrpSpPr>
          <p:nvPr/>
        </p:nvGrpSpPr>
        <p:grpSpPr bwMode="auto">
          <a:xfrm>
            <a:off x="6311900" y="1725636"/>
            <a:ext cx="344488" cy="681037"/>
            <a:chOff x="3976" y="601"/>
            <a:chExt cx="217" cy="429"/>
          </a:xfrm>
        </p:grpSpPr>
        <p:sp>
          <p:nvSpPr>
            <p:cNvPr id="152591" name="Freeform 15"/>
            <p:cNvSpPr>
              <a:spLocks/>
            </p:cNvSpPr>
            <p:nvPr/>
          </p:nvSpPr>
          <p:spPr bwMode="auto">
            <a:xfrm>
              <a:off x="3991" y="908"/>
              <a:ext cx="198" cy="98"/>
            </a:xfrm>
            <a:custGeom>
              <a:avLst/>
              <a:gdLst/>
              <a:ahLst/>
              <a:cxnLst>
                <a:cxn ang="0">
                  <a:pos x="1590" y="788"/>
                </a:cxn>
                <a:cxn ang="0">
                  <a:pos x="779" y="287"/>
                </a:cxn>
                <a:cxn ang="0">
                  <a:pos x="0" y="0"/>
                </a:cxn>
                <a:cxn ang="0">
                  <a:pos x="79" y="228"/>
                </a:cxn>
                <a:cxn ang="0">
                  <a:pos x="762" y="593"/>
                </a:cxn>
                <a:cxn ang="0">
                  <a:pos x="1590" y="788"/>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en-GB"/>
            </a:p>
          </p:txBody>
        </p:sp>
        <p:sp>
          <p:nvSpPr>
            <p:cNvPr id="152592" name="Freeform 16"/>
            <p:cNvSpPr>
              <a:spLocks/>
            </p:cNvSpPr>
            <p:nvPr/>
          </p:nvSpPr>
          <p:spPr bwMode="auto">
            <a:xfrm>
              <a:off x="4060" y="961"/>
              <a:ext cx="133" cy="69"/>
            </a:xfrm>
            <a:custGeom>
              <a:avLst/>
              <a:gdLst/>
              <a:ahLst/>
              <a:cxnLst>
                <a:cxn ang="0">
                  <a:pos x="124" y="0"/>
                </a:cxn>
                <a:cxn ang="0">
                  <a:pos x="0" y="11"/>
                </a:cxn>
                <a:cxn ang="0">
                  <a:pos x="0" y="86"/>
                </a:cxn>
                <a:cxn ang="0">
                  <a:pos x="67" y="186"/>
                </a:cxn>
                <a:cxn ang="0">
                  <a:pos x="974" y="544"/>
                </a:cxn>
                <a:cxn ang="0">
                  <a:pos x="994" y="548"/>
                </a:cxn>
                <a:cxn ang="0">
                  <a:pos x="1012" y="544"/>
                </a:cxn>
                <a:cxn ang="0">
                  <a:pos x="1028" y="525"/>
                </a:cxn>
                <a:cxn ang="0">
                  <a:pos x="1046" y="479"/>
                </a:cxn>
                <a:cxn ang="0">
                  <a:pos x="1056" y="445"/>
                </a:cxn>
                <a:cxn ang="0">
                  <a:pos x="1061" y="413"/>
                </a:cxn>
                <a:cxn ang="0">
                  <a:pos x="1052" y="380"/>
                </a:cxn>
                <a:cxn ang="0">
                  <a:pos x="1031" y="359"/>
                </a:cxn>
                <a:cxn ang="0">
                  <a:pos x="124" y="0"/>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en-GB"/>
            </a:p>
          </p:txBody>
        </p:sp>
        <p:sp>
          <p:nvSpPr>
            <p:cNvPr id="152593" name="Freeform 17"/>
            <p:cNvSpPr>
              <a:spLocks/>
            </p:cNvSpPr>
            <p:nvPr/>
          </p:nvSpPr>
          <p:spPr bwMode="auto">
            <a:xfrm>
              <a:off x="3976" y="601"/>
              <a:ext cx="191" cy="383"/>
            </a:xfrm>
            <a:custGeom>
              <a:avLst/>
              <a:gdLst/>
              <a:ahLst/>
              <a:cxnLst>
                <a:cxn ang="0">
                  <a:pos x="1528" y="399"/>
                </a:cxn>
                <a:cxn ang="0">
                  <a:pos x="1524" y="367"/>
                </a:cxn>
                <a:cxn ang="0">
                  <a:pos x="1509" y="344"/>
                </a:cxn>
                <a:cxn ang="0">
                  <a:pos x="1485" y="318"/>
                </a:cxn>
                <a:cxn ang="0">
                  <a:pos x="1405" y="265"/>
                </a:cxn>
                <a:cxn ang="0">
                  <a:pos x="1041" y="63"/>
                </a:cxn>
                <a:cxn ang="0">
                  <a:pos x="989" y="39"/>
                </a:cxn>
                <a:cxn ang="0">
                  <a:pos x="956" y="23"/>
                </a:cxn>
                <a:cxn ang="0">
                  <a:pos x="915" y="10"/>
                </a:cxn>
                <a:cxn ang="0">
                  <a:pos x="890" y="3"/>
                </a:cxn>
                <a:cxn ang="0">
                  <a:pos x="852" y="0"/>
                </a:cxn>
                <a:cxn ang="0">
                  <a:pos x="818" y="3"/>
                </a:cxn>
                <a:cxn ang="0">
                  <a:pos x="792" y="6"/>
                </a:cxn>
                <a:cxn ang="0">
                  <a:pos x="755" y="17"/>
                </a:cxn>
                <a:cxn ang="0">
                  <a:pos x="718" y="33"/>
                </a:cxn>
                <a:cxn ang="0">
                  <a:pos x="685" y="55"/>
                </a:cxn>
                <a:cxn ang="0">
                  <a:pos x="650" y="76"/>
                </a:cxn>
                <a:cxn ang="0">
                  <a:pos x="617" y="99"/>
                </a:cxn>
                <a:cxn ang="0">
                  <a:pos x="581" y="125"/>
                </a:cxn>
                <a:cxn ang="0">
                  <a:pos x="545" y="159"/>
                </a:cxn>
                <a:cxn ang="0">
                  <a:pos x="525" y="182"/>
                </a:cxn>
                <a:cxn ang="0">
                  <a:pos x="509" y="208"/>
                </a:cxn>
                <a:cxn ang="0">
                  <a:pos x="497" y="247"/>
                </a:cxn>
                <a:cxn ang="0">
                  <a:pos x="10" y="2398"/>
                </a:cxn>
                <a:cxn ang="0">
                  <a:pos x="0" y="2442"/>
                </a:cxn>
                <a:cxn ang="0">
                  <a:pos x="0" y="2463"/>
                </a:cxn>
                <a:cxn ang="0">
                  <a:pos x="0" y="2491"/>
                </a:cxn>
                <a:cxn ang="0">
                  <a:pos x="2" y="2518"/>
                </a:cxn>
                <a:cxn ang="0">
                  <a:pos x="12" y="2563"/>
                </a:cxn>
                <a:cxn ang="0">
                  <a:pos x="19" y="2583"/>
                </a:cxn>
                <a:cxn ang="0">
                  <a:pos x="39" y="2617"/>
                </a:cxn>
                <a:cxn ang="0">
                  <a:pos x="52" y="2641"/>
                </a:cxn>
                <a:cxn ang="0">
                  <a:pos x="81" y="2673"/>
                </a:cxn>
                <a:cxn ang="0">
                  <a:pos x="115" y="2701"/>
                </a:cxn>
                <a:cxn ang="0">
                  <a:pos x="160" y="2732"/>
                </a:cxn>
                <a:cxn ang="0">
                  <a:pos x="196" y="2755"/>
                </a:cxn>
                <a:cxn ang="0">
                  <a:pos x="740" y="3065"/>
                </a:cxn>
                <a:cxn ang="0">
                  <a:pos x="731" y="3032"/>
                </a:cxn>
                <a:cxn ang="0">
                  <a:pos x="730" y="3000"/>
                </a:cxn>
                <a:cxn ang="0">
                  <a:pos x="736" y="2974"/>
                </a:cxn>
                <a:cxn ang="0">
                  <a:pos x="745" y="2945"/>
                </a:cxn>
                <a:cxn ang="0">
                  <a:pos x="759" y="2917"/>
                </a:cxn>
                <a:cxn ang="0">
                  <a:pos x="778" y="2893"/>
                </a:cxn>
                <a:cxn ang="0">
                  <a:pos x="803" y="2879"/>
                </a:cxn>
                <a:cxn ang="0">
                  <a:pos x="201" y="2529"/>
                </a:cxn>
                <a:cxn ang="0">
                  <a:pos x="181" y="2512"/>
                </a:cxn>
                <a:cxn ang="0">
                  <a:pos x="173" y="2502"/>
                </a:cxn>
                <a:cxn ang="0">
                  <a:pos x="168" y="2486"/>
                </a:cxn>
                <a:cxn ang="0">
                  <a:pos x="162" y="2452"/>
                </a:cxn>
                <a:cxn ang="0">
                  <a:pos x="162" y="2431"/>
                </a:cxn>
                <a:cxn ang="0">
                  <a:pos x="459" y="1154"/>
                </a:cxn>
                <a:cxn ang="0">
                  <a:pos x="489" y="1097"/>
                </a:cxn>
                <a:cxn ang="0">
                  <a:pos x="518" y="1064"/>
                </a:cxn>
                <a:cxn ang="0">
                  <a:pos x="565" y="1015"/>
                </a:cxn>
                <a:cxn ang="0">
                  <a:pos x="602" y="978"/>
                </a:cxn>
                <a:cxn ang="0">
                  <a:pos x="1528" y="399"/>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en-GB"/>
            </a:p>
          </p:txBody>
        </p:sp>
        <p:sp>
          <p:nvSpPr>
            <p:cNvPr id="152594" name="Freeform 18"/>
            <p:cNvSpPr>
              <a:spLocks/>
            </p:cNvSpPr>
            <p:nvPr/>
          </p:nvSpPr>
          <p:spPr bwMode="auto">
            <a:xfrm>
              <a:off x="4052" y="608"/>
              <a:ext cx="120" cy="170"/>
            </a:xfrm>
            <a:custGeom>
              <a:avLst/>
              <a:gdLst/>
              <a:ahLst/>
              <a:cxnLst>
                <a:cxn ang="0">
                  <a:pos x="927" y="365"/>
                </a:cxn>
                <a:cxn ang="0">
                  <a:pos x="896" y="327"/>
                </a:cxn>
                <a:cxn ang="0">
                  <a:pos x="848" y="289"/>
                </a:cxn>
                <a:cxn ang="0">
                  <a:pos x="779" y="251"/>
                </a:cxn>
                <a:cxn ang="0">
                  <a:pos x="604" y="154"/>
                </a:cxn>
                <a:cxn ang="0">
                  <a:pos x="413" y="55"/>
                </a:cxn>
                <a:cxn ang="0">
                  <a:pos x="345" y="22"/>
                </a:cxn>
                <a:cxn ang="0">
                  <a:pos x="299" y="6"/>
                </a:cxn>
                <a:cxn ang="0">
                  <a:pos x="263" y="0"/>
                </a:cxn>
                <a:cxn ang="0">
                  <a:pos x="235" y="0"/>
                </a:cxn>
                <a:cxn ang="0">
                  <a:pos x="211" y="5"/>
                </a:cxn>
                <a:cxn ang="0">
                  <a:pos x="188" y="22"/>
                </a:cxn>
                <a:cxn ang="0">
                  <a:pos x="169" y="43"/>
                </a:cxn>
                <a:cxn ang="0">
                  <a:pos x="152" y="79"/>
                </a:cxn>
                <a:cxn ang="0">
                  <a:pos x="0" y="866"/>
                </a:cxn>
                <a:cxn ang="0">
                  <a:pos x="0" y="899"/>
                </a:cxn>
                <a:cxn ang="0">
                  <a:pos x="0" y="942"/>
                </a:cxn>
                <a:cxn ang="0">
                  <a:pos x="6" y="973"/>
                </a:cxn>
                <a:cxn ang="0">
                  <a:pos x="16" y="995"/>
                </a:cxn>
                <a:cxn ang="0">
                  <a:pos x="30" y="1016"/>
                </a:cxn>
                <a:cxn ang="0">
                  <a:pos x="58" y="1044"/>
                </a:cxn>
                <a:cxn ang="0">
                  <a:pos x="87" y="1063"/>
                </a:cxn>
                <a:cxn ang="0">
                  <a:pos x="121" y="1082"/>
                </a:cxn>
                <a:cxn ang="0">
                  <a:pos x="575" y="1318"/>
                </a:cxn>
                <a:cxn ang="0">
                  <a:pos x="619" y="1335"/>
                </a:cxn>
                <a:cxn ang="0">
                  <a:pos x="656" y="1347"/>
                </a:cxn>
                <a:cxn ang="0">
                  <a:pos x="700" y="1355"/>
                </a:cxn>
                <a:cxn ang="0">
                  <a:pos x="728" y="1355"/>
                </a:cxn>
                <a:cxn ang="0">
                  <a:pos x="757" y="1347"/>
                </a:cxn>
                <a:cxn ang="0">
                  <a:pos x="779" y="1319"/>
                </a:cxn>
                <a:cxn ang="0">
                  <a:pos x="791" y="1270"/>
                </a:cxn>
                <a:cxn ang="0">
                  <a:pos x="809" y="1208"/>
                </a:cxn>
                <a:cxn ang="0">
                  <a:pos x="888" y="866"/>
                </a:cxn>
                <a:cxn ang="0">
                  <a:pos x="945" y="527"/>
                </a:cxn>
                <a:cxn ang="0">
                  <a:pos x="958" y="448"/>
                </a:cxn>
                <a:cxn ang="0">
                  <a:pos x="955" y="419"/>
                </a:cxn>
                <a:cxn ang="0">
                  <a:pos x="946" y="394"/>
                </a:cxn>
                <a:cxn ang="0">
                  <a:pos x="927" y="36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en-GB"/>
            </a:p>
          </p:txBody>
        </p:sp>
        <p:sp>
          <p:nvSpPr>
            <p:cNvPr id="152595" name="Freeform 19"/>
            <p:cNvSpPr>
              <a:spLocks/>
            </p:cNvSpPr>
            <p:nvPr/>
          </p:nvSpPr>
          <p:spPr bwMode="auto">
            <a:xfrm>
              <a:off x="3990" y="722"/>
              <a:ext cx="157" cy="222"/>
            </a:xfrm>
            <a:custGeom>
              <a:avLst/>
              <a:gdLst/>
              <a:ahLst/>
              <a:cxnLst>
                <a:cxn ang="0">
                  <a:pos x="1249" y="448"/>
                </a:cxn>
                <a:cxn ang="0">
                  <a:pos x="1255" y="442"/>
                </a:cxn>
                <a:cxn ang="0">
                  <a:pos x="1194" y="469"/>
                </a:cxn>
                <a:cxn ang="0">
                  <a:pos x="1155" y="485"/>
                </a:cxn>
                <a:cxn ang="0">
                  <a:pos x="1136" y="496"/>
                </a:cxn>
                <a:cxn ang="0">
                  <a:pos x="1107" y="531"/>
                </a:cxn>
                <a:cxn ang="0">
                  <a:pos x="1088" y="574"/>
                </a:cxn>
                <a:cxn ang="0">
                  <a:pos x="797" y="1769"/>
                </a:cxn>
                <a:cxn ang="0">
                  <a:pos x="0" y="1486"/>
                </a:cxn>
                <a:cxn ang="0">
                  <a:pos x="325" y="32"/>
                </a:cxn>
                <a:cxn ang="0">
                  <a:pos x="496" y="0"/>
                </a:cxn>
                <a:cxn ang="0">
                  <a:pos x="1249" y="448"/>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en-GB"/>
            </a:p>
          </p:txBody>
        </p:sp>
        <p:grpSp>
          <p:nvGrpSpPr>
            <p:cNvPr id="152596" name="Group 20"/>
            <p:cNvGrpSpPr>
              <a:grpSpLocks/>
            </p:cNvGrpSpPr>
            <p:nvPr/>
          </p:nvGrpSpPr>
          <p:grpSpPr bwMode="auto">
            <a:xfrm>
              <a:off x="4078" y="644"/>
              <a:ext cx="81" cy="93"/>
              <a:chOff x="4078" y="644"/>
              <a:chExt cx="81" cy="93"/>
            </a:xfrm>
          </p:grpSpPr>
          <p:sp>
            <p:nvSpPr>
              <p:cNvPr id="152597"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endParaRPr lang="en-GB"/>
              </a:p>
            </p:txBody>
          </p:sp>
          <p:grpSp>
            <p:nvGrpSpPr>
              <p:cNvPr id="152598" name="Group 22"/>
              <p:cNvGrpSpPr>
                <a:grpSpLocks/>
              </p:cNvGrpSpPr>
              <p:nvPr/>
            </p:nvGrpSpPr>
            <p:grpSpPr bwMode="auto">
              <a:xfrm>
                <a:off x="4098" y="660"/>
                <a:ext cx="44" cy="61"/>
                <a:chOff x="4098" y="660"/>
                <a:chExt cx="44" cy="61"/>
              </a:xfrm>
            </p:grpSpPr>
            <p:sp>
              <p:nvSpPr>
                <p:cNvPr id="152599"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endParaRPr lang="en-GB"/>
                </a:p>
              </p:txBody>
            </p:sp>
            <p:sp>
              <p:nvSpPr>
                <p:cNvPr id="152600"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endParaRPr lang="en-GB"/>
                </a:p>
              </p:txBody>
            </p:sp>
            <p:sp>
              <p:nvSpPr>
                <p:cNvPr id="152601"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endParaRPr lang="en-GB"/>
                </a:p>
              </p:txBody>
            </p:sp>
            <p:sp>
              <p:nvSpPr>
                <p:cNvPr id="152602"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endParaRPr lang="en-GB"/>
                </a:p>
              </p:txBody>
            </p:sp>
            <p:sp>
              <p:nvSpPr>
                <p:cNvPr id="152603"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endParaRPr lang="en-GB"/>
                </a:p>
              </p:txBody>
            </p:sp>
            <p:sp>
              <p:nvSpPr>
                <p:cNvPr id="152604"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endParaRPr lang="en-GB"/>
                </a:p>
              </p:txBody>
            </p:sp>
            <p:sp>
              <p:nvSpPr>
                <p:cNvPr id="152605"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endParaRPr lang="en-GB"/>
                </a:p>
              </p:txBody>
            </p:sp>
            <p:sp>
              <p:nvSpPr>
                <p:cNvPr id="152606"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endParaRPr lang="en-GB"/>
                </a:p>
              </p:txBody>
            </p:sp>
            <p:sp>
              <p:nvSpPr>
                <p:cNvPr id="152607"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endParaRPr lang="en-GB"/>
                </a:p>
              </p:txBody>
            </p:sp>
            <p:sp>
              <p:nvSpPr>
                <p:cNvPr id="152608"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endParaRPr lang="en-GB"/>
                </a:p>
              </p:txBody>
            </p:sp>
            <p:sp>
              <p:nvSpPr>
                <p:cNvPr id="152609"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endParaRPr lang="en-GB"/>
                </a:p>
              </p:txBody>
            </p:sp>
            <p:sp>
              <p:nvSpPr>
                <p:cNvPr id="152610"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endParaRPr lang="en-GB"/>
                </a:p>
              </p:txBody>
            </p:sp>
            <p:sp>
              <p:nvSpPr>
                <p:cNvPr id="152611"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endParaRPr lang="en-GB"/>
                </a:p>
              </p:txBody>
            </p:sp>
          </p:grpSp>
        </p:grpSp>
        <p:grpSp>
          <p:nvGrpSpPr>
            <p:cNvPr id="152612" name="Group 36"/>
            <p:cNvGrpSpPr>
              <a:grpSpLocks/>
            </p:cNvGrpSpPr>
            <p:nvPr/>
          </p:nvGrpSpPr>
          <p:grpSpPr bwMode="auto">
            <a:xfrm>
              <a:off x="4015" y="755"/>
              <a:ext cx="106" cy="173"/>
              <a:chOff x="4015" y="755"/>
              <a:chExt cx="106" cy="173"/>
            </a:xfrm>
          </p:grpSpPr>
          <p:sp>
            <p:nvSpPr>
              <p:cNvPr id="152613"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endParaRPr lang="en-GB"/>
              </a:p>
            </p:txBody>
          </p:sp>
          <p:sp>
            <p:nvSpPr>
              <p:cNvPr id="152614"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endParaRPr lang="en-GB"/>
              </a:p>
            </p:txBody>
          </p:sp>
          <p:sp>
            <p:nvSpPr>
              <p:cNvPr id="152615"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endParaRPr lang="en-GB"/>
              </a:p>
            </p:txBody>
          </p:sp>
          <p:sp>
            <p:nvSpPr>
              <p:cNvPr id="152616"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endParaRPr lang="en-GB"/>
              </a:p>
            </p:txBody>
          </p:sp>
          <p:sp>
            <p:nvSpPr>
              <p:cNvPr id="152617"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endParaRPr lang="en-GB"/>
              </a:p>
            </p:txBody>
          </p:sp>
          <p:sp>
            <p:nvSpPr>
              <p:cNvPr id="152618"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endParaRPr lang="en-GB"/>
              </a:p>
            </p:txBody>
          </p:sp>
          <p:sp>
            <p:nvSpPr>
              <p:cNvPr id="152619"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endParaRPr lang="en-GB"/>
              </a:p>
            </p:txBody>
          </p:sp>
          <p:sp>
            <p:nvSpPr>
              <p:cNvPr id="152620"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endParaRPr lang="en-GB"/>
              </a:p>
            </p:txBody>
          </p:sp>
          <p:sp>
            <p:nvSpPr>
              <p:cNvPr id="152621"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endParaRPr lang="en-GB"/>
              </a:p>
            </p:txBody>
          </p:sp>
          <p:sp>
            <p:nvSpPr>
              <p:cNvPr id="152622"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endParaRPr lang="en-GB"/>
              </a:p>
            </p:txBody>
          </p:sp>
          <p:sp>
            <p:nvSpPr>
              <p:cNvPr id="152623"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endParaRPr lang="en-GB"/>
              </a:p>
            </p:txBody>
          </p:sp>
          <p:sp>
            <p:nvSpPr>
              <p:cNvPr id="152624"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endParaRPr lang="en-GB"/>
              </a:p>
            </p:txBody>
          </p:sp>
          <p:sp>
            <p:nvSpPr>
              <p:cNvPr id="152625"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endParaRPr lang="en-GB"/>
              </a:p>
            </p:txBody>
          </p:sp>
          <p:sp>
            <p:nvSpPr>
              <p:cNvPr id="152626"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endParaRPr lang="en-GB"/>
              </a:p>
            </p:txBody>
          </p:sp>
          <p:sp>
            <p:nvSpPr>
              <p:cNvPr id="152627"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endParaRPr lang="en-GB"/>
              </a:p>
            </p:txBody>
          </p:sp>
          <p:sp>
            <p:nvSpPr>
              <p:cNvPr id="152628"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endParaRPr lang="en-GB"/>
              </a:p>
            </p:txBody>
          </p:sp>
          <p:sp>
            <p:nvSpPr>
              <p:cNvPr id="152629"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endParaRPr lang="en-GB"/>
              </a:p>
            </p:txBody>
          </p:sp>
          <p:sp>
            <p:nvSpPr>
              <p:cNvPr id="152630"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endParaRPr lang="en-GB"/>
              </a:p>
            </p:txBody>
          </p:sp>
        </p:grpSp>
      </p:grpSp>
      <p:grpSp>
        <p:nvGrpSpPr>
          <p:cNvPr id="152631" name="Group 55"/>
          <p:cNvGrpSpPr>
            <a:grpSpLocks/>
          </p:cNvGrpSpPr>
          <p:nvPr/>
        </p:nvGrpSpPr>
        <p:grpSpPr bwMode="auto">
          <a:xfrm>
            <a:off x="6208713" y="1868511"/>
            <a:ext cx="198437" cy="227012"/>
            <a:chOff x="3911" y="691"/>
            <a:chExt cx="125" cy="143"/>
          </a:xfrm>
        </p:grpSpPr>
        <p:grpSp>
          <p:nvGrpSpPr>
            <p:cNvPr id="152632" name="Group 56"/>
            <p:cNvGrpSpPr>
              <a:grpSpLocks/>
            </p:cNvGrpSpPr>
            <p:nvPr/>
          </p:nvGrpSpPr>
          <p:grpSpPr bwMode="auto">
            <a:xfrm>
              <a:off x="3951" y="736"/>
              <a:ext cx="61" cy="65"/>
              <a:chOff x="3951" y="736"/>
              <a:chExt cx="61" cy="65"/>
            </a:xfrm>
          </p:grpSpPr>
          <p:sp>
            <p:nvSpPr>
              <p:cNvPr id="152633" name="Freeform 57"/>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 ang="0">
                    <a:pos x="0" y="0"/>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en-GB"/>
              </a:p>
            </p:txBody>
          </p:sp>
          <p:sp>
            <p:nvSpPr>
              <p:cNvPr id="152634" name="Freeform 58"/>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en-GB"/>
              </a:p>
            </p:txBody>
          </p:sp>
        </p:grpSp>
        <p:grpSp>
          <p:nvGrpSpPr>
            <p:cNvPr id="152635" name="Group 59"/>
            <p:cNvGrpSpPr>
              <a:grpSpLocks/>
            </p:cNvGrpSpPr>
            <p:nvPr/>
          </p:nvGrpSpPr>
          <p:grpSpPr bwMode="auto">
            <a:xfrm>
              <a:off x="3983" y="707"/>
              <a:ext cx="45" cy="51"/>
              <a:chOff x="3983" y="707"/>
              <a:chExt cx="45" cy="51"/>
            </a:xfrm>
          </p:grpSpPr>
          <p:sp>
            <p:nvSpPr>
              <p:cNvPr id="152636" name="Freeform 60"/>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 ang="0">
                    <a:pos x="0" y="0"/>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en-GB"/>
              </a:p>
            </p:txBody>
          </p:sp>
          <p:sp>
            <p:nvSpPr>
              <p:cNvPr id="152637" name="Freeform 61"/>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en-GB"/>
              </a:p>
            </p:txBody>
          </p:sp>
        </p:grpSp>
        <p:grpSp>
          <p:nvGrpSpPr>
            <p:cNvPr id="152638" name="Group 62"/>
            <p:cNvGrpSpPr>
              <a:grpSpLocks/>
            </p:cNvGrpSpPr>
            <p:nvPr/>
          </p:nvGrpSpPr>
          <p:grpSpPr bwMode="auto">
            <a:xfrm>
              <a:off x="3911" y="778"/>
              <a:ext cx="96" cy="56"/>
              <a:chOff x="3911" y="778"/>
              <a:chExt cx="96" cy="56"/>
            </a:xfrm>
          </p:grpSpPr>
          <p:sp>
            <p:nvSpPr>
              <p:cNvPr id="152639" name="Freeform 63"/>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 ang="0">
                    <a:pos x="0" y="0"/>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en-GB"/>
              </a:p>
            </p:txBody>
          </p:sp>
          <p:sp>
            <p:nvSpPr>
              <p:cNvPr id="152640" name="Freeform 64"/>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en-GB"/>
              </a:p>
            </p:txBody>
          </p:sp>
        </p:grpSp>
        <p:sp>
          <p:nvSpPr>
            <p:cNvPr id="152641" name="Freeform 65"/>
            <p:cNvSpPr>
              <a:spLocks/>
            </p:cNvSpPr>
            <p:nvPr/>
          </p:nvSpPr>
          <p:spPr bwMode="auto">
            <a:xfrm>
              <a:off x="3983" y="691"/>
              <a:ext cx="53" cy="34"/>
            </a:xfrm>
            <a:custGeom>
              <a:avLst/>
              <a:gdLst/>
              <a:ahLst/>
              <a:cxnLst>
                <a:cxn ang="0">
                  <a:pos x="0" y="127"/>
                </a:cxn>
                <a:cxn ang="0">
                  <a:pos x="14" y="99"/>
                </a:cxn>
                <a:cxn ang="0">
                  <a:pos x="30" y="64"/>
                </a:cxn>
                <a:cxn ang="0">
                  <a:pos x="50" y="40"/>
                </a:cxn>
                <a:cxn ang="0">
                  <a:pos x="76" y="21"/>
                </a:cxn>
                <a:cxn ang="0">
                  <a:pos x="107" y="7"/>
                </a:cxn>
                <a:cxn ang="0">
                  <a:pos x="140" y="3"/>
                </a:cxn>
                <a:cxn ang="0">
                  <a:pos x="173" y="0"/>
                </a:cxn>
                <a:cxn ang="0">
                  <a:pos x="215" y="1"/>
                </a:cxn>
                <a:cxn ang="0">
                  <a:pos x="258" y="4"/>
                </a:cxn>
                <a:cxn ang="0">
                  <a:pos x="303" y="6"/>
                </a:cxn>
                <a:cxn ang="0">
                  <a:pos x="351" y="11"/>
                </a:cxn>
                <a:cxn ang="0">
                  <a:pos x="385" y="21"/>
                </a:cxn>
                <a:cxn ang="0">
                  <a:pos x="399" y="36"/>
                </a:cxn>
                <a:cxn ang="0">
                  <a:pos x="412" y="59"/>
                </a:cxn>
                <a:cxn ang="0">
                  <a:pos x="421" y="86"/>
                </a:cxn>
                <a:cxn ang="0">
                  <a:pos x="426" y="120"/>
                </a:cxn>
                <a:cxn ang="0">
                  <a:pos x="428" y="160"/>
                </a:cxn>
                <a:cxn ang="0">
                  <a:pos x="421" y="199"/>
                </a:cxn>
                <a:cxn ang="0">
                  <a:pos x="408" y="230"/>
                </a:cxn>
                <a:cxn ang="0">
                  <a:pos x="388" y="250"/>
                </a:cxn>
                <a:cxn ang="0">
                  <a:pos x="368" y="262"/>
                </a:cxn>
                <a:cxn ang="0">
                  <a:pos x="338" y="270"/>
                </a:cxn>
                <a:cxn ang="0">
                  <a:pos x="309" y="272"/>
                </a:cxn>
                <a:cxn ang="0">
                  <a:pos x="282" y="270"/>
                </a:cxn>
                <a:cxn ang="0">
                  <a:pos x="252" y="242"/>
                </a:cxn>
                <a:cxn ang="0">
                  <a:pos x="232" y="219"/>
                </a:cxn>
                <a:cxn ang="0">
                  <a:pos x="202" y="197"/>
                </a:cxn>
                <a:cxn ang="0">
                  <a:pos x="173" y="179"/>
                </a:cxn>
                <a:cxn ang="0">
                  <a:pos x="140" y="159"/>
                </a:cxn>
                <a:cxn ang="0">
                  <a:pos x="109" y="147"/>
                </a:cxn>
                <a:cxn ang="0">
                  <a:pos x="83" y="139"/>
                </a:cxn>
                <a:cxn ang="0">
                  <a:pos x="59" y="137"/>
                </a:cxn>
                <a:cxn ang="0">
                  <a:pos x="0" y="12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en-GB"/>
            </a:p>
          </p:txBody>
        </p:sp>
      </p:grpSp>
      <p:sp>
        <p:nvSpPr>
          <p:cNvPr id="152642" name="AutoShape 66"/>
          <p:cNvSpPr>
            <a:spLocks noChangeArrowheads="1"/>
          </p:cNvSpPr>
          <p:nvPr/>
        </p:nvSpPr>
        <p:spPr bwMode="auto">
          <a:xfrm>
            <a:off x="2209800" y="1914548"/>
            <a:ext cx="914400" cy="685800"/>
          </a:xfrm>
          <a:prstGeom prst="hexagon">
            <a:avLst>
              <a:gd name="adj" fmla="val 33333"/>
              <a:gd name="vf" fmla="val 115470"/>
            </a:avLst>
          </a:prstGeom>
          <a:solidFill>
            <a:srgbClr val="DADAF6"/>
          </a:solidFill>
          <a:ln w="9525">
            <a:solidFill>
              <a:schemeClr val="tx1"/>
            </a:solidFill>
            <a:miter lim="800000"/>
            <a:headEnd/>
            <a:tailEnd/>
          </a:ln>
          <a:effectLst/>
        </p:spPr>
        <p:txBody>
          <a:bodyPr wrap="none" anchor="ctr"/>
          <a:lstStyle/>
          <a:p>
            <a:endParaRPr lang="en-GB"/>
          </a:p>
        </p:txBody>
      </p:sp>
      <p:grpSp>
        <p:nvGrpSpPr>
          <p:cNvPr id="152643" name="Group 67"/>
          <p:cNvGrpSpPr>
            <a:grpSpLocks/>
          </p:cNvGrpSpPr>
          <p:nvPr/>
        </p:nvGrpSpPr>
        <p:grpSpPr bwMode="auto">
          <a:xfrm>
            <a:off x="2570163" y="1839936"/>
            <a:ext cx="184150" cy="493712"/>
            <a:chOff x="1619" y="673"/>
            <a:chExt cx="116" cy="311"/>
          </a:xfrm>
        </p:grpSpPr>
        <p:grpSp>
          <p:nvGrpSpPr>
            <p:cNvPr id="152644" name="Group 68"/>
            <p:cNvGrpSpPr>
              <a:grpSpLocks/>
            </p:cNvGrpSpPr>
            <p:nvPr/>
          </p:nvGrpSpPr>
          <p:grpSpPr bwMode="auto">
            <a:xfrm>
              <a:off x="1621" y="780"/>
              <a:ext cx="114" cy="204"/>
              <a:chOff x="1621" y="780"/>
              <a:chExt cx="114" cy="204"/>
            </a:xfrm>
          </p:grpSpPr>
          <p:grpSp>
            <p:nvGrpSpPr>
              <p:cNvPr id="152645" name="Group 69"/>
              <p:cNvGrpSpPr>
                <a:grpSpLocks/>
              </p:cNvGrpSpPr>
              <p:nvPr/>
            </p:nvGrpSpPr>
            <p:grpSpPr bwMode="auto">
              <a:xfrm>
                <a:off x="1621" y="786"/>
                <a:ext cx="73" cy="196"/>
                <a:chOff x="1621" y="786"/>
                <a:chExt cx="73" cy="196"/>
              </a:xfrm>
            </p:grpSpPr>
            <p:sp>
              <p:nvSpPr>
                <p:cNvPr id="152646" name="Line 70"/>
                <p:cNvSpPr>
                  <a:spLocks noChangeShapeType="1"/>
                </p:cNvSpPr>
                <p:nvPr/>
              </p:nvSpPr>
              <p:spPr bwMode="auto">
                <a:xfrm>
                  <a:off x="1650" y="786"/>
                  <a:ext cx="27" cy="1"/>
                </a:xfrm>
                <a:prstGeom prst="line">
                  <a:avLst/>
                </a:prstGeom>
                <a:noFill/>
                <a:ln w="4763">
                  <a:solidFill>
                    <a:schemeClr val="tx1"/>
                  </a:solidFill>
                  <a:round/>
                  <a:headEnd/>
                  <a:tailEnd/>
                </a:ln>
              </p:spPr>
              <p:txBody>
                <a:bodyPr/>
                <a:lstStyle/>
                <a:p>
                  <a:endParaRPr lang="en-GB"/>
                </a:p>
              </p:txBody>
            </p:sp>
            <p:sp>
              <p:nvSpPr>
                <p:cNvPr id="152647" name="Line 71"/>
                <p:cNvSpPr>
                  <a:spLocks noChangeShapeType="1"/>
                </p:cNvSpPr>
                <p:nvPr/>
              </p:nvSpPr>
              <p:spPr bwMode="auto">
                <a:xfrm flipV="1">
                  <a:off x="1642" y="788"/>
                  <a:ext cx="33" cy="41"/>
                </a:xfrm>
                <a:prstGeom prst="line">
                  <a:avLst/>
                </a:prstGeom>
                <a:noFill/>
                <a:ln w="4763">
                  <a:solidFill>
                    <a:schemeClr val="tx1"/>
                  </a:solidFill>
                  <a:round/>
                  <a:headEnd/>
                  <a:tailEnd/>
                </a:ln>
              </p:spPr>
              <p:txBody>
                <a:bodyPr/>
                <a:lstStyle/>
                <a:p>
                  <a:endParaRPr lang="en-GB"/>
                </a:p>
              </p:txBody>
            </p:sp>
            <p:sp>
              <p:nvSpPr>
                <p:cNvPr id="152648" name="Line 72"/>
                <p:cNvSpPr>
                  <a:spLocks noChangeShapeType="1"/>
                </p:cNvSpPr>
                <p:nvPr/>
              </p:nvSpPr>
              <p:spPr bwMode="auto">
                <a:xfrm>
                  <a:off x="1641" y="829"/>
                  <a:ext cx="46" cy="88"/>
                </a:xfrm>
                <a:prstGeom prst="line">
                  <a:avLst/>
                </a:prstGeom>
                <a:noFill/>
                <a:ln w="4763">
                  <a:solidFill>
                    <a:schemeClr val="tx1"/>
                  </a:solidFill>
                  <a:round/>
                  <a:headEnd/>
                  <a:tailEnd/>
                </a:ln>
              </p:spPr>
              <p:txBody>
                <a:bodyPr/>
                <a:lstStyle/>
                <a:p>
                  <a:endParaRPr lang="en-GB"/>
                </a:p>
              </p:txBody>
            </p:sp>
            <p:sp>
              <p:nvSpPr>
                <p:cNvPr id="152649" name="Line 73"/>
                <p:cNvSpPr>
                  <a:spLocks noChangeShapeType="1"/>
                </p:cNvSpPr>
                <p:nvPr/>
              </p:nvSpPr>
              <p:spPr bwMode="auto">
                <a:xfrm flipV="1">
                  <a:off x="1621" y="915"/>
                  <a:ext cx="67" cy="67"/>
                </a:xfrm>
                <a:prstGeom prst="line">
                  <a:avLst/>
                </a:prstGeom>
                <a:noFill/>
                <a:ln w="4763">
                  <a:solidFill>
                    <a:schemeClr val="tx1"/>
                  </a:solidFill>
                  <a:round/>
                  <a:headEnd/>
                  <a:tailEnd/>
                </a:ln>
              </p:spPr>
              <p:txBody>
                <a:bodyPr/>
                <a:lstStyle/>
                <a:p>
                  <a:endParaRPr lang="en-GB"/>
                </a:p>
              </p:txBody>
            </p:sp>
            <p:sp>
              <p:nvSpPr>
                <p:cNvPr id="152650" name="Line 74"/>
                <p:cNvSpPr>
                  <a:spLocks noChangeShapeType="1"/>
                </p:cNvSpPr>
                <p:nvPr/>
              </p:nvSpPr>
              <p:spPr bwMode="auto">
                <a:xfrm>
                  <a:off x="1630" y="916"/>
                  <a:ext cx="64" cy="66"/>
                </a:xfrm>
                <a:prstGeom prst="line">
                  <a:avLst/>
                </a:prstGeom>
                <a:noFill/>
                <a:ln w="4763">
                  <a:solidFill>
                    <a:schemeClr val="tx1"/>
                  </a:solidFill>
                  <a:round/>
                  <a:headEnd/>
                  <a:tailEnd/>
                </a:ln>
              </p:spPr>
              <p:txBody>
                <a:bodyPr/>
                <a:lstStyle/>
                <a:p>
                  <a:endParaRPr lang="en-GB"/>
                </a:p>
              </p:txBody>
            </p:sp>
            <p:sp>
              <p:nvSpPr>
                <p:cNvPr id="152651" name="Line 75"/>
                <p:cNvSpPr>
                  <a:spLocks noChangeShapeType="1"/>
                </p:cNvSpPr>
                <p:nvPr/>
              </p:nvSpPr>
              <p:spPr bwMode="auto">
                <a:xfrm flipV="1">
                  <a:off x="1629" y="829"/>
                  <a:ext cx="51" cy="86"/>
                </a:xfrm>
                <a:prstGeom prst="line">
                  <a:avLst/>
                </a:prstGeom>
                <a:noFill/>
                <a:ln w="4763">
                  <a:solidFill>
                    <a:schemeClr val="tx1"/>
                  </a:solidFill>
                  <a:round/>
                  <a:headEnd/>
                  <a:tailEnd/>
                </a:ln>
              </p:spPr>
              <p:txBody>
                <a:bodyPr/>
                <a:lstStyle/>
                <a:p>
                  <a:endParaRPr lang="en-GB"/>
                </a:p>
              </p:txBody>
            </p:sp>
            <p:sp>
              <p:nvSpPr>
                <p:cNvPr id="152652" name="Line 76"/>
                <p:cNvSpPr>
                  <a:spLocks noChangeShapeType="1"/>
                </p:cNvSpPr>
                <p:nvPr/>
              </p:nvSpPr>
              <p:spPr bwMode="auto">
                <a:xfrm>
                  <a:off x="1651" y="786"/>
                  <a:ext cx="31" cy="46"/>
                </a:xfrm>
                <a:prstGeom prst="line">
                  <a:avLst/>
                </a:prstGeom>
                <a:noFill/>
                <a:ln w="4763">
                  <a:solidFill>
                    <a:schemeClr val="tx1"/>
                  </a:solidFill>
                  <a:round/>
                  <a:headEnd/>
                  <a:tailEnd/>
                </a:ln>
              </p:spPr>
              <p:txBody>
                <a:bodyPr/>
                <a:lstStyle/>
                <a:p>
                  <a:endParaRPr lang="en-GB"/>
                </a:p>
              </p:txBody>
            </p:sp>
          </p:grpSp>
          <p:sp>
            <p:nvSpPr>
              <p:cNvPr id="152653" name="Line 77"/>
              <p:cNvSpPr>
                <a:spLocks noChangeShapeType="1"/>
              </p:cNvSpPr>
              <p:nvPr/>
            </p:nvSpPr>
            <p:spPr bwMode="auto">
              <a:xfrm flipV="1">
                <a:off x="1693" y="903"/>
                <a:ext cx="27" cy="81"/>
              </a:xfrm>
              <a:prstGeom prst="line">
                <a:avLst/>
              </a:prstGeom>
              <a:noFill/>
              <a:ln w="4763">
                <a:solidFill>
                  <a:schemeClr val="tx1"/>
                </a:solidFill>
                <a:round/>
                <a:headEnd/>
                <a:tailEnd/>
              </a:ln>
            </p:spPr>
            <p:txBody>
              <a:bodyPr/>
              <a:lstStyle/>
              <a:p>
                <a:endParaRPr lang="en-GB"/>
              </a:p>
            </p:txBody>
          </p:sp>
          <p:sp>
            <p:nvSpPr>
              <p:cNvPr id="152654" name="Line 78"/>
              <p:cNvSpPr>
                <a:spLocks noChangeShapeType="1"/>
              </p:cNvSpPr>
              <p:nvPr/>
            </p:nvSpPr>
            <p:spPr bwMode="auto">
              <a:xfrm>
                <a:off x="1682" y="831"/>
                <a:ext cx="38" cy="73"/>
              </a:xfrm>
              <a:prstGeom prst="line">
                <a:avLst/>
              </a:prstGeom>
              <a:noFill/>
              <a:ln w="4763">
                <a:solidFill>
                  <a:schemeClr val="tx1"/>
                </a:solidFill>
                <a:round/>
                <a:headEnd/>
                <a:tailEnd/>
              </a:ln>
            </p:spPr>
            <p:txBody>
              <a:bodyPr/>
              <a:lstStyle/>
              <a:p>
                <a:endParaRPr lang="en-GB"/>
              </a:p>
            </p:txBody>
          </p:sp>
          <p:sp>
            <p:nvSpPr>
              <p:cNvPr id="152655" name="Line 79"/>
              <p:cNvSpPr>
                <a:spLocks noChangeShapeType="1"/>
              </p:cNvSpPr>
              <p:nvPr/>
            </p:nvSpPr>
            <p:spPr bwMode="auto">
              <a:xfrm flipV="1">
                <a:off x="1682" y="781"/>
                <a:ext cx="9" cy="50"/>
              </a:xfrm>
              <a:prstGeom prst="line">
                <a:avLst/>
              </a:prstGeom>
              <a:noFill/>
              <a:ln w="4763">
                <a:solidFill>
                  <a:schemeClr val="tx1"/>
                </a:solidFill>
                <a:round/>
                <a:headEnd/>
                <a:tailEnd/>
              </a:ln>
            </p:spPr>
            <p:txBody>
              <a:bodyPr/>
              <a:lstStyle/>
              <a:p>
                <a:endParaRPr lang="en-GB"/>
              </a:p>
            </p:txBody>
          </p:sp>
          <p:sp>
            <p:nvSpPr>
              <p:cNvPr id="152656" name="Line 80"/>
              <p:cNvSpPr>
                <a:spLocks noChangeShapeType="1"/>
              </p:cNvSpPr>
              <p:nvPr/>
            </p:nvSpPr>
            <p:spPr bwMode="auto">
              <a:xfrm flipV="1">
                <a:off x="1677" y="780"/>
                <a:ext cx="16" cy="7"/>
              </a:xfrm>
              <a:prstGeom prst="line">
                <a:avLst/>
              </a:prstGeom>
              <a:noFill/>
              <a:ln w="4763">
                <a:solidFill>
                  <a:schemeClr val="tx1"/>
                </a:solidFill>
                <a:round/>
                <a:headEnd/>
                <a:tailEnd/>
              </a:ln>
            </p:spPr>
            <p:txBody>
              <a:bodyPr/>
              <a:lstStyle/>
              <a:p>
                <a:endParaRPr lang="en-GB"/>
              </a:p>
            </p:txBody>
          </p:sp>
          <p:sp>
            <p:nvSpPr>
              <p:cNvPr id="152657" name="Line 81"/>
              <p:cNvSpPr>
                <a:spLocks noChangeShapeType="1"/>
              </p:cNvSpPr>
              <p:nvPr/>
            </p:nvSpPr>
            <p:spPr bwMode="auto">
              <a:xfrm>
                <a:off x="1678" y="786"/>
                <a:ext cx="24" cy="37"/>
              </a:xfrm>
              <a:prstGeom prst="line">
                <a:avLst/>
              </a:prstGeom>
              <a:noFill/>
              <a:ln w="4763">
                <a:solidFill>
                  <a:schemeClr val="tx1"/>
                </a:solidFill>
                <a:round/>
                <a:headEnd/>
                <a:tailEnd/>
              </a:ln>
            </p:spPr>
            <p:txBody>
              <a:bodyPr/>
              <a:lstStyle/>
              <a:p>
                <a:endParaRPr lang="en-GB"/>
              </a:p>
            </p:txBody>
          </p:sp>
          <p:sp>
            <p:nvSpPr>
              <p:cNvPr id="152658" name="Line 82"/>
              <p:cNvSpPr>
                <a:spLocks noChangeShapeType="1"/>
              </p:cNvSpPr>
              <p:nvPr/>
            </p:nvSpPr>
            <p:spPr bwMode="auto">
              <a:xfrm flipV="1">
                <a:off x="1689" y="823"/>
                <a:ext cx="10" cy="93"/>
              </a:xfrm>
              <a:prstGeom prst="line">
                <a:avLst/>
              </a:prstGeom>
              <a:noFill/>
              <a:ln w="4763">
                <a:solidFill>
                  <a:schemeClr val="tx1"/>
                </a:solidFill>
                <a:round/>
                <a:headEnd/>
                <a:tailEnd/>
              </a:ln>
            </p:spPr>
            <p:txBody>
              <a:bodyPr/>
              <a:lstStyle/>
              <a:p>
                <a:endParaRPr lang="en-GB"/>
              </a:p>
            </p:txBody>
          </p:sp>
          <p:sp>
            <p:nvSpPr>
              <p:cNvPr id="152659" name="Line 83"/>
              <p:cNvSpPr>
                <a:spLocks noChangeShapeType="1"/>
              </p:cNvSpPr>
              <p:nvPr/>
            </p:nvSpPr>
            <p:spPr bwMode="auto">
              <a:xfrm>
                <a:off x="1690" y="916"/>
                <a:ext cx="45" cy="43"/>
              </a:xfrm>
              <a:prstGeom prst="line">
                <a:avLst/>
              </a:prstGeom>
              <a:noFill/>
              <a:ln w="4763">
                <a:solidFill>
                  <a:schemeClr val="tx1"/>
                </a:solidFill>
                <a:round/>
                <a:headEnd/>
                <a:tailEnd/>
              </a:ln>
            </p:spPr>
            <p:txBody>
              <a:bodyPr/>
              <a:lstStyle/>
              <a:p>
                <a:endParaRPr lang="en-GB"/>
              </a:p>
            </p:txBody>
          </p:sp>
        </p:grpSp>
        <p:grpSp>
          <p:nvGrpSpPr>
            <p:cNvPr id="152660" name="Group 84"/>
            <p:cNvGrpSpPr>
              <a:grpSpLocks/>
            </p:cNvGrpSpPr>
            <p:nvPr/>
          </p:nvGrpSpPr>
          <p:grpSpPr bwMode="auto">
            <a:xfrm>
              <a:off x="1619" y="683"/>
              <a:ext cx="112" cy="299"/>
              <a:chOff x="1619" y="683"/>
              <a:chExt cx="112" cy="299"/>
            </a:xfrm>
          </p:grpSpPr>
          <p:sp>
            <p:nvSpPr>
              <p:cNvPr id="152661" name="Line 85"/>
              <p:cNvSpPr>
                <a:spLocks noChangeShapeType="1"/>
              </p:cNvSpPr>
              <p:nvPr/>
            </p:nvSpPr>
            <p:spPr bwMode="auto">
              <a:xfrm flipV="1">
                <a:off x="1619" y="683"/>
                <a:ext cx="44" cy="297"/>
              </a:xfrm>
              <a:prstGeom prst="line">
                <a:avLst/>
              </a:prstGeom>
              <a:noFill/>
              <a:ln w="15875">
                <a:solidFill>
                  <a:schemeClr val="tx1"/>
                </a:solidFill>
                <a:round/>
                <a:headEnd/>
                <a:tailEnd/>
              </a:ln>
            </p:spPr>
            <p:txBody>
              <a:bodyPr/>
              <a:lstStyle/>
              <a:p>
                <a:endParaRPr lang="en-GB"/>
              </a:p>
            </p:txBody>
          </p:sp>
          <p:sp>
            <p:nvSpPr>
              <p:cNvPr id="152662" name="Line 86"/>
              <p:cNvSpPr>
                <a:spLocks noChangeShapeType="1"/>
              </p:cNvSpPr>
              <p:nvPr/>
            </p:nvSpPr>
            <p:spPr bwMode="auto">
              <a:xfrm>
                <a:off x="1665" y="692"/>
                <a:ext cx="28" cy="290"/>
              </a:xfrm>
              <a:prstGeom prst="line">
                <a:avLst/>
              </a:prstGeom>
              <a:noFill/>
              <a:ln w="15875">
                <a:solidFill>
                  <a:schemeClr val="tx1"/>
                </a:solidFill>
                <a:round/>
                <a:headEnd/>
                <a:tailEnd/>
              </a:ln>
            </p:spPr>
            <p:txBody>
              <a:bodyPr/>
              <a:lstStyle/>
              <a:p>
                <a:endParaRPr lang="en-GB"/>
              </a:p>
            </p:txBody>
          </p:sp>
          <p:sp>
            <p:nvSpPr>
              <p:cNvPr id="152663" name="Line 87"/>
              <p:cNvSpPr>
                <a:spLocks noChangeShapeType="1"/>
              </p:cNvSpPr>
              <p:nvPr/>
            </p:nvSpPr>
            <p:spPr bwMode="auto">
              <a:xfrm flipV="1">
                <a:off x="1693" y="957"/>
                <a:ext cx="38" cy="24"/>
              </a:xfrm>
              <a:prstGeom prst="line">
                <a:avLst/>
              </a:prstGeom>
              <a:noFill/>
              <a:ln w="15875">
                <a:solidFill>
                  <a:schemeClr val="tx1"/>
                </a:solidFill>
                <a:round/>
                <a:headEnd/>
                <a:tailEnd/>
              </a:ln>
            </p:spPr>
            <p:txBody>
              <a:bodyPr/>
              <a:lstStyle/>
              <a:p>
                <a:endParaRPr lang="en-GB"/>
              </a:p>
            </p:txBody>
          </p:sp>
          <p:sp>
            <p:nvSpPr>
              <p:cNvPr id="152664" name="Line 88"/>
              <p:cNvSpPr>
                <a:spLocks noChangeShapeType="1"/>
              </p:cNvSpPr>
              <p:nvPr/>
            </p:nvSpPr>
            <p:spPr bwMode="auto">
              <a:xfrm>
                <a:off x="1670" y="689"/>
                <a:ext cx="61" cy="270"/>
              </a:xfrm>
              <a:prstGeom prst="line">
                <a:avLst/>
              </a:prstGeom>
              <a:noFill/>
              <a:ln w="15875">
                <a:solidFill>
                  <a:schemeClr val="tx1"/>
                </a:solidFill>
                <a:round/>
                <a:headEnd/>
                <a:tailEnd/>
              </a:ln>
            </p:spPr>
            <p:txBody>
              <a:bodyPr/>
              <a:lstStyle/>
              <a:p>
                <a:endParaRPr lang="en-GB"/>
              </a:p>
            </p:txBody>
          </p:sp>
          <p:sp>
            <p:nvSpPr>
              <p:cNvPr id="152665" name="Line 89"/>
              <p:cNvSpPr>
                <a:spLocks noChangeShapeType="1"/>
              </p:cNvSpPr>
              <p:nvPr/>
            </p:nvSpPr>
            <p:spPr bwMode="auto">
              <a:xfrm>
                <a:off x="1620" y="980"/>
                <a:ext cx="74" cy="1"/>
              </a:xfrm>
              <a:prstGeom prst="line">
                <a:avLst/>
              </a:prstGeom>
              <a:noFill/>
              <a:ln w="15875">
                <a:solidFill>
                  <a:schemeClr val="tx1"/>
                </a:solidFill>
                <a:round/>
                <a:headEnd/>
                <a:tailEnd/>
              </a:ln>
            </p:spPr>
            <p:txBody>
              <a:bodyPr/>
              <a:lstStyle/>
              <a:p>
                <a:endParaRPr lang="en-GB"/>
              </a:p>
            </p:txBody>
          </p:sp>
        </p:grpSp>
        <p:sp>
          <p:nvSpPr>
            <p:cNvPr id="152666" name="Oval 90"/>
            <p:cNvSpPr>
              <a:spLocks noChangeArrowheads="1"/>
            </p:cNvSpPr>
            <p:nvPr/>
          </p:nvSpPr>
          <p:spPr bwMode="auto">
            <a:xfrm>
              <a:off x="1653" y="673"/>
              <a:ext cx="32" cy="36"/>
            </a:xfrm>
            <a:prstGeom prst="ellipse">
              <a:avLst/>
            </a:prstGeom>
            <a:solidFill>
              <a:srgbClr val="FFFF00"/>
            </a:solidFill>
            <a:ln w="9525">
              <a:solidFill>
                <a:schemeClr val="tx1"/>
              </a:solidFill>
              <a:round/>
              <a:headEnd/>
              <a:tailEnd/>
            </a:ln>
          </p:spPr>
          <p:txBody>
            <a:bodyPr/>
            <a:lstStyle/>
            <a:p>
              <a:endParaRPr lang="en-GB"/>
            </a:p>
          </p:txBody>
        </p:sp>
      </p:grpSp>
      <p:grpSp>
        <p:nvGrpSpPr>
          <p:cNvPr id="152667" name="Group 91"/>
          <p:cNvGrpSpPr>
            <a:grpSpLocks/>
          </p:cNvGrpSpPr>
          <p:nvPr/>
        </p:nvGrpSpPr>
        <p:grpSpPr bwMode="auto">
          <a:xfrm>
            <a:off x="2693988" y="1543073"/>
            <a:ext cx="730250" cy="701675"/>
            <a:chOff x="1697" y="486"/>
            <a:chExt cx="460" cy="442"/>
          </a:xfrm>
        </p:grpSpPr>
        <p:grpSp>
          <p:nvGrpSpPr>
            <p:cNvPr id="152668" name="Group 92"/>
            <p:cNvGrpSpPr>
              <a:grpSpLocks/>
            </p:cNvGrpSpPr>
            <p:nvPr/>
          </p:nvGrpSpPr>
          <p:grpSpPr bwMode="auto">
            <a:xfrm>
              <a:off x="1933" y="486"/>
              <a:ext cx="224" cy="442"/>
              <a:chOff x="1933" y="486"/>
              <a:chExt cx="224" cy="442"/>
            </a:xfrm>
          </p:grpSpPr>
          <p:sp>
            <p:nvSpPr>
              <p:cNvPr id="152669" name="Arc 93"/>
              <p:cNvSpPr>
                <a:spLocks/>
              </p:cNvSpPr>
              <p:nvPr/>
            </p:nvSpPr>
            <p:spPr bwMode="auto">
              <a:xfrm>
                <a:off x="2019" y="486"/>
                <a:ext cx="138" cy="442"/>
              </a:xfrm>
              <a:custGeom>
                <a:avLst/>
                <a:gdLst>
                  <a:gd name="G0" fmla="+- 0 0 0"/>
                  <a:gd name="G1" fmla="+- 21189 0 0"/>
                  <a:gd name="G2" fmla="+- 21600 0 0"/>
                  <a:gd name="T0" fmla="*/ 4192 w 21600"/>
                  <a:gd name="T1" fmla="*/ 0 h 42004"/>
                  <a:gd name="T2" fmla="*/ 5771 w 21600"/>
                  <a:gd name="T3" fmla="*/ 42004 h 42004"/>
                  <a:gd name="T4" fmla="*/ 0 w 21600"/>
                  <a:gd name="T5" fmla="*/ 21189 h 42004"/>
                </a:gdLst>
                <a:ahLst/>
                <a:cxnLst>
                  <a:cxn ang="0">
                    <a:pos x="T0" y="T1"/>
                  </a:cxn>
                  <a:cxn ang="0">
                    <a:pos x="T2" y="T3"/>
                  </a:cxn>
                  <a:cxn ang="0">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close/>
                  </a:path>
                </a:pathLst>
              </a:custGeom>
              <a:noFill/>
              <a:ln w="4763">
                <a:solidFill>
                  <a:srgbClr val="FF0000"/>
                </a:solidFill>
                <a:round/>
                <a:headEnd/>
                <a:tailEnd/>
              </a:ln>
            </p:spPr>
            <p:txBody>
              <a:bodyPr/>
              <a:lstStyle/>
              <a:p>
                <a:endParaRPr lang="en-GB"/>
              </a:p>
            </p:txBody>
          </p:sp>
          <p:sp>
            <p:nvSpPr>
              <p:cNvPr id="152670" name="Arc 94"/>
              <p:cNvSpPr>
                <a:spLocks/>
              </p:cNvSpPr>
              <p:nvPr/>
            </p:nvSpPr>
            <p:spPr bwMode="auto">
              <a:xfrm>
                <a:off x="1980" y="514"/>
                <a:ext cx="119" cy="380"/>
              </a:xfrm>
              <a:custGeom>
                <a:avLst/>
                <a:gdLst>
                  <a:gd name="G0" fmla="+- 0 0 0"/>
                  <a:gd name="G1" fmla="+- 21163 0 0"/>
                  <a:gd name="G2" fmla="+- 21600 0 0"/>
                  <a:gd name="T0" fmla="*/ 4323 w 21600"/>
                  <a:gd name="T1" fmla="*/ 0 h 42026"/>
                  <a:gd name="T2" fmla="*/ 5592 w 21600"/>
                  <a:gd name="T3" fmla="*/ 42026 h 42026"/>
                  <a:gd name="T4" fmla="*/ 0 w 21600"/>
                  <a:gd name="T5" fmla="*/ 21163 h 42026"/>
                </a:gdLst>
                <a:ahLst/>
                <a:cxnLst>
                  <a:cxn ang="0">
                    <a:pos x="T0" y="T1"/>
                  </a:cxn>
                  <a:cxn ang="0">
                    <a:pos x="T2" y="T3"/>
                  </a:cxn>
                  <a:cxn ang="0">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close/>
                  </a:path>
                </a:pathLst>
              </a:custGeom>
              <a:noFill/>
              <a:ln w="4763">
                <a:solidFill>
                  <a:srgbClr val="FF0000"/>
                </a:solidFill>
                <a:round/>
                <a:headEnd/>
                <a:tailEnd/>
              </a:ln>
            </p:spPr>
            <p:txBody>
              <a:bodyPr/>
              <a:lstStyle/>
              <a:p>
                <a:endParaRPr lang="en-GB"/>
              </a:p>
            </p:txBody>
          </p:sp>
          <p:sp>
            <p:nvSpPr>
              <p:cNvPr id="152671" name="Arc 95"/>
              <p:cNvSpPr>
                <a:spLocks/>
              </p:cNvSpPr>
              <p:nvPr/>
            </p:nvSpPr>
            <p:spPr bwMode="auto">
              <a:xfrm>
                <a:off x="1933" y="547"/>
                <a:ext cx="111" cy="321"/>
              </a:xfrm>
              <a:custGeom>
                <a:avLst/>
                <a:gdLst>
                  <a:gd name="G0" fmla="+- 0 0 0"/>
                  <a:gd name="G1" fmla="+- 21211 0 0"/>
                  <a:gd name="G2" fmla="+- 21600 0 0"/>
                  <a:gd name="T0" fmla="*/ 4081 w 21600"/>
                  <a:gd name="T1" fmla="*/ 0 h 42061"/>
                  <a:gd name="T2" fmla="*/ 5643 w 21600"/>
                  <a:gd name="T3" fmla="*/ 42061 h 42061"/>
                  <a:gd name="T4" fmla="*/ 0 w 21600"/>
                  <a:gd name="T5" fmla="*/ 21211 h 42061"/>
                </a:gdLst>
                <a:ahLst/>
                <a:cxnLst>
                  <a:cxn ang="0">
                    <a:pos x="T0" y="T1"/>
                  </a:cxn>
                  <a:cxn ang="0">
                    <a:pos x="T2" y="T3"/>
                  </a:cxn>
                  <a:cxn ang="0">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close/>
                  </a:path>
                </a:pathLst>
              </a:custGeom>
              <a:noFill/>
              <a:ln w="4763">
                <a:solidFill>
                  <a:srgbClr val="FF0000"/>
                </a:solidFill>
                <a:round/>
                <a:headEnd/>
                <a:tailEnd/>
              </a:ln>
            </p:spPr>
            <p:txBody>
              <a:bodyPr/>
              <a:lstStyle/>
              <a:p>
                <a:endParaRPr lang="en-GB"/>
              </a:p>
            </p:txBody>
          </p:sp>
        </p:grpSp>
        <p:grpSp>
          <p:nvGrpSpPr>
            <p:cNvPr id="152672" name="Group 96"/>
            <p:cNvGrpSpPr>
              <a:grpSpLocks/>
            </p:cNvGrpSpPr>
            <p:nvPr/>
          </p:nvGrpSpPr>
          <p:grpSpPr bwMode="auto">
            <a:xfrm>
              <a:off x="1805" y="569"/>
              <a:ext cx="188" cy="294"/>
              <a:chOff x="1805" y="569"/>
              <a:chExt cx="188" cy="294"/>
            </a:xfrm>
          </p:grpSpPr>
          <p:sp>
            <p:nvSpPr>
              <p:cNvPr id="152673" name="Arc 97"/>
              <p:cNvSpPr>
                <a:spLocks/>
              </p:cNvSpPr>
              <p:nvPr/>
            </p:nvSpPr>
            <p:spPr bwMode="auto">
              <a:xfrm>
                <a:off x="1877" y="569"/>
                <a:ext cx="116" cy="294"/>
              </a:xfrm>
              <a:custGeom>
                <a:avLst/>
                <a:gdLst>
                  <a:gd name="G0" fmla="+- 0 0 0"/>
                  <a:gd name="G1" fmla="+- 21177 0 0"/>
                  <a:gd name="G2" fmla="+- 21600 0 0"/>
                  <a:gd name="T0" fmla="*/ 4255 w 21600"/>
                  <a:gd name="T1" fmla="*/ 0 h 42006"/>
                  <a:gd name="T2" fmla="*/ 5718 w 21600"/>
                  <a:gd name="T3" fmla="*/ 42006 h 42006"/>
                  <a:gd name="T4" fmla="*/ 0 w 21600"/>
                  <a:gd name="T5" fmla="*/ 21177 h 42006"/>
                </a:gdLst>
                <a:ahLst/>
                <a:cxnLst>
                  <a:cxn ang="0">
                    <a:pos x="T0" y="T1"/>
                  </a:cxn>
                  <a:cxn ang="0">
                    <a:pos x="T2" y="T3"/>
                  </a:cxn>
                  <a:cxn ang="0">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close/>
                  </a:path>
                </a:pathLst>
              </a:custGeom>
              <a:noFill/>
              <a:ln w="4763">
                <a:solidFill>
                  <a:srgbClr val="FF0000"/>
                </a:solidFill>
                <a:round/>
                <a:headEnd/>
                <a:tailEnd/>
              </a:ln>
            </p:spPr>
            <p:txBody>
              <a:bodyPr/>
              <a:lstStyle/>
              <a:p>
                <a:endParaRPr lang="en-GB"/>
              </a:p>
            </p:txBody>
          </p:sp>
          <p:sp>
            <p:nvSpPr>
              <p:cNvPr id="152674" name="Arc 98"/>
              <p:cNvSpPr>
                <a:spLocks/>
              </p:cNvSpPr>
              <p:nvPr/>
            </p:nvSpPr>
            <p:spPr bwMode="auto">
              <a:xfrm>
                <a:off x="1845" y="587"/>
                <a:ext cx="101" cy="254"/>
              </a:xfrm>
              <a:custGeom>
                <a:avLst/>
                <a:gdLst>
                  <a:gd name="G0" fmla="+- 0 0 0"/>
                  <a:gd name="G1" fmla="+- 21213 0 0"/>
                  <a:gd name="G2" fmla="+- 21600 0 0"/>
                  <a:gd name="T0" fmla="*/ 4073 w 21600"/>
                  <a:gd name="T1" fmla="*/ 0 h 42135"/>
                  <a:gd name="T2" fmla="*/ 5370 w 21600"/>
                  <a:gd name="T3" fmla="*/ 42135 h 42135"/>
                  <a:gd name="T4" fmla="*/ 0 w 21600"/>
                  <a:gd name="T5" fmla="*/ 21213 h 42135"/>
                </a:gdLst>
                <a:ahLst/>
                <a:cxnLst>
                  <a:cxn ang="0">
                    <a:pos x="T0" y="T1"/>
                  </a:cxn>
                  <a:cxn ang="0">
                    <a:pos x="T2" y="T3"/>
                  </a:cxn>
                  <a:cxn ang="0">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close/>
                  </a:path>
                </a:pathLst>
              </a:custGeom>
              <a:noFill/>
              <a:ln w="4763">
                <a:solidFill>
                  <a:srgbClr val="FF0000"/>
                </a:solidFill>
                <a:round/>
                <a:headEnd/>
                <a:tailEnd/>
              </a:ln>
            </p:spPr>
            <p:txBody>
              <a:bodyPr/>
              <a:lstStyle/>
              <a:p>
                <a:endParaRPr lang="en-GB"/>
              </a:p>
            </p:txBody>
          </p:sp>
          <p:sp>
            <p:nvSpPr>
              <p:cNvPr id="152675" name="Arc 99"/>
              <p:cNvSpPr>
                <a:spLocks/>
              </p:cNvSpPr>
              <p:nvPr/>
            </p:nvSpPr>
            <p:spPr bwMode="auto">
              <a:xfrm>
                <a:off x="1805" y="610"/>
                <a:ext cx="94" cy="213"/>
              </a:xfrm>
              <a:custGeom>
                <a:avLst/>
                <a:gdLst>
                  <a:gd name="G0" fmla="+- 0 0 0"/>
                  <a:gd name="G1" fmla="+- 21207 0 0"/>
                  <a:gd name="G2" fmla="+- 21600 0 0"/>
                  <a:gd name="T0" fmla="*/ 4101 w 21600"/>
                  <a:gd name="T1" fmla="*/ 0 h 42085"/>
                  <a:gd name="T2" fmla="*/ 5536 w 21600"/>
                  <a:gd name="T3" fmla="*/ 42085 h 42085"/>
                  <a:gd name="T4" fmla="*/ 0 w 21600"/>
                  <a:gd name="T5" fmla="*/ 21207 h 42085"/>
                </a:gdLst>
                <a:ahLst/>
                <a:cxnLst>
                  <a:cxn ang="0">
                    <a:pos x="T0" y="T1"/>
                  </a:cxn>
                  <a:cxn ang="0">
                    <a:pos x="T2" y="T3"/>
                  </a:cxn>
                  <a:cxn ang="0">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close/>
                  </a:path>
                </a:pathLst>
              </a:custGeom>
              <a:noFill/>
              <a:ln w="4763">
                <a:solidFill>
                  <a:srgbClr val="FF0000"/>
                </a:solidFill>
                <a:round/>
                <a:headEnd/>
                <a:tailEnd/>
              </a:ln>
            </p:spPr>
            <p:txBody>
              <a:bodyPr/>
              <a:lstStyle/>
              <a:p>
                <a:endParaRPr lang="en-GB"/>
              </a:p>
            </p:txBody>
          </p:sp>
        </p:grpSp>
        <p:sp>
          <p:nvSpPr>
            <p:cNvPr id="152676" name="Arc 100"/>
            <p:cNvSpPr>
              <a:spLocks/>
            </p:cNvSpPr>
            <p:nvPr/>
          </p:nvSpPr>
          <p:spPr bwMode="auto">
            <a:xfrm>
              <a:off x="1772" y="629"/>
              <a:ext cx="85" cy="185"/>
            </a:xfrm>
            <a:custGeom>
              <a:avLst/>
              <a:gdLst>
                <a:gd name="G0" fmla="+- 0 0 0"/>
                <a:gd name="G1" fmla="+- 21215 0 0"/>
                <a:gd name="G2" fmla="+- 21600 0 0"/>
                <a:gd name="T0" fmla="*/ 4060 w 21600"/>
                <a:gd name="T1" fmla="*/ 0 h 42137"/>
                <a:gd name="T2" fmla="*/ 5369 w 21600"/>
                <a:gd name="T3" fmla="*/ 42137 h 42137"/>
                <a:gd name="T4" fmla="*/ 0 w 21600"/>
                <a:gd name="T5" fmla="*/ 21215 h 42137"/>
              </a:gdLst>
              <a:ahLst/>
              <a:cxnLst>
                <a:cxn ang="0">
                  <a:pos x="T0" y="T1"/>
                </a:cxn>
                <a:cxn ang="0">
                  <a:pos x="T2" y="T3"/>
                </a:cxn>
                <a:cxn ang="0">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close/>
                </a:path>
              </a:pathLst>
            </a:custGeom>
            <a:noFill/>
            <a:ln w="4763">
              <a:solidFill>
                <a:srgbClr val="FF0000"/>
              </a:solidFill>
              <a:round/>
              <a:headEnd/>
              <a:tailEnd/>
            </a:ln>
          </p:spPr>
          <p:txBody>
            <a:bodyPr/>
            <a:lstStyle/>
            <a:p>
              <a:endParaRPr lang="en-GB"/>
            </a:p>
          </p:txBody>
        </p:sp>
        <p:sp>
          <p:nvSpPr>
            <p:cNvPr id="152677" name="Arc 101"/>
            <p:cNvSpPr>
              <a:spLocks/>
            </p:cNvSpPr>
            <p:nvPr/>
          </p:nvSpPr>
          <p:spPr bwMode="auto">
            <a:xfrm>
              <a:off x="1737" y="641"/>
              <a:ext cx="73" cy="159"/>
            </a:xfrm>
            <a:custGeom>
              <a:avLst/>
              <a:gdLst>
                <a:gd name="G0" fmla="+- 0 0 0"/>
                <a:gd name="G1" fmla="+- 21203 0 0"/>
                <a:gd name="G2" fmla="+- 21600 0 0"/>
                <a:gd name="T0" fmla="*/ 4120 w 21600"/>
                <a:gd name="T1" fmla="*/ 0 h 42128"/>
                <a:gd name="T2" fmla="*/ 5359 w 21600"/>
                <a:gd name="T3" fmla="*/ 42128 h 42128"/>
                <a:gd name="T4" fmla="*/ 0 w 21600"/>
                <a:gd name="T5" fmla="*/ 21203 h 42128"/>
              </a:gdLst>
              <a:ahLst/>
              <a:cxnLst>
                <a:cxn ang="0">
                  <a:pos x="T0" y="T1"/>
                </a:cxn>
                <a:cxn ang="0">
                  <a:pos x="T2" y="T3"/>
                </a:cxn>
                <a:cxn ang="0">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close/>
                </a:path>
              </a:pathLst>
            </a:custGeom>
            <a:noFill/>
            <a:ln w="4763">
              <a:solidFill>
                <a:srgbClr val="FF0000"/>
              </a:solidFill>
              <a:round/>
              <a:headEnd/>
              <a:tailEnd/>
            </a:ln>
          </p:spPr>
          <p:txBody>
            <a:bodyPr/>
            <a:lstStyle/>
            <a:p>
              <a:endParaRPr lang="en-GB"/>
            </a:p>
          </p:txBody>
        </p:sp>
        <p:sp>
          <p:nvSpPr>
            <p:cNvPr id="152678" name="Arc 102"/>
            <p:cNvSpPr>
              <a:spLocks/>
            </p:cNvSpPr>
            <p:nvPr/>
          </p:nvSpPr>
          <p:spPr bwMode="auto">
            <a:xfrm>
              <a:off x="1708" y="662"/>
              <a:ext cx="63" cy="124"/>
            </a:xfrm>
            <a:custGeom>
              <a:avLst/>
              <a:gdLst>
                <a:gd name="G0" fmla="+- 0 0 0"/>
                <a:gd name="G1" fmla="+- 21213 0 0"/>
                <a:gd name="G2" fmla="+- 21600 0 0"/>
                <a:gd name="T0" fmla="*/ 4073 w 21600"/>
                <a:gd name="T1" fmla="*/ 0 h 42009"/>
                <a:gd name="T2" fmla="*/ 5839 w 21600"/>
                <a:gd name="T3" fmla="*/ 42009 h 42009"/>
                <a:gd name="T4" fmla="*/ 0 w 21600"/>
                <a:gd name="T5" fmla="*/ 21213 h 42009"/>
              </a:gdLst>
              <a:ahLst/>
              <a:cxnLst>
                <a:cxn ang="0">
                  <a:pos x="T0" y="T1"/>
                </a:cxn>
                <a:cxn ang="0">
                  <a:pos x="T2" y="T3"/>
                </a:cxn>
                <a:cxn ang="0">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close/>
                </a:path>
              </a:pathLst>
            </a:custGeom>
            <a:noFill/>
            <a:ln w="4763">
              <a:solidFill>
                <a:srgbClr val="FF0000"/>
              </a:solidFill>
              <a:round/>
              <a:headEnd/>
              <a:tailEnd/>
            </a:ln>
          </p:spPr>
          <p:txBody>
            <a:bodyPr/>
            <a:lstStyle/>
            <a:p>
              <a:endParaRPr lang="en-GB"/>
            </a:p>
          </p:txBody>
        </p:sp>
        <p:sp>
          <p:nvSpPr>
            <p:cNvPr id="152679" name="Arc 103"/>
            <p:cNvSpPr>
              <a:spLocks/>
            </p:cNvSpPr>
            <p:nvPr/>
          </p:nvSpPr>
          <p:spPr bwMode="auto">
            <a:xfrm>
              <a:off x="1697" y="681"/>
              <a:ext cx="38" cy="94"/>
            </a:xfrm>
            <a:custGeom>
              <a:avLst/>
              <a:gdLst>
                <a:gd name="G0" fmla="+- 0 0 0"/>
                <a:gd name="G1" fmla="+- 21339 0 0"/>
                <a:gd name="G2" fmla="+- 21600 0 0"/>
                <a:gd name="T0" fmla="*/ 3345 w 21600"/>
                <a:gd name="T1" fmla="*/ 0 h 42318"/>
                <a:gd name="T2" fmla="*/ 5142 w 21600"/>
                <a:gd name="T3" fmla="*/ 42318 h 42318"/>
                <a:gd name="T4" fmla="*/ 0 w 21600"/>
                <a:gd name="T5" fmla="*/ 21339 h 42318"/>
              </a:gdLst>
              <a:ahLst/>
              <a:cxnLst>
                <a:cxn ang="0">
                  <a:pos x="T0" y="T1"/>
                </a:cxn>
                <a:cxn ang="0">
                  <a:pos x="T2" y="T3"/>
                </a:cxn>
                <a:cxn ang="0">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close/>
                </a:path>
              </a:pathLst>
            </a:custGeom>
            <a:noFill/>
            <a:ln w="4763">
              <a:solidFill>
                <a:srgbClr val="FF0000"/>
              </a:solidFill>
              <a:round/>
              <a:headEnd/>
              <a:tailEnd/>
            </a:ln>
          </p:spPr>
          <p:txBody>
            <a:bodyPr/>
            <a:lstStyle/>
            <a:p>
              <a:endParaRPr lang="en-GB"/>
            </a:p>
          </p:txBody>
        </p:sp>
      </p:grpSp>
      <p:sp>
        <p:nvSpPr>
          <p:cNvPr id="152680" name="AutoShape 104"/>
          <p:cNvSpPr>
            <a:spLocks noChangeArrowheads="1"/>
          </p:cNvSpPr>
          <p:nvPr/>
        </p:nvSpPr>
        <p:spPr bwMode="auto">
          <a:xfrm>
            <a:off x="1676400" y="5724548"/>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GB"/>
          </a:p>
        </p:txBody>
      </p:sp>
      <p:sp>
        <p:nvSpPr>
          <p:cNvPr id="152681" name="AutoShape 105"/>
          <p:cNvSpPr>
            <a:spLocks noChangeArrowheads="1"/>
          </p:cNvSpPr>
          <p:nvPr/>
        </p:nvSpPr>
        <p:spPr bwMode="auto">
          <a:xfrm>
            <a:off x="1676400" y="3133748"/>
            <a:ext cx="2057400" cy="1676400"/>
          </a:xfrm>
          <a:prstGeom prst="roundRect">
            <a:avLst>
              <a:gd name="adj" fmla="val 16667"/>
            </a:avLst>
          </a:prstGeom>
          <a:solidFill>
            <a:srgbClr val="DADAF6"/>
          </a:solidFill>
          <a:ln w="9525">
            <a:solidFill>
              <a:schemeClr val="tx1"/>
            </a:solidFill>
            <a:round/>
            <a:headEnd/>
            <a:tailEnd/>
          </a:ln>
          <a:effectLst/>
        </p:spPr>
        <p:txBody>
          <a:bodyPr wrap="none" anchor="ctr"/>
          <a:lstStyle/>
          <a:p>
            <a:pPr algn="ctr"/>
            <a:endParaRPr lang="en-US"/>
          </a:p>
        </p:txBody>
      </p:sp>
      <p:sp>
        <p:nvSpPr>
          <p:cNvPr id="152682" name="Rectangle 106"/>
          <p:cNvSpPr>
            <a:spLocks noChangeArrowheads="1"/>
          </p:cNvSpPr>
          <p:nvPr/>
        </p:nvSpPr>
        <p:spPr bwMode="auto">
          <a:xfrm>
            <a:off x="2209800" y="4124348"/>
            <a:ext cx="990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A8</a:t>
            </a:r>
          </a:p>
        </p:txBody>
      </p:sp>
      <p:sp>
        <p:nvSpPr>
          <p:cNvPr id="152683" name="Line 107"/>
          <p:cNvSpPr>
            <a:spLocks noChangeShapeType="1"/>
          </p:cNvSpPr>
          <p:nvPr/>
        </p:nvSpPr>
        <p:spPr bwMode="auto">
          <a:xfrm>
            <a:off x="2971800" y="3590948"/>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684" name="Line 108"/>
          <p:cNvSpPr>
            <a:spLocks noChangeShapeType="1"/>
          </p:cNvSpPr>
          <p:nvPr/>
        </p:nvSpPr>
        <p:spPr bwMode="auto">
          <a:xfrm>
            <a:off x="2438400" y="3590948"/>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685" name="Text Box 109"/>
          <p:cNvSpPr txBox="1">
            <a:spLocks noChangeArrowheads="1"/>
          </p:cNvSpPr>
          <p:nvPr/>
        </p:nvSpPr>
        <p:spPr bwMode="auto">
          <a:xfrm>
            <a:off x="2667000" y="3209948"/>
            <a:ext cx="757238" cy="336550"/>
          </a:xfrm>
          <a:prstGeom prst="rect">
            <a:avLst/>
          </a:prstGeom>
          <a:noFill/>
          <a:ln w="9525">
            <a:noFill/>
            <a:miter lim="800000"/>
            <a:headEnd/>
            <a:tailEnd/>
          </a:ln>
          <a:effectLst/>
        </p:spPr>
        <p:txBody>
          <a:bodyPr wrap="none">
            <a:spAutoFit/>
          </a:bodyPr>
          <a:lstStyle/>
          <a:p>
            <a:r>
              <a:rPr lang="en-US"/>
              <a:t>RAND</a:t>
            </a:r>
          </a:p>
        </p:txBody>
      </p:sp>
      <p:sp>
        <p:nvSpPr>
          <p:cNvPr id="152686" name="Text Box 110"/>
          <p:cNvSpPr txBox="1">
            <a:spLocks noChangeArrowheads="1"/>
          </p:cNvSpPr>
          <p:nvPr/>
        </p:nvSpPr>
        <p:spPr bwMode="auto">
          <a:xfrm>
            <a:off x="2209800" y="3209948"/>
            <a:ext cx="350838" cy="336550"/>
          </a:xfrm>
          <a:prstGeom prst="rect">
            <a:avLst/>
          </a:prstGeom>
          <a:noFill/>
          <a:ln w="9525">
            <a:noFill/>
            <a:miter lim="800000"/>
            <a:headEnd/>
            <a:tailEnd/>
          </a:ln>
          <a:effectLst/>
        </p:spPr>
        <p:txBody>
          <a:bodyPr wrap="none">
            <a:spAutoFit/>
          </a:bodyPr>
          <a:lstStyle/>
          <a:p>
            <a:r>
              <a:rPr lang="en-US"/>
              <a:t>K</a:t>
            </a:r>
            <a:r>
              <a:rPr lang="en-US" baseline="-25000"/>
              <a:t>i</a:t>
            </a:r>
            <a:endParaRPr lang="en-US"/>
          </a:p>
        </p:txBody>
      </p:sp>
      <p:sp>
        <p:nvSpPr>
          <p:cNvPr id="152687" name="Text Box 111"/>
          <p:cNvSpPr txBox="1">
            <a:spLocks noChangeArrowheads="1"/>
          </p:cNvSpPr>
          <p:nvPr/>
        </p:nvSpPr>
        <p:spPr bwMode="auto">
          <a:xfrm>
            <a:off x="1698625" y="3667148"/>
            <a:ext cx="793750" cy="336550"/>
          </a:xfrm>
          <a:prstGeom prst="rect">
            <a:avLst/>
          </a:prstGeom>
          <a:noFill/>
          <a:ln w="9525">
            <a:noFill/>
            <a:miter lim="800000"/>
            <a:headEnd/>
            <a:tailEnd/>
          </a:ln>
          <a:effectLst/>
        </p:spPr>
        <p:txBody>
          <a:bodyPr wrap="none">
            <a:spAutoFit/>
          </a:bodyPr>
          <a:lstStyle/>
          <a:p>
            <a:r>
              <a:rPr lang="en-US"/>
              <a:t>128 bit</a:t>
            </a:r>
          </a:p>
        </p:txBody>
      </p:sp>
      <p:sp>
        <p:nvSpPr>
          <p:cNvPr id="152688" name="Text Box 112"/>
          <p:cNvSpPr txBox="1">
            <a:spLocks noChangeArrowheads="1"/>
          </p:cNvSpPr>
          <p:nvPr/>
        </p:nvSpPr>
        <p:spPr bwMode="auto">
          <a:xfrm>
            <a:off x="2895600" y="3667148"/>
            <a:ext cx="793750" cy="336550"/>
          </a:xfrm>
          <a:prstGeom prst="rect">
            <a:avLst/>
          </a:prstGeom>
          <a:noFill/>
          <a:ln w="9525">
            <a:noFill/>
            <a:miter lim="800000"/>
            <a:headEnd/>
            <a:tailEnd/>
          </a:ln>
          <a:effectLst/>
        </p:spPr>
        <p:txBody>
          <a:bodyPr wrap="none">
            <a:spAutoFit/>
          </a:bodyPr>
          <a:lstStyle/>
          <a:p>
            <a:r>
              <a:rPr lang="en-US"/>
              <a:t>128 bit</a:t>
            </a:r>
          </a:p>
        </p:txBody>
      </p:sp>
      <p:sp>
        <p:nvSpPr>
          <p:cNvPr id="152689" name="Line 113"/>
          <p:cNvSpPr>
            <a:spLocks noChangeShapeType="1"/>
          </p:cNvSpPr>
          <p:nvPr/>
        </p:nvSpPr>
        <p:spPr bwMode="auto">
          <a:xfrm>
            <a:off x="2400300" y="4657748"/>
            <a:ext cx="0" cy="15240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690" name="Text Box 114"/>
          <p:cNvSpPr txBox="1">
            <a:spLocks noChangeArrowheads="1"/>
          </p:cNvSpPr>
          <p:nvPr/>
        </p:nvSpPr>
        <p:spPr bwMode="auto">
          <a:xfrm>
            <a:off x="1752600" y="4914923"/>
            <a:ext cx="914400" cy="581025"/>
          </a:xfrm>
          <a:prstGeom prst="rect">
            <a:avLst/>
          </a:prstGeom>
          <a:noFill/>
          <a:ln w="9525">
            <a:noFill/>
            <a:miter lim="800000"/>
            <a:headEnd/>
            <a:tailEnd/>
          </a:ln>
          <a:effectLst/>
        </p:spPr>
        <p:txBody>
          <a:bodyPr>
            <a:spAutoFit/>
          </a:bodyPr>
          <a:lstStyle/>
          <a:p>
            <a:r>
              <a:rPr lang="en-US"/>
              <a:t>K</a:t>
            </a:r>
            <a:r>
              <a:rPr lang="en-US" baseline="-25000"/>
              <a:t>c</a:t>
            </a:r>
            <a:endParaRPr lang="en-US"/>
          </a:p>
          <a:p>
            <a:r>
              <a:rPr lang="en-US"/>
              <a:t>64 bit</a:t>
            </a:r>
          </a:p>
        </p:txBody>
      </p:sp>
      <p:sp>
        <p:nvSpPr>
          <p:cNvPr id="152691" name="AutoShape 115"/>
          <p:cNvSpPr>
            <a:spLocks noChangeArrowheads="1"/>
          </p:cNvSpPr>
          <p:nvPr/>
        </p:nvSpPr>
        <p:spPr bwMode="auto">
          <a:xfrm>
            <a:off x="5486400" y="3133748"/>
            <a:ext cx="2057400" cy="1981200"/>
          </a:xfrm>
          <a:prstGeom prst="roundRect">
            <a:avLst>
              <a:gd name="adj" fmla="val 16667"/>
            </a:avLst>
          </a:prstGeom>
          <a:solidFill>
            <a:srgbClr val="DADAF6"/>
          </a:solidFill>
          <a:ln w="9525">
            <a:solidFill>
              <a:schemeClr val="tx1"/>
            </a:solidFill>
            <a:round/>
            <a:headEnd/>
            <a:tailEnd/>
          </a:ln>
          <a:effectLst/>
        </p:spPr>
        <p:txBody>
          <a:bodyPr wrap="none" anchor="ctr"/>
          <a:lstStyle/>
          <a:p>
            <a:pPr algn="ctr"/>
            <a:endParaRPr lang="en-US"/>
          </a:p>
        </p:txBody>
      </p:sp>
      <p:sp>
        <p:nvSpPr>
          <p:cNvPr id="152692" name="Rectangle 116"/>
          <p:cNvSpPr>
            <a:spLocks noChangeArrowheads="1"/>
          </p:cNvSpPr>
          <p:nvPr/>
        </p:nvSpPr>
        <p:spPr bwMode="auto">
          <a:xfrm>
            <a:off x="6019800" y="4124348"/>
            <a:ext cx="990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A8</a:t>
            </a:r>
          </a:p>
        </p:txBody>
      </p:sp>
      <p:sp>
        <p:nvSpPr>
          <p:cNvPr id="152693" name="Line 117"/>
          <p:cNvSpPr>
            <a:spLocks noChangeShapeType="1"/>
          </p:cNvSpPr>
          <p:nvPr/>
        </p:nvSpPr>
        <p:spPr bwMode="auto">
          <a:xfrm>
            <a:off x="6781800" y="3590948"/>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694" name="Line 118"/>
          <p:cNvSpPr>
            <a:spLocks noChangeShapeType="1"/>
          </p:cNvSpPr>
          <p:nvPr/>
        </p:nvSpPr>
        <p:spPr bwMode="auto">
          <a:xfrm>
            <a:off x="6248400" y="3590948"/>
            <a:ext cx="0" cy="5334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695" name="Text Box 119"/>
          <p:cNvSpPr txBox="1">
            <a:spLocks noChangeArrowheads="1"/>
          </p:cNvSpPr>
          <p:nvPr/>
        </p:nvSpPr>
        <p:spPr bwMode="auto">
          <a:xfrm>
            <a:off x="5791200" y="3209948"/>
            <a:ext cx="757238" cy="336550"/>
          </a:xfrm>
          <a:prstGeom prst="rect">
            <a:avLst/>
          </a:prstGeom>
          <a:noFill/>
          <a:ln w="9525">
            <a:noFill/>
            <a:miter lim="800000"/>
            <a:headEnd/>
            <a:tailEnd/>
          </a:ln>
          <a:effectLst/>
        </p:spPr>
        <p:txBody>
          <a:bodyPr wrap="none">
            <a:spAutoFit/>
          </a:bodyPr>
          <a:lstStyle/>
          <a:p>
            <a:r>
              <a:rPr lang="en-US"/>
              <a:t>RAND</a:t>
            </a:r>
          </a:p>
        </p:txBody>
      </p:sp>
      <p:sp>
        <p:nvSpPr>
          <p:cNvPr id="152696" name="Text Box 120"/>
          <p:cNvSpPr txBox="1">
            <a:spLocks noChangeArrowheads="1"/>
          </p:cNvSpPr>
          <p:nvPr/>
        </p:nvSpPr>
        <p:spPr bwMode="auto">
          <a:xfrm>
            <a:off x="6629400" y="3209948"/>
            <a:ext cx="350838" cy="336550"/>
          </a:xfrm>
          <a:prstGeom prst="rect">
            <a:avLst/>
          </a:prstGeom>
          <a:noFill/>
          <a:ln w="9525">
            <a:noFill/>
            <a:miter lim="800000"/>
            <a:headEnd/>
            <a:tailEnd/>
          </a:ln>
          <a:effectLst/>
        </p:spPr>
        <p:txBody>
          <a:bodyPr wrap="none">
            <a:spAutoFit/>
          </a:bodyPr>
          <a:lstStyle/>
          <a:p>
            <a:r>
              <a:rPr lang="en-US"/>
              <a:t>K</a:t>
            </a:r>
            <a:r>
              <a:rPr lang="en-US" baseline="-25000"/>
              <a:t>i</a:t>
            </a:r>
            <a:endParaRPr lang="en-US"/>
          </a:p>
        </p:txBody>
      </p:sp>
      <p:sp>
        <p:nvSpPr>
          <p:cNvPr id="152697" name="Text Box 121"/>
          <p:cNvSpPr txBox="1">
            <a:spLocks noChangeArrowheads="1"/>
          </p:cNvSpPr>
          <p:nvPr/>
        </p:nvSpPr>
        <p:spPr bwMode="auto">
          <a:xfrm>
            <a:off x="5508625" y="3667148"/>
            <a:ext cx="793750" cy="336550"/>
          </a:xfrm>
          <a:prstGeom prst="rect">
            <a:avLst/>
          </a:prstGeom>
          <a:noFill/>
          <a:ln w="9525">
            <a:noFill/>
            <a:miter lim="800000"/>
            <a:headEnd/>
            <a:tailEnd/>
          </a:ln>
          <a:effectLst/>
        </p:spPr>
        <p:txBody>
          <a:bodyPr wrap="none">
            <a:spAutoFit/>
          </a:bodyPr>
          <a:lstStyle/>
          <a:p>
            <a:r>
              <a:rPr lang="en-US"/>
              <a:t>128 bit</a:t>
            </a:r>
          </a:p>
        </p:txBody>
      </p:sp>
      <p:sp>
        <p:nvSpPr>
          <p:cNvPr id="152698" name="Text Box 122"/>
          <p:cNvSpPr txBox="1">
            <a:spLocks noChangeArrowheads="1"/>
          </p:cNvSpPr>
          <p:nvPr/>
        </p:nvSpPr>
        <p:spPr bwMode="auto">
          <a:xfrm>
            <a:off x="6705600" y="3667148"/>
            <a:ext cx="793750" cy="336550"/>
          </a:xfrm>
          <a:prstGeom prst="rect">
            <a:avLst/>
          </a:prstGeom>
          <a:noFill/>
          <a:ln w="9525">
            <a:noFill/>
            <a:miter lim="800000"/>
            <a:headEnd/>
            <a:tailEnd/>
          </a:ln>
          <a:effectLst/>
        </p:spPr>
        <p:txBody>
          <a:bodyPr wrap="none">
            <a:spAutoFit/>
          </a:bodyPr>
          <a:lstStyle/>
          <a:p>
            <a:r>
              <a:rPr lang="en-US"/>
              <a:t>128 bit</a:t>
            </a:r>
          </a:p>
        </p:txBody>
      </p:sp>
      <p:sp>
        <p:nvSpPr>
          <p:cNvPr id="152699" name="Line 123"/>
          <p:cNvSpPr>
            <a:spLocks noChangeShapeType="1"/>
          </p:cNvSpPr>
          <p:nvPr/>
        </p:nvSpPr>
        <p:spPr bwMode="auto">
          <a:xfrm>
            <a:off x="3352800" y="3362348"/>
            <a:ext cx="25146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00" name="Text Box 124"/>
          <p:cNvSpPr txBox="1">
            <a:spLocks noChangeArrowheads="1"/>
          </p:cNvSpPr>
          <p:nvPr/>
        </p:nvSpPr>
        <p:spPr bwMode="auto">
          <a:xfrm>
            <a:off x="6172200" y="5692798"/>
            <a:ext cx="735013" cy="336550"/>
          </a:xfrm>
          <a:prstGeom prst="rect">
            <a:avLst/>
          </a:prstGeom>
          <a:noFill/>
          <a:ln w="9525">
            <a:noFill/>
            <a:miter lim="800000"/>
            <a:headEnd/>
            <a:tailEnd/>
          </a:ln>
          <a:effectLst/>
        </p:spPr>
        <p:txBody>
          <a:bodyPr wrap="none">
            <a:spAutoFit/>
          </a:bodyPr>
          <a:lstStyle/>
          <a:p>
            <a:r>
              <a:rPr lang="en-US"/>
              <a:t>SRES</a:t>
            </a:r>
          </a:p>
        </p:txBody>
      </p:sp>
      <p:sp>
        <p:nvSpPr>
          <p:cNvPr id="152701" name="Text Box 125"/>
          <p:cNvSpPr txBox="1">
            <a:spLocks noChangeArrowheads="1"/>
          </p:cNvSpPr>
          <p:nvPr/>
        </p:nvSpPr>
        <p:spPr bwMode="auto">
          <a:xfrm>
            <a:off x="4251325" y="3041673"/>
            <a:ext cx="757238" cy="336550"/>
          </a:xfrm>
          <a:prstGeom prst="rect">
            <a:avLst/>
          </a:prstGeom>
          <a:noFill/>
          <a:ln w="9525">
            <a:noFill/>
            <a:miter lim="800000"/>
            <a:headEnd/>
            <a:tailEnd/>
          </a:ln>
          <a:effectLst/>
        </p:spPr>
        <p:txBody>
          <a:bodyPr wrap="none">
            <a:spAutoFit/>
          </a:bodyPr>
          <a:lstStyle/>
          <a:p>
            <a:r>
              <a:rPr lang="en-US"/>
              <a:t>RAND</a:t>
            </a:r>
          </a:p>
        </p:txBody>
      </p:sp>
      <p:sp>
        <p:nvSpPr>
          <p:cNvPr id="152702" name="Text Box 126"/>
          <p:cNvSpPr txBox="1">
            <a:spLocks noChangeArrowheads="1"/>
          </p:cNvSpPr>
          <p:nvPr/>
        </p:nvSpPr>
        <p:spPr bwMode="auto">
          <a:xfrm>
            <a:off x="4038600" y="5724548"/>
            <a:ext cx="1076325" cy="581025"/>
          </a:xfrm>
          <a:prstGeom prst="rect">
            <a:avLst/>
          </a:prstGeom>
          <a:noFill/>
          <a:ln w="9525">
            <a:noFill/>
            <a:miter lim="800000"/>
            <a:headEnd/>
            <a:tailEnd/>
          </a:ln>
          <a:effectLst/>
        </p:spPr>
        <p:txBody>
          <a:bodyPr wrap="none">
            <a:spAutoFit/>
          </a:bodyPr>
          <a:lstStyle/>
          <a:p>
            <a:r>
              <a:rPr lang="en-US"/>
              <a:t>encrypted</a:t>
            </a:r>
            <a:br>
              <a:rPr lang="en-US"/>
            </a:br>
            <a:r>
              <a:rPr lang="en-US"/>
              <a:t>data</a:t>
            </a:r>
          </a:p>
        </p:txBody>
      </p:sp>
      <p:sp>
        <p:nvSpPr>
          <p:cNvPr id="152703" name="Text Box 127"/>
          <p:cNvSpPr txBox="1">
            <a:spLocks noChangeArrowheads="1"/>
          </p:cNvSpPr>
          <p:nvPr/>
        </p:nvSpPr>
        <p:spPr bwMode="auto">
          <a:xfrm>
            <a:off x="1709738" y="2568598"/>
            <a:ext cx="2136775" cy="336550"/>
          </a:xfrm>
          <a:prstGeom prst="rect">
            <a:avLst/>
          </a:prstGeom>
          <a:noFill/>
          <a:ln w="9525">
            <a:noFill/>
            <a:miter lim="800000"/>
            <a:headEnd/>
            <a:tailEnd/>
          </a:ln>
          <a:effectLst/>
        </p:spPr>
        <p:txBody>
          <a:bodyPr wrap="none">
            <a:spAutoFit/>
          </a:bodyPr>
          <a:lstStyle/>
          <a:p>
            <a:r>
              <a:rPr lang="en-US"/>
              <a:t>mobile network (BTS)</a:t>
            </a:r>
          </a:p>
        </p:txBody>
      </p:sp>
      <p:sp>
        <p:nvSpPr>
          <p:cNvPr id="152704" name="Text Box 128"/>
          <p:cNvSpPr txBox="1">
            <a:spLocks noChangeArrowheads="1"/>
          </p:cNvSpPr>
          <p:nvPr/>
        </p:nvSpPr>
        <p:spPr bwMode="auto">
          <a:xfrm>
            <a:off x="5867400" y="2524148"/>
            <a:ext cx="1325563" cy="336550"/>
          </a:xfrm>
          <a:prstGeom prst="rect">
            <a:avLst/>
          </a:prstGeom>
          <a:noFill/>
          <a:ln w="9525">
            <a:noFill/>
            <a:miter lim="800000"/>
            <a:headEnd/>
            <a:tailEnd/>
          </a:ln>
          <a:effectLst/>
        </p:spPr>
        <p:txBody>
          <a:bodyPr wrap="none">
            <a:spAutoFit/>
          </a:bodyPr>
          <a:lstStyle/>
          <a:p>
            <a:r>
              <a:rPr lang="en-US"/>
              <a:t>MS with SIM</a:t>
            </a:r>
          </a:p>
        </p:txBody>
      </p:sp>
      <p:sp>
        <p:nvSpPr>
          <p:cNvPr id="152705" name="Text Box 129"/>
          <p:cNvSpPr txBox="1">
            <a:spLocks noChangeArrowheads="1"/>
          </p:cNvSpPr>
          <p:nvPr/>
        </p:nvSpPr>
        <p:spPr bwMode="auto">
          <a:xfrm>
            <a:off x="863600" y="3575073"/>
            <a:ext cx="476250" cy="336550"/>
          </a:xfrm>
          <a:prstGeom prst="rect">
            <a:avLst/>
          </a:prstGeom>
          <a:noFill/>
          <a:ln w="9525">
            <a:noFill/>
            <a:miter lim="800000"/>
            <a:headEnd/>
            <a:tailEnd/>
          </a:ln>
          <a:effectLst/>
        </p:spPr>
        <p:txBody>
          <a:bodyPr wrap="none">
            <a:spAutoFit/>
          </a:bodyPr>
          <a:lstStyle/>
          <a:p>
            <a:r>
              <a:rPr lang="en-US" b="1"/>
              <a:t>AC</a:t>
            </a:r>
            <a:endParaRPr lang="en-US"/>
          </a:p>
        </p:txBody>
      </p:sp>
      <p:sp>
        <p:nvSpPr>
          <p:cNvPr id="152706" name="Text Box 130"/>
          <p:cNvSpPr txBox="1">
            <a:spLocks noChangeArrowheads="1"/>
          </p:cNvSpPr>
          <p:nvPr/>
        </p:nvSpPr>
        <p:spPr bwMode="auto">
          <a:xfrm>
            <a:off x="693738" y="5845198"/>
            <a:ext cx="600075" cy="336550"/>
          </a:xfrm>
          <a:prstGeom prst="rect">
            <a:avLst/>
          </a:prstGeom>
          <a:noFill/>
          <a:ln w="9525">
            <a:noFill/>
            <a:miter lim="800000"/>
            <a:headEnd/>
            <a:tailEnd/>
          </a:ln>
          <a:effectLst/>
        </p:spPr>
        <p:txBody>
          <a:bodyPr wrap="none">
            <a:spAutoFit/>
          </a:bodyPr>
          <a:lstStyle/>
          <a:p>
            <a:r>
              <a:rPr lang="en-US" b="1"/>
              <a:t>BSS</a:t>
            </a:r>
            <a:endParaRPr lang="en-US"/>
          </a:p>
        </p:txBody>
      </p:sp>
      <p:sp>
        <p:nvSpPr>
          <p:cNvPr id="152707" name="Text Box 131"/>
          <p:cNvSpPr txBox="1">
            <a:spLocks noChangeArrowheads="1"/>
          </p:cNvSpPr>
          <p:nvPr/>
        </p:nvSpPr>
        <p:spPr bwMode="auto">
          <a:xfrm>
            <a:off x="7620000" y="3575073"/>
            <a:ext cx="546100" cy="336550"/>
          </a:xfrm>
          <a:prstGeom prst="rect">
            <a:avLst/>
          </a:prstGeom>
          <a:noFill/>
          <a:ln w="9525">
            <a:noFill/>
            <a:miter lim="800000"/>
            <a:headEnd/>
            <a:tailEnd/>
          </a:ln>
          <a:effectLst/>
        </p:spPr>
        <p:txBody>
          <a:bodyPr wrap="none">
            <a:spAutoFit/>
          </a:bodyPr>
          <a:lstStyle/>
          <a:p>
            <a:r>
              <a:rPr lang="en-US" b="1"/>
              <a:t>SIM</a:t>
            </a:r>
            <a:endParaRPr lang="en-US"/>
          </a:p>
        </p:txBody>
      </p:sp>
      <p:sp>
        <p:nvSpPr>
          <p:cNvPr id="152708" name="AutoShape 132"/>
          <p:cNvSpPr>
            <a:spLocks noChangeArrowheads="1"/>
          </p:cNvSpPr>
          <p:nvPr/>
        </p:nvSpPr>
        <p:spPr bwMode="auto">
          <a:xfrm>
            <a:off x="5486400" y="5724548"/>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GB"/>
          </a:p>
        </p:txBody>
      </p:sp>
      <p:sp>
        <p:nvSpPr>
          <p:cNvPr id="152709" name="Rectangle 133"/>
          <p:cNvSpPr>
            <a:spLocks noChangeArrowheads="1"/>
          </p:cNvSpPr>
          <p:nvPr/>
        </p:nvSpPr>
        <p:spPr bwMode="auto">
          <a:xfrm>
            <a:off x="5981700" y="6191273"/>
            <a:ext cx="1066800" cy="457200"/>
          </a:xfrm>
          <a:prstGeom prst="rect">
            <a:avLst/>
          </a:prstGeom>
          <a:solidFill>
            <a:schemeClr val="bg1"/>
          </a:solidFill>
          <a:ln w="9525">
            <a:solidFill>
              <a:schemeClr val="tx1"/>
            </a:solidFill>
            <a:miter lim="800000"/>
            <a:headEnd/>
            <a:tailEnd/>
          </a:ln>
          <a:effectLst/>
        </p:spPr>
        <p:txBody>
          <a:bodyPr wrap="none" anchor="ctr"/>
          <a:lstStyle/>
          <a:p>
            <a:pPr algn="ctr"/>
            <a:r>
              <a:rPr lang="en-US"/>
              <a:t>A5</a:t>
            </a:r>
          </a:p>
        </p:txBody>
      </p:sp>
      <p:sp>
        <p:nvSpPr>
          <p:cNvPr id="152710" name="Text Box 134"/>
          <p:cNvSpPr txBox="1">
            <a:spLocks noChangeArrowheads="1"/>
          </p:cNvSpPr>
          <p:nvPr/>
        </p:nvSpPr>
        <p:spPr bwMode="auto">
          <a:xfrm>
            <a:off x="5486400" y="5114948"/>
            <a:ext cx="806450" cy="581025"/>
          </a:xfrm>
          <a:prstGeom prst="rect">
            <a:avLst/>
          </a:prstGeom>
          <a:noFill/>
          <a:ln w="9525">
            <a:noFill/>
            <a:miter lim="800000"/>
            <a:headEnd/>
            <a:tailEnd/>
          </a:ln>
          <a:effectLst/>
        </p:spPr>
        <p:txBody>
          <a:bodyPr>
            <a:spAutoFit/>
          </a:bodyPr>
          <a:lstStyle/>
          <a:p>
            <a:r>
              <a:rPr lang="en-US"/>
              <a:t>K</a:t>
            </a:r>
            <a:r>
              <a:rPr lang="en-US" baseline="-25000"/>
              <a:t>c</a:t>
            </a:r>
            <a:endParaRPr lang="en-US"/>
          </a:p>
          <a:p>
            <a:r>
              <a:rPr lang="en-US"/>
              <a:t>64 bit</a:t>
            </a:r>
          </a:p>
        </p:txBody>
      </p:sp>
      <p:sp>
        <p:nvSpPr>
          <p:cNvPr id="152711" name="Line 135"/>
          <p:cNvSpPr>
            <a:spLocks noChangeShapeType="1"/>
          </p:cNvSpPr>
          <p:nvPr/>
        </p:nvSpPr>
        <p:spPr bwMode="auto">
          <a:xfrm>
            <a:off x="6210300" y="4657748"/>
            <a:ext cx="0" cy="15240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12" name="Rectangle 136"/>
          <p:cNvSpPr>
            <a:spLocks noChangeArrowheads="1"/>
          </p:cNvSpPr>
          <p:nvPr/>
        </p:nvSpPr>
        <p:spPr bwMode="auto">
          <a:xfrm>
            <a:off x="2171700" y="6191273"/>
            <a:ext cx="1066800" cy="457200"/>
          </a:xfrm>
          <a:prstGeom prst="rect">
            <a:avLst/>
          </a:prstGeom>
          <a:solidFill>
            <a:schemeClr val="bg1"/>
          </a:solidFill>
          <a:ln w="9525">
            <a:solidFill>
              <a:schemeClr val="tx1"/>
            </a:solidFill>
            <a:miter lim="800000"/>
            <a:headEnd/>
            <a:tailEnd/>
          </a:ln>
          <a:effectLst/>
        </p:spPr>
        <p:txBody>
          <a:bodyPr wrap="none" anchor="ctr"/>
          <a:lstStyle/>
          <a:p>
            <a:pPr algn="ctr"/>
            <a:r>
              <a:rPr lang="en-US"/>
              <a:t>A5</a:t>
            </a:r>
          </a:p>
        </p:txBody>
      </p:sp>
      <p:sp>
        <p:nvSpPr>
          <p:cNvPr id="152713" name="Line 137"/>
          <p:cNvSpPr>
            <a:spLocks noChangeShapeType="1"/>
          </p:cNvSpPr>
          <p:nvPr/>
        </p:nvSpPr>
        <p:spPr bwMode="auto">
          <a:xfrm flipH="1">
            <a:off x="3276600" y="6305573"/>
            <a:ext cx="26670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14" name="Line 138"/>
          <p:cNvSpPr>
            <a:spLocks noChangeShapeType="1"/>
          </p:cNvSpPr>
          <p:nvPr/>
        </p:nvSpPr>
        <p:spPr bwMode="auto">
          <a:xfrm>
            <a:off x="3276600" y="6534173"/>
            <a:ext cx="2667000"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15" name="Text Box 139"/>
          <p:cNvSpPr txBox="1">
            <a:spLocks noChangeArrowheads="1"/>
          </p:cNvSpPr>
          <p:nvPr/>
        </p:nvSpPr>
        <p:spPr bwMode="auto">
          <a:xfrm>
            <a:off x="7772400" y="5953148"/>
            <a:ext cx="488950" cy="336550"/>
          </a:xfrm>
          <a:prstGeom prst="rect">
            <a:avLst/>
          </a:prstGeom>
          <a:noFill/>
          <a:ln w="9525">
            <a:noFill/>
            <a:miter lim="800000"/>
            <a:headEnd/>
            <a:tailEnd/>
          </a:ln>
          <a:effectLst/>
        </p:spPr>
        <p:txBody>
          <a:bodyPr wrap="none">
            <a:spAutoFit/>
          </a:bodyPr>
          <a:lstStyle/>
          <a:p>
            <a:r>
              <a:rPr lang="en-US" b="1"/>
              <a:t>MS</a:t>
            </a:r>
            <a:endParaRPr lang="en-US"/>
          </a:p>
        </p:txBody>
      </p:sp>
      <p:sp>
        <p:nvSpPr>
          <p:cNvPr id="152716" name="Text Box 140"/>
          <p:cNvSpPr txBox="1">
            <a:spLocks noChangeArrowheads="1"/>
          </p:cNvSpPr>
          <p:nvPr/>
        </p:nvSpPr>
        <p:spPr bwMode="auto">
          <a:xfrm>
            <a:off x="2667000" y="5724548"/>
            <a:ext cx="579438" cy="336550"/>
          </a:xfrm>
          <a:prstGeom prst="rect">
            <a:avLst/>
          </a:prstGeom>
          <a:noFill/>
          <a:ln w="9525">
            <a:noFill/>
            <a:miter lim="800000"/>
            <a:headEnd/>
            <a:tailEnd/>
          </a:ln>
          <a:effectLst/>
        </p:spPr>
        <p:txBody>
          <a:bodyPr wrap="none">
            <a:spAutoFit/>
          </a:bodyPr>
          <a:lstStyle/>
          <a:p>
            <a:r>
              <a:rPr lang="en-US"/>
              <a:t>data</a:t>
            </a:r>
          </a:p>
        </p:txBody>
      </p:sp>
      <p:sp>
        <p:nvSpPr>
          <p:cNvPr id="152717" name="Line 141"/>
          <p:cNvSpPr>
            <a:spLocks noChangeShapeType="1"/>
          </p:cNvSpPr>
          <p:nvPr/>
        </p:nvSpPr>
        <p:spPr bwMode="auto">
          <a:xfrm>
            <a:off x="2590800" y="5953148"/>
            <a:ext cx="0" cy="2286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18" name="Text Box 142"/>
          <p:cNvSpPr txBox="1">
            <a:spLocks noChangeArrowheads="1"/>
          </p:cNvSpPr>
          <p:nvPr/>
        </p:nvSpPr>
        <p:spPr bwMode="auto">
          <a:xfrm>
            <a:off x="6400800" y="5724548"/>
            <a:ext cx="579438" cy="336550"/>
          </a:xfrm>
          <a:prstGeom prst="rect">
            <a:avLst/>
          </a:prstGeom>
          <a:noFill/>
          <a:ln w="9525">
            <a:noFill/>
            <a:miter lim="800000"/>
            <a:headEnd/>
            <a:tailEnd/>
          </a:ln>
          <a:effectLst/>
        </p:spPr>
        <p:txBody>
          <a:bodyPr wrap="none">
            <a:spAutoFit/>
          </a:bodyPr>
          <a:lstStyle/>
          <a:p>
            <a:r>
              <a:rPr lang="en-US"/>
              <a:t>data</a:t>
            </a:r>
          </a:p>
        </p:txBody>
      </p:sp>
      <p:sp>
        <p:nvSpPr>
          <p:cNvPr id="152719" name="Line 143"/>
          <p:cNvSpPr>
            <a:spLocks noChangeShapeType="1"/>
          </p:cNvSpPr>
          <p:nvPr/>
        </p:nvSpPr>
        <p:spPr bwMode="auto">
          <a:xfrm>
            <a:off x="6400800" y="5953148"/>
            <a:ext cx="0" cy="228600"/>
          </a:xfrm>
          <a:prstGeom prst="line">
            <a:avLst/>
          </a:prstGeom>
          <a:noFill/>
          <a:ln w="9525">
            <a:solidFill>
              <a:schemeClr val="tx1"/>
            </a:solidFill>
            <a:round/>
            <a:headEnd/>
            <a:tailEnd type="triangle" w="med" len="med"/>
          </a:ln>
          <a:effectLst/>
        </p:spPr>
        <p:txBody>
          <a:bodyPr wrap="none" anchor="ctr"/>
          <a:lstStyle/>
          <a:p>
            <a:endParaRPr lang="en-GB"/>
          </a:p>
        </p:txBody>
      </p:sp>
      <p:sp>
        <p:nvSpPr>
          <p:cNvPr id="152721" name="Text Box 145"/>
          <p:cNvSpPr txBox="1">
            <a:spLocks noChangeArrowheads="1"/>
          </p:cNvSpPr>
          <p:nvPr/>
        </p:nvSpPr>
        <p:spPr bwMode="auto">
          <a:xfrm>
            <a:off x="609600" y="4886348"/>
            <a:ext cx="736600" cy="581025"/>
          </a:xfrm>
          <a:prstGeom prst="rect">
            <a:avLst/>
          </a:prstGeom>
          <a:noFill/>
          <a:ln w="9525">
            <a:noFill/>
            <a:miter lim="800000"/>
            <a:headEnd/>
            <a:tailEnd/>
          </a:ln>
          <a:effectLst/>
        </p:spPr>
        <p:txBody>
          <a:bodyPr wrap="none">
            <a:spAutoFit/>
          </a:bodyPr>
          <a:lstStyle/>
          <a:p>
            <a:r>
              <a:rPr lang="en-US"/>
              <a:t>cipher</a:t>
            </a:r>
          </a:p>
          <a:p>
            <a:r>
              <a:rPr lang="en-US"/>
              <a:t>key</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Performance characteristics of GSM (</a:t>
            </a:r>
            <a:r>
              <a:rPr lang="en-US" dirty="0" err="1"/>
              <a:t>wrt</a:t>
            </a:r>
            <a:r>
              <a:rPr lang="en-US" dirty="0"/>
              <a:t>. analog sys.)</a:t>
            </a:r>
          </a:p>
        </p:txBody>
      </p:sp>
      <p:sp>
        <p:nvSpPr>
          <p:cNvPr id="69635" name="Rectangle 3"/>
          <p:cNvSpPr>
            <a:spLocks noGrp="1" noChangeArrowheads="1"/>
          </p:cNvSpPr>
          <p:nvPr>
            <p:ph idx="1"/>
          </p:nvPr>
        </p:nvSpPr>
        <p:spPr>
          <a:xfrm>
            <a:off x="685800" y="1452586"/>
            <a:ext cx="7772400" cy="5334000"/>
          </a:xfrm>
        </p:spPr>
        <p:txBody>
          <a:bodyPr/>
          <a:lstStyle/>
          <a:p>
            <a:r>
              <a:rPr lang="en-US" sz="2000" dirty="0"/>
              <a:t>Communication </a:t>
            </a:r>
          </a:p>
          <a:p>
            <a:pPr lvl="1"/>
            <a:r>
              <a:rPr lang="en-US" sz="1800" dirty="0"/>
              <a:t>mobile, wireless communication; support for voice and data services</a:t>
            </a:r>
          </a:p>
          <a:p>
            <a:r>
              <a:rPr lang="en-US" sz="2000" dirty="0"/>
              <a:t>Total mobility </a:t>
            </a:r>
          </a:p>
          <a:p>
            <a:pPr lvl="1"/>
            <a:r>
              <a:rPr lang="en-US" sz="1800" dirty="0"/>
              <a:t>international access, chip-card enables use of access points of different providers</a:t>
            </a:r>
          </a:p>
          <a:p>
            <a:r>
              <a:rPr lang="en-US" sz="2000" dirty="0"/>
              <a:t>Worldwide connectivity</a:t>
            </a:r>
          </a:p>
          <a:p>
            <a:pPr lvl="1"/>
            <a:r>
              <a:rPr lang="en-US" sz="1800" dirty="0"/>
              <a:t>one number, the network handles localization</a:t>
            </a:r>
          </a:p>
          <a:p>
            <a:r>
              <a:rPr lang="en-US" sz="2000" dirty="0"/>
              <a:t>High capacity </a:t>
            </a:r>
          </a:p>
          <a:p>
            <a:pPr lvl="1"/>
            <a:r>
              <a:rPr lang="en-US" sz="1800" dirty="0"/>
              <a:t>better frequency efficiency, smaller cells, more customers per cell</a:t>
            </a:r>
          </a:p>
          <a:p>
            <a:r>
              <a:rPr lang="en-US" sz="2000" dirty="0"/>
              <a:t>High transmission quality</a:t>
            </a:r>
          </a:p>
          <a:p>
            <a:pPr lvl="1"/>
            <a:r>
              <a:rPr lang="en-US" sz="1800" dirty="0"/>
              <a:t>high audio quality and reliability for wireless, uninterrupted phone calls at higher speeds (e.g., from cars, trains)</a:t>
            </a:r>
          </a:p>
          <a:p>
            <a:r>
              <a:rPr lang="en-US" sz="2000" dirty="0"/>
              <a:t>Security functions </a:t>
            </a:r>
          </a:p>
          <a:p>
            <a:pPr lvl="1"/>
            <a:r>
              <a:rPr lang="en-US" sz="1800" dirty="0"/>
              <a:t>access control, authentication via chip-card and PIN</a:t>
            </a:r>
          </a:p>
          <a:p>
            <a:pPr lvl="1"/>
            <a:endParaRPr lang="en-US" sz="18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Disadvantages of GSM</a:t>
            </a:r>
          </a:p>
        </p:txBody>
      </p:sp>
      <p:sp>
        <p:nvSpPr>
          <p:cNvPr id="99331" name="Rectangle 3"/>
          <p:cNvSpPr>
            <a:spLocks noGrp="1" noChangeArrowheads="1"/>
          </p:cNvSpPr>
          <p:nvPr>
            <p:ph idx="1"/>
          </p:nvPr>
        </p:nvSpPr>
        <p:spPr/>
        <p:txBody>
          <a:bodyPr/>
          <a:lstStyle/>
          <a:p>
            <a:r>
              <a:rPr lang="en-US"/>
              <a:t>There is no perfect system!!</a:t>
            </a:r>
          </a:p>
          <a:p>
            <a:pPr>
              <a:buFont typeface="Wingdings" pitchFamily="2" charset="2"/>
              <a:buChar char="q"/>
            </a:pPr>
            <a:r>
              <a:rPr lang="en-US"/>
              <a:t>no end-to-end encryption of user data</a:t>
            </a:r>
          </a:p>
          <a:p>
            <a:pPr>
              <a:buFont typeface="Wingdings" pitchFamily="2" charset="2"/>
              <a:buChar char="q"/>
            </a:pPr>
            <a:r>
              <a:rPr lang="en-US"/>
              <a:t>reduced concentration while driving</a:t>
            </a:r>
          </a:p>
          <a:p>
            <a:pPr>
              <a:buFont typeface="Wingdings" pitchFamily="2" charset="2"/>
              <a:buChar char="q"/>
            </a:pPr>
            <a:r>
              <a:rPr lang="en-US"/>
              <a:t>electromagnetic radiation</a:t>
            </a:r>
          </a:p>
          <a:p>
            <a:pPr>
              <a:buFont typeface="Wingdings" pitchFamily="2" charset="2"/>
              <a:buChar char="q"/>
            </a:pPr>
            <a:r>
              <a:rPr lang="en-US"/>
              <a:t>abuse of private data possible</a:t>
            </a:r>
          </a:p>
          <a:p>
            <a:pPr>
              <a:buFont typeface="Wingdings" pitchFamily="2" charset="2"/>
              <a:buChar char="q"/>
            </a:pPr>
            <a:r>
              <a:rPr lang="en-US"/>
              <a:t>roaming profiles accessible</a:t>
            </a:r>
          </a:p>
          <a:p>
            <a:pPr>
              <a:buFont typeface="Wingdings" pitchFamily="2" charset="2"/>
              <a:buChar char="q"/>
            </a:pPr>
            <a:r>
              <a:rPr lang="en-US"/>
              <a:t>high complexity of the system</a:t>
            </a:r>
          </a:p>
          <a:p>
            <a:pPr>
              <a:buFont typeface="Wingdings" pitchFamily="2" charset="2"/>
              <a:buChar char="q"/>
            </a:pPr>
            <a:r>
              <a:rPr lang="en-US"/>
              <a:t>several incompatibilities within the GSM standards</a:t>
            </a:r>
          </a:p>
          <a:p>
            <a:endParaRPr 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GSM: Mobile Services</a:t>
            </a:r>
          </a:p>
        </p:txBody>
      </p:sp>
      <p:sp>
        <p:nvSpPr>
          <p:cNvPr id="91141" name="Rectangle 5"/>
          <p:cNvSpPr>
            <a:spLocks noGrp="1" noChangeArrowheads="1"/>
          </p:cNvSpPr>
          <p:nvPr>
            <p:ph idx="1"/>
          </p:nvPr>
        </p:nvSpPr>
        <p:spPr>
          <a:xfrm>
            <a:off x="214282" y="1924059"/>
            <a:ext cx="8534400" cy="2862263"/>
          </a:xfrm>
        </p:spPr>
        <p:txBody>
          <a:bodyPr/>
          <a:lstStyle/>
          <a:p>
            <a:r>
              <a:rPr lang="en-US" sz="2800" dirty="0"/>
              <a:t>GSM offers</a:t>
            </a:r>
          </a:p>
          <a:p>
            <a:pPr lvl="1"/>
            <a:r>
              <a:rPr lang="en-US" sz="2400" dirty="0"/>
              <a:t>several types of connections</a:t>
            </a:r>
          </a:p>
          <a:p>
            <a:pPr marL="1162050" lvl="2"/>
            <a:r>
              <a:rPr lang="en-US" sz="2000" dirty="0"/>
              <a:t>voice connections, data connections, short message service</a:t>
            </a:r>
          </a:p>
          <a:p>
            <a:pPr lvl="1"/>
            <a:r>
              <a:rPr lang="en-US" sz="2400" dirty="0"/>
              <a:t>multi-service options (combination of basic services)</a:t>
            </a:r>
          </a:p>
          <a:p>
            <a:r>
              <a:rPr lang="en-US" sz="2800" dirty="0"/>
              <a:t>Three service domains</a:t>
            </a:r>
          </a:p>
          <a:p>
            <a:pPr lvl="1">
              <a:buFont typeface="Arial" pitchFamily="34" charset="0"/>
              <a:buChar char="•"/>
            </a:pPr>
            <a:r>
              <a:rPr lang="en-US" sz="2400" dirty="0"/>
              <a:t>Bearer Services</a:t>
            </a:r>
          </a:p>
          <a:p>
            <a:pPr lvl="1">
              <a:buFont typeface="Arial" pitchFamily="34" charset="0"/>
              <a:buChar char="•"/>
            </a:pPr>
            <a:r>
              <a:rPr lang="en-US" sz="2400" dirty="0" err="1"/>
              <a:t>Telematic</a:t>
            </a:r>
            <a:r>
              <a:rPr lang="en-US" sz="2400" dirty="0"/>
              <a:t> Services</a:t>
            </a:r>
          </a:p>
          <a:p>
            <a:pPr lvl="1">
              <a:buFont typeface="Arial" pitchFamily="34" charset="0"/>
              <a:buChar char="•"/>
            </a:pPr>
            <a:r>
              <a:rPr lang="en-US" sz="2400" dirty="0"/>
              <a:t>Supplementary Services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a:t>Bearer Services</a:t>
            </a:r>
          </a:p>
        </p:txBody>
      </p:sp>
      <p:sp>
        <p:nvSpPr>
          <p:cNvPr id="93189" name="Rectangle 5"/>
          <p:cNvSpPr>
            <a:spLocks noGrp="1" noChangeArrowheads="1"/>
          </p:cNvSpPr>
          <p:nvPr>
            <p:ph idx="1"/>
          </p:nvPr>
        </p:nvSpPr>
        <p:spPr/>
        <p:txBody>
          <a:bodyPr/>
          <a:lstStyle/>
          <a:p>
            <a:pPr>
              <a:buFont typeface="Wingdings" pitchFamily="2" charset="2"/>
              <a:buChar char="q"/>
            </a:pPr>
            <a:r>
              <a:rPr lang="en-US" sz="2800" dirty="0"/>
              <a:t>Telecommunication services to transfer data between access points</a:t>
            </a:r>
          </a:p>
          <a:p>
            <a:pPr>
              <a:buFont typeface="Wingdings" pitchFamily="2" charset="2"/>
              <a:buChar char="q"/>
            </a:pPr>
            <a:r>
              <a:rPr lang="en-US" sz="2800" dirty="0"/>
              <a:t>Specification of services up to the terminal interface (OSI layers 1-3) </a:t>
            </a:r>
          </a:p>
          <a:p>
            <a:pPr>
              <a:buFont typeface="Wingdings" pitchFamily="2" charset="2"/>
              <a:buChar char="q"/>
            </a:pPr>
            <a:r>
              <a:rPr lang="en-US" sz="2800" dirty="0"/>
              <a:t>Different data rates for voice and data (original standard)</a:t>
            </a:r>
          </a:p>
          <a:p>
            <a:pPr lvl="1"/>
            <a:r>
              <a:rPr lang="en-US" sz="2400" dirty="0"/>
              <a:t>data service (circuit switched)</a:t>
            </a:r>
          </a:p>
          <a:p>
            <a:pPr lvl="2"/>
            <a:r>
              <a:rPr lang="en-US" sz="2000" dirty="0"/>
              <a:t>synchronous: 2.4, 4.8 or 9.6 </a:t>
            </a:r>
            <a:r>
              <a:rPr lang="en-US" sz="2000" dirty="0" err="1"/>
              <a:t>kbit</a:t>
            </a:r>
            <a:r>
              <a:rPr lang="en-US" sz="2000" dirty="0"/>
              <a:t>/s</a:t>
            </a:r>
          </a:p>
          <a:p>
            <a:pPr lvl="2"/>
            <a:r>
              <a:rPr lang="en-US" sz="2000" dirty="0"/>
              <a:t>asynchronous: 300 - 1200 bit/s</a:t>
            </a:r>
          </a:p>
          <a:p>
            <a:pPr lvl="1"/>
            <a:r>
              <a:rPr lang="en-US" sz="2400" dirty="0"/>
              <a:t>data service (packet switched)</a:t>
            </a:r>
          </a:p>
          <a:p>
            <a:pPr lvl="2"/>
            <a:r>
              <a:rPr lang="en-US" sz="2000" dirty="0"/>
              <a:t>synchronous: 2.4, 4.8 or 9.6 </a:t>
            </a:r>
            <a:r>
              <a:rPr lang="en-US" sz="2000" dirty="0" err="1"/>
              <a:t>kbit</a:t>
            </a:r>
            <a:r>
              <a:rPr lang="en-US" sz="2000" dirty="0"/>
              <a:t>/s</a:t>
            </a:r>
          </a:p>
          <a:p>
            <a:pPr lvl="2"/>
            <a:r>
              <a:rPr lang="en-US" sz="2000" dirty="0"/>
              <a:t>asynchronous: 300 - 9600 bit/s</a:t>
            </a:r>
          </a:p>
          <a:p>
            <a:endParaRPr lang="en-US" sz="2800" dirty="0"/>
          </a:p>
          <a:p>
            <a:r>
              <a:rPr lang="en-US" sz="2800" dirty="0"/>
              <a:t>Today: data rates of approx. 50 </a:t>
            </a:r>
            <a:r>
              <a:rPr lang="en-US" sz="2800" dirty="0" err="1"/>
              <a:t>kbit</a:t>
            </a:r>
            <a:r>
              <a:rPr lang="en-US" sz="2800" dirty="0"/>
              <a:t>/s possible – will be covered later!</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1295400" y="0"/>
            <a:ext cx="76962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dirty="0"/>
              <a:t>Tele Services I</a:t>
            </a:r>
          </a:p>
        </p:txBody>
      </p:sp>
      <p:sp>
        <p:nvSpPr>
          <p:cNvPr id="94211" name="Rectangle 3"/>
          <p:cNvSpPr>
            <a:spLocks noGrp="1" noChangeArrowheads="1"/>
          </p:cNvSpPr>
          <p:nvPr>
            <p:ph idx="1"/>
          </p:nvPr>
        </p:nvSpPr>
        <p:spPr>
          <a:xfrm>
            <a:off x="685800" y="1528786"/>
            <a:ext cx="7772400" cy="5257800"/>
          </a:xfrm>
        </p:spPr>
        <p:txBody>
          <a:bodyPr/>
          <a:lstStyle/>
          <a:p>
            <a:pPr>
              <a:buFont typeface="Wingdings" pitchFamily="2" charset="2"/>
              <a:buChar char="q"/>
            </a:pPr>
            <a:r>
              <a:rPr lang="en-US" sz="2400" dirty="0"/>
              <a:t>Telecommunication services that enable voice communication via mobile phones</a:t>
            </a:r>
          </a:p>
          <a:p>
            <a:pPr>
              <a:buFont typeface="Wingdings" pitchFamily="2" charset="2"/>
              <a:buChar char="q"/>
            </a:pPr>
            <a:r>
              <a:rPr lang="en-US" sz="2400" dirty="0"/>
              <a:t>All these basic services have to obey cellular functions, security measurements etc.</a:t>
            </a:r>
          </a:p>
          <a:p>
            <a:pPr>
              <a:buFont typeface="Wingdings" pitchFamily="2" charset="2"/>
              <a:buChar char="q"/>
            </a:pPr>
            <a:r>
              <a:rPr lang="en-US" sz="2400" dirty="0"/>
              <a:t>Offered services</a:t>
            </a:r>
          </a:p>
          <a:p>
            <a:pPr marL="819150" lvl="1"/>
            <a:r>
              <a:rPr lang="en-US" sz="2000" dirty="0"/>
              <a:t>mobile telephony</a:t>
            </a:r>
            <a:br>
              <a:rPr lang="en-US" sz="2000" dirty="0"/>
            </a:br>
            <a:r>
              <a:rPr lang="en-US" sz="2000" dirty="0"/>
              <a:t>primary goal of GSM was to enable mobile telephony offering the traditional bandwidth of 3.1 kHz </a:t>
            </a:r>
          </a:p>
          <a:p>
            <a:pPr marL="819150" lvl="1"/>
            <a:r>
              <a:rPr lang="en-US" sz="2000" dirty="0"/>
              <a:t>Emergency number</a:t>
            </a:r>
            <a:br>
              <a:rPr lang="en-US" sz="2000" dirty="0"/>
            </a:br>
            <a:r>
              <a:rPr lang="en-US" sz="2000" dirty="0"/>
              <a:t>common number throughout Europe (112); mandatory for all service providers; free of charge; connection with the highest priority (preemption of other connections possible)</a:t>
            </a:r>
          </a:p>
          <a:p>
            <a:pPr marL="819150" lvl="1"/>
            <a:r>
              <a:rPr lang="en-US" sz="2000" dirty="0" err="1"/>
              <a:t>Multinumbering</a:t>
            </a:r>
            <a:r>
              <a:rPr lang="en-US" sz="2000" dirty="0"/>
              <a:t/>
            </a:r>
            <a:br>
              <a:rPr lang="en-US" sz="2000" dirty="0"/>
            </a:br>
            <a:r>
              <a:rPr lang="en-US" sz="2000" dirty="0"/>
              <a:t>several ISDN phone numbers per user possible</a:t>
            </a:r>
          </a:p>
          <a:p>
            <a:pPr>
              <a:buFont typeface="Wingdings" pitchFamily="2" charset="2"/>
              <a:buChar char="q"/>
            </a:pPr>
            <a:endParaRPr lang="en-US" sz="2400" dirty="0"/>
          </a:p>
          <a:p>
            <a:endParaRPr lang="en-US" sz="2400"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mpact">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Compact</Template>
  <TotalTime>451</TotalTime>
  <Words>4180</Words>
  <Application>Microsoft Office PowerPoint</Application>
  <PresentationFormat>On-screen Show (4:3)</PresentationFormat>
  <Paragraphs>1109</Paragraphs>
  <Slides>49</Slides>
  <Notes>36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54" baseType="lpstr">
      <vt:lpstr>Compact</vt:lpstr>
      <vt:lpstr>Dokument</vt:lpstr>
      <vt:lpstr>Equation</vt:lpstr>
      <vt:lpstr>VISIO</vt:lpstr>
      <vt:lpstr>ClipArt</vt:lpstr>
      <vt:lpstr>Mobile Communications </vt:lpstr>
      <vt:lpstr>Mobile phone subscribers worldwide</vt:lpstr>
      <vt:lpstr>Development of mobile telecommunication systems</vt:lpstr>
      <vt:lpstr>GSM: Overview</vt:lpstr>
      <vt:lpstr>Performance characteristics of GSM (wrt. analog sys.)</vt:lpstr>
      <vt:lpstr>Disadvantages of GSM</vt:lpstr>
      <vt:lpstr>GSM: Mobile Services</vt:lpstr>
      <vt:lpstr>Bearer Services</vt:lpstr>
      <vt:lpstr>Tele Services I</vt:lpstr>
      <vt:lpstr>Tele Services II</vt:lpstr>
      <vt:lpstr>Supplementary services</vt:lpstr>
      <vt:lpstr>Architecture of the GSM system</vt:lpstr>
      <vt:lpstr>Ingredients 1: Mobile Phones, PDAs, etc</vt:lpstr>
      <vt:lpstr>Ingredients 2: Antennas</vt:lpstr>
      <vt:lpstr>Ingredients 3: Infrastructure 1</vt:lpstr>
      <vt:lpstr>Ingredients 3: Infrastructure 2</vt:lpstr>
      <vt:lpstr>GSM: overview</vt:lpstr>
      <vt:lpstr>GSM: elements and interfaces</vt:lpstr>
      <vt:lpstr>GSM: system architecture</vt:lpstr>
      <vt:lpstr>System architecture: radio subsystem</vt:lpstr>
      <vt:lpstr>System architecture: network and switching subsystem</vt:lpstr>
      <vt:lpstr>Radio subsystem</vt:lpstr>
      <vt:lpstr>GSM: cellular network</vt:lpstr>
      <vt:lpstr>GSM frequency bands (examples)</vt:lpstr>
      <vt:lpstr>Example coverage of GSM networks (www.gsmworld.com)</vt:lpstr>
      <vt:lpstr>Base Transceiver Station and Base Station Controller </vt:lpstr>
      <vt:lpstr>Mobile station</vt:lpstr>
      <vt:lpstr>Power class of Mobile Station:  GSM Rec. 2.06</vt:lpstr>
      <vt:lpstr>Network and switching subsystem</vt:lpstr>
      <vt:lpstr>Mobile Services Switching Center</vt:lpstr>
      <vt:lpstr>Operation subsystem</vt:lpstr>
      <vt:lpstr>GSM bands</vt:lpstr>
      <vt:lpstr>GSM FDMA/TDMA</vt:lpstr>
      <vt:lpstr>GSM - TDMA/FDMA</vt:lpstr>
      <vt:lpstr>Logical Channels</vt:lpstr>
      <vt:lpstr>Logical Channels (2)</vt:lpstr>
      <vt:lpstr>Logical Channels :Control Channels</vt:lpstr>
      <vt:lpstr>Standard Interface</vt:lpstr>
      <vt:lpstr>Standard Interface (2)</vt:lpstr>
      <vt:lpstr>GSM protocol layers for signaling</vt:lpstr>
      <vt:lpstr>Mobile Terminated Call</vt:lpstr>
      <vt:lpstr>Mobile Originated Call</vt:lpstr>
      <vt:lpstr>MTC/MOC</vt:lpstr>
      <vt:lpstr>4 types of handover</vt:lpstr>
      <vt:lpstr>Handover decision</vt:lpstr>
      <vt:lpstr>Handover procedure</vt:lpstr>
      <vt:lpstr>Security in GSM</vt:lpstr>
      <vt:lpstr>GSM - authentication</vt:lpstr>
      <vt:lpstr>GSM - key generation and encryption</vt:lpstr>
    </vt:vector>
  </TitlesOfParts>
  <Company>FU Berlin, Germany</Company>
  <LinksUpToDate>false</LinksUpToDate>
  <SharedDoc>false</SharedDoc>
  <HyperlinkBase>www.jochenschiller.de</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Communications</dc:title>
  <dc:subject>Wireless Telecommunication Systems</dc:subject>
  <dc:creator>Jeffry</dc:creator>
  <cp:lastModifiedBy>YEFFRY </cp:lastModifiedBy>
  <cp:revision>171</cp:revision>
  <cp:lastPrinted>1999-03-24T10:36:53Z</cp:lastPrinted>
  <dcterms:created xsi:type="dcterms:W3CDTF">1997-11-03T15:44:45Z</dcterms:created>
  <dcterms:modified xsi:type="dcterms:W3CDTF">2013-03-25T07:04:38Z</dcterms:modified>
</cp:coreProperties>
</file>